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28" r:id="rId1"/>
  </p:sldMasterIdLst>
  <p:notesMasterIdLst>
    <p:notesMasterId r:id="rId41"/>
  </p:notesMasterIdLst>
  <p:sldIdLst>
    <p:sldId id="257" r:id="rId2"/>
    <p:sldId id="336" r:id="rId3"/>
    <p:sldId id="307" r:id="rId4"/>
    <p:sldId id="485" r:id="rId5"/>
    <p:sldId id="436" r:id="rId6"/>
    <p:sldId id="468" r:id="rId7"/>
    <p:sldId id="469" r:id="rId8"/>
    <p:sldId id="470" r:id="rId9"/>
    <p:sldId id="466" r:id="rId10"/>
    <p:sldId id="467" r:id="rId11"/>
    <p:sldId id="471" r:id="rId12"/>
    <p:sldId id="486" r:id="rId13"/>
    <p:sldId id="472" r:id="rId14"/>
    <p:sldId id="474" r:id="rId15"/>
    <p:sldId id="473" r:id="rId16"/>
    <p:sldId id="475" r:id="rId17"/>
    <p:sldId id="476" r:id="rId18"/>
    <p:sldId id="477" r:id="rId19"/>
    <p:sldId id="478" r:id="rId20"/>
    <p:sldId id="479" r:id="rId21"/>
    <p:sldId id="510" r:id="rId22"/>
    <p:sldId id="481" r:id="rId23"/>
    <p:sldId id="480" r:id="rId24"/>
    <p:sldId id="483" r:id="rId25"/>
    <p:sldId id="488" r:id="rId26"/>
    <p:sldId id="489" r:id="rId27"/>
    <p:sldId id="490" r:id="rId28"/>
    <p:sldId id="491" r:id="rId29"/>
    <p:sldId id="492" r:id="rId30"/>
    <p:sldId id="493" r:id="rId31"/>
    <p:sldId id="497" r:id="rId32"/>
    <p:sldId id="498" r:id="rId33"/>
    <p:sldId id="499" r:id="rId34"/>
    <p:sldId id="500" r:id="rId35"/>
    <p:sldId id="504" r:id="rId36"/>
    <p:sldId id="505" r:id="rId37"/>
    <p:sldId id="494" r:id="rId38"/>
    <p:sldId id="509" r:id="rId39"/>
    <p:sldId id="503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17F"/>
    <a:srgbClr val="DBB4E2"/>
    <a:srgbClr val="FFE07D"/>
    <a:srgbClr val="8ACD11"/>
    <a:srgbClr val="73F062"/>
    <a:srgbClr val="66CCFF"/>
    <a:srgbClr val="008A3E"/>
    <a:srgbClr val="BC4C32"/>
    <a:srgbClr val="EBFB1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3" autoAdjust="0"/>
    <p:restoredTop sz="92605" autoAdjust="0"/>
  </p:normalViewPr>
  <p:slideViewPr>
    <p:cSldViewPr>
      <p:cViewPr varScale="1">
        <p:scale>
          <a:sx n="67" d="100"/>
          <a:sy n="67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98A03F-A794-4759-8CAE-B13E9CA18F0D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4640B6-856F-45D4-B0CE-0A766449AF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2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35896" y="980728"/>
            <a:ext cx="2088232" cy="12241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771800" y="279370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العلوم</a:t>
            </a:r>
            <a:endParaRPr lang="ar-SA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3573016"/>
            <a:ext cx="604867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الخامس</a:t>
            </a:r>
          </a:p>
          <a:p>
            <a:pPr algn="ctr"/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الصف الثالث متوسط</a:t>
            </a: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الدراسي الأول</a:t>
            </a: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1439 هـ  - 1440 هـ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44624" y="5312608"/>
            <a:ext cx="7143800" cy="1428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9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28802"/>
              </p:ext>
            </p:extLst>
          </p:nvPr>
        </p:nvGraphicFramePr>
        <p:xfrm>
          <a:off x="179512" y="330787"/>
          <a:ext cx="8784976" cy="620972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433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187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الذرة</a:t>
                      </a:r>
                      <a:endParaRPr lang="ar-SA" sz="2400" b="1" dirty="0">
                        <a:solidFill>
                          <a:srgbClr val="00B05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أصغر جزء من العنصر يحتفظ بخصائصه 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ملاحظة : يوجد في كل مركز ذرة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نواة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تحتوي على البروتونات والنيوترونات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48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السحابة الالكترونية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الفراغ المحيط بالنواة والذي تتحرك فيه الإلكترونات 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تركيب العنصر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لكل عنصر تركيب ذري مميز له يتكوَن من عدد محدَد من البروتونات والنيوترونات والإلكترونات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يكون عدد الالكترونات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مساويًا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لعدد البروتونات في ذرة العنصر المتعادلة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3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مستويات الطاقة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المواقع المختلفة التي تتواجد فيها الالكترونات في الذرة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4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عدد الإلكترونات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يتسع كل مستوى من مستويات الطاقة لعدد محدد من الالكترونات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كلما كان المستوى أبعد عن النواة اتسع لعدد أكبر من الإلكترونات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مستوى الطاقة الأول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يتسع لإلكترون واحد أو اثنين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مستوى الطاقة الثاني: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يتسع لـ 8 إلكترونات فقط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مستوى الطاقة الثالث: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يتسع لـ 18 إلكتروناً فقط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مستوى الطاقة الرابع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يتسع لـ 32 إلكتروناً فقط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79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ما الذي يحدَد مقدار طاقة الإلكترون 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مستوى الطاقة الذي تحتله , فالإلكترونات في المستوى الأقل طاقة أقل بينما الإلكترونات في المستوى الأعلى طاقة أكبر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0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80226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الخامس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اتحاد الذرات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79136" y="1340768"/>
            <a:ext cx="3013043" cy="26048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3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تحدّد </a:t>
            </a:r>
            <a:r>
              <a:rPr lang="ar-SA" b="1" dirty="0">
                <a:solidFill>
                  <a:schemeClr val="tx1"/>
                </a:solidFill>
              </a:rPr>
              <a:t>كيف تترتب الإلكترونات داخل الذرة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تقارن </a:t>
            </a:r>
            <a:r>
              <a:rPr lang="ar-SA" b="1" dirty="0">
                <a:solidFill>
                  <a:schemeClr val="tx1"/>
                </a:solidFill>
              </a:rPr>
              <a:t>بين اعداد الالكترونات التي تستوعبها مستويات الطاقة في الذرة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تربط </a:t>
            </a:r>
            <a:r>
              <a:rPr lang="ar-SA" b="1" dirty="0">
                <a:solidFill>
                  <a:schemeClr val="tx1"/>
                </a:solidFill>
              </a:rPr>
              <a:t>بين ترتيب الالكترونات في ذرة العنصر وموقعها في الجدول الذري</a:t>
            </a:r>
          </a:p>
        </p:txBody>
      </p:sp>
    </p:spTree>
    <p:extLst>
      <p:ext uri="{BB962C8B-B14F-4D97-AF65-F5344CB8AC3E}">
        <p14:creationId xmlns:p14="http://schemas.microsoft.com/office/powerpoint/2010/main" val="179584695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971600" y="1901837"/>
            <a:ext cx="6338754" cy="44794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275857" y="2170584"/>
            <a:ext cx="5191354" cy="6823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يزداد عدد الالكترونات في الذرة المتعادلة إلكتروناً واحداً كلما انتقلنا من </a:t>
            </a:r>
            <a:r>
              <a:rPr lang="ar-SA" b="1" dirty="0">
                <a:solidFill>
                  <a:srgbClr val="FF0000"/>
                </a:solidFill>
              </a:rPr>
              <a:t>اليسار</a:t>
            </a:r>
            <a:r>
              <a:rPr lang="ar-SA" b="1" dirty="0">
                <a:solidFill>
                  <a:srgbClr val="0070C0"/>
                </a:solidFill>
              </a:rPr>
              <a:t> إلى </a:t>
            </a:r>
            <a:r>
              <a:rPr lang="ar-SA" b="1" dirty="0">
                <a:solidFill>
                  <a:srgbClr val="00B050"/>
                </a:solidFill>
              </a:rPr>
              <a:t>اليمين</a:t>
            </a:r>
            <a:r>
              <a:rPr lang="ar-SA" b="1" dirty="0">
                <a:solidFill>
                  <a:srgbClr val="0070C0"/>
                </a:solidFill>
              </a:rPr>
              <a:t> خلا ل الدورة الواحدة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028492" y="1370758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التوزيع الإلكتروني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475656" y="4077072"/>
            <a:ext cx="648072" cy="79208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6588224" y="4077072"/>
            <a:ext cx="722130" cy="79208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>
            <a:off x="2411760" y="4113076"/>
            <a:ext cx="3938110" cy="540060"/>
          </a:xfrm>
          <a:prstGeom prst="rightArrow">
            <a:avLst>
              <a:gd name="adj1" fmla="val 50000"/>
              <a:gd name="adj2" fmla="val 120061"/>
            </a:avLst>
          </a:prstGeom>
          <a:gradFill flip="none" rotWithShape="1">
            <a:gsLst>
              <a:gs pos="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3275856" y="2924944"/>
            <a:ext cx="5191354" cy="6823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الذرة التي يكون مستواها الخارجي مكتملاً تكون ذرة مستقرة لذلك فالهيليوم يعد عنصراً مستقراً</a:t>
            </a:r>
          </a:p>
        </p:txBody>
      </p:sp>
    </p:spTree>
    <p:extLst>
      <p:ext uri="{BB962C8B-B14F-4D97-AF65-F5344CB8AC3E}">
        <p14:creationId xmlns:p14="http://schemas.microsoft.com/office/powerpoint/2010/main" val="293054727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9" grpId="0" animBg="1"/>
      <p:bldP spid="11" grpId="0" animBg="1"/>
      <p:bldP spid="2" grpId="0" animBg="1"/>
      <p:bldP spid="13" grpId="0" animBg="1"/>
      <p:bldP spid="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971600" y="2276872"/>
            <a:ext cx="1944216" cy="3024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036404" y="2924944"/>
            <a:ext cx="5424028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عنصر النيون وجميع العناصر التي تليه في المجموعة 18 لها </a:t>
            </a: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ثمانية</a:t>
            </a:r>
            <a:r>
              <a:rPr lang="ar-SA" b="1" dirty="0">
                <a:solidFill>
                  <a:srgbClr val="0070C0"/>
                </a:solidFill>
              </a:rPr>
              <a:t> إلكترونات في مستوى الطاقة الأخير لذا فهي مستقرة ولا تتحد بسهولة مع غيرها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7" y="1484784"/>
            <a:ext cx="3168351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تصنيف العناصر ( عائلات العناصر )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708812" y="2315767"/>
            <a:ext cx="1751620" cy="53716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الغازات النبيلة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036404" y="3861048"/>
            <a:ext cx="5424028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يمكن الاستفادة من استقرار الغازات النبيلة في حماية سلك المصباح الكهربائي من الاحتراق وفي إظهار اللوحات الاعلانية بأضواء مختلفة</a:t>
            </a:r>
          </a:p>
        </p:txBody>
      </p:sp>
    </p:spTree>
    <p:extLst>
      <p:ext uri="{BB962C8B-B14F-4D97-AF65-F5344CB8AC3E}">
        <p14:creationId xmlns:p14="http://schemas.microsoft.com/office/powerpoint/2010/main" val="61538809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9" grpId="0" animBg="1"/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971600" y="2198407"/>
            <a:ext cx="1944216" cy="32468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036404" y="2852936"/>
            <a:ext cx="542402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تسمى عناصر المجموعة 17 الهالوجينات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708812" y="2198407"/>
            <a:ext cx="1751620" cy="53716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الهالوجينات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036404" y="3356992"/>
            <a:ext cx="542402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B050"/>
                </a:solidFill>
              </a:rPr>
              <a:t>الفلور والكلور أكثر الهالوجينات نشاطاً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596336" y="3821815"/>
            <a:ext cx="864096" cy="47128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علل </a:t>
            </a:r>
            <a:endParaRPr lang="ar-SA" b="1" dirty="0"/>
          </a:p>
        </p:txBody>
      </p:sp>
      <p:cxnSp>
        <p:nvCxnSpPr>
          <p:cNvPr id="7" name="رابط مستقيم 6"/>
          <p:cNvCxnSpPr/>
          <p:nvPr/>
        </p:nvCxnSpPr>
        <p:spPr>
          <a:xfrm>
            <a:off x="7452320" y="4057455"/>
            <a:ext cx="0" cy="595681"/>
          </a:xfrm>
          <a:prstGeom prst="line">
            <a:avLst/>
          </a:prstGeom>
          <a:ln w="635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3188804" y="4293096"/>
            <a:ext cx="4121550" cy="43204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لأن مستوى طاقته الخارجي أقرب إلى النواة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987824" y="4941168"/>
            <a:ext cx="542402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B050"/>
                </a:solidFill>
              </a:rPr>
              <a:t>يقل نشاط الهالوجينات كلما اتجهنا إلى أسفل المجموعة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96336" y="5445224"/>
            <a:ext cx="864096" cy="47128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علل </a:t>
            </a:r>
            <a:endParaRPr lang="ar-SA" b="1" dirty="0"/>
          </a:p>
        </p:txBody>
      </p:sp>
      <p:cxnSp>
        <p:nvCxnSpPr>
          <p:cNvPr id="19" name="رابط مستقيم 18"/>
          <p:cNvCxnSpPr/>
          <p:nvPr/>
        </p:nvCxnSpPr>
        <p:spPr>
          <a:xfrm>
            <a:off x="7452320" y="5713639"/>
            <a:ext cx="0" cy="595681"/>
          </a:xfrm>
          <a:prstGeom prst="line">
            <a:avLst/>
          </a:prstGeom>
          <a:ln w="635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275856" y="6021288"/>
            <a:ext cx="4121550" cy="43204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بسبب ابتعاد المستوى الخارجي عن النواة</a:t>
            </a:r>
          </a:p>
        </p:txBody>
      </p:sp>
    </p:spTree>
    <p:extLst>
      <p:ext uri="{BB962C8B-B14F-4D97-AF65-F5344CB8AC3E}">
        <p14:creationId xmlns:p14="http://schemas.microsoft.com/office/powerpoint/2010/main" val="45583436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9" grpId="0" animBg="1"/>
      <p:bldP spid="16" grpId="0" animBg="1"/>
      <p:bldP spid="17" grpId="0" animBg="1"/>
      <p:bldP spid="2" grpId="0" animBg="1"/>
      <p:bldP spid="13" grpId="0" animBg="1"/>
      <p:bldP spid="15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11560" y="2198407"/>
            <a:ext cx="2232248" cy="32468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758966" y="2852936"/>
            <a:ext cx="570146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عناصر المجموعة الأولى من الجدول الدوري تسمى </a:t>
            </a:r>
            <a:r>
              <a:rPr lang="ar-SA" b="1" dirty="0">
                <a:solidFill>
                  <a:srgbClr val="FF0000"/>
                </a:solidFill>
              </a:rPr>
              <a:t>الفلزات القلوية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708812" y="2198407"/>
            <a:ext cx="1751620" cy="53716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الفلزات القلوية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758966" y="3356992"/>
            <a:ext cx="5701466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الليثيوم والصوديوم والبوتاسيوم لكل من إلكترون واحد في مستوى الطاقة الخارجي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758966" y="4005064"/>
            <a:ext cx="570146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B050"/>
                </a:solidFill>
              </a:rPr>
              <a:t>يزداد نشاط الفلزات القلوية كلما إلى أسفل المجموعة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96336" y="4509120"/>
            <a:ext cx="864096" cy="47128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علل </a:t>
            </a:r>
            <a:endParaRPr lang="ar-SA" b="1" dirty="0"/>
          </a:p>
        </p:txBody>
      </p:sp>
      <p:cxnSp>
        <p:nvCxnSpPr>
          <p:cNvPr id="19" name="رابط مستقيم 18"/>
          <p:cNvCxnSpPr/>
          <p:nvPr/>
        </p:nvCxnSpPr>
        <p:spPr>
          <a:xfrm>
            <a:off x="7452320" y="4797152"/>
            <a:ext cx="0" cy="595681"/>
          </a:xfrm>
          <a:prstGeom prst="line">
            <a:avLst/>
          </a:prstGeom>
          <a:ln w="635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275856" y="5085184"/>
            <a:ext cx="4121550" cy="43204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بسبب بُعد مستوى الطاقة الخارجي عن النواة</a:t>
            </a:r>
          </a:p>
        </p:txBody>
      </p:sp>
    </p:spTree>
    <p:extLst>
      <p:ext uri="{BB962C8B-B14F-4D97-AF65-F5344CB8AC3E}">
        <p14:creationId xmlns:p14="http://schemas.microsoft.com/office/powerpoint/2010/main" val="135365538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9" grpId="0" animBg="1"/>
      <p:bldP spid="16" grpId="0" animBg="1"/>
      <p:bldP spid="17" grpId="0" animBg="1"/>
      <p:bldP spid="15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439139" y="3789040"/>
            <a:ext cx="6841785" cy="23762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93683" y="2348880"/>
            <a:ext cx="7766749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رسم مستويات الطاقة والإلكترونات التي تحويها يتطلب وقتاً طويلاً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5857" y="1586782"/>
            <a:ext cx="3168351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التمثيل النقطي للإلكترونات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868144" y="2852936"/>
            <a:ext cx="2592288" cy="57606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التمثيل النقطي للإلكترونات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683568" y="2852936"/>
            <a:ext cx="5112568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عبارة عن رمز العنصر محاط بنقاط تمثّل عدد الإلكترونات في مستوى الطاقة الخارجي</a:t>
            </a:r>
          </a:p>
        </p:txBody>
      </p:sp>
    </p:spTree>
    <p:extLst>
      <p:ext uri="{BB962C8B-B14F-4D97-AF65-F5344CB8AC3E}">
        <p14:creationId xmlns:p14="http://schemas.microsoft.com/office/powerpoint/2010/main" val="30202667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473606" y="3645024"/>
            <a:ext cx="6338754" cy="30393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7596336" y="2276872"/>
            <a:ext cx="720080" cy="6480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71600" y="2564904"/>
            <a:ext cx="6974661" cy="432048"/>
          </a:xfrm>
          <a:prstGeom prst="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B050"/>
                </a:solidFill>
              </a:rPr>
              <a:t>كيف تعرف عدد النقاط التي يجب رسمها بالنسبة إلى عناصر المجموعات 1-2 و13-18 ؟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724128" y="1556792"/>
            <a:ext cx="2592288" cy="57606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تمثيل الإلكترونات بالنقاط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1115616" y="2924944"/>
            <a:ext cx="66247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1115616" y="2564904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7020272" y="2996952"/>
            <a:ext cx="0" cy="432048"/>
          </a:xfrm>
          <a:prstGeom prst="line">
            <a:avLst/>
          </a:prstGeom>
          <a:ln w="889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1174790" y="3212976"/>
            <a:ext cx="570146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من خلال الرجوع إلى الجدول الدوري </a:t>
            </a:r>
          </a:p>
        </p:txBody>
      </p:sp>
    </p:spTree>
    <p:extLst>
      <p:ext uri="{BB962C8B-B14F-4D97-AF65-F5344CB8AC3E}">
        <p14:creationId xmlns:p14="http://schemas.microsoft.com/office/powerpoint/2010/main" val="91269922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4" grpId="0" animBg="1"/>
      <p:bldP spid="5" grpId="0" animBg="1"/>
      <p:bldP spid="12" grpId="0"/>
      <p:bldP spid="3" grpId="0" animBg="1"/>
      <p:bldP spid="9" grpId="0"/>
      <p:bldP spid="1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5724128" y="1412776"/>
            <a:ext cx="2592288" cy="5760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تمثيل الإلكترونات بالنقاط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547664" y="2132856"/>
            <a:ext cx="6061506" cy="432048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تكتب النقاط  في صورة أزواج على الجهات الأربع لرمز العنصر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7740352" y="2060848"/>
            <a:ext cx="576064" cy="5760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1</a:t>
            </a:r>
            <a:endParaRPr lang="ar-SA" sz="2400" b="1" dirty="0"/>
          </a:p>
        </p:txBody>
      </p:sp>
      <p:sp>
        <p:nvSpPr>
          <p:cNvPr id="15" name="شكل بيضاوي 14"/>
          <p:cNvSpPr/>
          <p:nvPr/>
        </p:nvSpPr>
        <p:spPr>
          <a:xfrm>
            <a:off x="7740352" y="2780928"/>
            <a:ext cx="576064" cy="5760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2</a:t>
            </a:r>
            <a:endParaRPr lang="ar-SA" sz="2400" b="1" dirty="0"/>
          </a:p>
        </p:txBody>
      </p:sp>
      <p:sp>
        <p:nvSpPr>
          <p:cNvPr id="16" name="مستطيل 15"/>
          <p:cNvSpPr/>
          <p:nvPr/>
        </p:nvSpPr>
        <p:spPr>
          <a:xfrm>
            <a:off x="1547664" y="2852936"/>
            <a:ext cx="6061506" cy="432048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بوضع نقطة فوق الرمز ثم عن يمينه ثم أسفل الرمز ثم عن يساره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55776" y="4365104"/>
            <a:ext cx="158417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  <a:latin typeface="Aharoni" pitchFamily="2" charset="-79"/>
                <a:cs typeface="Aharoni" pitchFamily="2" charset="-79"/>
              </a:rPr>
              <a:t>N</a:t>
            </a:r>
            <a:endParaRPr lang="ar-SA" sz="5400" b="1" dirty="0">
              <a:solidFill>
                <a:sysClr val="windowText" lastClr="000000"/>
              </a:solidFill>
              <a:latin typeface="Aharoni" pitchFamily="2" charset="-79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07703" y="5525616"/>
            <a:ext cx="2505487" cy="1071736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7030A0"/>
                </a:solidFill>
              </a:rPr>
              <a:t>تحتوي ذرة النيتروجين على خمسة إلكترونات في مستوى طاقتها الخارجي</a:t>
            </a:r>
          </a:p>
        </p:txBody>
      </p:sp>
      <p:sp>
        <p:nvSpPr>
          <p:cNvPr id="20" name="نصف إطار 19"/>
          <p:cNvSpPr/>
          <p:nvPr/>
        </p:nvSpPr>
        <p:spPr>
          <a:xfrm rot="10800000">
            <a:off x="1907703" y="5427103"/>
            <a:ext cx="2505486" cy="1170248"/>
          </a:xfrm>
          <a:prstGeom prst="halfFrame">
            <a:avLst>
              <a:gd name="adj1" fmla="val 5984"/>
              <a:gd name="adj2" fmla="val 450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7740352" y="3501008"/>
            <a:ext cx="576064" cy="5760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3</a:t>
            </a:r>
            <a:endParaRPr lang="ar-SA" sz="2400" b="1" dirty="0"/>
          </a:p>
        </p:txBody>
      </p:sp>
      <p:sp>
        <p:nvSpPr>
          <p:cNvPr id="23" name="مستطيل 22"/>
          <p:cNvSpPr/>
          <p:nvPr/>
        </p:nvSpPr>
        <p:spPr>
          <a:xfrm>
            <a:off x="1547664" y="3573016"/>
            <a:ext cx="6061506" cy="432048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نضع نقطة خامسة في أعلى الرمز لعمل زوج من النقاط حتى تكمل النقاط الثمانية</a:t>
            </a:r>
          </a:p>
        </p:txBody>
      </p:sp>
      <p:sp>
        <p:nvSpPr>
          <p:cNvPr id="24" name="شكل بيضاوي 23"/>
          <p:cNvSpPr/>
          <p:nvPr/>
        </p:nvSpPr>
        <p:spPr>
          <a:xfrm>
            <a:off x="3075862" y="4293096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3419872" y="4293096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/>
          <p:cNvSpPr/>
          <p:nvPr/>
        </p:nvSpPr>
        <p:spPr>
          <a:xfrm>
            <a:off x="3707904" y="4944137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3143094" y="5193780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2843808" y="4653136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5882937" y="5525616"/>
            <a:ext cx="2505487" cy="1071736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7030A0"/>
                </a:solidFill>
              </a:rPr>
              <a:t>تحتوي ذرة اليود على سبعة إلكترونات في مستوى طاقتها الخارجي</a:t>
            </a:r>
          </a:p>
        </p:txBody>
      </p:sp>
      <p:sp>
        <p:nvSpPr>
          <p:cNvPr id="30" name="نصف إطار 29"/>
          <p:cNvSpPr/>
          <p:nvPr/>
        </p:nvSpPr>
        <p:spPr>
          <a:xfrm rot="10800000">
            <a:off x="5868144" y="5427103"/>
            <a:ext cx="2505486" cy="1170248"/>
          </a:xfrm>
          <a:prstGeom prst="halfFrame">
            <a:avLst>
              <a:gd name="adj1" fmla="val 5984"/>
              <a:gd name="adj2" fmla="val 450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6372200" y="4437112"/>
            <a:ext cx="1584176" cy="864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ar-SA" sz="4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شكل بيضاوي 33"/>
          <p:cNvSpPr/>
          <p:nvPr/>
        </p:nvSpPr>
        <p:spPr>
          <a:xfrm>
            <a:off x="7373675" y="4689140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7225770" y="4372888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6995120" y="4365104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6797344" y="4564542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7394938" y="4993940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7225770" y="5258930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>
            <a:off x="6995120" y="5258930"/>
            <a:ext cx="169168" cy="21602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664029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3" grpId="0" animBg="1"/>
      <p:bldP spid="18" grpId="0" animBg="1"/>
      <p:bldP spid="6" grpId="0" animBg="1"/>
      <p:bldP spid="15" grpId="0" animBg="1"/>
      <p:bldP spid="16" grpId="0" animBg="1"/>
      <p:bldP spid="8" grpId="0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3356992"/>
            <a:ext cx="7776864" cy="172819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</a:p>
          <a:p>
            <a:pPr algn="ctr"/>
            <a:r>
              <a:rPr lang="ar-S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والروابط الكيميائية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203848" y="2708920"/>
            <a:ext cx="273630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</a:rPr>
              <a:t>الفصل الخامس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486949" y="548680"/>
            <a:ext cx="2220955" cy="36724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724128" y="4797152"/>
            <a:ext cx="2232248" cy="16624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2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665771" y="2492896"/>
            <a:ext cx="464458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القوى التي تربط ذرتين إحداهما مع الأخرى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07904" y="1730798"/>
            <a:ext cx="2232248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الروابط الكيميائية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665771" y="3140968"/>
            <a:ext cx="4615255" cy="28546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42814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5933"/>
              </p:ext>
            </p:extLst>
          </p:nvPr>
        </p:nvGraphicFramePr>
        <p:xfrm>
          <a:off x="755576" y="1628800"/>
          <a:ext cx="7992888" cy="138176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يقل عدد الالكترونات في الذرة المتعادلة إلكتروناً واحداً كلما انتقلنا من اليسار إلى اليمين خلا ل الدورة الواحدة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الفلور والكلور أكثر الهالوجينات نشاطاً  </a:t>
                      </a:r>
                      <a:endParaRPr lang="ar-SA" b="1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636912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24117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عنصر النيون وجميع العناصر التي تليه في المجموعة 18 لها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- 7 إلكترونات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ب- 8 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إلكترونات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ج- 9 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إلكترونات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د- 10 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إلكترونات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تسمى عناصر المجموعة 17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الهالوجينات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اللانثانيدات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</a:t>
                      </a:r>
                      <a:r>
                        <a:rPr lang="ar-SA" b="1" dirty="0" err="1">
                          <a:solidFill>
                            <a:srgbClr val="C00000"/>
                          </a:solidFill>
                        </a:rPr>
                        <a:t>الاكتنيدات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الفلزات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4716016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6804248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49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68044"/>
              </p:ext>
            </p:extLst>
          </p:nvPr>
        </p:nvGraphicFramePr>
        <p:xfrm>
          <a:off x="755576" y="1628800"/>
          <a:ext cx="7992888" cy="74168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تكتب النقاط  في صورة أزواج على الجهات الثلاث لرمز العنصر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1043608" y="198946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31480"/>
              </p:ext>
            </p:extLst>
          </p:nvPr>
        </p:nvGraphicFramePr>
        <p:xfrm>
          <a:off x="620271" y="4077072"/>
          <a:ext cx="8208912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القوى التي تربط ذرتين إحداهما مع الأخرى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, تسمى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القوى الكيميائية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القوى الفيزيائية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التنافر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الانفصال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03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3479"/>
              </p:ext>
            </p:extLst>
          </p:nvPr>
        </p:nvGraphicFramePr>
        <p:xfrm>
          <a:off x="251520" y="404664"/>
          <a:ext cx="8712968" cy="61785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02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9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التوزيع الإلكتروني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يزداد عدد الالكترونات في الذرة المتعادلة إلكتروناً واحداً كلما انتقلنا من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اليسار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إلى </a:t>
                      </a:r>
                      <a:r>
                        <a:rPr lang="ar-SA" sz="2000" b="1" dirty="0">
                          <a:solidFill>
                            <a:srgbClr val="00B050"/>
                          </a:solidFill>
                        </a:rPr>
                        <a:t>اليمين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خلا ل الدورة الواحدة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الذرة التي يكون مستواها الخارجي مكتملاً تكون ذرة مستقرة لذلك فالهيليوم يعد عنصراً مستقراً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6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تصنيف العناصر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(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عائلات العناصر 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#</a:t>
                      </a:r>
                      <a:r>
                        <a:rPr lang="ar-SA" sz="2400" b="1" baseline="0" dirty="0"/>
                        <a:t> </a:t>
                      </a:r>
                      <a:r>
                        <a:rPr lang="ar-SA" sz="2400" b="1" dirty="0"/>
                        <a:t>الغازات 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النبيلة :</a:t>
                      </a:r>
                    </a:p>
                    <a:p>
                      <a:pPr algn="r"/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- عنصر النيون وجميع العناصر التي تليه في المجموعة 18 لها 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1800" b="1" dirty="0">
                          <a:solidFill>
                            <a:srgbClr val="FF0000"/>
                          </a:solidFill>
                        </a:rPr>
                        <a:t>ثمانية</a:t>
                      </a: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 إلكترونات في مستوى الطاقة الأخير لذا فهي مستقرة ولا تتحد بسهولة مع غيرها </a:t>
                      </a:r>
                    </a:p>
                    <a:p>
                      <a:pPr marL="28575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يمكن الاستفادة من استقرار الغازات النبيلة في حماية سلك المصباح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الكهربائي من الاحتراق وفي إظهار اللوحات الاعلانية بأضواء مختلفة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# الهالوجينات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</a:rPr>
                        <a:t> :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تسمى عناصر المجموعة 17 الهالوجينات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الفلور والكلور أكثر الهالوجينات نشاطاً </a:t>
                      </a:r>
                      <a:r>
                        <a:rPr lang="ar-SA" sz="18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1800" b="1" baseline="0" dirty="0">
                          <a:solidFill>
                            <a:schemeClr val="tx1"/>
                          </a:solidFill>
                        </a:rPr>
                        <a:t>.. علل :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لأن مستوى طاقته الخارجي أقرب إلى النواة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- يقل نشاط الهالوجينات كلما اتجهنا إلى أسفل المجموعة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</a:rPr>
                        <a:t>.. علل : </a:t>
                      </a:r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بسبب ابتعاد المستوى الخارجي عن النواة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التمثيل النقطي للإلكترونات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هو عبارة عن رمز العنصر محاط بنقاط تمثّل عدد الإلكترونات في مستوى الطاقة الخارجي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تمثيل الإلكترونات بالنقاط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ص 156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الروابط الكيميائية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70C0"/>
                          </a:solidFill>
                        </a:rPr>
                        <a:t>هي القوى التي تربط ذرتين إحداهما مع الأخرى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1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014578"/>
              </p:ext>
            </p:extLst>
          </p:nvPr>
        </p:nvGraphicFramePr>
        <p:xfrm>
          <a:off x="611560" y="1196752"/>
          <a:ext cx="8208912" cy="489654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7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9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التمثيل النقطي للإلكترونات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هو عبارة عن رمز العنصر محاط بنقاط تمثّل عدد الإلكترونات في مستوى الطاقة الخارجي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54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تمثيل الإلكترونات بالنقاط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تكتب النقاط  في صورة أزواج على الجهات الأربع لرمز العنصر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بوضع نقطة فوق الرمز ثم عن يمينه ثم أسفل الرمز ثم عن يساره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نضع نقطة خامسة في أعلى الرمز لعمل زوج من النقاط حتى تكمل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النقاط الثمانية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9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الروابط الكيميائية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القوى التي تربط ذرتين إحداهما مع الأخرى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547664" y="3789040"/>
            <a:ext cx="4429005" cy="118813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9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25996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الخامس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ارتباط العناصر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79136" y="1340768"/>
            <a:ext cx="3013043" cy="26048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83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تقارن </a:t>
            </a:r>
            <a:r>
              <a:rPr lang="ar-SA" b="1" dirty="0">
                <a:solidFill>
                  <a:schemeClr val="tx1"/>
                </a:solidFill>
              </a:rPr>
              <a:t>بين الروابط الأيونية والروابط التساهمية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تميز </a:t>
            </a:r>
            <a:r>
              <a:rPr lang="ar-SA" b="1" dirty="0">
                <a:solidFill>
                  <a:schemeClr val="tx1"/>
                </a:solidFill>
              </a:rPr>
              <a:t>الجزيء والمركب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تميز </a:t>
            </a:r>
            <a:r>
              <a:rPr lang="ar-SA" b="1" dirty="0">
                <a:solidFill>
                  <a:schemeClr val="tx1"/>
                </a:solidFill>
              </a:rPr>
              <a:t>بين الربطة القطبية والرابطة غير القطبية</a:t>
            </a:r>
          </a:p>
        </p:txBody>
      </p:sp>
    </p:spTree>
    <p:extLst>
      <p:ext uri="{BB962C8B-B14F-4D97-AF65-F5344CB8AC3E}">
        <p14:creationId xmlns:p14="http://schemas.microsoft.com/office/powerpoint/2010/main" val="357690439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411760" y="3789040"/>
            <a:ext cx="464458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الرابطة التي تنشأ بين أيونين شحنتهما مختلفة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635896" y="2996952"/>
            <a:ext cx="2232248" cy="546074"/>
          </a:xfrm>
          <a:prstGeom prst="rect">
            <a:avLst/>
          </a:prstGeom>
          <a:solidFill>
            <a:srgbClr val="8ACD11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الرابطة الأيونية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626339" y="1556792"/>
            <a:ext cx="2232248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الأيون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475656" y="2276872"/>
            <a:ext cx="61206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ذرة لها شحنة موجبة أو سالبة لأنها اكتسبت أو فقدت إلكتروناً أو أكثر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915254" y="4221088"/>
            <a:ext cx="5827552" cy="22322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6084168" y="3356992"/>
            <a:ext cx="1944216" cy="360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الرابطة الأيونية</a:t>
            </a:r>
          </a:p>
        </p:txBody>
      </p:sp>
    </p:spTree>
    <p:extLst>
      <p:ext uri="{BB962C8B-B14F-4D97-AF65-F5344CB8AC3E}">
        <p14:creationId xmlns:p14="http://schemas.microsoft.com/office/powerpoint/2010/main" val="24680372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0" grpId="0" animBg="1"/>
      <p:bldP spid="14" grpId="0" animBg="1"/>
      <p:bldP spid="16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788746" y="1484784"/>
            <a:ext cx="5827552" cy="172819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1907703" y="3356993"/>
            <a:ext cx="5402651" cy="165618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1917457" y="5445224"/>
            <a:ext cx="94394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Na</a:t>
            </a:r>
            <a:endParaRPr lang="ar-SA" sz="3200" b="1" dirty="0">
              <a:solidFill>
                <a:schemeClr val="tx1"/>
              </a:solidFill>
              <a:latin typeface="Aharoni" pitchFamily="2" charset="-79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987824" y="5445224"/>
            <a:ext cx="94394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Cl</a:t>
            </a:r>
            <a:endParaRPr lang="ar-SA" sz="3200" b="1" dirty="0">
              <a:solidFill>
                <a:schemeClr val="tx1"/>
              </a:solidFill>
              <a:latin typeface="Aharoni" pitchFamily="2" charset="-79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097761" y="5445224"/>
            <a:ext cx="11304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Aharoni" pitchFamily="2" charset="-79"/>
              </a:rPr>
              <a:t>[</a:t>
            </a:r>
            <a:r>
              <a:rPr lang="en-US" sz="24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Na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haroni" pitchFamily="2" charset="-79"/>
              </a:rPr>
              <a:t>]</a:t>
            </a:r>
            <a:endParaRPr lang="ar-SA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364359" y="5445224"/>
            <a:ext cx="12190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Aharoni" pitchFamily="2" charset="-79"/>
              </a:rPr>
              <a:t>[  </a:t>
            </a:r>
            <a:r>
              <a:rPr lang="en-US" sz="2800" b="1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Cl</a:t>
            </a:r>
            <a:r>
              <a:rPr lang="en-US" sz="28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haroni" pitchFamily="2" charset="-79"/>
              </a:rPr>
              <a:t>]</a:t>
            </a:r>
            <a:endParaRPr lang="ar-SA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503793" y="5445224"/>
            <a:ext cx="94394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+</a:t>
            </a:r>
            <a:endParaRPr lang="ar-SA" sz="3200" b="1" dirty="0">
              <a:solidFill>
                <a:schemeClr val="tx1"/>
              </a:solidFill>
              <a:latin typeface="Aharoni" pitchFamily="2" charset="-79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839009" y="5597624"/>
            <a:ext cx="471973" cy="27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+</a:t>
            </a:r>
            <a:endParaRPr lang="ar-SA" sz="3200" b="1" dirty="0">
              <a:solidFill>
                <a:schemeClr val="tx1"/>
              </a:solidFill>
              <a:latin typeface="Aharoni" pitchFamily="2" charset="-79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380312" y="5589240"/>
            <a:ext cx="235986" cy="344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-</a:t>
            </a:r>
            <a:endParaRPr lang="ar-SA" sz="3200" b="1" dirty="0">
              <a:solidFill>
                <a:schemeClr val="tx1"/>
              </a:solidFill>
              <a:latin typeface="Aharoni" pitchFamily="2" charset="-79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4211960" y="5877272"/>
            <a:ext cx="792088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شكل بيضاوي 7"/>
          <p:cNvSpPr/>
          <p:nvPr/>
        </p:nvSpPr>
        <p:spPr>
          <a:xfrm>
            <a:off x="2601793" y="5597624"/>
            <a:ext cx="161610" cy="1398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3347864" y="5521424"/>
            <a:ext cx="161610" cy="1398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3563888" y="5521424"/>
            <a:ext cx="161610" cy="1398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3716288" y="5737448"/>
            <a:ext cx="161610" cy="1398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3716288" y="5896064"/>
            <a:ext cx="161610" cy="1398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/>
          <p:cNvSpPr/>
          <p:nvPr/>
        </p:nvSpPr>
        <p:spPr>
          <a:xfrm>
            <a:off x="3131840" y="5902424"/>
            <a:ext cx="161610" cy="1398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3378991" y="6097488"/>
            <a:ext cx="161610" cy="1398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3563888" y="6093861"/>
            <a:ext cx="161610" cy="1398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/>
          <p:cNvSpPr/>
          <p:nvPr/>
        </p:nvSpPr>
        <p:spPr>
          <a:xfrm>
            <a:off x="6841068" y="5589240"/>
            <a:ext cx="80805" cy="866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6971551" y="5589240"/>
            <a:ext cx="80805" cy="866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7139768" y="5761924"/>
            <a:ext cx="80805" cy="866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7155491" y="5923357"/>
            <a:ext cx="80805" cy="866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>
            <a:off x="7011953" y="6093296"/>
            <a:ext cx="80805" cy="866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6881470" y="6093861"/>
            <a:ext cx="80805" cy="866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6732240" y="5902424"/>
            <a:ext cx="80805" cy="866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6723443" y="5790592"/>
            <a:ext cx="80805" cy="8668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5177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5" grpId="0" animBg="1"/>
      <p:bldP spid="13" grpId="0" animBg="1"/>
      <p:bldP spid="2" grpId="0"/>
      <p:bldP spid="16" grpId="0"/>
      <p:bldP spid="17" grpId="0"/>
      <p:bldP spid="18" grpId="0"/>
      <p:bldP spid="19" grpId="0"/>
      <p:bldP spid="20" grpId="0"/>
      <p:bldP spid="21" grpId="0"/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626339" y="1556792"/>
            <a:ext cx="2232248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المركب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475656" y="2276872"/>
            <a:ext cx="61206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مادة نقية تحوي عنصرين أو أكثر مرتبطين برابطة كيميائية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835696" y="3068960"/>
            <a:ext cx="5827552" cy="3024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664512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0" grpId="0" animBg="1"/>
      <p:bldP spid="1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37817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الخامس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اتحاد الذرات</a:t>
            </a:r>
            <a:endParaRPr lang="ar-SA" sz="4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79136" y="1340768"/>
            <a:ext cx="3013043" cy="26048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491880" y="1556792"/>
            <a:ext cx="2232248" cy="546074"/>
          </a:xfrm>
          <a:prstGeom prst="rect">
            <a:avLst/>
          </a:prstGeom>
          <a:solidFill>
            <a:srgbClr val="8ACD11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الروابط  الفلزية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475656" y="2564904"/>
            <a:ext cx="640871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تنشأ عن تجاذب إلكترونات المجالات الخارجية لذرات الفلز مع الأنوية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699792" y="3068960"/>
            <a:ext cx="4514174" cy="3024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940152" y="2132856"/>
            <a:ext cx="1944216" cy="360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الرابطة الفلزية</a:t>
            </a:r>
          </a:p>
        </p:txBody>
      </p:sp>
    </p:spTree>
    <p:extLst>
      <p:ext uri="{BB962C8B-B14F-4D97-AF65-F5344CB8AC3E}">
        <p14:creationId xmlns:p14="http://schemas.microsoft.com/office/powerpoint/2010/main" val="6986916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0" grpId="0" animBg="1"/>
      <p:bldP spid="14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491880" y="1556792"/>
            <a:ext cx="2232248" cy="546074"/>
          </a:xfrm>
          <a:prstGeom prst="rect">
            <a:avLst/>
          </a:prstGeom>
          <a:solidFill>
            <a:srgbClr val="8ACD11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الروابط  التساهمية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619672" y="2708920"/>
            <a:ext cx="61206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رابطة كيميائية تنشأ عندما تتشارك الذرات بالإلكترونات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619672" y="4437112"/>
            <a:ext cx="6120680" cy="20882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5796136" y="2276872"/>
            <a:ext cx="1944216" cy="360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الرابطة التساهمية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91880" y="3242966"/>
            <a:ext cx="2232248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الجزيء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619672" y="3933056"/>
            <a:ext cx="612068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جسيم متعادل يتكوّن عندما تتشارك الذرات بالإلكترونات</a:t>
            </a:r>
          </a:p>
        </p:txBody>
      </p:sp>
    </p:spTree>
    <p:extLst>
      <p:ext uri="{BB962C8B-B14F-4D97-AF65-F5344CB8AC3E}">
        <p14:creationId xmlns:p14="http://schemas.microsoft.com/office/powerpoint/2010/main" val="29476543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0" grpId="0" animBg="1"/>
      <p:bldP spid="14" grpId="0" animBg="1"/>
      <p:bldP spid="8" grpId="0" animBg="1"/>
      <p:bldP spid="2" grpId="0" animBg="1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475656" y="2564904"/>
            <a:ext cx="6264696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تتشارك الذرة أحياناً بأكثر من إلكترون واحد مع الذرات الأخرى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619672" y="3429000"/>
            <a:ext cx="6120680" cy="2952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5554960" y="1844824"/>
            <a:ext cx="2125960" cy="50405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الرابطة الثنائية والثلاثية</a:t>
            </a:r>
          </a:p>
        </p:txBody>
      </p:sp>
      <p:sp>
        <p:nvSpPr>
          <p:cNvPr id="7" name="نجمة ذات 8 نقاط 6"/>
          <p:cNvSpPr/>
          <p:nvPr/>
        </p:nvSpPr>
        <p:spPr>
          <a:xfrm>
            <a:off x="7740352" y="1844824"/>
            <a:ext cx="576064" cy="504056"/>
          </a:xfrm>
          <a:prstGeom prst="star8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5554960" y="1844824"/>
            <a:ext cx="0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5553935" y="2348880"/>
            <a:ext cx="22584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1475656" y="3002966"/>
            <a:ext cx="6264696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ففي جزيء ثاني أكسيد الكربون شاركت كل ذرة أكسجين بإلكترونين مع ذرة الكربون</a:t>
            </a:r>
          </a:p>
        </p:txBody>
      </p:sp>
    </p:spTree>
    <p:extLst>
      <p:ext uri="{BB962C8B-B14F-4D97-AF65-F5344CB8AC3E}">
        <p14:creationId xmlns:p14="http://schemas.microsoft.com/office/powerpoint/2010/main" val="295646276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8" grpId="0" animBg="1"/>
      <p:bldP spid="2" grpId="0" animBg="1"/>
      <p:bldP spid="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491880" y="1556792"/>
            <a:ext cx="2232248" cy="546074"/>
          </a:xfrm>
          <a:prstGeom prst="rect">
            <a:avLst/>
          </a:prstGeom>
          <a:solidFill>
            <a:srgbClr val="8ACD11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الروابط  القطبية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619672" y="2708920"/>
            <a:ext cx="612068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رابطة تنشأ عن المشاركة غير المتكافئة بالإلكترونات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051720" y="3348702"/>
            <a:ext cx="4968552" cy="252856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5796136" y="2276872"/>
            <a:ext cx="1944216" cy="360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الرابطة القطبية</a:t>
            </a:r>
          </a:p>
        </p:txBody>
      </p:sp>
    </p:spTree>
    <p:extLst>
      <p:ext uri="{BB962C8B-B14F-4D97-AF65-F5344CB8AC3E}">
        <p14:creationId xmlns:p14="http://schemas.microsoft.com/office/powerpoint/2010/main" val="350394847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0" grpId="0" animBg="1"/>
      <p:bldP spid="14" grpId="0" animBg="1"/>
      <p:bldP spid="8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347864" y="1556792"/>
            <a:ext cx="2376264" cy="546074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الروابط غير القطبية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619672" y="2708920"/>
            <a:ext cx="612068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رابطة تنشأ بين ذرات العنصر نفسه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691679" y="3140968"/>
            <a:ext cx="6121705" cy="30243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5796136" y="2276872"/>
            <a:ext cx="1944216" cy="360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الرابطة غير القطبية</a:t>
            </a:r>
          </a:p>
        </p:txBody>
      </p:sp>
    </p:spTree>
    <p:extLst>
      <p:ext uri="{BB962C8B-B14F-4D97-AF65-F5344CB8AC3E}">
        <p14:creationId xmlns:p14="http://schemas.microsoft.com/office/powerpoint/2010/main" val="70720684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0" grpId="0" animBg="1"/>
      <p:bldP spid="14" grpId="0" animBg="1"/>
      <p:bldP spid="8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2555776" y="1556792"/>
            <a:ext cx="3960440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كتابة الرموز والصيغ الكيميائية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619672" y="2708920"/>
            <a:ext cx="59766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كل عنصر يعبر عنه برمز مكوّن من حرف أو حرفين أو ثلاثة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619672" y="3140968"/>
            <a:ext cx="5976664" cy="31683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5652120" y="2276872"/>
            <a:ext cx="1944216" cy="360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رموز ذرات العناصر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7812360" y="2456892"/>
            <a:ext cx="43204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8244408" y="2456892"/>
            <a:ext cx="0" cy="25202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28384" y="2780928"/>
            <a:ext cx="504056" cy="43204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00" b="1" dirty="0"/>
              <a:t>مثل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7740352" y="3356992"/>
            <a:ext cx="1152128" cy="4320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الهيدروجين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7740352" y="3861048"/>
            <a:ext cx="1152128" cy="4320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Hydrogen</a:t>
            </a:r>
            <a:endParaRPr lang="ar-SA" sz="1600" b="1" dirty="0"/>
          </a:p>
        </p:txBody>
      </p:sp>
      <p:sp>
        <p:nvSpPr>
          <p:cNvPr id="18" name="مستطيل 17"/>
          <p:cNvSpPr/>
          <p:nvPr/>
        </p:nvSpPr>
        <p:spPr>
          <a:xfrm>
            <a:off x="8180784" y="4365104"/>
            <a:ext cx="423664" cy="4320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H</a:t>
            </a:r>
            <a:endParaRPr lang="ar-SA" sz="1600" b="1" dirty="0"/>
          </a:p>
        </p:txBody>
      </p:sp>
      <p:sp>
        <p:nvSpPr>
          <p:cNvPr id="19" name="مستطيل 18"/>
          <p:cNvSpPr/>
          <p:nvPr/>
        </p:nvSpPr>
        <p:spPr>
          <a:xfrm>
            <a:off x="7740352" y="5661248"/>
            <a:ext cx="1152128" cy="432048"/>
          </a:xfrm>
          <a:prstGeom prst="rect">
            <a:avLst/>
          </a:prstGeom>
          <a:solidFill>
            <a:srgbClr val="FFE07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Carbon</a:t>
            </a:r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7740352" y="5157192"/>
            <a:ext cx="1152128" cy="432048"/>
          </a:xfrm>
          <a:prstGeom prst="rect">
            <a:avLst/>
          </a:prstGeom>
          <a:solidFill>
            <a:srgbClr val="FFE07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</a:rPr>
              <a:t>الكربون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8101487" y="6237312"/>
            <a:ext cx="423664" cy="432048"/>
          </a:xfrm>
          <a:prstGeom prst="rect">
            <a:avLst/>
          </a:prstGeom>
          <a:solidFill>
            <a:srgbClr val="FFE07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</a:t>
            </a:r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6412396" y="6237312"/>
            <a:ext cx="423664" cy="4320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K</a:t>
            </a:r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084168" y="5661248"/>
            <a:ext cx="1152128" cy="4320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err="1">
                <a:solidFill>
                  <a:srgbClr val="0070C0"/>
                </a:solidFill>
              </a:rPr>
              <a:t>Kalium</a:t>
            </a:r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6084168" y="5157192"/>
            <a:ext cx="1152128" cy="432048"/>
          </a:xfrm>
          <a:prstGeom prst="rect">
            <a:avLst/>
          </a:prstGeom>
          <a:solidFill>
            <a:srgbClr val="17F1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</a:rPr>
              <a:t>البوتاسيوم</a:t>
            </a:r>
          </a:p>
        </p:txBody>
      </p:sp>
      <p:cxnSp>
        <p:nvCxnSpPr>
          <p:cNvPr id="25" name="رابط مستقيم 24"/>
          <p:cNvCxnSpPr/>
          <p:nvPr/>
        </p:nvCxnSpPr>
        <p:spPr>
          <a:xfrm>
            <a:off x="5580112" y="5877272"/>
            <a:ext cx="43204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/>
          <p:cNvSpPr/>
          <p:nvPr/>
        </p:nvSpPr>
        <p:spPr>
          <a:xfrm>
            <a:off x="4427984" y="5805264"/>
            <a:ext cx="1080120" cy="792088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الاسم اللاتيني</a:t>
            </a:r>
          </a:p>
        </p:txBody>
      </p:sp>
    </p:spTree>
    <p:extLst>
      <p:ext uri="{BB962C8B-B14F-4D97-AF65-F5344CB8AC3E}">
        <p14:creationId xmlns:p14="http://schemas.microsoft.com/office/powerpoint/2010/main" val="326187598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0" grpId="0" animBg="1"/>
      <p:bldP spid="14" grpId="0" animBg="1"/>
      <p:bldP spid="8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2555776" y="1556792"/>
            <a:ext cx="3960440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كتابة الرموز والصيغ الكيميائية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331640" y="2780928"/>
            <a:ext cx="5976664" cy="352839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5364088" y="2276872"/>
            <a:ext cx="1944216" cy="360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صيغ المركبات</a:t>
            </a:r>
          </a:p>
        </p:txBody>
      </p:sp>
      <p:cxnSp>
        <p:nvCxnSpPr>
          <p:cNvPr id="17" name="رابط مستقيم 16"/>
          <p:cNvCxnSpPr/>
          <p:nvPr/>
        </p:nvCxnSpPr>
        <p:spPr>
          <a:xfrm>
            <a:off x="7596336" y="2456892"/>
            <a:ext cx="648072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8244408" y="2456892"/>
            <a:ext cx="0" cy="25202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7524328" y="2780928"/>
            <a:ext cx="1440160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الصيغة الكيميائية</a:t>
            </a: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8676456" y="3248980"/>
            <a:ext cx="0" cy="25202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7812360" y="3248980"/>
            <a:ext cx="0" cy="25202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7596336" y="3429000"/>
            <a:ext cx="1298194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رموز كيميائية وأرقام تبين أنواع ذرات العناصر المكونة للجزيء وأعدادها</a:t>
            </a:r>
          </a:p>
        </p:txBody>
      </p:sp>
    </p:spTree>
    <p:extLst>
      <p:ext uri="{BB962C8B-B14F-4D97-AF65-F5344CB8AC3E}">
        <p14:creationId xmlns:p14="http://schemas.microsoft.com/office/powerpoint/2010/main" val="422003421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0" grpId="0" animBg="1"/>
      <p:bldP spid="8" grpId="0" animBg="1"/>
      <p:bldP spid="2" grpId="0" animBg="1"/>
      <p:bldP spid="19" grpId="0" animBg="1"/>
      <p:bldP spid="2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19277"/>
              </p:ext>
            </p:extLst>
          </p:nvPr>
        </p:nvGraphicFramePr>
        <p:xfrm>
          <a:off x="755576" y="1628800"/>
          <a:ext cx="7992888" cy="74168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الأيون ذرة لها شحنة موجبة أو سالبة لأنها اكتسبت أو فقدت إلكتروناً أو أكثر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1043608" y="198946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64957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مادة نقية تحوي عنصرين أو أكثر مرتبطين برابطة كيميائية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المركب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الأيون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الإلكترون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النواة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sz="1800" b="1" dirty="0">
                          <a:solidFill>
                            <a:srgbClr val="00B050"/>
                          </a:solidFill>
                        </a:rPr>
                        <a:t>رابطة التي تنشأ بين أيونين شحنتهما مختلفة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الرابطة القطبية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الرابطة الأيونية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الرابطة التساهمية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الفلزية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716016" y="551723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08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76437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الجزيء جسيم مشحون يتكوّن عندما تتشارك الذرات بالإلكترونات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كل عنصر يعبر عنه برمز مكوّن من حرف أو حرفين أو ثلاثة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  <a:cs typeface="+mn-cs"/>
                        </a:rPr>
                        <a:t> في الجدول الدوري</a:t>
                      </a:r>
                      <a:endParaRPr lang="ar-SA" b="1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1043608" y="198946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63134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رابطة تنشأ عن المشاركة غير المتكافئة بالإلكترونات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الرابطة القطبية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الرابطة الأيونية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الرابطة التساهمية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الفلزية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B050"/>
                          </a:solidFill>
                        </a:rPr>
                        <a:t>رابطة كيميائية تنشأ عندما تتشارك الذرات بالإلكترونات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الرابطة القطبية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الرابطة الأيونية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الرابطة التساهمية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الفلزية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699792" y="551723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863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  <p:bldP spid="7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17492"/>
              </p:ext>
            </p:extLst>
          </p:nvPr>
        </p:nvGraphicFramePr>
        <p:xfrm>
          <a:off x="179512" y="628149"/>
          <a:ext cx="8784976" cy="600666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23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7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الأيون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هو ذرة لها شحنة موجبة أو سالبة لأنها اكتسبت أو فقدت إلكتروناً أو أكثر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الرابطة الايونية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الرابطة التي تنشأ بين أيونين شحنتهما مختلفة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المركب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هو مادة نقية تحوي عنصرين أو أكثر مرتبطين برابطة كيميائية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الرابطة الفلزية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تنشأ عن تجاذب إلكترونات المجالات الخارجية لذرات الفلز مع </a:t>
                      </a:r>
                      <a:r>
                        <a:rPr lang="ar-SA" sz="2000" b="1" dirty="0" err="1">
                          <a:solidFill>
                            <a:srgbClr val="0070C0"/>
                          </a:solidFill>
                        </a:rPr>
                        <a:t>الأنوية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الرابطة التساهمية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رابطة كيميائية تنشأ عندما تتشارك الذرات بالإلكترونات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7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الجزيء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جسيم متعادل يتكوّن عندما تتشارك الذرات بالإلكترونات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7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الرابطة القطبية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رابطة تنشأ عن المشاركة غير المتكافئة بالإلكترونات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58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الرابطة غير القطبية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رابطة تنشأ بين ذرات العنصر نفسه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588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كتابة الرموز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رموز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ذرات العناصر :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كل عنصر يعبر عنه برمز مكوّن من حرف أو حرفين أو ثلاثة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u="sng" dirty="0">
                          <a:solidFill>
                            <a:schemeClr val="tx1"/>
                          </a:solidFill>
                        </a:rPr>
                        <a:t>مثال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: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Hydrogen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- الهيدروجين ,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رمزه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00B050"/>
                          </a:solidFill>
                        </a:rPr>
                        <a:t>H</a:t>
                      </a:r>
                      <a:r>
                        <a:rPr lang="ar-SA" sz="20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[</a:t>
                      </a:r>
                      <a:endParaRPr lang="ar-SA" sz="20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Carbon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الكربون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رمزه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00B050"/>
                          </a:solidFill>
                        </a:rPr>
                        <a:t>C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Kalium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البوتاسيوم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رمزه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K</a:t>
                      </a:r>
                      <a:r>
                        <a:rPr lang="ar-SA" sz="20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[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750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الصيغ</a:t>
                      </a:r>
                      <a:r>
                        <a:rPr lang="ar-SA" sz="1800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الكيميائية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رموز كيميائية وأرقام تبين أنواع ذرات العناصر المكونة للجزيء وأعدادها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94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تحدّد </a:t>
            </a:r>
            <a:r>
              <a:rPr lang="ar-SA" b="1" dirty="0">
                <a:solidFill>
                  <a:schemeClr val="tx1"/>
                </a:solidFill>
              </a:rPr>
              <a:t>كيف تترتب الإلكترونات داخل الذرة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تقارن </a:t>
            </a:r>
            <a:r>
              <a:rPr lang="ar-SA" b="1" dirty="0">
                <a:solidFill>
                  <a:schemeClr val="tx1"/>
                </a:solidFill>
              </a:rPr>
              <a:t>بين اعداد الالكترونات التي تستوعبها مستويات الطاقة في الذرة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تربط </a:t>
            </a:r>
            <a:r>
              <a:rPr lang="ar-SA" b="1" dirty="0">
                <a:solidFill>
                  <a:schemeClr val="tx1"/>
                </a:solidFill>
              </a:rPr>
              <a:t>بين ترتيب الالكترونات في ذرة العنصر وموقعها في الجدول الذري</a:t>
            </a:r>
          </a:p>
        </p:txBody>
      </p:sp>
    </p:spTree>
    <p:extLst>
      <p:ext uri="{BB962C8B-B14F-4D97-AF65-F5344CB8AC3E}">
        <p14:creationId xmlns:p14="http://schemas.microsoft.com/office/powerpoint/2010/main" val="175629620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411760" y="2708920"/>
            <a:ext cx="601611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يوجد في كل مركز ذرة </a:t>
            </a:r>
            <a:r>
              <a:rPr lang="ar-SA" b="1" dirty="0">
                <a:solidFill>
                  <a:srgbClr val="FF0000"/>
                </a:solidFill>
              </a:rPr>
              <a:t>نواة</a:t>
            </a:r>
            <a:r>
              <a:rPr lang="ar-SA" b="1" dirty="0">
                <a:solidFill>
                  <a:srgbClr val="0070C0"/>
                </a:solidFill>
              </a:rPr>
              <a:t> تحتوي على البروتونات والنيوترونات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442766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465235" y="3789040"/>
            <a:ext cx="6685030" cy="25602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2411759" y="3211291"/>
            <a:ext cx="4243415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الفراغ المحيط بالنواة والذي تتحرك فيه الإلكترونات 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6720526" y="3191895"/>
            <a:ext cx="1751620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السحابة الإلكترونية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6708812" y="2204864"/>
            <a:ext cx="1751620" cy="43204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الذرة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416817" y="2204864"/>
            <a:ext cx="4243415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أصغر جزء من العنصر يحتفظ بخصائصه</a:t>
            </a:r>
          </a:p>
        </p:txBody>
      </p:sp>
    </p:spTree>
    <p:extLst>
      <p:ext uri="{BB962C8B-B14F-4D97-AF65-F5344CB8AC3E}">
        <p14:creationId xmlns:p14="http://schemas.microsoft.com/office/powerpoint/2010/main" val="390551624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4" grpId="0" animBg="1"/>
      <p:bldP spid="10" grpId="0" animBg="1"/>
      <p:bldP spid="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407888" y="2996952"/>
            <a:ext cx="3999893" cy="104239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لكل عنصر تركيب ذري مميز له يتكوَن من عدد محدَد من البروتونات والنيوترونات والإلكترونات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730798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تركيب العنصر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971600" y="2488202"/>
            <a:ext cx="2962749" cy="353308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4427983" y="4365104"/>
            <a:ext cx="3999893" cy="76888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يكون عدد الالكترونات </a:t>
            </a:r>
            <a:r>
              <a:rPr lang="ar-SA" b="1" dirty="0">
                <a:solidFill>
                  <a:srgbClr val="FF0000"/>
                </a:solidFill>
              </a:rPr>
              <a:t>مساويًا</a:t>
            </a:r>
            <a:r>
              <a:rPr lang="ar-SA" b="1" dirty="0">
                <a:solidFill>
                  <a:srgbClr val="0070C0"/>
                </a:solidFill>
              </a:rPr>
              <a:t> لعدد البروتونات في ذرة العنصر المتعادلة </a:t>
            </a:r>
          </a:p>
        </p:txBody>
      </p:sp>
    </p:spTree>
    <p:extLst>
      <p:ext uri="{BB962C8B-B14F-4D97-AF65-F5344CB8AC3E}">
        <p14:creationId xmlns:p14="http://schemas.microsoft.com/office/powerpoint/2010/main" val="149574808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187624" y="2115717"/>
            <a:ext cx="5445260" cy="5211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المواقع المختلفة التي تتواجد فيها الالكترونات في الذرة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779912" y="1422821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ترتيب الإلكترونات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187624" y="4293097"/>
            <a:ext cx="6984776" cy="230425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6708812" y="2099743"/>
            <a:ext cx="1751620" cy="53716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مستويات الطاقة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6732240" y="2708920"/>
            <a:ext cx="1751620" cy="80922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عدد الإلكترونات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187624" y="2708920"/>
            <a:ext cx="5445260" cy="3771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يتسع كل مستوى من مستويات الطاقة لعدد محدد من الالكترونات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187624" y="3140968"/>
            <a:ext cx="5445260" cy="3771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كلما كان المستوى أبعد عن النواة اتسع لعدد أكبر من الإلكترونات 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4499992" y="3645024"/>
            <a:ext cx="0" cy="34290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467544" y="3789040"/>
            <a:ext cx="3960440" cy="3771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مستوى الطاقة الأول : </a:t>
            </a:r>
            <a:r>
              <a:rPr lang="ar-SA" b="1" dirty="0">
                <a:solidFill>
                  <a:srgbClr val="0070C0"/>
                </a:solidFill>
              </a:rPr>
              <a:t>يتسع لإلكترون واحد أو اثنين</a:t>
            </a:r>
          </a:p>
        </p:txBody>
      </p:sp>
      <p:cxnSp>
        <p:nvCxnSpPr>
          <p:cNvPr id="19" name="رابط مستقيم 18"/>
          <p:cNvCxnSpPr/>
          <p:nvPr/>
        </p:nvCxnSpPr>
        <p:spPr>
          <a:xfrm>
            <a:off x="4644008" y="3645024"/>
            <a:ext cx="0" cy="76465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467544" y="4221088"/>
            <a:ext cx="3960440" cy="3771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rgbClr val="C00000"/>
                </a:solidFill>
              </a:rPr>
              <a:t>مستوى الطاقة الثاني: </a:t>
            </a:r>
            <a:r>
              <a:rPr lang="ar-SA" b="1" dirty="0">
                <a:solidFill>
                  <a:srgbClr val="0070C0"/>
                </a:solidFill>
              </a:rPr>
              <a:t>يتسع لـ 8 إلكترونات فقط</a:t>
            </a:r>
          </a:p>
        </p:txBody>
      </p:sp>
      <p:cxnSp>
        <p:nvCxnSpPr>
          <p:cNvPr id="21" name="رابط مستقيم 20"/>
          <p:cNvCxnSpPr/>
          <p:nvPr/>
        </p:nvCxnSpPr>
        <p:spPr>
          <a:xfrm>
            <a:off x="4788024" y="3645024"/>
            <a:ext cx="0" cy="117956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467544" y="4653136"/>
            <a:ext cx="3960440" cy="3771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rgbClr val="C00000"/>
                </a:solidFill>
              </a:rPr>
              <a:t>مستوى الطاقة الثالث: </a:t>
            </a:r>
            <a:r>
              <a:rPr lang="ar-SA" b="1" dirty="0">
                <a:solidFill>
                  <a:srgbClr val="0070C0"/>
                </a:solidFill>
              </a:rPr>
              <a:t>يتسع لـ 18 إلكتروناً فقط</a:t>
            </a:r>
          </a:p>
        </p:txBody>
      </p:sp>
      <p:cxnSp>
        <p:nvCxnSpPr>
          <p:cNvPr id="26" name="رابط مستقيم 25"/>
          <p:cNvCxnSpPr/>
          <p:nvPr/>
        </p:nvCxnSpPr>
        <p:spPr>
          <a:xfrm>
            <a:off x="4940424" y="3645024"/>
            <a:ext cx="0" cy="161161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467544" y="5085184"/>
            <a:ext cx="3960440" cy="37717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rgbClr val="C00000"/>
                </a:solidFill>
              </a:rPr>
              <a:t>مستوى الطاقة الرابع : </a:t>
            </a:r>
            <a:r>
              <a:rPr lang="ar-SA" b="1" dirty="0">
                <a:solidFill>
                  <a:srgbClr val="0070C0"/>
                </a:solidFill>
              </a:rPr>
              <a:t>يتسع لـ 32 إلكتروناً فقط</a:t>
            </a:r>
          </a:p>
        </p:txBody>
      </p:sp>
    </p:spTree>
    <p:extLst>
      <p:ext uri="{BB962C8B-B14F-4D97-AF65-F5344CB8AC3E}">
        <p14:creationId xmlns:p14="http://schemas.microsoft.com/office/powerpoint/2010/main" val="234463501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3404" y="620688"/>
            <a:ext cx="24929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البناء الذري</a:t>
            </a:r>
            <a:endParaRPr lang="ar-SA" sz="2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10354" y="476672"/>
            <a:ext cx="1006062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971600" y="1772817"/>
            <a:ext cx="7560840" cy="28083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699792" y="4941168"/>
            <a:ext cx="4081028" cy="57606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ما الذي يحدَد مقدار طاقة الإلكترون ؟</a:t>
            </a: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6516216" y="5661248"/>
            <a:ext cx="0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983888" y="5805264"/>
            <a:ext cx="5388312" cy="76888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للإلكترونات في مستويات الطاقة الأقرب الى النواة طاقة أقل من الإلكترونات في المستويات الأبعد عن النواة</a:t>
            </a:r>
          </a:p>
        </p:txBody>
      </p:sp>
      <p:cxnSp>
        <p:nvCxnSpPr>
          <p:cNvPr id="17" name="رابط مستقيم 16"/>
          <p:cNvCxnSpPr/>
          <p:nvPr/>
        </p:nvCxnSpPr>
        <p:spPr>
          <a:xfrm flipH="1">
            <a:off x="6876256" y="5085184"/>
            <a:ext cx="506106" cy="0"/>
          </a:xfrm>
          <a:prstGeom prst="line">
            <a:avLst/>
          </a:prstGeom>
          <a:ln w="1016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6876256" y="5373216"/>
            <a:ext cx="506106" cy="0"/>
          </a:xfrm>
          <a:prstGeom prst="line">
            <a:avLst/>
          </a:prstGeom>
          <a:ln w="1016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7164288" y="4941168"/>
            <a:ext cx="790038" cy="57606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A0FDB4B-EA17-4D1E-A355-B97D4AD4C5C9}"/>
              </a:ext>
            </a:extLst>
          </p:cNvPr>
          <p:cNvSpPr txBox="1"/>
          <p:nvPr/>
        </p:nvSpPr>
        <p:spPr>
          <a:xfrm>
            <a:off x="1835696" y="3429000"/>
            <a:ext cx="30963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عدد الإلكترونات  = 2 ن </a:t>
            </a:r>
            <a:r>
              <a:rPr lang="ar-SA" sz="2400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61066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7" grpId="0" animBg="1"/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38700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مستوى الطاقة الثاني يتسع لإلكترون واحد أو اثنين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  <a:cs typeface="+mn-cs"/>
                        </a:rPr>
                        <a:t> فقط</a:t>
                      </a:r>
                      <a:endParaRPr lang="ar-SA" b="1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السحابة الإلكترونية هي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  <a:cs typeface="+mn-cs"/>
                        </a:rPr>
                        <a:t> المنطقة التي تحيط 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بالنواة والذي تتحرك فيها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  <a:cs typeface="+mn-cs"/>
                        </a:rPr>
                        <a:t> 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الإلكترونات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47115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الإلكترونات في المستوى الأقل تكون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طاقتها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أكبر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أقل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متعادلة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لا يوجد لها طاقة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يكون عدد الالكترونات </a:t>
                      </a:r>
                      <a:r>
                        <a:rPr lang="ar-SA" b="0" dirty="0">
                          <a:solidFill>
                            <a:srgbClr val="00B050"/>
                          </a:solidFill>
                        </a:rPr>
                        <a:t>....................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لعدد البروتونات في ذرة العنصر المتعادلة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أكبر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أقل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مساوياً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جميع ما ذكر صحيح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4746956" y="4776644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699792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2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16477</TotalTime>
  <Words>1750</Words>
  <Application>Microsoft Office PowerPoint</Application>
  <PresentationFormat>عرض على الشاشة (4:3)</PresentationFormat>
  <Paragraphs>350</Paragraphs>
  <Slides>39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7" baseType="lpstr">
      <vt:lpstr>Agency FB</vt:lpstr>
      <vt:lpstr>Aharoni</vt:lpstr>
      <vt:lpstr>Arial</vt:lpstr>
      <vt:lpstr>Book Antiqua</vt:lpstr>
      <vt:lpstr>Calibri</vt:lpstr>
      <vt:lpstr>Monotype Koufi</vt:lpstr>
      <vt:lpstr>Wingdings</vt:lpstr>
      <vt:lpstr>غلاف فني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Welcome</dc:creator>
  <cp:lastModifiedBy>مازن المالكي</cp:lastModifiedBy>
  <cp:revision>1887</cp:revision>
  <dcterms:created xsi:type="dcterms:W3CDTF">2015-03-03T09:03:17Z</dcterms:created>
  <dcterms:modified xsi:type="dcterms:W3CDTF">2020-11-16T05:42:54Z</dcterms:modified>
</cp:coreProperties>
</file>