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3" r:id="rId5"/>
    <p:sldMasterId id="2147483675" r:id="rId6"/>
  </p:sldMasterIdLst>
  <p:notesMasterIdLst>
    <p:notesMasterId r:id="rId39"/>
  </p:notesMasterIdLst>
  <p:sldIdLst>
    <p:sldId id="342" r:id="rId7"/>
    <p:sldId id="263" r:id="rId8"/>
    <p:sldId id="360" r:id="rId9"/>
    <p:sldId id="318" r:id="rId10"/>
    <p:sldId id="341" r:id="rId11"/>
    <p:sldId id="256" r:id="rId12"/>
    <p:sldId id="260" r:id="rId13"/>
    <p:sldId id="262" r:id="rId14"/>
    <p:sldId id="343" r:id="rId15"/>
    <p:sldId id="344" r:id="rId16"/>
    <p:sldId id="345" r:id="rId17"/>
    <p:sldId id="362" r:id="rId18"/>
    <p:sldId id="354" r:id="rId19"/>
    <p:sldId id="363" r:id="rId20"/>
    <p:sldId id="364" r:id="rId21"/>
    <p:sldId id="365" r:id="rId22"/>
    <p:sldId id="366" r:id="rId23"/>
    <p:sldId id="320" r:id="rId24"/>
    <p:sldId id="355" r:id="rId25"/>
    <p:sldId id="347" r:id="rId26"/>
    <p:sldId id="351" r:id="rId27"/>
    <p:sldId id="350" r:id="rId28"/>
    <p:sldId id="352" r:id="rId29"/>
    <p:sldId id="258" r:id="rId30"/>
    <p:sldId id="259" r:id="rId31"/>
    <p:sldId id="361" r:id="rId32"/>
    <p:sldId id="261" r:id="rId33"/>
    <p:sldId id="357" r:id="rId34"/>
    <p:sldId id="358" r:id="rId35"/>
    <p:sldId id="359" r:id="rId36"/>
    <p:sldId id="339" r:id="rId37"/>
    <p:sldId id="353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9AA"/>
    <a:srgbClr val="EDBBC7"/>
    <a:srgbClr val="8200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59" d="100"/>
          <a:sy n="59" d="100"/>
        </p:scale>
        <p:origin x="6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7C6FE-8032-40FA-B27D-2FA186DDB108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87D3B6-A128-4369-9CE1-F8696E42D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1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98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7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2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53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3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2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6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1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10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02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024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934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828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38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313861" y="130079"/>
            <a:ext cx="1679724" cy="1354088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10435632" y="5312475"/>
            <a:ext cx="1455889" cy="1354336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11241033" y="206454"/>
            <a:ext cx="1185540" cy="1575797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381992"/>
            <a:ext cx="12044353" cy="6531403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4028400" y="2773300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4028385" y="5100033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668400" y="1417567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668399" y="3749600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847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6591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527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06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088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93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415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8279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55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88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494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1559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4390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5B7C-8892-47F4-8D92-3F1CB3C4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48116-2547-4B19-A586-F0F89D7853C7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0D1DA-6F17-43CB-A985-C4E5D104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D9E9D-28EA-4DFC-8853-D6229C6F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5B5E3-4A8B-4A0B-962D-E7997242F048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67323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37367" y="93219"/>
            <a:ext cx="8890613" cy="6598387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343803" y="5278563"/>
            <a:ext cx="1630940" cy="1838531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10153231" y="288673"/>
            <a:ext cx="1894200" cy="861299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452861" y="388547"/>
            <a:ext cx="860681" cy="1366104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10585423" y="4951726"/>
            <a:ext cx="1029805" cy="1590593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960000" y="1742800"/>
            <a:ext cx="10271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58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2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9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63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50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826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43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3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176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301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5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slide" Target="slide3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3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3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3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slide" Target="slide31.xml"/><Relationship Id="rId12" Type="http://schemas.openxmlformats.org/officeDocument/2006/relationships/image" Target="../media/image5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370.png"/><Relationship Id="rId5" Type="http://schemas.openxmlformats.org/officeDocument/2006/relationships/image" Target="../media/image37.png"/><Relationship Id="rId10" Type="http://schemas.openxmlformats.org/officeDocument/2006/relationships/slide" Target="slide18.xml"/><Relationship Id="rId4" Type="http://schemas.openxmlformats.org/officeDocument/2006/relationships/image" Target="../media/image36.gif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png"/><Relationship Id="rId4" Type="http://schemas.openxmlformats.org/officeDocument/2006/relationships/image" Target="../media/image5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slide" Target="slide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9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31.xml"/><Relationship Id="rId11" Type="http://schemas.openxmlformats.org/officeDocument/2006/relationships/image" Target="../media/image80.png"/><Relationship Id="rId5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openxmlformats.org/officeDocument/2006/relationships/slide" Target="slide28.xml"/><Relationship Id="rId4" Type="http://schemas.openxmlformats.org/officeDocument/2006/relationships/image" Target="../media/image5.jfif"/><Relationship Id="rId9" Type="http://schemas.openxmlformats.org/officeDocument/2006/relationships/image" Target="../media/image8.png"/><Relationship Id="rId14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slide" Target="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slide" Target="slide31.xml"/><Relationship Id="rId4" Type="http://schemas.openxmlformats.org/officeDocument/2006/relationships/image" Target="../media/image5.jfi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slide" Target="slide25.xml"/><Relationship Id="rId2" Type="http://schemas.openxmlformats.org/officeDocument/2006/relationships/image" Target="../media/image11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fif"/><Relationship Id="rId11" Type="http://schemas.openxmlformats.org/officeDocument/2006/relationships/image" Target="../media/image6.png"/><Relationship Id="rId5" Type="http://schemas.openxmlformats.org/officeDocument/2006/relationships/slide" Target="slide24.xml"/><Relationship Id="rId15" Type="http://schemas.openxmlformats.org/officeDocument/2006/relationships/image" Target="../media/image17.png"/><Relationship Id="rId10" Type="http://schemas.openxmlformats.org/officeDocument/2006/relationships/image" Target="../media/image5.jfif"/><Relationship Id="rId4" Type="http://schemas.openxmlformats.org/officeDocument/2006/relationships/image" Target="../media/image14.png"/><Relationship Id="rId9" Type="http://schemas.openxmlformats.org/officeDocument/2006/relationships/image" Target="../media/image16.jpg"/><Relationship Id="rId14" Type="http://schemas.openxmlformats.org/officeDocument/2006/relationships/slide" Target="slide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jfif"/><Relationship Id="rId9" Type="http://schemas.openxmlformats.org/officeDocument/2006/relationships/slide" Target="slide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9" Type="http://schemas.openxmlformats.org/officeDocument/2006/relationships/slide" Target="slid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2315195" y="574298"/>
            <a:ext cx="565925" cy="2034509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2194318" y="5325726"/>
            <a:ext cx="666745" cy="1561577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812174" y="2967308"/>
            <a:ext cx="1188111" cy="1339336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3468191" y="1399076"/>
            <a:ext cx="981621" cy="850437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34" y="170959"/>
            <a:ext cx="9659516" cy="72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5462092" y="767447"/>
            <a:ext cx="35615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8327923" y="1280100"/>
            <a:ext cx="34459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dirty="0"/>
              <a:t>التاريخ : 13 /  2/ 1443 هـ</a:t>
            </a:r>
          </a:p>
          <a:p>
            <a:pPr algn="r"/>
            <a:r>
              <a:rPr lang="ar-SA" sz="2400" dirty="0"/>
              <a:t>الحصة : </a:t>
            </a:r>
            <a:r>
              <a:rPr lang="ar-SA" sz="2400" dirty="0" err="1"/>
              <a:t>االثانية</a:t>
            </a:r>
            <a:r>
              <a:rPr lang="ar-SA" sz="2400" dirty="0"/>
              <a:t> </a:t>
            </a:r>
            <a:endParaRPr lang="en-US" sz="2400" dirty="0"/>
          </a:p>
          <a:p>
            <a:pPr algn="r"/>
            <a:r>
              <a:rPr lang="ar-SA" sz="2400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5332726" y="2358335"/>
            <a:ext cx="531495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200" dirty="0">
              <a:solidFill>
                <a:srgbClr val="FF0000"/>
              </a:solidFill>
            </a:endParaRP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عنوان الدرس : البراكين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322382" y="744845"/>
            <a:ext cx="1546053" cy="1753889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صورة الشريحة 3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FB26007-6118-4454-94F7-3529ADE874A9}"/>
              </a:ext>
            </a:extLst>
          </p:cNvPr>
          <p:cNvGrpSpPr/>
          <p:nvPr/>
        </p:nvGrpSpPr>
        <p:grpSpPr>
          <a:xfrm>
            <a:off x="2520301" y="106993"/>
            <a:ext cx="7920421" cy="1682419"/>
            <a:chOff x="804479" y="-177469"/>
            <a:chExt cx="6469452" cy="1343834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C1A6847-2BB2-456A-AF59-4DEBE505EB34}"/>
                </a:ext>
              </a:extLst>
            </p:cNvPr>
            <p:cNvGrpSpPr/>
            <p:nvPr/>
          </p:nvGrpSpPr>
          <p:grpSpPr>
            <a:xfrm>
              <a:off x="1927020" y="-177469"/>
              <a:ext cx="4224371" cy="1343834"/>
              <a:chOff x="1830835" y="3320306"/>
              <a:chExt cx="6238488" cy="1934296"/>
            </a:xfrm>
          </p:grpSpPr>
          <p:pic>
            <p:nvPicPr>
              <p:cNvPr id="25" name="صورة 2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9E00363-9B8A-444E-85D9-BC6A3A935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EDBBC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835" y="3320306"/>
                <a:ext cx="6238488" cy="1934296"/>
              </a:xfrm>
              <a:prstGeom prst="rect">
                <a:avLst/>
              </a:prstGeom>
            </p:spPr>
          </p:pic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02ECE3D3-BA04-401C-B51F-DFBC78F89713}"/>
                  </a:ext>
                </a:extLst>
              </p:cNvPr>
              <p:cNvSpPr txBox="1"/>
              <p:nvPr/>
            </p:nvSpPr>
            <p:spPr>
              <a:xfrm>
                <a:off x="2253655" y="3974220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7D03EB1A-A90D-4EA4-9A9F-54411F1CD3DB}"/>
                </a:ext>
              </a:extLst>
            </p:cNvPr>
            <p:cNvSpPr txBox="1"/>
            <p:nvPr/>
          </p:nvSpPr>
          <p:spPr>
            <a:xfrm>
              <a:off x="804479" y="302326"/>
              <a:ext cx="6469452" cy="29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 </a:t>
              </a: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شاهدي القصة التالية ثم استنتجي منها أنواع البراكين </a:t>
              </a:r>
            </a:p>
          </p:txBody>
        </p:sp>
      </p:grpSp>
      <p:pic>
        <p:nvPicPr>
          <p:cNvPr id="2" name="IMG_2445">
            <a:hlinkClick r:id="" action="ppaction://media"/>
            <a:extLst>
              <a:ext uri="{FF2B5EF4-FFF2-40B4-BE49-F238E27FC236}">
                <a16:creationId xmlns:a16="http://schemas.microsoft.com/office/drawing/2014/main" id="{F4046D48-EAA4-4DD8-9203-95BEE863C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6271" y="1677689"/>
            <a:ext cx="6479458" cy="4319639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30734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D952DE7-F003-46CA-BB92-A11DF675D556}"/>
              </a:ext>
            </a:extLst>
          </p:cNvPr>
          <p:cNvSpPr/>
          <p:nvPr/>
        </p:nvSpPr>
        <p:spPr>
          <a:xfrm>
            <a:off x="9609308" y="184641"/>
            <a:ext cx="2426020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البراكين الدرعية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7DAA2B8-0003-42B1-97FD-5C3049ACA2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0" t="13621" r="31532" b="11111"/>
          <a:stretch/>
        </p:blipFill>
        <p:spPr>
          <a:xfrm>
            <a:off x="-37458" y="184641"/>
            <a:ext cx="8200103" cy="51619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F57F67-D3AD-47BC-8EA8-AD26B94B91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678" t="44015" r="3225" b="17849"/>
          <a:stretch/>
        </p:blipFill>
        <p:spPr>
          <a:xfrm>
            <a:off x="8573729" y="1347333"/>
            <a:ext cx="3303640" cy="2615382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5EFDE59-C65C-4D31-A8E4-9FCDC59BE5CE}"/>
              </a:ext>
            </a:extLst>
          </p:cNvPr>
          <p:cNvSpPr txBox="1"/>
          <p:nvPr/>
        </p:nvSpPr>
        <p:spPr>
          <a:xfrm>
            <a:off x="1677083" y="5732206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بركان جبل مار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AB3C3E1-BE46-426E-A076-808B5D155A6A}"/>
              </a:ext>
            </a:extLst>
          </p:cNvPr>
          <p:cNvSpPr txBox="1"/>
          <p:nvPr/>
        </p:nvSpPr>
        <p:spPr>
          <a:xfrm>
            <a:off x="7872840" y="4551673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يعد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أكبرانواع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 البراكين </a:t>
            </a:r>
          </a:p>
        </p:txBody>
      </p:sp>
    </p:spTree>
    <p:extLst>
      <p:ext uri="{BB962C8B-B14F-4D97-AF65-F5344CB8AC3E}">
        <p14:creationId xmlns:p14="http://schemas.microsoft.com/office/powerpoint/2010/main" val="27780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FC16AF2-FD2A-4C0C-BA18-C4C47766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080" t="21936" r="42581" b="16272"/>
          <a:stretch/>
        </p:blipFill>
        <p:spPr>
          <a:xfrm>
            <a:off x="88490" y="1238863"/>
            <a:ext cx="6381136" cy="4237703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194F1A8-C93B-4E20-ABC5-9F58E363D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4" t="27006" b="16512"/>
          <a:stretch/>
        </p:blipFill>
        <p:spPr bwMode="auto">
          <a:xfrm>
            <a:off x="7305368" y="1720645"/>
            <a:ext cx="4513006" cy="35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8CFD8C4D-01D2-43FB-AB24-5E304F4DA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1" t="14623" r="32661" b="16416"/>
          <a:stretch/>
        </p:blipFill>
        <p:spPr>
          <a:xfrm>
            <a:off x="108154" y="825909"/>
            <a:ext cx="7895303" cy="472931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80332DD-86D7-48DB-827C-043A8F1AB6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9" t="43799" r="2822" b="30753"/>
          <a:stretch/>
        </p:blipFill>
        <p:spPr>
          <a:xfrm>
            <a:off x="8386915" y="2556387"/>
            <a:ext cx="3784563" cy="1897626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E775011-0A77-4547-86CE-294699EA513D}"/>
              </a:ext>
            </a:extLst>
          </p:cNvPr>
          <p:cNvSpPr/>
          <p:nvPr/>
        </p:nvSpPr>
        <p:spPr>
          <a:xfrm>
            <a:off x="9478297" y="184641"/>
            <a:ext cx="2557031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البراكين المخروطية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0931CC8-966B-4228-AB73-5673E22A85D3}"/>
              </a:ext>
            </a:extLst>
          </p:cNvPr>
          <p:cNvSpPr txBox="1"/>
          <p:nvPr/>
        </p:nvSpPr>
        <p:spPr>
          <a:xfrm>
            <a:off x="1677083" y="5732206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بركان حرة البرك</a:t>
            </a:r>
          </a:p>
        </p:txBody>
      </p:sp>
    </p:spTree>
    <p:extLst>
      <p:ext uri="{BB962C8B-B14F-4D97-AF65-F5344CB8AC3E}">
        <p14:creationId xmlns:p14="http://schemas.microsoft.com/office/powerpoint/2010/main" val="312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صورة الشريحة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E775011-0A77-4547-86CE-294699EA513D}"/>
              </a:ext>
            </a:extLst>
          </p:cNvPr>
          <p:cNvSpPr/>
          <p:nvPr/>
        </p:nvSpPr>
        <p:spPr>
          <a:xfrm>
            <a:off x="9478297" y="184641"/>
            <a:ext cx="2557031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البراكين المخروطية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A778923-59F9-4092-A51E-E422D16D8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" t="22940" r="46129" b="16415"/>
          <a:stretch/>
        </p:blipFill>
        <p:spPr>
          <a:xfrm>
            <a:off x="245807" y="1258528"/>
            <a:ext cx="6096000" cy="415904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08CBE58-BAC3-4B55-89E7-F7A4A0FA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89" y="1390188"/>
            <a:ext cx="5048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E775011-0A77-4547-86CE-294699EA513D}"/>
              </a:ext>
            </a:extLst>
          </p:cNvPr>
          <p:cNvSpPr/>
          <p:nvPr/>
        </p:nvSpPr>
        <p:spPr>
          <a:xfrm>
            <a:off x="9478297" y="184641"/>
            <a:ext cx="2557031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البراكين المركبة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0931CC8-966B-4228-AB73-5673E22A85D3}"/>
              </a:ext>
            </a:extLst>
          </p:cNvPr>
          <p:cNvSpPr txBox="1"/>
          <p:nvPr/>
        </p:nvSpPr>
        <p:spPr>
          <a:xfrm>
            <a:off x="1644426" y="5833438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بركان جبل القدر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5013EF4-5BA2-44C8-94AE-4C47E6F05B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4" t="17460" r="31338" b="14761"/>
          <a:stretch/>
        </p:blipFill>
        <p:spPr>
          <a:xfrm>
            <a:off x="156672" y="823274"/>
            <a:ext cx="8120744" cy="464820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EB49A23-371C-489E-8A1D-C177E9DDC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21" t="43968" r="2857" b="29530"/>
          <a:stretch/>
        </p:blipFill>
        <p:spPr>
          <a:xfrm>
            <a:off x="8577941" y="1611500"/>
            <a:ext cx="3331029" cy="1817500"/>
          </a:xfrm>
          <a:prstGeom prst="rect">
            <a:avLst/>
          </a:prstGeom>
        </p:spPr>
      </p:pic>
      <p:pic>
        <p:nvPicPr>
          <p:cNvPr id="11" name="فوهة بركان _قدر خيبر_ مقصد السياح وعلماء الأرض">
            <a:hlinkClick r:id="" action="ppaction://media"/>
            <a:extLst>
              <a:ext uri="{FF2B5EF4-FFF2-40B4-BE49-F238E27FC236}">
                <a16:creationId xmlns:a16="http://schemas.microsoft.com/office/drawing/2014/main" id="{450DD695-921C-4D2F-9DDF-64D3AE6547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37.6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2469" y="4742693"/>
            <a:ext cx="2821974" cy="15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صورة الشريحة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E775011-0A77-4547-86CE-294699EA513D}"/>
              </a:ext>
            </a:extLst>
          </p:cNvPr>
          <p:cNvSpPr/>
          <p:nvPr/>
        </p:nvSpPr>
        <p:spPr>
          <a:xfrm>
            <a:off x="9478297" y="184641"/>
            <a:ext cx="2557031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البراكين المركبة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665710A-18B5-46E5-957D-4E2B95FE2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" t="22222" r="45714" b="16416"/>
          <a:stretch/>
        </p:blipFill>
        <p:spPr>
          <a:xfrm>
            <a:off x="228600" y="870857"/>
            <a:ext cx="6161314" cy="420820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5659E9F-DEBE-4B03-B5BB-D1635A7E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78" y="1097613"/>
            <a:ext cx="53530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E775011-0A77-4547-86CE-294699EA513D}"/>
              </a:ext>
            </a:extLst>
          </p:cNvPr>
          <p:cNvSpPr/>
          <p:nvPr/>
        </p:nvSpPr>
        <p:spPr>
          <a:xfrm>
            <a:off x="9478297" y="184641"/>
            <a:ext cx="2557031" cy="573734"/>
          </a:xfrm>
          <a:prstGeom prst="roundRect">
            <a:avLst/>
          </a:prstGeom>
          <a:noFill/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ثوران الشقوق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0931CC8-966B-4228-AB73-5673E22A85D3}"/>
              </a:ext>
            </a:extLst>
          </p:cNvPr>
          <p:cNvSpPr txBox="1"/>
          <p:nvPr/>
        </p:nvSpPr>
        <p:spPr>
          <a:xfrm>
            <a:off x="1121912" y="5833438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حرة رهط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EFCB03-0C04-4BFE-A278-5811C983F1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t="15238" r="35389" b="11587"/>
          <a:stretch/>
        </p:blipFill>
        <p:spPr>
          <a:xfrm>
            <a:off x="239485" y="380999"/>
            <a:ext cx="6934200" cy="50183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C945731-4C88-45CF-8828-372743768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39" t="44127" r="3214" b="23968"/>
          <a:stretch/>
        </p:blipFill>
        <p:spPr>
          <a:xfrm>
            <a:off x="7794172" y="1452318"/>
            <a:ext cx="3712028" cy="2188029"/>
          </a:xfrm>
          <a:prstGeom prst="rect">
            <a:avLst/>
          </a:prstGeom>
        </p:spPr>
      </p:pic>
      <p:pic>
        <p:nvPicPr>
          <p:cNvPr id="8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D9BB7BFD-2A16-4ACB-8643-FC68B78E72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35" end="25187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1014" y="4334290"/>
            <a:ext cx="4158344" cy="23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CEBC8C-5946-40B4-B149-2F1D0CC0BB6D}"/>
              </a:ext>
            </a:extLst>
          </p:cNvPr>
          <p:cNvSpPr/>
          <p:nvPr/>
        </p:nvSpPr>
        <p:spPr>
          <a:xfrm>
            <a:off x="3360562" y="476003"/>
            <a:ext cx="5217885" cy="731520"/>
          </a:xfrm>
          <a:prstGeom prst="roundRect">
            <a:avLst/>
          </a:prstGeom>
          <a:solidFill>
            <a:srgbClr val="EDBBC7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33" b="1" dirty="0">
                <a:solidFill>
                  <a:schemeClr val="accent1">
                    <a:lumMod val="50000"/>
                  </a:schemeClr>
                </a:solidFill>
              </a:rPr>
              <a:t>اكبر البراكين مساحة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D88346-4084-4E29-B689-82CEEFD981B6}"/>
              </a:ext>
            </a:extLst>
          </p:cNvPr>
          <p:cNvSpPr/>
          <p:nvPr/>
        </p:nvSpPr>
        <p:spPr>
          <a:xfrm>
            <a:off x="3359886" y="1370387"/>
            <a:ext cx="1457798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المخروطية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79AD08-ACC3-41C8-8C4F-87038F3F6D11}"/>
              </a:ext>
            </a:extLst>
          </p:cNvPr>
          <p:cNvSpPr/>
          <p:nvPr/>
        </p:nvSpPr>
        <p:spPr>
          <a:xfrm>
            <a:off x="6763743" y="1341324"/>
            <a:ext cx="1336041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الدرعية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8488D2-06DE-40FD-93AF-39574242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89" y="1545273"/>
            <a:ext cx="680720" cy="778525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FEB6AE4-4D08-425F-9EE7-A70C2A8D1560}"/>
              </a:ext>
            </a:extLst>
          </p:cNvPr>
          <p:cNvSpPr/>
          <p:nvPr/>
        </p:nvSpPr>
        <p:spPr>
          <a:xfrm>
            <a:off x="3359994" y="2686818"/>
            <a:ext cx="5217885" cy="731520"/>
          </a:xfrm>
          <a:prstGeom prst="roundRect">
            <a:avLst/>
          </a:prstGeom>
          <a:solidFill>
            <a:srgbClr val="EDBBC7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33" b="1" dirty="0">
                <a:solidFill>
                  <a:schemeClr val="accent1">
                    <a:lumMod val="50000"/>
                  </a:schemeClr>
                </a:solidFill>
              </a:rPr>
              <a:t>اللابة الغنية بالسليكا  تؤدي الى ثوران هادئ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6949BDF-0CF2-4CBD-97F9-418100146357}"/>
              </a:ext>
            </a:extLst>
          </p:cNvPr>
          <p:cNvSpPr/>
          <p:nvPr/>
        </p:nvSpPr>
        <p:spPr>
          <a:xfrm>
            <a:off x="6982184" y="3588483"/>
            <a:ext cx="11176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صح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60B13E-978B-47B9-999E-ED21BC35039F}"/>
              </a:ext>
            </a:extLst>
          </p:cNvPr>
          <p:cNvSpPr/>
          <p:nvPr/>
        </p:nvSpPr>
        <p:spPr>
          <a:xfrm>
            <a:off x="4066412" y="3580565"/>
            <a:ext cx="11176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667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خطأ</a:t>
            </a:r>
          </a:p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D1E8CB-1123-400F-B611-9B4F7EE2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864" y="3685125"/>
            <a:ext cx="680720" cy="77852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6136758-159B-4C28-BBAE-F36234297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3" y="26924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124BC4-1371-42D3-BCB1-2AEBF5000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412" y="1934536"/>
            <a:ext cx="2060300" cy="446508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5883562"/>
                  </p:ext>
                </p:extLst>
              </p:nvPr>
            </p:nvGraphicFramePr>
            <p:xfrm>
              <a:off x="-106134" y="5566095"/>
              <a:ext cx="1316417" cy="1283711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6417" cy="128371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6134" y="5566095"/>
                <a:ext cx="1316417" cy="1283711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421D6D39-776D-47D5-ACB7-46127672BBF0}"/>
              </a:ext>
            </a:extLst>
          </p:cNvPr>
          <p:cNvSpPr/>
          <p:nvPr/>
        </p:nvSpPr>
        <p:spPr>
          <a:xfrm>
            <a:off x="3359885" y="4756093"/>
            <a:ext cx="5217885" cy="731520"/>
          </a:xfrm>
          <a:prstGeom prst="roundRect">
            <a:avLst/>
          </a:prstGeom>
          <a:solidFill>
            <a:srgbClr val="EDBBC7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33" b="1" dirty="0">
                <a:solidFill>
                  <a:schemeClr val="accent1">
                    <a:lumMod val="50000"/>
                  </a:schemeClr>
                </a:solidFill>
              </a:rPr>
              <a:t>اللابة في البراكين المركبة غنية بالسليكا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2F21C3F-80FF-40BF-A5AC-A6F8813B20E7}"/>
              </a:ext>
            </a:extLst>
          </p:cNvPr>
          <p:cNvSpPr/>
          <p:nvPr/>
        </p:nvSpPr>
        <p:spPr>
          <a:xfrm>
            <a:off x="7062320" y="5668099"/>
            <a:ext cx="11176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صح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F1E8A92-D1EE-435C-B0C8-1B2DD54B3D64}"/>
              </a:ext>
            </a:extLst>
          </p:cNvPr>
          <p:cNvSpPr/>
          <p:nvPr/>
        </p:nvSpPr>
        <p:spPr>
          <a:xfrm>
            <a:off x="4139923" y="5650477"/>
            <a:ext cx="11176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667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خطأ</a:t>
            </a:r>
          </a:p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58EFB30-FF06-4A76-A849-35AF3855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500" y="5975952"/>
            <a:ext cx="680720" cy="77852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B7B7B19E-2EA4-4014-81D3-4663342A84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019245" y="972318"/>
              <a:ext cx="3048000" cy="1714500"/>
            </p:xfrm>
            <a:graphic>
              <a:graphicData uri="http://schemas.microsoft.com/office/powerpoint/2016/slidezoom">
                <pslz:sldZm>
                  <pslz:sldZmObj sldId="320" cId="221819973">
                    <pslz:zmPr id="{0470E44D-7B6B-4FD4-9E2B-289EEEA4BBA3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7B7B19E-2EA4-4014-81D3-4663342A84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019245" y="972318"/>
                <a:ext cx="3048000" cy="1714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1F1804BC-1153-40D9-96C3-38AFE2B2B21B}"/>
              </a:ext>
            </a:extLst>
          </p:cNvPr>
          <p:cNvGrpSpPr/>
          <p:nvPr/>
        </p:nvGrpSpPr>
        <p:grpSpPr>
          <a:xfrm>
            <a:off x="9844151" y="-107505"/>
            <a:ext cx="2158300" cy="1006546"/>
            <a:chOff x="5957001" y="312421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4D3D26E-92A2-4D14-8309-0C928A8F7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9DD5CE47-8118-4E03-8460-702924E3D4C4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تقويم مرحلي</a:t>
              </a: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51074F9-BDFC-4543-99C5-94E37B96897B}"/>
              </a:ext>
            </a:extLst>
          </p:cNvPr>
          <p:cNvSpPr/>
          <p:nvPr/>
        </p:nvSpPr>
        <p:spPr>
          <a:xfrm>
            <a:off x="5171610" y="1370387"/>
            <a:ext cx="1336041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67" b="1" dirty="0">
                <a:solidFill>
                  <a:schemeClr val="bg2">
                    <a:lumMod val="75000"/>
                  </a:schemeClr>
                </a:solidFill>
              </a:rPr>
              <a:t>المركبة</a:t>
            </a:r>
          </a:p>
        </p:txBody>
      </p:sp>
    </p:spTree>
    <p:extLst>
      <p:ext uri="{BB962C8B-B14F-4D97-AF65-F5344CB8AC3E}">
        <p14:creationId xmlns:p14="http://schemas.microsoft.com/office/powerpoint/2010/main" val="2218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2F561D-2F16-4E14-9C7C-BF80925BC6DF}"/>
              </a:ext>
            </a:extLst>
          </p:cNvPr>
          <p:cNvSpPr/>
          <p:nvPr/>
        </p:nvSpPr>
        <p:spPr>
          <a:xfrm>
            <a:off x="0" y="1311277"/>
            <a:ext cx="12192000" cy="246063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rtl="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F217BB-2ADD-439A-8FD9-637D9537CB41}"/>
              </a:ext>
            </a:extLst>
          </p:cNvPr>
          <p:cNvGrpSpPr>
            <a:grpSpLocks/>
          </p:cNvGrpSpPr>
          <p:nvPr/>
        </p:nvGrpSpPr>
        <p:grpSpPr bwMode="auto">
          <a:xfrm>
            <a:off x="1001406" y="1300163"/>
            <a:ext cx="1671639" cy="2928940"/>
            <a:chOff x="5260449" y="310380"/>
            <a:chExt cx="1671101" cy="3718705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51ECDA7F-1E17-4B7D-B86C-D320780CA9A9}"/>
                </a:ext>
              </a:extLst>
            </p:cNvPr>
            <p:cNvSpPr/>
            <p:nvPr/>
          </p:nvSpPr>
          <p:spPr>
            <a:xfrm>
              <a:off x="6295166" y="311967"/>
              <a:ext cx="204722" cy="1127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5DD826ED-AFBF-4D18-BF20-66F3A3D5740E}"/>
                </a:ext>
              </a:extLst>
            </p:cNvPr>
            <p:cNvSpPr/>
            <p:nvPr/>
          </p:nvSpPr>
          <p:spPr>
            <a:xfrm>
              <a:off x="5693698" y="311967"/>
              <a:ext cx="323746" cy="1111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EABAC7-2B2A-4A5B-A5C4-5B3DE3657523}"/>
                </a:ext>
              </a:extLst>
            </p:cNvPr>
            <p:cNvSpPr/>
            <p:nvPr/>
          </p:nvSpPr>
          <p:spPr>
            <a:xfrm rot="5400000">
              <a:off x="5728415" y="712221"/>
              <a:ext cx="735167" cy="44911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E576B3A8-66F9-4872-946A-2BD2E4132CE3}"/>
                </a:ext>
              </a:extLst>
            </p:cNvPr>
            <p:cNvSpPr/>
            <p:nvPr/>
          </p:nvSpPr>
          <p:spPr>
            <a:xfrm rot="5400000">
              <a:off x="4631224" y="1728758"/>
              <a:ext cx="2929552" cy="1671101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47000">
                  <a:srgbClr val="FF00FF"/>
                </a:gs>
                <a:gs pos="100000">
                  <a:srgbClr val="FF0066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2D2987A-383D-421E-9514-0B6E4FE28D30}"/>
                </a:ext>
              </a:extLst>
            </p:cNvPr>
            <p:cNvSpPr/>
            <p:nvPr/>
          </p:nvSpPr>
          <p:spPr>
            <a:xfrm rot="5400000">
              <a:off x="4763807" y="1826336"/>
              <a:ext cx="2664383" cy="1391791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190C789C-87AD-40C7-93E4-E8492C86ECAE}"/>
                </a:ext>
              </a:extLst>
            </p:cNvPr>
            <p:cNvSpPr/>
            <p:nvPr/>
          </p:nvSpPr>
          <p:spPr>
            <a:xfrm rot="5400000">
              <a:off x="5764936" y="293099"/>
              <a:ext cx="662126" cy="696688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27" name="TextBox 11">
              <a:extLst>
                <a:ext uri="{FF2B5EF4-FFF2-40B4-BE49-F238E27FC236}">
                  <a16:creationId xmlns:a16="http://schemas.microsoft.com/office/drawing/2014/main" id="{F8CB62AE-29D7-4C37-ADA8-2F8D2B5CC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4609" y="310380"/>
              <a:ext cx="787791" cy="5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2128" name="TextBox 13">
              <a:extLst>
                <a:ext uri="{FF2B5EF4-FFF2-40B4-BE49-F238E27FC236}">
                  <a16:creationId xmlns:a16="http://schemas.microsoft.com/office/drawing/2014/main" id="{12375A19-926D-4AD8-973B-1E9BB3A27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261" y="1435819"/>
              <a:ext cx="1391479" cy="42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1600" b="1" ker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2015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213369-834D-4D30-B11E-49ECEFE396EB}"/>
                </a:ext>
              </a:extLst>
            </p:cNvPr>
            <p:cNvSpPr txBox="1"/>
            <p:nvPr/>
          </p:nvSpPr>
          <p:spPr>
            <a:xfrm>
              <a:off x="5476281" y="1845759"/>
              <a:ext cx="1082326" cy="1055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2400" b="1" kern="0" dirty="0">
                  <a:solidFill>
                    <a:srgbClr val="B4C8D1">
                      <a:lumMod val="5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البراكين الدرعية </a:t>
              </a:r>
              <a:endParaRPr lang="en-US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6B3EFE-9C39-443A-BE72-A5E9D99B8495}"/>
              </a:ext>
            </a:extLst>
          </p:cNvPr>
          <p:cNvGrpSpPr>
            <a:grpSpLocks/>
          </p:cNvGrpSpPr>
          <p:nvPr/>
        </p:nvGrpSpPr>
        <p:grpSpPr bwMode="auto">
          <a:xfrm>
            <a:off x="3897151" y="1359729"/>
            <a:ext cx="1671637" cy="2827339"/>
            <a:chOff x="4313947" y="1198275"/>
            <a:chExt cx="1671101" cy="3718704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F1C2A582-E1B9-49E0-8C5B-B05D9B19F95D}"/>
                </a:ext>
              </a:extLst>
            </p:cNvPr>
            <p:cNvSpPr/>
            <p:nvPr/>
          </p:nvSpPr>
          <p:spPr>
            <a:xfrm>
              <a:off x="5348665" y="1199862"/>
              <a:ext cx="204721" cy="1127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637D2B07-F133-49A5-B766-69982EEBBB6A}"/>
                </a:ext>
              </a:extLst>
            </p:cNvPr>
            <p:cNvSpPr/>
            <p:nvPr/>
          </p:nvSpPr>
          <p:spPr>
            <a:xfrm>
              <a:off x="4747195" y="1199862"/>
              <a:ext cx="323746" cy="1111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905723-4971-4C75-9A0E-40EF472A1E69}"/>
                </a:ext>
              </a:extLst>
            </p:cNvPr>
            <p:cNvSpPr/>
            <p:nvPr/>
          </p:nvSpPr>
          <p:spPr>
            <a:xfrm rot="5400000">
              <a:off x="4781914" y="1600115"/>
              <a:ext cx="735167" cy="44911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90EF352D-C6DE-4120-A248-774EBE8B42D1}"/>
                </a:ext>
              </a:extLst>
            </p:cNvPr>
            <p:cNvSpPr/>
            <p:nvPr/>
          </p:nvSpPr>
          <p:spPr>
            <a:xfrm rot="5400000">
              <a:off x="3684722" y="2616652"/>
              <a:ext cx="2929552" cy="1671101"/>
            </a:xfrm>
            <a:prstGeom prst="homePlate">
              <a:avLst/>
            </a:prstGeom>
            <a:gradFill flip="none" rotWithShape="1">
              <a:gsLst>
                <a:gs pos="0">
                  <a:srgbClr val="0033CC"/>
                </a:gs>
                <a:gs pos="47000">
                  <a:srgbClr val="0000FF"/>
                </a:gs>
                <a:gs pos="100000">
                  <a:srgbClr val="3366FF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Arrow: Pentagon 31">
              <a:extLst>
                <a:ext uri="{FF2B5EF4-FFF2-40B4-BE49-F238E27FC236}">
                  <a16:creationId xmlns:a16="http://schemas.microsoft.com/office/drawing/2014/main" id="{B7E71461-0A61-47DE-9214-FF0DB37BA45B}"/>
                </a:ext>
              </a:extLst>
            </p:cNvPr>
            <p:cNvSpPr/>
            <p:nvPr/>
          </p:nvSpPr>
          <p:spPr>
            <a:xfrm rot="5400000">
              <a:off x="3817306" y="2714231"/>
              <a:ext cx="2664383" cy="1391791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id="{DB1E1276-7E00-483A-8B68-6C5EB44AEF70}"/>
                </a:ext>
              </a:extLst>
            </p:cNvPr>
            <p:cNvSpPr/>
            <p:nvPr/>
          </p:nvSpPr>
          <p:spPr>
            <a:xfrm rot="5400000">
              <a:off x="4818435" y="1180993"/>
              <a:ext cx="662126" cy="696690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09" name="TextBox 33">
              <a:extLst>
                <a:ext uri="{FF2B5EF4-FFF2-40B4-BE49-F238E27FC236}">
                  <a16:creationId xmlns:a16="http://schemas.microsoft.com/office/drawing/2014/main" id="{B0C686F5-CB4C-4DCD-AF25-82CD37C96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8107" y="1198275"/>
              <a:ext cx="787791" cy="52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2110" name="TextBox 34">
              <a:extLst>
                <a:ext uri="{FF2B5EF4-FFF2-40B4-BE49-F238E27FC236}">
                  <a16:creationId xmlns:a16="http://schemas.microsoft.com/office/drawing/2014/main" id="{4483B1B2-DA86-47F6-9E8C-52F4501DE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759" y="2323714"/>
              <a:ext cx="1391479" cy="44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1600" b="1" ker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2017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45B962-7674-446A-97D3-210581F17826}"/>
                </a:ext>
              </a:extLst>
            </p:cNvPr>
            <p:cNvSpPr txBox="1"/>
            <p:nvPr/>
          </p:nvSpPr>
          <p:spPr>
            <a:xfrm>
              <a:off x="4465518" y="2660970"/>
              <a:ext cx="1315463" cy="1092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2400" b="1" kern="0" dirty="0">
                  <a:solidFill>
                    <a:srgbClr val="B4C8D1">
                      <a:lumMod val="5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البراكين المخروطية</a:t>
              </a:r>
              <a:endParaRPr lang="en-US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4161B2-2E1C-4E8B-B7D0-05A6B56997F2}"/>
              </a:ext>
            </a:extLst>
          </p:cNvPr>
          <p:cNvGrpSpPr>
            <a:grpSpLocks/>
          </p:cNvGrpSpPr>
          <p:nvPr/>
        </p:nvGrpSpPr>
        <p:grpSpPr bwMode="auto">
          <a:xfrm>
            <a:off x="9093694" y="1311275"/>
            <a:ext cx="1671637" cy="2816228"/>
            <a:chOff x="6263055" y="1198275"/>
            <a:chExt cx="1671101" cy="3718704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09EAD3B5-CE3E-4426-91BA-40E44431CD13}"/>
                </a:ext>
              </a:extLst>
            </p:cNvPr>
            <p:cNvSpPr/>
            <p:nvPr/>
          </p:nvSpPr>
          <p:spPr>
            <a:xfrm>
              <a:off x="7297773" y="1199862"/>
              <a:ext cx="204721" cy="1127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24ABB66E-9806-48B4-A976-B659BC0CE1D4}"/>
                </a:ext>
              </a:extLst>
            </p:cNvPr>
            <p:cNvSpPr/>
            <p:nvPr/>
          </p:nvSpPr>
          <p:spPr>
            <a:xfrm>
              <a:off x="6696303" y="1199862"/>
              <a:ext cx="323746" cy="1111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6A7114-78E1-4D8D-82FA-055E5DEA6168}"/>
                </a:ext>
              </a:extLst>
            </p:cNvPr>
            <p:cNvSpPr/>
            <p:nvPr/>
          </p:nvSpPr>
          <p:spPr>
            <a:xfrm rot="5400000">
              <a:off x="6731022" y="1600115"/>
              <a:ext cx="735167" cy="449119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Arrow: Pentagon 40">
              <a:extLst>
                <a:ext uri="{FF2B5EF4-FFF2-40B4-BE49-F238E27FC236}">
                  <a16:creationId xmlns:a16="http://schemas.microsoft.com/office/drawing/2014/main" id="{F5AFC9D5-4A93-4252-95A6-2A3B1100978B}"/>
                </a:ext>
              </a:extLst>
            </p:cNvPr>
            <p:cNvSpPr/>
            <p:nvPr/>
          </p:nvSpPr>
          <p:spPr>
            <a:xfrm rot="5400000">
              <a:off x="5633830" y="2616652"/>
              <a:ext cx="2929552" cy="1671101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47000">
                  <a:srgbClr val="008080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Arrow: Pentagon 41">
              <a:extLst>
                <a:ext uri="{FF2B5EF4-FFF2-40B4-BE49-F238E27FC236}">
                  <a16:creationId xmlns:a16="http://schemas.microsoft.com/office/drawing/2014/main" id="{EF02A32F-CFC6-4304-880E-CFCC01A54243}"/>
                </a:ext>
              </a:extLst>
            </p:cNvPr>
            <p:cNvSpPr/>
            <p:nvPr/>
          </p:nvSpPr>
          <p:spPr>
            <a:xfrm rot="5400000">
              <a:off x="5766414" y="2714231"/>
              <a:ext cx="2664383" cy="1391791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90FCFBB9-F6BC-46E4-9343-CB4CD82EF118}"/>
                </a:ext>
              </a:extLst>
            </p:cNvPr>
            <p:cNvSpPr/>
            <p:nvPr/>
          </p:nvSpPr>
          <p:spPr>
            <a:xfrm rot="5400000">
              <a:off x="6767543" y="1180993"/>
              <a:ext cx="662126" cy="696690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00" name="TextBox 43">
              <a:extLst>
                <a:ext uri="{FF2B5EF4-FFF2-40B4-BE49-F238E27FC236}">
                  <a16:creationId xmlns:a16="http://schemas.microsoft.com/office/drawing/2014/main" id="{1B4E0CAF-20CE-4D0C-B622-67BCC100C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215" y="1198275"/>
              <a:ext cx="787791" cy="528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2101" name="TextBox 44">
              <a:extLst>
                <a:ext uri="{FF2B5EF4-FFF2-40B4-BE49-F238E27FC236}">
                  <a16:creationId xmlns:a16="http://schemas.microsoft.com/office/drawing/2014/main" id="{F07314EA-489E-4FA9-B685-4A96301BA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867" y="2323715"/>
              <a:ext cx="1391479" cy="447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1600" b="1" ker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2018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9443D3-E435-443C-9555-0669672823DC}"/>
                </a:ext>
              </a:extLst>
            </p:cNvPr>
            <p:cNvSpPr txBox="1"/>
            <p:nvPr/>
          </p:nvSpPr>
          <p:spPr>
            <a:xfrm>
              <a:off x="6575985" y="2643118"/>
              <a:ext cx="1082329" cy="10972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2400" b="1" kern="0" dirty="0">
                  <a:solidFill>
                    <a:srgbClr val="B4C8D1">
                      <a:lumMod val="5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ثوران الشقوق</a:t>
              </a:r>
              <a:endParaRPr lang="en-US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B5CA032-C8A8-4AF9-8283-EFDE27AE8183}"/>
              </a:ext>
            </a:extLst>
          </p:cNvPr>
          <p:cNvSpPr/>
          <p:nvPr/>
        </p:nvSpPr>
        <p:spPr>
          <a:xfrm>
            <a:off x="897924" y="5290973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rtl="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1E30DB2-D178-47BC-ACEA-6EED03FACEE6}"/>
              </a:ext>
            </a:extLst>
          </p:cNvPr>
          <p:cNvSpPr/>
          <p:nvPr/>
        </p:nvSpPr>
        <p:spPr>
          <a:xfrm>
            <a:off x="3679832" y="5231450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rtl="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8A81DE5-D85A-4C62-8742-9CC7AE446BB5}"/>
              </a:ext>
            </a:extLst>
          </p:cNvPr>
          <p:cNvSpPr/>
          <p:nvPr/>
        </p:nvSpPr>
        <p:spPr>
          <a:xfrm>
            <a:off x="6361593" y="5281109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rtl="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AEB199B-6EAC-42B1-A02E-FABD10A4DEE3}"/>
              </a:ext>
            </a:extLst>
          </p:cNvPr>
          <p:cNvSpPr/>
          <p:nvPr/>
        </p:nvSpPr>
        <p:spPr>
          <a:xfrm>
            <a:off x="8796832" y="5291880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rtl="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E71E9D-DA05-42A1-8C37-6BA33B456256}"/>
              </a:ext>
            </a:extLst>
          </p:cNvPr>
          <p:cNvSpPr txBox="1"/>
          <p:nvPr/>
        </p:nvSpPr>
        <p:spPr>
          <a:xfrm>
            <a:off x="-276727" y="-75813"/>
            <a:ext cx="12192000" cy="748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 rtl="0">
              <a:buClr>
                <a:srgbClr val="000000"/>
              </a:buClr>
              <a:defRPr/>
            </a:pPr>
            <a:r>
              <a:rPr lang="ar-SA" sz="4267" b="1" kern="0" dirty="0">
                <a:solidFill>
                  <a:srgbClr val="EDBBC7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أنواع البراكين </a:t>
            </a:r>
            <a:endParaRPr lang="en-US" sz="4267" b="1" kern="0" dirty="0">
              <a:solidFill>
                <a:srgbClr val="EDBBC7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75206AD6-522F-423D-B799-DAC92DA90B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285592" y="5835089"/>
              <a:ext cx="1259363" cy="12280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59363" cy="12280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7" name="صورة الشريحة 7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5206AD6-522F-423D-B799-DAC92DA90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85592" y="5835089"/>
                <a:ext cx="1259363" cy="1228075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2">
            <a:extLst>
              <a:ext uri="{FF2B5EF4-FFF2-40B4-BE49-F238E27FC236}">
                <a16:creationId xmlns:a16="http://schemas.microsoft.com/office/drawing/2014/main" id="{59E49308-6105-44C9-A159-C89B8AD498C4}"/>
              </a:ext>
            </a:extLst>
          </p:cNvPr>
          <p:cNvGrpSpPr>
            <a:grpSpLocks/>
          </p:cNvGrpSpPr>
          <p:nvPr/>
        </p:nvGrpSpPr>
        <p:grpSpPr bwMode="auto">
          <a:xfrm>
            <a:off x="6468435" y="1300164"/>
            <a:ext cx="1671637" cy="2827339"/>
            <a:chOff x="4313947" y="1198275"/>
            <a:chExt cx="1671101" cy="3718704"/>
          </a:xfrm>
        </p:grpSpPr>
        <p:sp>
          <p:nvSpPr>
            <p:cNvPr id="45" name="Rectangle: Top Corners Rounded 27">
              <a:extLst>
                <a:ext uri="{FF2B5EF4-FFF2-40B4-BE49-F238E27FC236}">
                  <a16:creationId xmlns:a16="http://schemas.microsoft.com/office/drawing/2014/main" id="{AE9570F4-3B6E-4CB4-BBCB-14F1D950A5D0}"/>
                </a:ext>
              </a:extLst>
            </p:cNvPr>
            <p:cNvSpPr/>
            <p:nvPr/>
          </p:nvSpPr>
          <p:spPr>
            <a:xfrm>
              <a:off x="5348665" y="1199862"/>
              <a:ext cx="204721" cy="1127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ectangle: Top Corners Rounded 28">
              <a:extLst>
                <a:ext uri="{FF2B5EF4-FFF2-40B4-BE49-F238E27FC236}">
                  <a16:creationId xmlns:a16="http://schemas.microsoft.com/office/drawing/2014/main" id="{6146EC71-A7F5-463D-84C5-C212BE543863}"/>
                </a:ext>
              </a:extLst>
            </p:cNvPr>
            <p:cNvSpPr/>
            <p:nvPr/>
          </p:nvSpPr>
          <p:spPr>
            <a:xfrm>
              <a:off x="4747195" y="1199862"/>
              <a:ext cx="323746" cy="1111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CAD441EB-0D9C-46F9-97E2-F98AEB2B0508}"/>
                </a:ext>
              </a:extLst>
            </p:cNvPr>
            <p:cNvSpPr/>
            <p:nvPr/>
          </p:nvSpPr>
          <p:spPr>
            <a:xfrm rot="5400000">
              <a:off x="4757655" y="1575857"/>
              <a:ext cx="783683" cy="4491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Arrow: Pentagon 30">
              <a:extLst>
                <a:ext uri="{FF2B5EF4-FFF2-40B4-BE49-F238E27FC236}">
                  <a16:creationId xmlns:a16="http://schemas.microsoft.com/office/drawing/2014/main" id="{F754B873-8F8A-4DCF-B006-8F48645729CD}"/>
                </a:ext>
              </a:extLst>
            </p:cNvPr>
            <p:cNvSpPr/>
            <p:nvPr/>
          </p:nvSpPr>
          <p:spPr>
            <a:xfrm rot="5400000">
              <a:off x="3684722" y="2616652"/>
              <a:ext cx="2929552" cy="1671101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Arrow: Pentagon 31">
              <a:extLst>
                <a:ext uri="{FF2B5EF4-FFF2-40B4-BE49-F238E27FC236}">
                  <a16:creationId xmlns:a16="http://schemas.microsoft.com/office/drawing/2014/main" id="{8ABBC98C-1E40-40B3-A7A5-9F578F2D624E}"/>
                </a:ext>
              </a:extLst>
            </p:cNvPr>
            <p:cNvSpPr/>
            <p:nvPr/>
          </p:nvSpPr>
          <p:spPr>
            <a:xfrm rot="5400000">
              <a:off x="3817306" y="2714231"/>
              <a:ext cx="2664383" cy="1391791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1" name="Arrow: Pentagon 32">
              <a:extLst>
                <a:ext uri="{FF2B5EF4-FFF2-40B4-BE49-F238E27FC236}">
                  <a16:creationId xmlns:a16="http://schemas.microsoft.com/office/drawing/2014/main" id="{6DE6C671-9EB1-4C6A-B399-A8C3F5A18888}"/>
                </a:ext>
              </a:extLst>
            </p:cNvPr>
            <p:cNvSpPr/>
            <p:nvPr/>
          </p:nvSpPr>
          <p:spPr>
            <a:xfrm rot="5400000">
              <a:off x="4818435" y="1180993"/>
              <a:ext cx="662126" cy="69669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8C599DF1-DDBB-4185-BF28-EC5C0EDFD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4486" y="1207562"/>
              <a:ext cx="787791" cy="52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53" name="TextBox 34">
              <a:extLst>
                <a:ext uri="{FF2B5EF4-FFF2-40B4-BE49-F238E27FC236}">
                  <a16:creationId xmlns:a16="http://schemas.microsoft.com/office/drawing/2014/main" id="{B9DA53F2-D484-42FA-83CE-151880E30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759" y="2323714"/>
              <a:ext cx="1391479" cy="44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ar-SA" sz="1600" b="1" ker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2017</a:t>
              </a:r>
            </a:p>
          </p:txBody>
        </p:sp>
        <p:sp>
          <p:nvSpPr>
            <p:cNvPr id="54" name="TextBox 35">
              <a:extLst>
                <a:ext uri="{FF2B5EF4-FFF2-40B4-BE49-F238E27FC236}">
                  <a16:creationId xmlns:a16="http://schemas.microsoft.com/office/drawing/2014/main" id="{66405B37-EBDD-48B9-BDCD-F33487F89074}"/>
                </a:ext>
              </a:extLst>
            </p:cNvPr>
            <p:cNvSpPr txBox="1"/>
            <p:nvPr/>
          </p:nvSpPr>
          <p:spPr>
            <a:xfrm>
              <a:off x="4529775" y="2652055"/>
              <a:ext cx="1082329" cy="10929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2400" b="1" kern="0" dirty="0">
                  <a:solidFill>
                    <a:srgbClr val="B4C8D1">
                      <a:lumMod val="5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البراكين المركبة </a:t>
              </a:r>
              <a:endParaRPr lang="en-US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A09407E-C2F5-425B-874E-11158744C1E6}"/>
              </a:ext>
            </a:extLst>
          </p:cNvPr>
          <p:cNvSpPr txBox="1"/>
          <p:nvPr/>
        </p:nvSpPr>
        <p:spPr>
          <a:xfrm>
            <a:off x="684173" y="4315819"/>
            <a:ext cx="214894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369AA"/>
                </a:solidFill>
              </a:rPr>
              <a:t>واسع قليل الانحدار اكبر انواع البراكين مساحة 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اللابة قليلة السليكا 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095566AF-39F7-40C4-97E8-7A1261AD8A4B}"/>
              </a:ext>
            </a:extLst>
          </p:cNvPr>
          <p:cNvSpPr txBox="1"/>
          <p:nvPr/>
        </p:nvSpPr>
        <p:spPr>
          <a:xfrm>
            <a:off x="3515924" y="4315819"/>
            <a:ext cx="2148942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369AA"/>
                </a:solidFill>
              </a:rPr>
              <a:t>شكله مخروطي 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نسبة السليكا عالية في اللابة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وغازات ورماد كبيرة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ثوران متوسط </a:t>
            </a:r>
          </a:p>
          <a:p>
            <a:pPr algn="ctr"/>
            <a:endParaRPr lang="ar-SA" sz="2400" b="1" dirty="0">
              <a:solidFill>
                <a:srgbClr val="4369AA"/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F45FC3E0-14DD-452A-AD3D-4339EB86ADCD}"/>
              </a:ext>
            </a:extLst>
          </p:cNvPr>
          <p:cNvSpPr txBox="1"/>
          <p:nvPr/>
        </p:nvSpPr>
        <p:spPr>
          <a:xfrm>
            <a:off x="6318816" y="4314370"/>
            <a:ext cx="214894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369AA"/>
                </a:solidFill>
              </a:rPr>
              <a:t>جبال حادة الجوانب 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تتكون من تتابع طبقات المقذوفات الصلبة واللابة 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27951B8C-A0EA-45F0-84E6-33EED2747624}"/>
              </a:ext>
            </a:extLst>
          </p:cNvPr>
          <p:cNvSpPr txBox="1"/>
          <p:nvPr/>
        </p:nvSpPr>
        <p:spPr>
          <a:xfrm>
            <a:off x="8855041" y="4233851"/>
            <a:ext cx="214894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369AA"/>
                </a:solidFill>
              </a:rPr>
              <a:t>تتكون بسبب ترشح اللابة من شقوق على سطح الأرض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اللابة سيولتها عالية قليلة السليكا </a:t>
            </a:r>
          </a:p>
          <a:p>
            <a:pPr algn="ctr"/>
            <a:r>
              <a:rPr lang="ar-SA" sz="2400" b="1" dirty="0">
                <a:solidFill>
                  <a:srgbClr val="4369AA"/>
                </a:solidFill>
              </a:rPr>
              <a:t>تكون هضاب بازلتية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6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43"/>
          <p:cNvSpPr txBox="1">
            <a:spLocks noGrp="1"/>
          </p:cNvSpPr>
          <p:nvPr>
            <p:ph type="title"/>
          </p:nvPr>
        </p:nvSpPr>
        <p:spPr>
          <a:xfrm>
            <a:off x="555607" y="92499"/>
            <a:ext cx="10290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algn="ctr" rtl="0"/>
            <a:r>
              <a:rPr lang="ar-SA" sz="5333" dirty="0">
                <a:latin typeface="Arial" panose="020B0604020202020204" pitchFamily="34" charset="0"/>
                <a:cs typeface="DecoType Naskh" panose="02010400000000000000" pitchFamily="2" charset="-78"/>
              </a:rPr>
              <a:t>باسم الله الرحمن الرحيم </a:t>
            </a:r>
            <a:endParaRPr sz="5333" dirty="0">
              <a:latin typeface="Arial" panose="020B0604020202020204" pitchFamily="34" charset="0"/>
              <a:cs typeface="DecoType Naskh" panose="02010400000000000000" pitchFamily="2" charset="-78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4356" y="4899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167373" y="-76096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50676E7-900A-491C-9987-EB1652BDC76F}"/>
              </a:ext>
            </a:extLst>
          </p:cNvPr>
          <p:cNvGrpSpPr/>
          <p:nvPr/>
        </p:nvGrpSpPr>
        <p:grpSpPr>
          <a:xfrm>
            <a:off x="3303127" y="2374635"/>
            <a:ext cx="6593815" cy="960915"/>
            <a:chOff x="2769338" y="1323088"/>
            <a:chExt cx="4945361" cy="720686"/>
          </a:xfrm>
          <a:solidFill>
            <a:srgbClr val="EDBBC7"/>
          </a:solidFill>
        </p:grpSpPr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F90D35E9-570C-43AF-92E6-50735D2D295A}"/>
                </a:ext>
              </a:extLst>
            </p:cNvPr>
            <p:cNvSpPr/>
            <p:nvPr/>
          </p:nvSpPr>
          <p:spPr>
            <a:xfrm>
              <a:off x="7033266" y="1323088"/>
              <a:ext cx="681433" cy="720686"/>
            </a:xfrm>
            <a:prstGeom prst="ellipse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/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AD645865-F0AC-42EE-ABA1-FE8F4AB53DDE}"/>
                </a:ext>
              </a:extLst>
            </p:cNvPr>
            <p:cNvSpPr/>
            <p:nvPr/>
          </p:nvSpPr>
          <p:spPr>
            <a:xfrm>
              <a:off x="2769338" y="1424229"/>
              <a:ext cx="4420282" cy="527410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/>
                <a:t>الوحدة</a:t>
              </a:r>
              <a:r>
                <a:rPr lang="ar-SA" sz="2667" dirty="0"/>
                <a:t> الأولى  : طبيعة العلم وتغيرات الارض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39C438FD-CDD7-4CF9-8A4B-E5924630EC83}"/>
              </a:ext>
            </a:extLst>
          </p:cNvPr>
          <p:cNvGrpSpPr/>
          <p:nvPr/>
        </p:nvGrpSpPr>
        <p:grpSpPr>
          <a:xfrm>
            <a:off x="2115667" y="4267668"/>
            <a:ext cx="6593815" cy="960915"/>
            <a:chOff x="2699078" y="1605121"/>
            <a:chExt cx="4705893" cy="635159"/>
          </a:xfrm>
          <a:solidFill>
            <a:srgbClr val="EDBBC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grpSpPr>
        <p:sp>
          <p:nvSpPr>
            <p:cNvPr id="52" name="شكل بيضاوي 51">
              <a:extLst>
                <a:ext uri="{FF2B5EF4-FFF2-40B4-BE49-F238E27FC236}">
                  <a16:creationId xmlns:a16="http://schemas.microsoft.com/office/drawing/2014/main" id="{EAC5A83A-4C52-457C-AC54-F4FFAA4E7F26}"/>
                </a:ext>
              </a:extLst>
            </p:cNvPr>
            <p:cNvSpPr/>
            <p:nvPr/>
          </p:nvSpPr>
          <p:spPr>
            <a:xfrm>
              <a:off x="6756535" y="1605121"/>
              <a:ext cx="648436" cy="635159"/>
            </a:xfrm>
            <a:prstGeom prst="ellipse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/>
            </a:p>
          </p:txBody>
        </p:sp>
        <p:sp>
          <p:nvSpPr>
            <p:cNvPr id="53" name="مستطيل: زوايا مستديرة 52">
              <a:extLst>
                <a:ext uri="{FF2B5EF4-FFF2-40B4-BE49-F238E27FC236}">
                  <a16:creationId xmlns:a16="http://schemas.microsoft.com/office/drawing/2014/main" id="{3E99C653-0DD6-44FA-BF10-A0135D4FA274}"/>
                </a:ext>
              </a:extLst>
            </p:cNvPr>
            <p:cNvSpPr/>
            <p:nvPr/>
          </p:nvSpPr>
          <p:spPr>
            <a:xfrm>
              <a:off x="2699078" y="1694259"/>
              <a:ext cx="4206240" cy="464820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/>
                <a:t>الفصل الثاني : تغيرات الارض</a:t>
              </a:r>
              <a:endParaRPr lang="ar-SA" sz="2667" dirty="0"/>
            </a:p>
          </p:txBody>
        </p:sp>
      </p:grpSp>
      <p:grpSp>
        <p:nvGrpSpPr>
          <p:cNvPr id="60" name="Google Shape;1151;p42">
            <a:extLst>
              <a:ext uri="{FF2B5EF4-FFF2-40B4-BE49-F238E27FC236}">
                <a16:creationId xmlns:a16="http://schemas.microsoft.com/office/drawing/2014/main" id="{B670F5C7-F926-447F-92BF-26D53F93F6BE}"/>
              </a:ext>
            </a:extLst>
          </p:cNvPr>
          <p:cNvGrpSpPr/>
          <p:nvPr/>
        </p:nvGrpSpPr>
        <p:grpSpPr>
          <a:xfrm rot="1612535" flipH="1">
            <a:off x="515255" y="3314559"/>
            <a:ext cx="388879" cy="1242548"/>
            <a:chOff x="2672050" y="238125"/>
            <a:chExt cx="2175675" cy="5095625"/>
          </a:xfrm>
        </p:grpSpPr>
        <p:sp>
          <p:nvSpPr>
            <p:cNvPr id="61" name="Google Shape;1152;p42">
              <a:extLst>
                <a:ext uri="{FF2B5EF4-FFF2-40B4-BE49-F238E27FC236}">
                  <a16:creationId xmlns:a16="http://schemas.microsoft.com/office/drawing/2014/main" id="{EB7D564C-D87D-4511-9957-8350178081FA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153;p42">
              <a:extLst>
                <a:ext uri="{FF2B5EF4-FFF2-40B4-BE49-F238E27FC236}">
                  <a16:creationId xmlns:a16="http://schemas.microsoft.com/office/drawing/2014/main" id="{956955F6-5715-400A-9F09-40D635412DE6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154;p42">
              <a:extLst>
                <a:ext uri="{FF2B5EF4-FFF2-40B4-BE49-F238E27FC236}">
                  <a16:creationId xmlns:a16="http://schemas.microsoft.com/office/drawing/2014/main" id="{5571C6BC-21C2-4AD0-B9EA-5038FF8E7FBE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A195472-8BB2-4074-9DB6-D91C91FCE5BA}"/>
              </a:ext>
            </a:extLst>
          </p:cNvPr>
          <p:cNvGrpSpPr/>
          <p:nvPr/>
        </p:nvGrpSpPr>
        <p:grpSpPr>
          <a:xfrm>
            <a:off x="9644742" y="-107505"/>
            <a:ext cx="2357707" cy="1196076"/>
            <a:chOff x="5957000" y="312421"/>
            <a:chExt cx="2158300" cy="1006546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039ABEE-4D30-44C2-8743-273C08BC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0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B8B98D2E-112E-49A5-910B-7258FA90F559}"/>
                </a:ext>
              </a:extLst>
            </p:cNvPr>
            <p:cNvSpPr txBox="1"/>
            <p:nvPr/>
          </p:nvSpPr>
          <p:spPr>
            <a:xfrm>
              <a:off x="6215442" y="615639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اثراء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2DEAF87-A503-4DE3-8424-B1F78A019246}"/>
              </a:ext>
            </a:extLst>
          </p:cNvPr>
          <p:cNvGrpSpPr/>
          <p:nvPr/>
        </p:nvGrpSpPr>
        <p:grpSpPr>
          <a:xfrm>
            <a:off x="1865481" y="-107505"/>
            <a:ext cx="7920421" cy="1682419"/>
            <a:chOff x="804479" y="-177469"/>
            <a:chExt cx="6469452" cy="1343834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43B7A060-93D3-4A3C-B11C-460F20CE9392}"/>
                </a:ext>
              </a:extLst>
            </p:cNvPr>
            <p:cNvGrpSpPr/>
            <p:nvPr/>
          </p:nvGrpSpPr>
          <p:grpSpPr>
            <a:xfrm>
              <a:off x="1927020" y="-177469"/>
              <a:ext cx="4224371" cy="1343834"/>
              <a:chOff x="1830835" y="3320306"/>
              <a:chExt cx="6238488" cy="1934296"/>
            </a:xfrm>
          </p:grpSpPr>
          <p:pic>
            <p:nvPicPr>
              <p:cNvPr id="20" name="صورة 1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B76DC1E-E27E-4252-B59C-F99521837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EDBBC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835" y="3320306"/>
                <a:ext cx="6238488" cy="1934296"/>
              </a:xfrm>
              <a:prstGeom prst="rect">
                <a:avLst/>
              </a:prstGeom>
            </p:spPr>
          </p:pic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E1FF4431-C39D-4315-A3D2-5032EA3F8754}"/>
                  </a:ext>
                </a:extLst>
              </p:cNvPr>
              <p:cNvSpPr txBox="1"/>
              <p:nvPr/>
            </p:nvSpPr>
            <p:spPr>
              <a:xfrm>
                <a:off x="2253655" y="3974220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DD7A591-A1EB-42FB-947D-6865595F628A}"/>
                </a:ext>
              </a:extLst>
            </p:cNvPr>
            <p:cNvSpPr txBox="1"/>
            <p:nvPr/>
          </p:nvSpPr>
          <p:spPr>
            <a:xfrm>
              <a:off x="804479" y="302326"/>
              <a:ext cx="6469452" cy="516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b="1" kern="0" dirty="0">
                  <a:solidFill>
                    <a:srgbClr val="EDBBC7">
                      <a:lumMod val="50000"/>
                    </a:srgbClr>
                  </a:solidFill>
                  <a:latin typeface="Arial"/>
                  <a:sym typeface="Arial"/>
                </a:rPr>
                <a:t>يهتم علماء </a:t>
              </a:r>
              <a:r>
                <a:rPr lang="ar-SA" b="1" kern="0" dirty="0" err="1">
                  <a:solidFill>
                    <a:srgbClr val="EDBBC7">
                      <a:lumMod val="50000"/>
                    </a:srgbClr>
                  </a:solidFill>
                  <a:latin typeface="Arial"/>
                  <a:sym typeface="Arial"/>
                </a:rPr>
                <a:t>الجيلوجيا</a:t>
              </a:r>
              <a:r>
                <a:rPr lang="ar-SA" b="1" kern="0" dirty="0">
                  <a:solidFill>
                    <a:srgbClr val="EDBBC7">
                      <a:lumMod val="50000"/>
                    </a:srgbClr>
                  </a:solidFill>
                  <a:latin typeface="Arial"/>
                  <a:sym typeface="Arial"/>
                </a:rPr>
                <a:t> بدراسة المواد البركانية لماذا ؟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ما الأدوات الخاصة التي تساعدهم على أداء عملهم </a:t>
              </a:r>
            </a:p>
          </p:txBody>
        </p:sp>
      </p:grpSp>
      <p:pic>
        <p:nvPicPr>
          <p:cNvPr id="2" name="هذه_هي_الطريقة_التي_يجمع_بها_الجيولوجي_عينات_الحمم_من_بركان_نشط">
            <a:hlinkClick r:id="" action="ppaction://media"/>
            <a:extLst>
              <a:ext uri="{FF2B5EF4-FFF2-40B4-BE49-F238E27FC236}">
                <a16:creationId xmlns:a16="http://schemas.microsoft.com/office/drawing/2014/main" id="{ED056EF4-EC31-4E79-94AE-DF6B69663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8486" y="17105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9995952" y="-282811"/>
            <a:ext cx="2196048" cy="160344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898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مهمة ادائية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صورة الشريحة 2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A0355E74-70B2-46CD-B4F8-B2D647FA9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22" y="1540612"/>
            <a:ext cx="5147340" cy="39967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6872D80-B85B-4EA3-B277-7534F90D70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53" t="28095" r="59911" b="24127"/>
          <a:stretch/>
        </p:blipFill>
        <p:spPr>
          <a:xfrm>
            <a:off x="5050971" y="65019"/>
            <a:ext cx="3263399" cy="67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8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CFC3CB9-532D-47A7-825D-991AE52EA224}"/>
              </a:ext>
            </a:extLst>
          </p:cNvPr>
          <p:cNvGrpSpPr/>
          <p:nvPr/>
        </p:nvGrpSpPr>
        <p:grpSpPr>
          <a:xfrm>
            <a:off x="7635706" y="2015548"/>
            <a:ext cx="1278256" cy="3355491"/>
            <a:chOff x="5477910" y="1387889"/>
            <a:chExt cx="1046658" cy="2873907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809C8D-7FD8-4740-A7B0-DF62817E3CA7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6A25F400-368A-48E0-9006-8DFD30961C5D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577E7A2B-4C40-493F-B7B2-B93D9B09159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B5D1429-B4F4-4752-A6A9-1C51218271D7}"/>
                </a:ext>
              </a:extLst>
            </p:cNvPr>
            <p:cNvSpPr txBox="1"/>
            <p:nvPr/>
          </p:nvSpPr>
          <p:spPr>
            <a:xfrm>
              <a:off x="5477910" y="1885950"/>
              <a:ext cx="1010637" cy="11334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ما العوامل التي تؤثر في ثوران البراكين</a:t>
              </a:r>
            </a:p>
          </p:txBody>
        </p:sp>
      </p:grp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E8134D05-FB4E-4BF4-8114-BEAFDCC50DEF}"/>
              </a:ext>
            </a:extLst>
          </p:cNvPr>
          <p:cNvSpPr/>
          <p:nvPr/>
        </p:nvSpPr>
        <p:spPr>
          <a:xfrm rot="5400000">
            <a:off x="6624413" y="3164803"/>
            <a:ext cx="3300843" cy="136993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27FAD8-2183-4A33-85BE-1B771A194E3E}"/>
              </a:ext>
            </a:extLst>
          </p:cNvPr>
          <p:cNvSpPr txBox="1"/>
          <p:nvPr/>
        </p:nvSpPr>
        <p:spPr>
          <a:xfrm>
            <a:off x="7865214" y="3378269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1B08C05-5E85-4BF3-A8A5-8BBD358D14AC}"/>
              </a:ext>
            </a:extLst>
          </p:cNvPr>
          <p:cNvGrpSpPr/>
          <p:nvPr/>
        </p:nvGrpSpPr>
        <p:grpSpPr>
          <a:xfrm>
            <a:off x="4456680" y="1976211"/>
            <a:ext cx="1435854" cy="3516291"/>
            <a:chOff x="5354465" y="1387889"/>
            <a:chExt cx="1175379" cy="2978090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2711937D-E683-418C-B0F1-D7CC42AE8DE1}"/>
                </a:ext>
              </a:extLst>
            </p:cNvPr>
            <p:cNvGrpSpPr/>
            <p:nvPr/>
          </p:nvGrpSpPr>
          <p:grpSpPr>
            <a:xfrm rot="5400000">
              <a:off x="4520026" y="2356160"/>
              <a:ext cx="2978090" cy="1041547"/>
              <a:chOff x="3554498" y="-596185"/>
              <a:chExt cx="4503667" cy="1425052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id="{3AAD7DED-2DA1-4482-BB27-F77BBBB62DA6}"/>
                  </a:ext>
                </a:extLst>
              </p:cNvPr>
              <p:cNvSpPr/>
              <p:nvPr/>
            </p:nvSpPr>
            <p:spPr>
              <a:xfrm>
                <a:off x="3722473" y="-596185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id="{FD7DDE81-2B5C-41EC-95B6-2D4AF05B25C5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6C3FC6D-0C5B-4A89-B7DA-5E370B6F036A}"/>
                </a:ext>
              </a:extLst>
            </p:cNvPr>
            <p:cNvSpPr txBox="1"/>
            <p:nvPr/>
          </p:nvSpPr>
          <p:spPr>
            <a:xfrm>
              <a:off x="5354465" y="1867036"/>
              <a:ext cx="1114367" cy="59953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عددي أنواع البراكين</a:t>
              </a:r>
            </a:p>
          </p:txBody>
        </p:sp>
      </p:grp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17C420C3-C7F7-4377-B3AE-374CE3FBF092}"/>
              </a:ext>
            </a:extLst>
          </p:cNvPr>
          <p:cNvSpPr/>
          <p:nvPr/>
        </p:nvSpPr>
        <p:spPr>
          <a:xfrm rot="5400000">
            <a:off x="3641628" y="3150091"/>
            <a:ext cx="3338022" cy="1370310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6AEE780-CA92-4BE3-8BFD-1520334D0EE1}"/>
              </a:ext>
            </a:extLst>
          </p:cNvPr>
          <p:cNvSpPr txBox="1"/>
          <p:nvPr/>
        </p:nvSpPr>
        <p:spPr>
          <a:xfrm>
            <a:off x="4918079" y="3277797"/>
            <a:ext cx="7579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BC8E330-2D1B-4D49-92BD-688A3562CD8B}"/>
              </a:ext>
            </a:extLst>
          </p:cNvPr>
          <p:cNvGrpSpPr/>
          <p:nvPr/>
        </p:nvGrpSpPr>
        <p:grpSpPr>
          <a:xfrm>
            <a:off x="1316497" y="2015549"/>
            <a:ext cx="1337703" cy="3421364"/>
            <a:chOff x="5477912" y="1387889"/>
            <a:chExt cx="1102799" cy="2873907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1CF1137-AC1B-45CA-A3C8-F8022A385B15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77A68526-E3B9-4F55-94E4-983555331D6A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84CD3331-50BC-4BFB-9E4C-E7EE27B44700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DBBC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3D27249-F4FC-4F6E-A9E2-2D2C71409E89}"/>
                </a:ext>
              </a:extLst>
            </p:cNvPr>
            <p:cNvSpPr txBox="1"/>
            <p:nvPr/>
          </p:nvSpPr>
          <p:spPr>
            <a:xfrm>
              <a:off x="5536235" y="1799584"/>
              <a:ext cx="1044476" cy="18872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اذكري وصف مختصر لشكل كل نوع من البراكين ونوع </a:t>
              </a:r>
              <a:r>
                <a:rPr lang="ar-SA" sz="2000" b="1" dirty="0" err="1"/>
                <a:t>اللابه</a:t>
              </a:r>
              <a:r>
                <a:rPr lang="ar-SA" sz="2000" b="1" dirty="0"/>
                <a:t> فيه</a:t>
              </a:r>
            </a:p>
          </p:txBody>
        </p:sp>
      </p:grp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F1F42143-73F2-4F6A-B7FE-9D647AB384F4}"/>
              </a:ext>
            </a:extLst>
          </p:cNvPr>
          <p:cNvSpPr/>
          <p:nvPr/>
        </p:nvSpPr>
        <p:spPr>
          <a:xfrm rot="5400000">
            <a:off x="310904" y="3201842"/>
            <a:ext cx="3365649" cy="1360661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B145A84-752E-449A-853D-7B0905DEE321}"/>
              </a:ext>
            </a:extLst>
          </p:cNvPr>
          <p:cNvSpPr txBox="1"/>
          <p:nvPr/>
        </p:nvSpPr>
        <p:spPr>
          <a:xfrm>
            <a:off x="1574913" y="3277796"/>
            <a:ext cx="7526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9854409" y="-282811"/>
            <a:ext cx="2196048" cy="160344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التقويم الختامي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صورة الشريحة 2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4">
            <a:extLst>
              <a:ext uri="{FF2B5EF4-FFF2-40B4-BE49-F238E27FC236}">
                <a16:creationId xmlns:a16="http://schemas.microsoft.com/office/drawing/2014/main" id="{BAFD5D22-8D3E-4281-B189-0A40BEEF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742" y="1406875"/>
            <a:ext cx="1992631" cy="526524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8357419" y="636320"/>
            <a:ext cx="2595013" cy="1563027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والان لنتحقق من فهمك </a:t>
            </a:r>
            <a:r>
              <a:rPr lang="ar-SA" sz="2400" b="1" kern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بالاجابة</a:t>
            </a: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على الأسئلة التالية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116 L -0.14349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00301 L 0.00143 -0.242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9513 L -0.00065 -0.282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4607 L -0.00052 -0.33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58B1887-AF4E-4D40-A20D-ECFC4BC9B298}"/>
              </a:ext>
            </a:extLst>
          </p:cNvPr>
          <p:cNvGrpSpPr/>
          <p:nvPr/>
        </p:nvGrpSpPr>
        <p:grpSpPr>
          <a:xfrm>
            <a:off x="9851067" y="0"/>
            <a:ext cx="2158300" cy="1006546"/>
            <a:chOff x="5957001" y="312421"/>
            <a:chExt cx="2158300" cy="1006546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C6C1FC2-B15F-4C0D-B15E-B5C5B67C5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1D8FB269-FE2F-4092-AF19-154BB86654C8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الخلاصة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E294E62-4A85-4780-BB9E-51CF7CDF279C}"/>
              </a:ext>
            </a:extLst>
          </p:cNvPr>
          <p:cNvGrpSpPr/>
          <p:nvPr/>
        </p:nvGrpSpPr>
        <p:grpSpPr>
          <a:xfrm>
            <a:off x="593290" y="2582047"/>
            <a:ext cx="2158300" cy="1006546"/>
            <a:chOff x="6075571" y="296170"/>
            <a:chExt cx="2158300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36F54CB-C7F1-4441-ACAE-C23FE01B3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A791EB49-55E7-4F62-B7DF-20AD6D25DB82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الواجب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E2E5578-A041-4719-8FBD-A8724226631E}"/>
              </a:ext>
            </a:extLst>
          </p:cNvPr>
          <p:cNvSpPr txBox="1"/>
          <p:nvPr/>
        </p:nvSpPr>
        <p:spPr>
          <a:xfrm>
            <a:off x="556235" y="3498177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kern="0" dirty="0">
                <a:solidFill>
                  <a:srgbClr val="EDBBC7">
                    <a:lumMod val="75000"/>
                  </a:srgbClr>
                </a:solidFill>
                <a:latin typeface="Arial"/>
                <a:sym typeface="Arial"/>
              </a:rPr>
              <a:t>تلميذتي المجتهدة أتمنى منك حل الواجب الموجود في منصة مدرستي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C79EDE-9061-4287-84DD-8FC90D5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" t="45556" r="5923"/>
          <a:stretch/>
        </p:blipFill>
        <p:spPr>
          <a:xfrm>
            <a:off x="3505201" y="856108"/>
            <a:ext cx="6901542" cy="57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credible Krakatoa volcano eruptions at night _ anak krakatau 2018">
            <a:hlinkClick r:id="" action="ppaction://media"/>
            <a:extLst>
              <a:ext uri="{FF2B5EF4-FFF2-40B4-BE49-F238E27FC236}">
                <a16:creationId xmlns:a16="http://schemas.microsoft.com/office/drawing/2014/main" id="{7837955C-C7F3-4BB1-A65F-D2C5C17B945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6517.0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538" y="781050"/>
            <a:ext cx="8191686" cy="4607719"/>
          </a:xfrm>
        </p:spPr>
      </p:pic>
    </p:spTree>
    <p:extLst>
      <p:ext uri="{BB962C8B-B14F-4D97-AF65-F5344CB8AC3E}">
        <p14:creationId xmlns:p14="http://schemas.microsoft.com/office/powerpoint/2010/main" val="164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لحظة انفجار بركان في أيسلندا">
            <a:hlinkClick r:id="" action="ppaction://media"/>
            <a:extLst>
              <a:ext uri="{FF2B5EF4-FFF2-40B4-BE49-F238E27FC236}">
                <a16:creationId xmlns:a16="http://schemas.microsoft.com/office/drawing/2014/main" id="{2065DC2B-28AE-4CC4-B267-AD7A1156834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0" end="82517.2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3013" y="1027906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0490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C6B286-E33D-4428-B97B-BA88A309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2817627"/>
            <a:ext cx="946873" cy="12187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B5789A-D488-4887-AD4F-692B247B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3" y="788310"/>
            <a:ext cx="1390008" cy="1347333"/>
          </a:xfrm>
          <a:prstGeom prst="rect">
            <a:avLst/>
          </a:prstGeom>
        </p:spPr>
      </p:pic>
      <p:grpSp>
        <p:nvGrpSpPr>
          <p:cNvPr id="13" name="Google Shape;1155;p42">
            <a:extLst>
              <a:ext uri="{FF2B5EF4-FFF2-40B4-BE49-F238E27FC236}">
                <a16:creationId xmlns:a16="http://schemas.microsoft.com/office/drawing/2014/main" id="{E79C7C28-CB2D-4D40-A8CE-80FF54882C51}"/>
              </a:ext>
            </a:extLst>
          </p:cNvPr>
          <p:cNvGrpSpPr/>
          <p:nvPr/>
        </p:nvGrpSpPr>
        <p:grpSpPr>
          <a:xfrm>
            <a:off x="893428" y="4362626"/>
            <a:ext cx="891083" cy="1004502"/>
            <a:chOff x="1462300" y="238775"/>
            <a:chExt cx="4518675" cy="5093825"/>
          </a:xfrm>
        </p:grpSpPr>
        <p:sp>
          <p:nvSpPr>
            <p:cNvPr id="14" name="Google Shape;1156;p42">
              <a:extLst>
                <a:ext uri="{FF2B5EF4-FFF2-40B4-BE49-F238E27FC236}">
                  <a16:creationId xmlns:a16="http://schemas.microsoft.com/office/drawing/2014/main" id="{BB85C8F8-7710-4B6C-A894-BE6BD56B7991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7;p42">
              <a:extLst>
                <a:ext uri="{FF2B5EF4-FFF2-40B4-BE49-F238E27FC236}">
                  <a16:creationId xmlns:a16="http://schemas.microsoft.com/office/drawing/2014/main" id="{11E60566-80CF-49F6-9DC0-93884134DEA4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58;p42">
              <a:extLst>
                <a:ext uri="{FF2B5EF4-FFF2-40B4-BE49-F238E27FC236}">
                  <a16:creationId xmlns:a16="http://schemas.microsoft.com/office/drawing/2014/main" id="{30941220-79D8-4FF5-B2F5-ACBA3219B57E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59;p42">
              <a:extLst>
                <a:ext uri="{FF2B5EF4-FFF2-40B4-BE49-F238E27FC236}">
                  <a16:creationId xmlns:a16="http://schemas.microsoft.com/office/drawing/2014/main" id="{0780E965-16FA-4B10-9A11-9A2C5A03440B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0;p42">
              <a:extLst>
                <a:ext uri="{FF2B5EF4-FFF2-40B4-BE49-F238E27FC236}">
                  <a16:creationId xmlns:a16="http://schemas.microsoft.com/office/drawing/2014/main" id="{E991EE86-0FF1-4693-9128-E7DA1E030A88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1;p42">
              <a:extLst>
                <a:ext uri="{FF2B5EF4-FFF2-40B4-BE49-F238E27FC236}">
                  <a16:creationId xmlns:a16="http://schemas.microsoft.com/office/drawing/2014/main" id="{F545C166-7C5E-4E60-AB96-7282EFCA7C69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2;p42">
              <a:extLst>
                <a:ext uri="{FF2B5EF4-FFF2-40B4-BE49-F238E27FC236}">
                  <a16:creationId xmlns:a16="http://schemas.microsoft.com/office/drawing/2014/main" id="{A068D9FA-439B-48F5-A542-BF79BC2C8E96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3;p42">
              <a:extLst>
                <a:ext uri="{FF2B5EF4-FFF2-40B4-BE49-F238E27FC236}">
                  <a16:creationId xmlns:a16="http://schemas.microsoft.com/office/drawing/2014/main" id="{24450DE7-6E40-4E0B-80AB-E06AE201DF51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4;p42">
              <a:extLst>
                <a:ext uri="{FF2B5EF4-FFF2-40B4-BE49-F238E27FC236}">
                  <a16:creationId xmlns:a16="http://schemas.microsoft.com/office/drawing/2014/main" id="{075952E1-6CEE-40E3-BDD1-86AAA3ADBD9F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5;p42">
              <a:extLst>
                <a:ext uri="{FF2B5EF4-FFF2-40B4-BE49-F238E27FC236}">
                  <a16:creationId xmlns:a16="http://schemas.microsoft.com/office/drawing/2014/main" id="{137AF496-07C8-4D76-A4A9-F06CB319A716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6;p42">
              <a:extLst>
                <a:ext uri="{FF2B5EF4-FFF2-40B4-BE49-F238E27FC236}">
                  <a16:creationId xmlns:a16="http://schemas.microsoft.com/office/drawing/2014/main" id="{F67A0B6E-1202-4DF6-8530-3525389F926E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7;p42">
              <a:extLst>
                <a:ext uri="{FF2B5EF4-FFF2-40B4-BE49-F238E27FC236}">
                  <a16:creationId xmlns:a16="http://schemas.microsoft.com/office/drawing/2014/main" id="{ACC80886-AC05-4592-B4BE-CB2B1AA10817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68;p42">
              <a:extLst>
                <a:ext uri="{FF2B5EF4-FFF2-40B4-BE49-F238E27FC236}">
                  <a16:creationId xmlns:a16="http://schemas.microsoft.com/office/drawing/2014/main" id="{09A34911-5D90-405B-82E2-9BD0C8709821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9;p42">
              <a:extLst>
                <a:ext uri="{FF2B5EF4-FFF2-40B4-BE49-F238E27FC236}">
                  <a16:creationId xmlns:a16="http://schemas.microsoft.com/office/drawing/2014/main" id="{AD3DFB44-E6F4-489C-90C5-261404EAAAB5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0;p42">
              <a:extLst>
                <a:ext uri="{FF2B5EF4-FFF2-40B4-BE49-F238E27FC236}">
                  <a16:creationId xmlns:a16="http://schemas.microsoft.com/office/drawing/2014/main" id="{662D945C-16F3-4221-8AFB-3A3594B83BD2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1;p42">
              <a:extLst>
                <a:ext uri="{FF2B5EF4-FFF2-40B4-BE49-F238E27FC236}">
                  <a16:creationId xmlns:a16="http://schemas.microsoft.com/office/drawing/2014/main" id="{CED8BCBD-FFE4-405B-9A16-3EC316934E75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2;p42">
              <a:extLst>
                <a:ext uri="{FF2B5EF4-FFF2-40B4-BE49-F238E27FC236}">
                  <a16:creationId xmlns:a16="http://schemas.microsoft.com/office/drawing/2014/main" id="{8E11D0F6-2984-41BB-B9BF-A955179F02A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A7CDBFB-6F4C-4783-9CE9-E0AB0AF6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37" y="64595"/>
            <a:ext cx="3219450" cy="6858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E92A1D7-4DAF-456D-AC6F-99362352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0" y="4883791"/>
            <a:ext cx="1538886" cy="16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BA8E8517-4272-4FF9-B3C5-9158E3EB5892}"/>
              </a:ext>
            </a:extLst>
          </p:cNvPr>
          <p:cNvSpPr/>
          <p:nvPr/>
        </p:nvSpPr>
        <p:spPr>
          <a:xfrm>
            <a:off x="5071526" y="355029"/>
            <a:ext cx="3621800" cy="2204533"/>
          </a:xfrm>
          <a:prstGeom prst="wedgeEllipseCallout">
            <a:avLst>
              <a:gd name="adj1" fmla="val 63036"/>
              <a:gd name="adj2" fmla="val 5321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ما الاختلاف بين ثوران البركانين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79BBEF00-3C8C-4AF7-AA21-0FDF13BB55E3}"/>
              </a:ext>
            </a:extLst>
          </p:cNvPr>
          <p:cNvSpPr/>
          <p:nvPr/>
        </p:nvSpPr>
        <p:spPr>
          <a:xfrm>
            <a:off x="5500641" y="3091244"/>
            <a:ext cx="3621800" cy="2204533"/>
          </a:xfrm>
          <a:prstGeom prst="wedgeEllipseCallout">
            <a:avLst>
              <a:gd name="adj1" fmla="val 59091"/>
              <a:gd name="adj2" fmla="val -36224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ماسبب</a:t>
            </a:r>
            <a:r>
              <a:rPr lang="ar-SA" sz="28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اختلاف طريقة ثوران البراكين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8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C6B286-E33D-4428-B97B-BA88A309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2817627"/>
            <a:ext cx="946873" cy="12187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B5789A-D488-4887-AD4F-692B247B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3" y="788310"/>
            <a:ext cx="1390008" cy="1347333"/>
          </a:xfrm>
          <a:prstGeom prst="rect">
            <a:avLst/>
          </a:prstGeom>
        </p:spPr>
      </p:pic>
      <p:grpSp>
        <p:nvGrpSpPr>
          <p:cNvPr id="13" name="Google Shape;1155;p42">
            <a:extLst>
              <a:ext uri="{FF2B5EF4-FFF2-40B4-BE49-F238E27FC236}">
                <a16:creationId xmlns:a16="http://schemas.microsoft.com/office/drawing/2014/main" id="{E79C7C28-CB2D-4D40-A8CE-80FF54882C51}"/>
              </a:ext>
            </a:extLst>
          </p:cNvPr>
          <p:cNvGrpSpPr/>
          <p:nvPr/>
        </p:nvGrpSpPr>
        <p:grpSpPr>
          <a:xfrm>
            <a:off x="893428" y="4362626"/>
            <a:ext cx="891083" cy="1004502"/>
            <a:chOff x="1462300" y="238775"/>
            <a:chExt cx="4518675" cy="5093825"/>
          </a:xfrm>
        </p:grpSpPr>
        <p:sp>
          <p:nvSpPr>
            <p:cNvPr id="14" name="Google Shape;1156;p42">
              <a:extLst>
                <a:ext uri="{FF2B5EF4-FFF2-40B4-BE49-F238E27FC236}">
                  <a16:creationId xmlns:a16="http://schemas.microsoft.com/office/drawing/2014/main" id="{BB85C8F8-7710-4B6C-A894-BE6BD56B7991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7;p42">
              <a:extLst>
                <a:ext uri="{FF2B5EF4-FFF2-40B4-BE49-F238E27FC236}">
                  <a16:creationId xmlns:a16="http://schemas.microsoft.com/office/drawing/2014/main" id="{11E60566-80CF-49F6-9DC0-93884134DEA4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58;p42">
              <a:extLst>
                <a:ext uri="{FF2B5EF4-FFF2-40B4-BE49-F238E27FC236}">
                  <a16:creationId xmlns:a16="http://schemas.microsoft.com/office/drawing/2014/main" id="{30941220-79D8-4FF5-B2F5-ACBA3219B57E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59;p42">
              <a:extLst>
                <a:ext uri="{FF2B5EF4-FFF2-40B4-BE49-F238E27FC236}">
                  <a16:creationId xmlns:a16="http://schemas.microsoft.com/office/drawing/2014/main" id="{0780E965-16FA-4B10-9A11-9A2C5A03440B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0;p42">
              <a:extLst>
                <a:ext uri="{FF2B5EF4-FFF2-40B4-BE49-F238E27FC236}">
                  <a16:creationId xmlns:a16="http://schemas.microsoft.com/office/drawing/2014/main" id="{E991EE86-0FF1-4693-9128-E7DA1E030A88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1;p42">
              <a:extLst>
                <a:ext uri="{FF2B5EF4-FFF2-40B4-BE49-F238E27FC236}">
                  <a16:creationId xmlns:a16="http://schemas.microsoft.com/office/drawing/2014/main" id="{F545C166-7C5E-4E60-AB96-7282EFCA7C69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2;p42">
              <a:extLst>
                <a:ext uri="{FF2B5EF4-FFF2-40B4-BE49-F238E27FC236}">
                  <a16:creationId xmlns:a16="http://schemas.microsoft.com/office/drawing/2014/main" id="{A068D9FA-439B-48F5-A542-BF79BC2C8E96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3;p42">
              <a:extLst>
                <a:ext uri="{FF2B5EF4-FFF2-40B4-BE49-F238E27FC236}">
                  <a16:creationId xmlns:a16="http://schemas.microsoft.com/office/drawing/2014/main" id="{24450DE7-6E40-4E0B-80AB-E06AE201DF51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4;p42">
              <a:extLst>
                <a:ext uri="{FF2B5EF4-FFF2-40B4-BE49-F238E27FC236}">
                  <a16:creationId xmlns:a16="http://schemas.microsoft.com/office/drawing/2014/main" id="{075952E1-6CEE-40E3-BDD1-86AAA3ADBD9F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5;p42">
              <a:extLst>
                <a:ext uri="{FF2B5EF4-FFF2-40B4-BE49-F238E27FC236}">
                  <a16:creationId xmlns:a16="http://schemas.microsoft.com/office/drawing/2014/main" id="{137AF496-07C8-4D76-A4A9-F06CB319A716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6;p42">
              <a:extLst>
                <a:ext uri="{FF2B5EF4-FFF2-40B4-BE49-F238E27FC236}">
                  <a16:creationId xmlns:a16="http://schemas.microsoft.com/office/drawing/2014/main" id="{F67A0B6E-1202-4DF6-8530-3525389F926E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7;p42">
              <a:extLst>
                <a:ext uri="{FF2B5EF4-FFF2-40B4-BE49-F238E27FC236}">
                  <a16:creationId xmlns:a16="http://schemas.microsoft.com/office/drawing/2014/main" id="{ACC80886-AC05-4592-B4BE-CB2B1AA10817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68;p42">
              <a:extLst>
                <a:ext uri="{FF2B5EF4-FFF2-40B4-BE49-F238E27FC236}">
                  <a16:creationId xmlns:a16="http://schemas.microsoft.com/office/drawing/2014/main" id="{09A34911-5D90-405B-82E2-9BD0C8709821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9;p42">
              <a:extLst>
                <a:ext uri="{FF2B5EF4-FFF2-40B4-BE49-F238E27FC236}">
                  <a16:creationId xmlns:a16="http://schemas.microsoft.com/office/drawing/2014/main" id="{AD3DFB44-E6F4-489C-90C5-261404EAAAB5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0;p42">
              <a:extLst>
                <a:ext uri="{FF2B5EF4-FFF2-40B4-BE49-F238E27FC236}">
                  <a16:creationId xmlns:a16="http://schemas.microsoft.com/office/drawing/2014/main" id="{662D945C-16F3-4221-8AFB-3A3594B83BD2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1;p42">
              <a:extLst>
                <a:ext uri="{FF2B5EF4-FFF2-40B4-BE49-F238E27FC236}">
                  <a16:creationId xmlns:a16="http://schemas.microsoft.com/office/drawing/2014/main" id="{CED8BCBD-FFE4-405B-9A16-3EC316934E75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2;p42">
              <a:extLst>
                <a:ext uri="{FF2B5EF4-FFF2-40B4-BE49-F238E27FC236}">
                  <a16:creationId xmlns:a16="http://schemas.microsoft.com/office/drawing/2014/main" id="{8E11D0F6-2984-41BB-B9BF-A955179F02A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A7CDBFB-6F4C-4783-9CE9-E0AB0AF6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37" y="64595"/>
            <a:ext cx="3219450" cy="6858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E92A1D7-4DAF-456D-AC6F-99362352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0" y="4883791"/>
            <a:ext cx="1538886" cy="16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BA8E8517-4272-4FF9-B3C5-9158E3EB5892}"/>
              </a:ext>
            </a:extLst>
          </p:cNvPr>
          <p:cNvSpPr/>
          <p:nvPr/>
        </p:nvSpPr>
        <p:spPr>
          <a:xfrm>
            <a:off x="5430737" y="0"/>
            <a:ext cx="3621800" cy="2204533"/>
          </a:xfrm>
          <a:prstGeom prst="wedgeEllipseCallout">
            <a:avLst>
              <a:gd name="adj1" fmla="val 63036"/>
              <a:gd name="adj2" fmla="val 5321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لا تنسي تسجيل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كل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ما تعلمتيه في جدول التعلم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6" name="Picture 8" descr="استراتيجية جدول التعلم – تقنيات التعليم للجميع">
            <a:extLst>
              <a:ext uri="{FF2B5EF4-FFF2-40B4-BE49-F238E27FC236}">
                <a16:creationId xmlns:a16="http://schemas.microsoft.com/office/drawing/2014/main" id="{E0CD4FE2-5180-40F9-AF4A-729F7F65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66" y="1971676"/>
            <a:ext cx="4794649" cy="511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D5B760A8-1610-4813-80AB-C2410B2ABDC7}"/>
              </a:ext>
            </a:extLst>
          </p:cNvPr>
          <p:cNvGrpSpPr/>
          <p:nvPr/>
        </p:nvGrpSpPr>
        <p:grpSpPr>
          <a:xfrm>
            <a:off x="586075" y="-138693"/>
            <a:ext cx="3643651" cy="1006546"/>
            <a:chOff x="5957001" y="312421"/>
            <a:chExt cx="2841629" cy="1006546"/>
          </a:xfrm>
        </p:grpSpPr>
        <p:pic>
          <p:nvPicPr>
            <p:cNvPr id="41" name="صورة 4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102CCA-E4E2-4CD9-A703-04DE319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5D478F9A-D7D9-4DFF-A5D2-D7E795320DAD}"/>
                </a:ext>
              </a:extLst>
            </p:cNvPr>
            <p:cNvSpPr txBox="1"/>
            <p:nvPr/>
          </p:nvSpPr>
          <p:spPr>
            <a:xfrm>
              <a:off x="6112580" y="584861"/>
              <a:ext cx="268605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استراتيجة</a:t>
              </a: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 جدول التعلم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6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279" y="2770674"/>
              <a:ext cx="2702978" cy="6232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 err="1">
                  <a:solidFill>
                    <a:schemeClr val="bg2">
                      <a:lumMod val="75000"/>
                    </a:schemeClr>
                  </a:solidFill>
                </a:rPr>
                <a:t>ماهو</a:t>
              </a:r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 البركان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7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733" dirty="0">
                  <a:solidFill>
                    <a:schemeClr val="bg2">
                      <a:lumMod val="75000"/>
                    </a:schemeClr>
                  </a:solidFill>
                </a:rPr>
                <a:t>ما المواد التي تنتج من البراكين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95515" y="-191933"/>
            <a:ext cx="3175536" cy="1342061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19315" y="4976409"/>
              <a:ext cx="1758181" cy="171450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8181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9315" y="4976409"/>
                <a:ext cx="1758181" cy="17145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9458792" y="-191934"/>
            <a:ext cx="2877733" cy="1342062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8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39" y="2805663"/>
              <a:ext cx="2488391" cy="1399720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920639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7" y="2342279"/>
              <a:ext cx="2076093" cy="1167803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4590267" y="2342279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61022" y="2314137"/>
              <a:ext cx="1985365" cy="1116768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61022" y="2314137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512642"/>
              <a:ext cx="2293620" cy="11772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ماهي اخطار البراكين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0694" y="62384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69746" y="150101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1345" y="6991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3155" y="6827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59239" y="68300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9192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78380" y="64081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69031" y="7160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30840" y="69974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8687" y="6976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0463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0838" y="6982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91489" y="7735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299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33584" y="7728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83784" y="60839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46201" y="6870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52" y="7623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98661" y="7459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2641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68485" y="60728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61264" y="72471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1915" y="7999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13724" y="7836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69808" y="7838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99761" y="68189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9017348" y="7238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07999" y="7991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69808" y="7827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825892" y="7829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55845" y="68100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73432" y="75891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64083" y="8341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25892" y="81784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81976" y="81807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11929" y="71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67448" y="21140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8099" y="21893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9908" y="21730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75992" y="21732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5945" y="207126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52654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3305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05115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1199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91152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79598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0249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32059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88143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8096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43317" y="204707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33968" y="212235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95777" y="210600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1861" y="210623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1815" y="2004252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07201" y="207697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97852" y="21522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9661" y="2135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745" y="213613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45699" y="203414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83810" y="207336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74461" y="214864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36271" y="213229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92355" y="213252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22308" y="2030544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13269" y="2056140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03920" y="213141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5729" y="211507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21813" y="211529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51767" y="201331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9114" y="32750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9765" y="33503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1575" y="3334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7659" y="33342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2859" y="325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069157" y="330757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1473" y="332428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21617" y="33665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77701" y="336672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07655" y="326474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2430588" y="1345366"/>
            <a:ext cx="1720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79885" y="1601703"/>
            <a:ext cx="1639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818671" y="140546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7579019" y="1455914"/>
            <a:ext cx="16538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9109241" y="147730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10362503" y="1475785"/>
            <a:ext cx="26760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09114" y="279015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فاطمة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491151" y="28518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87274" y="297369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570201" y="286346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7378689" y="277996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سمر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746887" y="295331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325483" y="283136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783127" y="418986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2178546" y="420057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هناء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555985" y="33433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46636" y="34186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08445" y="34023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64529" y="34025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9448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83670" y="336035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74321" y="34356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36131" y="341928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3977" y="34172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6575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006129" y="341783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96780" y="34931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8589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38875" y="349243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89075" y="332793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751492" y="340657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842143" y="34818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203952" y="346550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557932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973776" y="332682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66554" y="344425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57205" y="35195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19015" y="350318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75099" y="35034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5052" y="340143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30" y="2432869"/>
            <a:ext cx="2857500" cy="28575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47" y="2432869"/>
            <a:ext cx="2857500" cy="28575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8475407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2109019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504352" y="2817965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1251" y="12287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673600" y="260453"/>
            <a:ext cx="3037840" cy="12457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3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الأهداف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3098800" y="2802177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677135" y="1460860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500138" y="-4477622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595121" y="3039538"/>
            <a:ext cx="7070929" cy="1098318"/>
            <a:chOff x="1196340" y="2279653"/>
            <a:chExt cx="5303197" cy="823738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9"/>
              <a:ext cx="4916618" cy="369292"/>
              <a:chOff x="2782731" y="5386388"/>
              <a:chExt cx="6664643" cy="527832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5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تقارن بين كيفية تشكل الأنواع الثلاثة من البراكين</a:t>
              </a:r>
            </a:p>
          </p:txBody>
        </p:sp>
      </p:grpSp>
      <p:sp>
        <p:nvSpPr>
          <p:cNvPr id="85" name="Google Shape;98;p13">
            <a:extLst>
              <a:ext uri="{FF2B5EF4-FFF2-40B4-BE49-F238E27FC236}">
                <a16:creationId xmlns:a16="http://schemas.microsoft.com/office/drawing/2014/main" id="{339F862E-4A2A-4C61-9921-FCDFC6072A93}"/>
              </a:ext>
            </a:extLst>
          </p:cNvPr>
          <p:cNvSpPr txBox="1"/>
          <p:nvPr/>
        </p:nvSpPr>
        <p:spPr>
          <a:xfrm>
            <a:off x="8414506" y="1619000"/>
            <a:ext cx="6893319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3739302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9669327" y="5064532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rgbClr val="BDE7F1"/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5428067" y="3305822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المفردات الجديدة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9004389" y="3251121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027008" y="1412373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4356" y="4899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6363721" y="1660035"/>
            <a:ext cx="1727199" cy="530111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الاهمية</a:t>
            </a:r>
            <a:r>
              <a:rPr lang="ar-SA" sz="2400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997200" y="3058206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031931" y="-5884587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397724" y="2283959"/>
            <a:ext cx="7659499" cy="1312517"/>
            <a:chOff x="839092" y="2118997"/>
            <a:chExt cx="5744624" cy="984388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391139" y="2734094"/>
              <a:ext cx="4916618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839092" y="2118997"/>
              <a:ext cx="5744624" cy="3770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667" b="1" dirty="0">
                  <a:solidFill>
                    <a:srgbClr val="820000"/>
                  </a:solidFill>
                </a:rPr>
                <a:t>قد تعرض </a:t>
              </a:r>
              <a:r>
                <a:rPr lang="ar-SA" sz="2667" b="1" dirty="0" err="1">
                  <a:solidFill>
                    <a:srgbClr val="820000"/>
                  </a:solidFill>
                </a:rPr>
                <a:t>الثورانات</a:t>
              </a:r>
              <a:r>
                <a:rPr lang="ar-SA" sz="2667" b="1" dirty="0">
                  <a:solidFill>
                    <a:srgbClr val="820000"/>
                  </a:solidFill>
                </a:rPr>
                <a:t> البركانية الناس والمخلوقات الحية لمخاطر كبيرة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9004390" y="-4045839"/>
            <a:ext cx="1031447" cy="859236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1531896" y="3958425"/>
            <a:ext cx="7771235" cy="2319625"/>
            <a:chOff x="164301" y="-1048376"/>
            <a:chExt cx="5828426" cy="3549611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070965" y="-133842"/>
              <a:ext cx="4916618" cy="2635077"/>
              <a:chOff x="2348724" y="1287217"/>
              <a:chExt cx="6664643" cy="376634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348724" y="3976609"/>
                <a:ext cx="6664643" cy="1076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64301" y="-1048376"/>
              <a:ext cx="5828426" cy="8948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البركان الدرعي – البركان المخروطي – البركان المركب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9675057" y="-2231295"/>
            <a:ext cx="1031447" cy="859236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5662301" y="5110180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مراجعة المفردات</a:t>
            </a:r>
            <a:endParaRPr lang="ar-S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853134" y="4953037"/>
            <a:ext cx="7358677" cy="1596611"/>
            <a:chOff x="1268238" y="1742157"/>
            <a:chExt cx="5519008" cy="1197458"/>
          </a:xfrm>
        </p:grpSpPr>
        <p:sp>
          <p:nvSpPr>
            <p:cNvPr id="108" name="Google Shape;98;p13">
              <a:extLst>
                <a:ext uri="{FF2B5EF4-FFF2-40B4-BE49-F238E27FC236}">
                  <a16:creationId xmlns:a16="http://schemas.microsoft.com/office/drawing/2014/main" id="{E854E6D9-E776-48CC-810A-FE74D1345544}"/>
                </a:ext>
              </a:extLst>
            </p:cNvPr>
            <p:cNvSpPr txBox="1"/>
            <p:nvPr/>
          </p:nvSpPr>
          <p:spPr>
            <a:xfrm>
              <a:off x="1870628" y="2477991"/>
              <a:ext cx="49166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70">
                <a:defRPr/>
              </a:pPr>
              <a:r>
                <a:rPr lang="ar-SA" sz="3200" b="1" kern="0" dirty="0">
                  <a:solidFill>
                    <a:srgbClr val="820000"/>
                  </a:solidFill>
                </a:rPr>
                <a:t>الصهارة : صخور مصهورة في باطن الارض</a:t>
              </a:r>
              <a:endParaRPr sz="3200" b="1" kern="0" dirty="0">
                <a:solidFill>
                  <a:srgbClr val="820000"/>
                </a:solidFill>
              </a:endParaRPr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268238" y="1742157"/>
              <a:ext cx="5303197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5827765"/>
                  </p:ext>
                </p:extLst>
              </p:nvPr>
            </p:nvGraphicFramePr>
            <p:xfrm>
              <a:off x="-167967" y="5653547"/>
              <a:ext cx="1148811" cy="1120269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8811" cy="11202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7967" y="5653547"/>
                <a:ext cx="1148811" cy="1120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C6B286-E33D-4428-B97B-BA88A309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2817627"/>
            <a:ext cx="946873" cy="12187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B5789A-D488-4887-AD4F-692B247B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3" y="788310"/>
            <a:ext cx="1390008" cy="1347333"/>
          </a:xfrm>
          <a:prstGeom prst="rect">
            <a:avLst/>
          </a:prstGeom>
        </p:spPr>
      </p:pic>
      <p:grpSp>
        <p:nvGrpSpPr>
          <p:cNvPr id="13" name="Google Shape;1155;p42">
            <a:extLst>
              <a:ext uri="{FF2B5EF4-FFF2-40B4-BE49-F238E27FC236}">
                <a16:creationId xmlns:a16="http://schemas.microsoft.com/office/drawing/2014/main" id="{E79C7C28-CB2D-4D40-A8CE-80FF54882C51}"/>
              </a:ext>
            </a:extLst>
          </p:cNvPr>
          <p:cNvGrpSpPr/>
          <p:nvPr/>
        </p:nvGrpSpPr>
        <p:grpSpPr>
          <a:xfrm>
            <a:off x="893428" y="4362626"/>
            <a:ext cx="891083" cy="1004502"/>
            <a:chOff x="1462300" y="238775"/>
            <a:chExt cx="4518675" cy="5093825"/>
          </a:xfrm>
        </p:grpSpPr>
        <p:sp>
          <p:nvSpPr>
            <p:cNvPr id="14" name="Google Shape;1156;p42">
              <a:extLst>
                <a:ext uri="{FF2B5EF4-FFF2-40B4-BE49-F238E27FC236}">
                  <a16:creationId xmlns:a16="http://schemas.microsoft.com/office/drawing/2014/main" id="{BB85C8F8-7710-4B6C-A894-BE6BD56B7991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7;p42">
              <a:extLst>
                <a:ext uri="{FF2B5EF4-FFF2-40B4-BE49-F238E27FC236}">
                  <a16:creationId xmlns:a16="http://schemas.microsoft.com/office/drawing/2014/main" id="{11E60566-80CF-49F6-9DC0-93884134DEA4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58;p42">
              <a:extLst>
                <a:ext uri="{FF2B5EF4-FFF2-40B4-BE49-F238E27FC236}">
                  <a16:creationId xmlns:a16="http://schemas.microsoft.com/office/drawing/2014/main" id="{30941220-79D8-4FF5-B2F5-ACBA3219B57E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59;p42">
              <a:extLst>
                <a:ext uri="{FF2B5EF4-FFF2-40B4-BE49-F238E27FC236}">
                  <a16:creationId xmlns:a16="http://schemas.microsoft.com/office/drawing/2014/main" id="{0780E965-16FA-4B10-9A11-9A2C5A03440B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0;p42">
              <a:extLst>
                <a:ext uri="{FF2B5EF4-FFF2-40B4-BE49-F238E27FC236}">
                  <a16:creationId xmlns:a16="http://schemas.microsoft.com/office/drawing/2014/main" id="{E991EE86-0FF1-4693-9128-E7DA1E030A88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1;p42">
              <a:extLst>
                <a:ext uri="{FF2B5EF4-FFF2-40B4-BE49-F238E27FC236}">
                  <a16:creationId xmlns:a16="http://schemas.microsoft.com/office/drawing/2014/main" id="{F545C166-7C5E-4E60-AB96-7282EFCA7C69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2;p42">
              <a:extLst>
                <a:ext uri="{FF2B5EF4-FFF2-40B4-BE49-F238E27FC236}">
                  <a16:creationId xmlns:a16="http://schemas.microsoft.com/office/drawing/2014/main" id="{A068D9FA-439B-48F5-A542-BF79BC2C8E96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3;p42">
              <a:extLst>
                <a:ext uri="{FF2B5EF4-FFF2-40B4-BE49-F238E27FC236}">
                  <a16:creationId xmlns:a16="http://schemas.microsoft.com/office/drawing/2014/main" id="{24450DE7-6E40-4E0B-80AB-E06AE201DF51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4;p42">
              <a:extLst>
                <a:ext uri="{FF2B5EF4-FFF2-40B4-BE49-F238E27FC236}">
                  <a16:creationId xmlns:a16="http://schemas.microsoft.com/office/drawing/2014/main" id="{075952E1-6CEE-40E3-BDD1-86AAA3ADBD9F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5;p42">
              <a:extLst>
                <a:ext uri="{FF2B5EF4-FFF2-40B4-BE49-F238E27FC236}">
                  <a16:creationId xmlns:a16="http://schemas.microsoft.com/office/drawing/2014/main" id="{137AF496-07C8-4D76-A4A9-F06CB319A716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6;p42">
              <a:extLst>
                <a:ext uri="{FF2B5EF4-FFF2-40B4-BE49-F238E27FC236}">
                  <a16:creationId xmlns:a16="http://schemas.microsoft.com/office/drawing/2014/main" id="{F67A0B6E-1202-4DF6-8530-3525389F926E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7;p42">
              <a:extLst>
                <a:ext uri="{FF2B5EF4-FFF2-40B4-BE49-F238E27FC236}">
                  <a16:creationId xmlns:a16="http://schemas.microsoft.com/office/drawing/2014/main" id="{ACC80886-AC05-4592-B4BE-CB2B1AA10817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68;p42">
              <a:extLst>
                <a:ext uri="{FF2B5EF4-FFF2-40B4-BE49-F238E27FC236}">
                  <a16:creationId xmlns:a16="http://schemas.microsoft.com/office/drawing/2014/main" id="{09A34911-5D90-405B-82E2-9BD0C8709821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9;p42">
              <a:extLst>
                <a:ext uri="{FF2B5EF4-FFF2-40B4-BE49-F238E27FC236}">
                  <a16:creationId xmlns:a16="http://schemas.microsoft.com/office/drawing/2014/main" id="{AD3DFB44-E6F4-489C-90C5-261404EAAAB5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0;p42">
              <a:extLst>
                <a:ext uri="{FF2B5EF4-FFF2-40B4-BE49-F238E27FC236}">
                  <a16:creationId xmlns:a16="http://schemas.microsoft.com/office/drawing/2014/main" id="{662D945C-16F3-4221-8AFB-3A3594B83BD2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1;p42">
              <a:extLst>
                <a:ext uri="{FF2B5EF4-FFF2-40B4-BE49-F238E27FC236}">
                  <a16:creationId xmlns:a16="http://schemas.microsoft.com/office/drawing/2014/main" id="{CED8BCBD-FFE4-405B-9A16-3EC316934E75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2;p42">
              <a:extLst>
                <a:ext uri="{FF2B5EF4-FFF2-40B4-BE49-F238E27FC236}">
                  <a16:creationId xmlns:a16="http://schemas.microsoft.com/office/drawing/2014/main" id="{8E11D0F6-2984-41BB-B9BF-A955179F02A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151;p42">
            <a:extLst>
              <a:ext uri="{FF2B5EF4-FFF2-40B4-BE49-F238E27FC236}">
                <a16:creationId xmlns:a16="http://schemas.microsoft.com/office/drawing/2014/main" id="{4436CB5A-B450-4DA0-A71C-217CD19B908A}"/>
              </a:ext>
            </a:extLst>
          </p:cNvPr>
          <p:cNvGrpSpPr/>
          <p:nvPr/>
        </p:nvGrpSpPr>
        <p:grpSpPr>
          <a:xfrm rot="2221467" flipH="1">
            <a:off x="7078974" y="5655556"/>
            <a:ext cx="500059" cy="1171183"/>
            <a:chOff x="2672050" y="238125"/>
            <a:chExt cx="2175675" cy="5095625"/>
          </a:xfrm>
        </p:grpSpPr>
        <p:sp>
          <p:nvSpPr>
            <p:cNvPr id="32" name="Google Shape;1152;p42">
              <a:extLst>
                <a:ext uri="{FF2B5EF4-FFF2-40B4-BE49-F238E27FC236}">
                  <a16:creationId xmlns:a16="http://schemas.microsoft.com/office/drawing/2014/main" id="{83DA38E4-3FEF-4F50-9F08-71D2694450D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53;p42">
              <a:extLst>
                <a:ext uri="{FF2B5EF4-FFF2-40B4-BE49-F238E27FC236}">
                  <a16:creationId xmlns:a16="http://schemas.microsoft.com/office/drawing/2014/main" id="{C8989165-4563-4D01-8FF9-2AA1CEF662F4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54;p42">
              <a:extLst>
                <a:ext uri="{FF2B5EF4-FFF2-40B4-BE49-F238E27FC236}">
                  <a16:creationId xmlns:a16="http://schemas.microsoft.com/office/drawing/2014/main" id="{0A3F2B58-2177-4EAA-854F-97F96B319A9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8BA297C-C3D6-428F-9E26-D0D6A9DEDEA8}"/>
              </a:ext>
            </a:extLst>
          </p:cNvPr>
          <p:cNvGrpSpPr/>
          <p:nvPr/>
        </p:nvGrpSpPr>
        <p:grpSpPr>
          <a:xfrm>
            <a:off x="9844151" y="-107505"/>
            <a:ext cx="2158300" cy="1006546"/>
            <a:chOff x="5957001" y="312421"/>
            <a:chExt cx="2158300" cy="1006546"/>
          </a:xfrm>
        </p:grpSpPr>
        <p:pic>
          <p:nvPicPr>
            <p:cNvPr id="39" name="صورة 3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AF7E448-0D25-43AC-8BB7-1FB83ED9D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B9097788-9D4E-4A24-90E2-A82BCF25BD58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تغذية راجعة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صورة الشريحة 81">
                <a:extLst>
                  <a:ext uri="{FF2B5EF4-FFF2-40B4-BE49-F238E27FC236}">
                    <a16:creationId xmlns:a16="http://schemas.microsoft.com/office/drawing/2014/main" id="{DC762E7B-B051-49E4-B9E8-24C972DD31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صورة الشريحة 8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C762E7B-B051-49E4-B9E8-24C972DD31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83" name="صورة 82">
            <a:extLst>
              <a:ext uri="{FF2B5EF4-FFF2-40B4-BE49-F238E27FC236}">
                <a16:creationId xmlns:a16="http://schemas.microsoft.com/office/drawing/2014/main" id="{E0CE9961-288E-46D5-B142-E705C41F1AC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45" t="26236" r="22984" b="11827"/>
          <a:stretch/>
        </p:blipFill>
        <p:spPr>
          <a:xfrm>
            <a:off x="2421548" y="788310"/>
            <a:ext cx="8359778" cy="516656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BFF7E961-A2B6-44DF-9373-1175C73DCA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597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C6B286-E33D-4428-B97B-BA88A309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2817627"/>
            <a:ext cx="946873" cy="12187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B5789A-D488-4887-AD4F-692B247B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3" y="788310"/>
            <a:ext cx="1390008" cy="1347333"/>
          </a:xfrm>
          <a:prstGeom prst="rect">
            <a:avLst/>
          </a:prstGeom>
        </p:spPr>
      </p:pic>
      <p:grpSp>
        <p:nvGrpSpPr>
          <p:cNvPr id="13" name="Google Shape;1155;p42">
            <a:extLst>
              <a:ext uri="{FF2B5EF4-FFF2-40B4-BE49-F238E27FC236}">
                <a16:creationId xmlns:a16="http://schemas.microsoft.com/office/drawing/2014/main" id="{E79C7C28-CB2D-4D40-A8CE-80FF54882C51}"/>
              </a:ext>
            </a:extLst>
          </p:cNvPr>
          <p:cNvGrpSpPr/>
          <p:nvPr/>
        </p:nvGrpSpPr>
        <p:grpSpPr>
          <a:xfrm>
            <a:off x="893428" y="4362626"/>
            <a:ext cx="891083" cy="1004502"/>
            <a:chOff x="1462300" y="238775"/>
            <a:chExt cx="4518675" cy="5093825"/>
          </a:xfrm>
        </p:grpSpPr>
        <p:sp>
          <p:nvSpPr>
            <p:cNvPr id="14" name="Google Shape;1156;p42">
              <a:extLst>
                <a:ext uri="{FF2B5EF4-FFF2-40B4-BE49-F238E27FC236}">
                  <a16:creationId xmlns:a16="http://schemas.microsoft.com/office/drawing/2014/main" id="{BB85C8F8-7710-4B6C-A894-BE6BD56B7991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7;p42">
              <a:extLst>
                <a:ext uri="{FF2B5EF4-FFF2-40B4-BE49-F238E27FC236}">
                  <a16:creationId xmlns:a16="http://schemas.microsoft.com/office/drawing/2014/main" id="{11E60566-80CF-49F6-9DC0-93884134DEA4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58;p42">
              <a:extLst>
                <a:ext uri="{FF2B5EF4-FFF2-40B4-BE49-F238E27FC236}">
                  <a16:creationId xmlns:a16="http://schemas.microsoft.com/office/drawing/2014/main" id="{30941220-79D8-4FF5-B2F5-ACBA3219B57E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59;p42">
              <a:extLst>
                <a:ext uri="{FF2B5EF4-FFF2-40B4-BE49-F238E27FC236}">
                  <a16:creationId xmlns:a16="http://schemas.microsoft.com/office/drawing/2014/main" id="{0780E965-16FA-4B10-9A11-9A2C5A03440B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0;p42">
              <a:extLst>
                <a:ext uri="{FF2B5EF4-FFF2-40B4-BE49-F238E27FC236}">
                  <a16:creationId xmlns:a16="http://schemas.microsoft.com/office/drawing/2014/main" id="{E991EE86-0FF1-4693-9128-E7DA1E030A88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1;p42">
              <a:extLst>
                <a:ext uri="{FF2B5EF4-FFF2-40B4-BE49-F238E27FC236}">
                  <a16:creationId xmlns:a16="http://schemas.microsoft.com/office/drawing/2014/main" id="{F545C166-7C5E-4E60-AB96-7282EFCA7C69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2;p42">
              <a:extLst>
                <a:ext uri="{FF2B5EF4-FFF2-40B4-BE49-F238E27FC236}">
                  <a16:creationId xmlns:a16="http://schemas.microsoft.com/office/drawing/2014/main" id="{A068D9FA-439B-48F5-A542-BF79BC2C8E96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3;p42">
              <a:extLst>
                <a:ext uri="{FF2B5EF4-FFF2-40B4-BE49-F238E27FC236}">
                  <a16:creationId xmlns:a16="http://schemas.microsoft.com/office/drawing/2014/main" id="{24450DE7-6E40-4E0B-80AB-E06AE201DF51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4;p42">
              <a:extLst>
                <a:ext uri="{FF2B5EF4-FFF2-40B4-BE49-F238E27FC236}">
                  <a16:creationId xmlns:a16="http://schemas.microsoft.com/office/drawing/2014/main" id="{075952E1-6CEE-40E3-BDD1-86AAA3ADBD9F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5;p42">
              <a:extLst>
                <a:ext uri="{FF2B5EF4-FFF2-40B4-BE49-F238E27FC236}">
                  <a16:creationId xmlns:a16="http://schemas.microsoft.com/office/drawing/2014/main" id="{137AF496-07C8-4D76-A4A9-F06CB319A716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6;p42">
              <a:extLst>
                <a:ext uri="{FF2B5EF4-FFF2-40B4-BE49-F238E27FC236}">
                  <a16:creationId xmlns:a16="http://schemas.microsoft.com/office/drawing/2014/main" id="{F67A0B6E-1202-4DF6-8530-3525389F926E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7;p42">
              <a:extLst>
                <a:ext uri="{FF2B5EF4-FFF2-40B4-BE49-F238E27FC236}">
                  <a16:creationId xmlns:a16="http://schemas.microsoft.com/office/drawing/2014/main" id="{ACC80886-AC05-4592-B4BE-CB2B1AA10817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68;p42">
              <a:extLst>
                <a:ext uri="{FF2B5EF4-FFF2-40B4-BE49-F238E27FC236}">
                  <a16:creationId xmlns:a16="http://schemas.microsoft.com/office/drawing/2014/main" id="{09A34911-5D90-405B-82E2-9BD0C8709821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9;p42">
              <a:extLst>
                <a:ext uri="{FF2B5EF4-FFF2-40B4-BE49-F238E27FC236}">
                  <a16:creationId xmlns:a16="http://schemas.microsoft.com/office/drawing/2014/main" id="{AD3DFB44-E6F4-489C-90C5-261404EAAAB5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0;p42">
              <a:extLst>
                <a:ext uri="{FF2B5EF4-FFF2-40B4-BE49-F238E27FC236}">
                  <a16:creationId xmlns:a16="http://schemas.microsoft.com/office/drawing/2014/main" id="{662D945C-16F3-4221-8AFB-3A3594B83BD2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1;p42">
              <a:extLst>
                <a:ext uri="{FF2B5EF4-FFF2-40B4-BE49-F238E27FC236}">
                  <a16:creationId xmlns:a16="http://schemas.microsoft.com/office/drawing/2014/main" id="{CED8BCBD-FFE4-405B-9A16-3EC316934E75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2;p42">
              <a:extLst>
                <a:ext uri="{FF2B5EF4-FFF2-40B4-BE49-F238E27FC236}">
                  <a16:creationId xmlns:a16="http://schemas.microsoft.com/office/drawing/2014/main" id="{8E11D0F6-2984-41BB-B9BF-A955179F02A9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3691CB8-60C9-43D2-BA46-692BB026901B}"/>
              </a:ext>
            </a:extLst>
          </p:cNvPr>
          <p:cNvGrpSpPr/>
          <p:nvPr/>
        </p:nvGrpSpPr>
        <p:grpSpPr>
          <a:xfrm>
            <a:off x="4975187" y="2364248"/>
            <a:ext cx="2310530" cy="2080730"/>
            <a:chOff x="5444760" y="2248176"/>
            <a:chExt cx="1872000" cy="180000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5FE5983-7992-4090-8285-6C71320345E5}"/>
                </a:ext>
              </a:extLst>
            </p:cNvPr>
            <p:cNvSpPr/>
            <p:nvPr/>
          </p:nvSpPr>
          <p:spPr>
            <a:xfrm rot="18783703">
              <a:off x="5480760" y="2212176"/>
              <a:ext cx="1800000" cy="1872000"/>
            </a:xfrm>
            <a:prstGeom prst="rect">
              <a:avLst/>
            </a:prstGeom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36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742227D-FBF6-424B-8FA6-6AC26F0129B5}"/>
                </a:ext>
              </a:extLst>
            </p:cNvPr>
            <p:cNvSpPr txBox="1"/>
            <p:nvPr/>
          </p:nvSpPr>
          <p:spPr>
            <a:xfrm>
              <a:off x="5656414" y="2815361"/>
              <a:ext cx="1392866" cy="6656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البراكين</a:t>
              </a:r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8" name="صورة الشريحة 57">
                <a:extLst>
                  <a:ext uri="{FF2B5EF4-FFF2-40B4-BE49-F238E27FC236}">
                    <a16:creationId xmlns:a16="http://schemas.microsoft.com/office/drawing/2014/main" id="{ED3C6C4E-6F9D-47F8-AEB3-14D5BE46E8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5915801"/>
                  </p:ext>
                </p:extLst>
              </p:nvPr>
            </p:nvGraphicFramePr>
            <p:xfrm rot="18815764">
              <a:off x="3440072" y="828042"/>
              <a:ext cx="2019140" cy="2019140"/>
            </p:xfrm>
            <a:graphic>
              <a:graphicData uri="http://schemas.microsoft.com/office/powerpoint/2016/slidezoom">
                <pslz:sldZm>
                  <pslz:sldZmObj sldId="258" cId="16499299">
                    <pslz:zmPr id="{4157DBD0-A047-4BD6-B52C-F57B157C7DA0}" returnToParent="0" imageType="cover" transitionDur="15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8815764">
                          <a:off x="0" y="0"/>
                          <a:ext cx="2019140" cy="201914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8" name="صورة الشريحة 5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D3C6C4E-6F9D-47F8-AEB3-14D5BE46E8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815764">
                <a:off x="3440072" y="828042"/>
                <a:ext cx="2019140" cy="201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2" name="صورة الشريحة 61">
                <a:extLst>
                  <a:ext uri="{FF2B5EF4-FFF2-40B4-BE49-F238E27FC236}">
                    <a16:creationId xmlns:a16="http://schemas.microsoft.com/office/drawing/2014/main" id="{36ED555E-A963-45CF-8C5B-D0DD21557B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8038609"/>
                  </p:ext>
                </p:extLst>
              </p:nvPr>
            </p:nvGraphicFramePr>
            <p:xfrm rot="2558919">
              <a:off x="6679954" y="915721"/>
              <a:ext cx="1872000" cy="1976430"/>
            </p:xfrm>
            <a:graphic>
              <a:graphicData uri="http://schemas.microsoft.com/office/powerpoint/2016/slidezoom">
                <pslz:sldZm>
                  <pslz:sldZmObj sldId="259" cId="2049002123">
                    <pslz:zmPr id="{5FAC12CB-7C7E-4BBC-8DD0-C06E54516C9B}" returnToParent="0" imageType="cover" transitionDur="15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558919">
                          <a:off x="0" y="0"/>
                          <a:ext cx="1872000" cy="197643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2" name="صورة الشريحة 6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6ED555E-A963-45CF-8C5B-D0DD21557B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58919">
                <a:off x="6679954" y="915721"/>
                <a:ext cx="1872000" cy="197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72" name="صورة الشريحة 3071">
                <a:extLst>
                  <a:ext uri="{FF2B5EF4-FFF2-40B4-BE49-F238E27FC236}">
                    <a16:creationId xmlns:a16="http://schemas.microsoft.com/office/drawing/2014/main" id="{669BDE57-CCB7-414A-A3ED-9358A8ED95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8783257"/>
                  </p:ext>
                </p:extLst>
              </p:nvPr>
            </p:nvGraphicFramePr>
            <p:xfrm rot="2675301">
              <a:off x="3463144" y="4130095"/>
              <a:ext cx="2088000" cy="2168504"/>
            </p:xfrm>
            <a:graphic>
              <a:graphicData uri="http://schemas.microsoft.com/office/powerpoint/2016/slidezoom">
                <pslz:sldZm>
                  <pslz:sldZmObj sldId="261" cId="1565610739">
                    <pslz:zmPr id="{DB4D97B9-2738-40BC-A914-5A24B2E26083}" imageType="cover" transitionDur="15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675301">
                          <a:off x="0" y="0"/>
                          <a:ext cx="2088000" cy="216850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72" name="صورة الشريحة 3071">
                <a:extLst>
                  <a:ext uri="{FF2B5EF4-FFF2-40B4-BE49-F238E27FC236}">
                    <a16:creationId xmlns:a16="http://schemas.microsoft.com/office/drawing/2014/main" id="{669BDE57-CCB7-414A-A3ED-9358A8ED95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75301">
                <a:off x="3463144" y="4130095"/>
                <a:ext cx="2088000" cy="2168504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E9B9EBB0-C61D-48BA-A7EE-F559E70321E7}"/>
              </a:ext>
            </a:extLst>
          </p:cNvPr>
          <p:cNvGrpSpPr/>
          <p:nvPr/>
        </p:nvGrpSpPr>
        <p:grpSpPr>
          <a:xfrm>
            <a:off x="586077" y="-138693"/>
            <a:ext cx="4217294" cy="1006546"/>
            <a:chOff x="5957001" y="312421"/>
            <a:chExt cx="3289004" cy="1006546"/>
          </a:xfrm>
        </p:grpSpPr>
        <p:pic>
          <p:nvPicPr>
            <p:cNvPr id="67" name="صورة 6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07C955E-22AC-4EA4-BBAF-3475897F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59C7521A-9037-495A-BF21-C113FBC2B69E}"/>
                </a:ext>
              </a:extLst>
            </p:cNvPr>
            <p:cNvSpPr txBox="1"/>
            <p:nvPr/>
          </p:nvSpPr>
          <p:spPr>
            <a:xfrm>
              <a:off x="6559955" y="505798"/>
              <a:ext cx="2686050" cy="76944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التهيئة</a:t>
              </a: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078BCDE-64F2-4C08-AAE3-8404307DA93A}"/>
              </a:ext>
            </a:extLst>
          </p:cNvPr>
          <p:cNvSpPr txBox="1"/>
          <p:nvPr/>
        </p:nvSpPr>
        <p:spPr>
          <a:xfrm rot="18771674">
            <a:off x="3351719" y="1513512"/>
            <a:ext cx="48366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7131536-679F-4AA7-AC3D-7B99439AE0B4}"/>
              </a:ext>
            </a:extLst>
          </p:cNvPr>
          <p:cNvSpPr txBox="1"/>
          <p:nvPr/>
        </p:nvSpPr>
        <p:spPr>
          <a:xfrm rot="2129534">
            <a:off x="7316105" y="770509"/>
            <a:ext cx="4479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صورة الشريحة 36">
                <a:extLst>
                  <a:ext uri="{FF2B5EF4-FFF2-40B4-BE49-F238E27FC236}">
                    <a16:creationId xmlns:a16="http://schemas.microsoft.com/office/drawing/2014/main" id="{96B71563-1889-402B-8684-51C7D0E1A2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صورة الشريحة 3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96B71563-1889-402B-8684-51C7D0E1A2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EA76BCF0-D3E9-4CEF-89EA-94DD1349BC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9321866"/>
                  </p:ext>
                </p:extLst>
              </p:nvPr>
            </p:nvGraphicFramePr>
            <p:xfrm>
              <a:off x="6525236" y="3593070"/>
              <a:ext cx="2711762" cy="2724004"/>
            </p:xfrm>
            <a:graphic>
              <a:graphicData uri="http://schemas.microsoft.com/office/powerpoint/2016/slidezoom">
                <pslz:sldZm>
                  <pslz:sldZmObj sldId="361" cId="3969875711">
                    <pslz:zmPr id="{34C21593-0522-44F6-AC6E-58BD6CDA6820}" returnToParent="0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11762" cy="272400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صورة الشريحة 1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EA76BCF0-D3E9-4CEF-89EA-94DD1349BC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236" y="3593070"/>
                <a:ext cx="2711762" cy="27240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02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721C919-674F-48AC-9984-A12FC8DED54F}"/>
              </a:ext>
            </a:extLst>
          </p:cNvPr>
          <p:cNvGrpSpPr/>
          <p:nvPr/>
        </p:nvGrpSpPr>
        <p:grpSpPr>
          <a:xfrm>
            <a:off x="9844151" y="-107505"/>
            <a:ext cx="2158300" cy="1006546"/>
            <a:chOff x="5957001" y="312421"/>
            <a:chExt cx="2158300" cy="1006546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6C5563F-E333-44C4-A8C1-F8CAC748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582436D4-15DF-4B39-B294-0F712373ED7A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أشاهد والخص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BC5C75E-1A08-42DE-B2A8-411C1CBB7D2B}"/>
              </a:ext>
            </a:extLst>
          </p:cNvPr>
          <p:cNvGrpSpPr/>
          <p:nvPr/>
        </p:nvGrpSpPr>
        <p:grpSpPr>
          <a:xfrm>
            <a:off x="2539965" y="57831"/>
            <a:ext cx="7920421" cy="1682419"/>
            <a:chOff x="804479" y="-177469"/>
            <a:chExt cx="6469452" cy="1343834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5893A9CA-D785-4092-BE7F-AA86EE0F308B}"/>
                </a:ext>
              </a:extLst>
            </p:cNvPr>
            <p:cNvGrpSpPr/>
            <p:nvPr/>
          </p:nvGrpSpPr>
          <p:grpSpPr>
            <a:xfrm>
              <a:off x="1927020" y="-177469"/>
              <a:ext cx="4224371" cy="1343834"/>
              <a:chOff x="1830835" y="3320306"/>
              <a:chExt cx="6238488" cy="1934296"/>
            </a:xfrm>
          </p:grpSpPr>
          <p:pic>
            <p:nvPicPr>
              <p:cNvPr id="10" name="صورة 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346B6F7C-E738-4FF5-AD61-761771C11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EDBBC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835" y="3320306"/>
                <a:ext cx="6238488" cy="1934296"/>
              </a:xfrm>
              <a:prstGeom prst="rect">
                <a:avLst/>
              </a:prstGeom>
            </p:spPr>
          </p:pic>
          <p:sp>
            <p:nvSpPr>
              <p:cNvPr id="11" name="مربع نص 10">
                <a:extLst>
                  <a:ext uri="{FF2B5EF4-FFF2-40B4-BE49-F238E27FC236}">
                    <a16:creationId xmlns:a16="http://schemas.microsoft.com/office/drawing/2014/main" id="{25D4B02F-A966-4388-84F3-B5F173F0E737}"/>
                  </a:ext>
                </a:extLst>
              </p:cNvPr>
              <p:cNvSpPr txBox="1"/>
              <p:nvPr/>
            </p:nvSpPr>
            <p:spPr>
              <a:xfrm>
                <a:off x="2253655" y="3974220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</p:grp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5C2B2E1-4A68-4BD2-87C4-9A13171C67C2}"/>
                </a:ext>
              </a:extLst>
            </p:cNvPr>
            <p:cNvSpPr txBox="1"/>
            <p:nvPr/>
          </p:nvSpPr>
          <p:spPr>
            <a:xfrm>
              <a:off x="804479" y="302326"/>
              <a:ext cx="6469452" cy="29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 </a:t>
              </a: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شاهدي الفيديو التالي ثم لخص سبب اختلاف ثوران البراكين </a:t>
              </a: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297" y="1665059"/>
            <a:ext cx="1390008" cy="13473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059E955-D643-4372-A00F-30C3B5500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6772" y="5071446"/>
            <a:ext cx="1335228" cy="188798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C14DC2FB-76FC-4FE7-8012-E293D6FE40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14DC2FB-76FC-4FE7-8012-E293D6FE40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أنواع البراكين">
            <a:hlinkClick r:id="" action="ppaction://media"/>
            <a:extLst>
              <a:ext uri="{FF2B5EF4-FFF2-40B4-BE49-F238E27FC236}">
                <a16:creationId xmlns:a16="http://schemas.microsoft.com/office/drawing/2014/main" id="{42B55A11-8AA9-4E7E-AEB0-176992D4C4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9620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6175" y="1628527"/>
            <a:ext cx="8128000" cy="4572000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26076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56AA6BE-2A66-4FC9-90D9-213F2588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991" y="1592756"/>
            <a:ext cx="1992631" cy="526524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5E97663B-7DC5-4C05-A1D3-DE8CD0F2BCB1}"/>
              </a:ext>
            </a:extLst>
          </p:cNvPr>
          <p:cNvSpPr/>
          <p:nvPr/>
        </p:nvSpPr>
        <p:spPr>
          <a:xfrm>
            <a:off x="8291757" y="437937"/>
            <a:ext cx="2454120" cy="1528711"/>
          </a:xfrm>
          <a:prstGeom prst="wedgeEllipseCallout">
            <a:avLst>
              <a:gd name="adj1" fmla="val 63036"/>
              <a:gd name="adj2" fmla="val 5321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ما الذي يحدد طريقة ثوران البراكين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F116F32-9EC6-454D-B457-B0C37527CA85}"/>
              </a:ext>
            </a:extLst>
          </p:cNvPr>
          <p:cNvSpPr txBox="1"/>
          <p:nvPr/>
        </p:nvSpPr>
        <p:spPr>
          <a:xfrm>
            <a:off x="4528437" y="1834222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لابة غنية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بالسلكا</a:t>
            </a:r>
            <a:endParaRPr lang="ar-S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صورة الشريحة 45"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صورة الشريحة 4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DF011A1-3225-4D0A-9916-9EA7F24AF04B}"/>
              </a:ext>
            </a:extLst>
          </p:cNvPr>
          <p:cNvSpPr/>
          <p:nvPr/>
        </p:nvSpPr>
        <p:spPr>
          <a:xfrm>
            <a:off x="3903407" y="338977"/>
            <a:ext cx="1390008" cy="995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كمية الغازات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7C77A28-B63B-4F6E-9391-695E0F59E9D4}"/>
              </a:ext>
            </a:extLst>
          </p:cNvPr>
          <p:cNvSpPr/>
          <p:nvPr/>
        </p:nvSpPr>
        <p:spPr>
          <a:xfrm>
            <a:off x="5103742" y="338977"/>
            <a:ext cx="1390009" cy="995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نوع اللابة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81DB010-784F-42B3-B0B2-F3E9AE32561B}"/>
              </a:ext>
            </a:extLst>
          </p:cNvPr>
          <p:cNvSpPr/>
          <p:nvPr/>
        </p:nvSpPr>
        <p:spPr>
          <a:xfrm>
            <a:off x="3903407" y="326301"/>
            <a:ext cx="2600960" cy="1021032"/>
          </a:xfrm>
          <a:prstGeom prst="roundRect">
            <a:avLst/>
          </a:prstGeom>
          <a:solidFill>
            <a:srgbClr val="E0E0D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تعتمد قوة ثوران البركان على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5CBC4D-3870-46C8-9B56-5B73A26349C1}"/>
              </a:ext>
            </a:extLst>
          </p:cNvPr>
          <p:cNvSpPr txBox="1"/>
          <p:nvPr/>
        </p:nvSpPr>
        <p:spPr>
          <a:xfrm>
            <a:off x="4481827" y="2967335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لزوجة عالية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6FA2916-6542-4F6D-8A4C-52ABC98F40EC}"/>
              </a:ext>
            </a:extLst>
          </p:cNvPr>
          <p:cNvSpPr txBox="1"/>
          <p:nvPr/>
        </p:nvSpPr>
        <p:spPr>
          <a:xfrm>
            <a:off x="4288823" y="4088553"/>
            <a:ext cx="45284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تحبس تحتها كمية كبيرة من بخار الماء والغازات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B847E9-7D47-41AC-8133-FF2B8CD3A167}"/>
              </a:ext>
            </a:extLst>
          </p:cNvPr>
          <p:cNvSpPr txBox="1"/>
          <p:nvPr/>
        </p:nvSpPr>
        <p:spPr>
          <a:xfrm>
            <a:off x="4398854" y="5329424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يسبب ضغط عالي وثوران عنيف </a:t>
            </a:r>
          </a:p>
        </p:txBody>
      </p:sp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8B5F255F-77AB-4D00-937A-A833402E8352}"/>
              </a:ext>
            </a:extLst>
          </p:cNvPr>
          <p:cNvSpPr/>
          <p:nvPr/>
        </p:nvSpPr>
        <p:spPr>
          <a:xfrm>
            <a:off x="6598561" y="2333787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: لأسفل 19">
            <a:extLst>
              <a:ext uri="{FF2B5EF4-FFF2-40B4-BE49-F238E27FC236}">
                <a16:creationId xmlns:a16="http://schemas.microsoft.com/office/drawing/2014/main" id="{23CFE0A0-DE8B-402C-A097-B434F8BC47FF}"/>
              </a:ext>
            </a:extLst>
          </p:cNvPr>
          <p:cNvSpPr/>
          <p:nvPr/>
        </p:nvSpPr>
        <p:spPr>
          <a:xfrm>
            <a:off x="6553041" y="3552335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سهم: لأسفل 20">
            <a:extLst>
              <a:ext uri="{FF2B5EF4-FFF2-40B4-BE49-F238E27FC236}">
                <a16:creationId xmlns:a16="http://schemas.microsoft.com/office/drawing/2014/main" id="{FA61DBEF-583F-41D7-ACE3-4BE9060E2E75}"/>
              </a:ext>
            </a:extLst>
          </p:cNvPr>
          <p:cNvSpPr/>
          <p:nvPr/>
        </p:nvSpPr>
        <p:spPr>
          <a:xfrm>
            <a:off x="6497523" y="4977529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C094DE6-938E-40F4-83DC-23EE1E9FB5E8}"/>
              </a:ext>
            </a:extLst>
          </p:cNvPr>
          <p:cNvSpPr txBox="1"/>
          <p:nvPr/>
        </p:nvSpPr>
        <p:spPr>
          <a:xfrm>
            <a:off x="0" y="1834222"/>
            <a:ext cx="45284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لابة قليلة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السلكا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( تحوي حديد ومغنيسيوم أكثر)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23CC929-92B7-4618-B220-A72C176DD18F}"/>
              </a:ext>
            </a:extLst>
          </p:cNvPr>
          <p:cNvSpPr txBox="1"/>
          <p:nvPr/>
        </p:nvSpPr>
        <p:spPr>
          <a:xfrm>
            <a:off x="-46610" y="2967335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لزوجة منخفضة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083CBE3-0714-4318-9290-1863A59B60ED}"/>
              </a:ext>
            </a:extLst>
          </p:cNvPr>
          <p:cNvSpPr txBox="1"/>
          <p:nvPr/>
        </p:nvSpPr>
        <p:spPr>
          <a:xfrm>
            <a:off x="-239614" y="4088553"/>
            <a:ext cx="45284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لا تحبس تحتها كمية كبيرة من بخار الماء والغازات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EE8986D-9137-4107-8C75-D6AED770BA64}"/>
              </a:ext>
            </a:extLst>
          </p:cNvPr>
          <p:cNvSpPr txBox="1"/>
          <p:nvPr/>
        </p:nvSpPr>
        <p:spPr>
          <a:xfrm>
            <a:off x="-129583" y="5329424"/>
            <a:ext cx="4528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ضغط قليل وثوران هادئ</a:t>
            </a:r>
          </a:p>
        </p:txBody>
      </p:sp>
      <p:sp>
        <p:nvSpPr>
          <p:cNvPr id="27" name="سهم: لأسفل 26">
            <a:extLst>
              <a:ext uri="{FF2B5EF4-FFF2-40B4-BE49-F238E27FC236}">
                <a16:creationId xmlns:a16="http://schemas.microsoft.com/office/drawing/2014/main" id="{A7E5B9E4-643C-40DB-9ADB-9F40F43345E8}"/>
              </a:ext>
            </a:extLst>
          </p:cNvPr>
          <p:cNvSpPr/>
          <p:nvPr/>
        </p:nvSpPr>
        <p:spPr>
          <a:xfrm>
            <a:off x="2055294" y="2639324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سهم: لأسفل 27">
            <a:extLst>
              <a:ext uri="{FF2B5EF4-FFF2-40B4-BE49-F238E27FC236}">
                <a16:creationId xmlns:a16="http://schemas.microsoft.com/office/drawing/2014/main" id="{06CC3ECC-EEE2-4513-907E-CD8C85F43988}"/>
              </a:ext>
            </a:extLst>
          </p:cNvPr>
          <p:cNvSpPr/>
          <p:nvPr/>
        </p:nvSpPr>
        <p:spPr>
          <a:xfrm>
            <a:off x="2024604" y="3552335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سهم: لأسفل 28">
            <a:extLst>
              <a:ext uri="{FF2B5EF4-FFF2-40B4-BE49-F238E27FC236}">
                <a16:creationId xmlns:a16="http://schemas.microsoft.com/office/drawing/2014/main" id="{DE7768DC-8C7F-4EB4-B386-D7466B02950D}"/>
              </a:ext>
            </a:extLst>
          </p:cNvPr>
          <p:cNvSpPr/>
          <p:nvPr/>
        </p:nvSpPr>
        <p:spPr>
          <a:xfrm>
            <a:off x="1969086" y="4977529"/>
            <a:ext cx="324629" cy="46166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D7DE31B-E441-47A0-B7D3-D9FEDCB8B1D8}"/>
              </a:ext>
            </a:extLst>
          </p:cNvPr>
          <p:cNvSpPr/>
          <p:nvPr/>
        </p:nvSpPr>
        <p:spPr>
          <a:xfrm>
            <a:off x="8544234" y="2536606"/>
            <a:ext cx="2290916" cy="601735"/>
          </a:xfrm>
          <a:prstGeom prst="ellipse">
            <a:avLst/>
          </a:prstGeom>
          <a:solidFill>
            <a:srgbClr val="EDB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السليكا </a:t>
            </a:r>
          </a:p>
          <a:p>
            <a:pPr algn="ctr"/>
            <a:r>
              <a:rPr lang="ar-SA" dirty="0"/>
              <a:t>اكسجين + سليكون </a:t>
            </a:r>
          </a:p>
        </p:txBody>
      </p:sp>
    </p:spTree>
    <p:extLst>
      <p:ext uri="{BB962C8B-B14F-4D97-AF65-F5344CB8AC3E}">
        <p14:creationId xmlns:p14="http://schemas.microsoft.com/office/powerpoint/2010/main" val="8209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15052 0.0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11406 0.005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11406 -0.006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4" grpId="0"/>
      <p:bldP spid="11" grpId="0" animBg="1"/>
      <p:bldP spid="12" grpId="0" animBg="1"/>
      <p:bldP spid="17" grpId="0"/>
      <p:bldP spid="18" grpId="0"/>
      <p:bldP spid="19" grpId="0"/>
      <p:bldP spid="2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9875017AE2C4C9CA9D521622EAB28" ma:contentTypeVersion="10" ma:contentTypeDescription="Create a new document." ma:contentTypeScope="" ma:versionID="6f18b35207170bb5fc9b5b50442f68d8">
  <xsd:schema xmlns:xsd="http://www.w3.org/2001/XMLSchema" xmlns:xs="http://www.w3.org/2001/XMLSchema" xmlns:p="http://schemas.microsoft.com/office/2006/metadata/properties" xmlns:ns3="5dbf01d5-4726-4aa0-a36d-098e4c4d4296" xmlns:ns4="d2780635-3916-41bd-bc85-af8fac9a5d70" targetNamespace="http://schemas.microsoft.com/office/2006/metadata/properties" ma:root="true" ma:fieldsID="b74fc892aa5e7531e8d148a426163cbc" ns3:_="" ns4:_="">
    <xsd:import namespace="5dbf01d5-4726-4aa0-a36d-098e4c4d4296"/>
    <xsd:import namespace="d2780635-3916-41bd-bc85-af8fac9a5d7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f01d5-4726-4aa0-a36d-098e4c4d4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0635-3916-41bd-bc85-af8fac9a5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EC7FB5-0661-4C6B-97D9-667E44CBCC9A}">
  <ds:schemaRefs>
    <ds:schemaRef ds:uri="http://purl.org/dc/elements/1.1/"/>
    <ds:schemaRef ds:uri="http://purl.org/dc/dcmitype/"/>
    <ds:schemaRef ds:uri="d2780635-3916-41bd-bc85-af8fac9a5d70"/>
    <ds:schemaRef ds:uri="http://schemas.microsoft.com/office/2006/documentManagement/types"/>
    <ds:schemaRef ds:uri="http://schemas.microsoft.com/office/2006/metadata/properties"/>
    <ds:schemaRef ds:uri="5dbf01d5-4726-4aa0-a36d-098e4c4d4296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572540D-4DFF-42D6-9B49-BC2F8E01E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bf01d5-4726-4aa0-a36d-098e4c4d4296"/>
    <ds:schemaRef ds:uri="d2780635-3916-41bd-bc85-af8fac9a5d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3287FB-D150-4AD9-ADB0-021D515B14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422</Words>
  <Application>Microsoft Office PowerPoint</Application>
  <PresentationFormat>شاشة عريضة</PresentationFormat>
  <Paragraphs>134</Paragraphs>
  <Slides>32</Slides>
  <Notes>7</Notes>
  <HiddenSlides>4</HiddenSlides>
  <MMClips>7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32</vt:i4>
      </vt:variant>
    </vt:vector>
  </HeadingPairs>
  <TitlesOfParts>
    <vt:vector size="43" baseType="lpstr">
      <vt:lpstr>Arial</vt:lpstr>
      <vt:lpstr>Barlow Medium</vt:lpstr>
      <vt:lpstr>Barlow SemiBold</vt:lpstr>
      <vt:lpstr>Calibri</vt:lpstr>
      <vt:lpstr>Calibri Light</vt:lpstr>
      <vt:lpstr>Century Gothic</vt:lpstr>
      <vt:lpstr>Fredoka One</vt:lpstr>
      <vt:lpstr>Roboto Condensed Light</vt:lpstr>
      <vt:lpstr>نسق Office</vt:lpstr>
      <vt:lpstr>Science Subject for High School - 9th Grade: Cell Biology</vt:lpstr>
      <vt:lpstr>1_Science Subject for High School - 9th Grade: Cell Biology</vt:lpstr>
      <vt:lpstr>عرض تقديمي في PowerPoint</vt:lpstr>
      <vt:lpstr>باسم الله الرحمن الرحيم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33</cp:revision>
  <dcterms:created xsi:type="dcterms:W3CDTF">2021-09-17T22:34:25Z</dcterms:created>
  <dcterms:modified xsi:type="dcterms:W3CDTF">2021-09-19T22:32:10Z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0x0101004449875017AE2C4C9CA9D521622EAB28</vt:lpwstr>
  </property>
</Properties>
</file>