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68" r:id="rId4"/>
    <p:sldId id="281" r:id="rId5"/>
    <p:sldId id="257" r:id="rId6"/>
    <p:sldId id="258" r:id="rId7"/>
    <p:sldId id="259" r:id="rId8"/>
    <p:sldId id="260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2F1C-CBE3-4D45-BD6D-BCB6375B16F7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8227-5F60-428D-9EF0-45DDCFE51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8227-5F60-428D-9EF0-45DDCFE51F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B229-C2CB-4242-8759-8A64B40130BB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3334-8906-480C-86B0-20B775039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75;&#1593;&#1583;&#1575;&#1583;%20&#1575;&#1604;&#1605;&#1585;&#1603;&#1576;&#1577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9"/>
            <a:ext cx="6429420" cy="13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714376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752600" y="2285992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905000" y="2786058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905000" y="3214686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05000" y="4286256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905000" y="485776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038352" y="5357826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905000" y="592933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7715304" cy="13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643174" y="2786058"/>
            <a:ext cx="47149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928926" y="3429000"/>
            <a:ext cx="48577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28926" y="4071942"/>
            <a:ext cx="47149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071802" y="4572008"/>
            <a:ext cx="50720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571736" y="5357826"/>
            <a:ext cx="52149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643182"/>
            <a:ext cx="7000924" cy="14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62283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دقائق</a:t>
            </a:r>
            <a:r>
              <a:rPr lang="en-US" b="1" dirty="0">
                <a:solidFill>
                  <a:srgbClr val="C00000"/>
                </a:solidFill>
              </a:rPr>
              <a:t>  10</a:t>
            </a:r>
          </a:p>
          <a:p>
            <a:pPr algn="l"/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642918"/>
            <a:ext cx="8715404" cy="39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9"/>
            <a:ext cx="8786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428604"/>
            <a:ext cx="8715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428860" y="3429000"/>
            <a:ext cx="621510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142976" y="4071942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42910" y="4786322"/>
            <a:ext cx="75724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95376" y="5572140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8181979" cy="15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214686"/>
            <a:ext cx="6800850" cy="12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429132"/>
            <a:ext cx="8143932" cy="15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214422"/>
            <a:ext cx="7215238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642910" y="2714620"/>
          <a:ext cx="8001057" cy="3121744"/>
        </p:xfrm>
        <a:graphic>
          <a:graphicData uri="http://schemas.openxmlformats.org/drawingml/2006/table">
            <a:tbl>
              <a:tblPr/>
              <a:tblGrid>
                <a:gridCol w="271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09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ahoma"/>
                        </a:rPr>
                        <a:t>اسم الطالبة :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latin typeface="Calibri"/>
                          <a:ea typeface="Calibri"/>
                          <a:cs typeface="Tahoma"/>
                        </a:rPr>
                        <a:t>درس : الأعداد المركبة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latin typeface="Calibri"/>
                          <a:ea typeface="Calibri"/>
                          <a:cs typeface="Tahoma"/>
                        </a:rPr>
                        <a:t>بطاقة خروج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654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697" name="صورة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643338" cy="2286016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107154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عندما وجد الرياضيون أن المعادلة</a:t>
            </a:r>
            <a:r>
              <a:rPr lang="en-US" sz="2800" dirty="0"/>
              <a:t> x </a:t>
            </a:r>
            <a:r>
              <a:rPr lang="en-US" sz="2800" baseline="30000" dirty="0"/>
              <a:t>2 </a:t>
            </a:r>
            <a:r>
              <a:rPr lang="en-US" sz="2800" dirty="0"/>
              <a:t> = -1    </a:t>
            </a:r>
            <a:endParaRPr lang="ar-SA" sz="2800" dirty="0"/>
          </a:p>
          <a:p>
            <a:pPr algn="ctr" rtl="1"/>
            <a:r>
              <a:rPr lang="ar-SA" sz="2800" dirty="0"/>
              <a:t>مستحيلة الحل في مجموعة الأعداد الحقيقية كان لا بد من أن يوضع لها حلاً لذلك تم إيجاد عدد جديد هو العدد (تاء - </a:t>
            </a:r>
            <a:r>
              <a:rPr lang="ar-SA" sz="2800" dirty="0" err="1"/>
              <a:t>ت</a:t>
            </a:r>
            <a:r>
              <a:rPr lang="ar-SA" sz="2800" dirty="0"/>
              <a:t> )بالعربية وبلاتينية العدد(</a:t>
            </a:r>
            <a:r>
              <a:rPr lang="en-US" sz="2800" dirty="0" err="1"/>
              <a:t>i</a:t>
            </a:r>
            <a:r>
              <a:rPr lang="ar-SA" sz="2800" dirty="0"/>
              <a:t>) </a:t>
            </a:r>
            <a:r>
              <a:rPr lang="en-US" sz="2800" dirty="0"/>
              <a:t> </a:t>
            </a:r>
            <a:r>
              <a:rPr lang="ar-SA" sz="2800" dirty="0"/>
              <a:t>وتعريف العدد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ar-SA" sz="2800" dirty="0"/>
              <a:t>هو الجذر </a:t>
            </a:r>
            <a:r>
              <a:rPr lang="ar-SA" sz="2800" dirty="0" err="1"/>
              <a:t>التربيعي</a:t>
            </a:r>
            <a:r>
              <a:rPr lang="ar-SA" sz="2800" dirty="0"/>
              <a:t> للعدد </a:t>
            </a:r>
            <a:r>
              <a:rPr lang="en-US" sz="2800" dirty="0"/>
              <a:t>-1</a:t>
            </a:r>
            <a:r>
              <a:rPr lang="ar-SA" sz="2800" dirty="0"/>
              <a:t> .وهنا يكمن التعقيد فمن المعلوم انه ليس لعدد </a:t>
            </a:r>
            <a:r>
              <a:rPr lang="en-US" sz="2800" dirty="0"/>
              <a:t>-1</a:t>
            </a:r>
            <a:r>
              <a:rPr lang="ar-SA" sz="2800" dirty="0"/>
              <a:t> جذر ولكن هذا في الأعداد الحقيقية فكما أنه لا وجود لعدد -5 في الأعداد الطبيعية ولكنه موجود في الأعداد الصحيحة والحال نفسه بالنسبة لعدد </a:t>
            </a:r>
            <a:r>
              <a:rPr lang="en-US" sz="2800" dirty="0" err="1"/>
              <a:t>i</a:t>
            </a:r>
            <a:r>
              <a:rPr lang="ar-SA" sz="2800" dirty="0"/>
              <a:t> فالرياضيات هي علم وضعه البشر ولهم الحق في تطويره وتجديده وفق قواعد واضحة تضع للمنطق الرياضي لا تنافي المبادئ الرياضية والموضوعات والبديهيات في علم الرياضيات</a:t>
            </a:r>
            <a:endParaRPr lang="en-US" sz="28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714744" y="214290"/>
            <a:ext cx="257176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الأعداد المركبة</a:t>
            </a:r>
            <a:endParaRPr lang="en-US" sz="3200" b="1" dirty="0"/>
          </a:p>
        </p:txBody>
      </p:sp>
      <p:graphicFrame>
        <p:nvGraphicFramePr>
          <p:cNvPr id="26626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855663" y="5643563"/>
          <a:ext cx="1487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Packager Shell Object" showAsIcon="1" r:id="rId4" imgW="1487520" imgH="685440" progId="Package">
                  <p:embed/>
                </p:oleObj>
              </mc:Choice>
              <mc:Fallback>
                <p:oleObj name="Packager Shell Object" showAsIcon="1" r:id="rId4" imgW="148752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5643563"/>
                        <a:ext cx="1487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9"/>
            <a:ext cx="8786842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00034" y="2000240"/>
            <a:ext cx="8286808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071538" y="3714752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142976" y="4214818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857752" y="4714884"/>
            <a:ext cx="364333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71538" y="5357826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142976" y="6000768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8143932" cy="15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79"/>
            <a:ext cx="8786841" cy="12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1500174"/>
            <a:ext cx="871540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286116" y="3143248"/>
            <a:ext cx="321471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142976" y="3714752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643042" y="4286256"/>
            <a:ext cx="707236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714744" y="4786322"/>
            <a:ext cx="45005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867144" y="5357826"/>
            <a:ext cx="45005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867144" y="5786454"/>
            <a:ext cx="45005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214810" y="6286520"/>
            <a:ext cx="45005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8286808" cy="13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6"/>
            <a:ext cx="871540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143108" y="3214686"/>
            <a:ext cx="614366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295508" y="3786190"/>
            <a:ext cx="614366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447908" y="4429132"/>
            <a:ext cx="614366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447908" y="5000636"/>
            <a:ext cx="614366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285984" y="5786454"/>
            <a:ext cx="614366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857356" y="1214422"/>
            <a:ext cx="614366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09756" y="2143116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857356" y="3071810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42910" y="4071942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285992"/>
            <a:ext cx="5881715" cy="15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7643866" cy="26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2257425"/>
            <a:ext cx="68373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714744" y="0"/>
            <a:ext cx="257176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الأعداد المركبة</a:t>
            </a:r>
            <a:endParaRPr lang="en-US" sz="3200" b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4314" y="811486"/>
            <a:ext cx="8929686" cy="440120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العدد العقدي أو العدد المركب هو أي عدد على الصورة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 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a+ib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حيث أن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b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هما عددان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حقيقيان و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هو عدد تخيلي مربعه = -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. و يسمي العدد الحقيقي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بالجزء الحقيقي </a:t>
            </a:r>
            <a:r>
              <a:rPr lang="ar-SA" sz="2800" dirty="0" err="1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العدد الحقيقي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 b </a:t>
            </a:r>
            <a:r>
              <a:rPr lang="ar-SA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بالجزء التخيلي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. فمثلا،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3+2i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هو عدد عقدي، فيه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3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هو الجزء الحقيقي، </a:t>
            </a:r>
            <a:r>
              <a:rPr kumimoji="0" lang="ar-SA" sz="2800" b="0" i="0" u="none" strike="noStrike" cap="none" normalizeH="0" baseline="0" dirty="0" err="1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و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2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هو الجزء التخيلي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و عندما يكون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) 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b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أي الجزء التخيلي) = 0، فإن قيمة العدد العقدي تساوي قيمة الجزء الحقيقي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a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فقط </a:t>
            </a:r>
            <a:r>
              <a:rPr kumimoji="0" lang="ar-SA" sz="2800" b="0" i="0" u="none" strike="noStrike" cap="none" normalizeH="0" baseline="0" dirty="0" err="1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و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سمي العدد عددًا حقيقيـًا صرفًا</a:t>
            </a:r>
            <a:r>
              <a:rPr lang="en-US" sz="2800" dirty="0">
                <a:solidFill>
                  <a:srgbClr val="483D8B"/>
                </a:solidFill>
                <a:latin typeface="Tahoma" pitchFamily="34" charset="0"/>
                <a:cs typeface="Tahoma" pitchFamily="34" charset="0"/>
              </a:rPr>
              <a:t>Purely real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و عندما يكون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) a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أي الجزء الحقيقي) = 0، كان العدد تخيليـًا صرفـًا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83D8B"/>
                </a:solidFill>
                <a:effectLst/>
                <a:latin typeface="Tahoma" pitchFamily="34" charset="0"/>
                <a:cs typeface="Tahoma" pitchFamily="34" charset="0"/>
              </a:rPr>
              <a:t> Purely imaginary.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483D8B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1" name="Picture 7" descr="http://upload.wikimedia.org/math/7/2/7/727e53935609b0d7b953b6718180201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-488950"/>
            <a:ext cx="46672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71802" y="142852"/>
            <a:ext cx="600079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استخدامات الأعداد المركبة في الحياة 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357554" y="928670"/>
            <a:ext cx="55007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SA" sz="2400" b="1" dirty="0">
                <a:solidFill>
                  <a:srgbClr val="AC0056"/>
                </a:solidFill>
              </a:rPr>
              <a:t>من </a:t>
            </a:r>
            <a:r>
              <a:rPr lang="ar-SA" sz="2400" b="1" dirty="0" err="1">
                <a:solidFill>
                  <a:srgbClr val="AC0056"/>
                </a:solidFill>
              </a:rPr>
              <a:t>الاسهل</a:t>
            </a:r>
            <a:r>
              <a:rPr lang="ar-SA" sz="2400" b="1" dirty="0">
                <a:solidFill>
                  <a:srgbClr val="AC0056"/>
                </a:solidFill>
              </a:rPr>
              <a:t> السؤال : من لا يستخدم الأعداد المركبة ؟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142976" y="1454995"/>
            <a:ext cx="7930167" cy="830997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1"/>
            <a:r>
              <a:rPr lang="ar-SA" sz="2400" b="1" dirty="0">
                <a:solidFill>
                  <a:srgbClr val="AC0056"/>
                </a:solidFill>
              </a:rPr>
              <a:t>تظهر الأعداد المركبة في دراسة الظواهر الفيزيائية بشكل غير متوقع</a:t>
            </a:r>
            <a:r>
              <a:rPr lang="en-US" sz="2400" b="1" dirty="0">
                <a:solidFill>
                  <a:srgbClr val="AC0056"/>
                </a:solidFill>
              </a:rPr>
              <a:t> </a:t>
            </a:r>
            <a:br>
              <a:rPr lang="en-US" sz="2400" b="1" dirty="0">
                <a:solidFill>
                  <a:srgbClr val="AC0056"/>
                </a:solidFill>
              </a:rPr>
            </a:br>
            <a:r>
              <a:rPr lang="ar-SA" sz="2400" b="1" dirty="0">
                <a:solidFill>
                  <a:srgbClr val="AC0056"/>
                </a:solidFill>
              </a:rPr>
              <a:t>مثلا هناك العديد من المعادلات التفاضلية التي تمثل</a:t>
            </a:r>
            <a:r>
              <a:rPr lang="en-US" sz="2400" b="1" dirty="0">
                <a:solidFill>
                  <a:srgbClr val="AC0056"/>
                </a:solidFill>
              </a:rPr>
              <a:t>:</a:t>
            </a:r>
            <a:endParaRPr lang="en-US" sz="2400" dirty="0">
              <a:solidFill>
                <a:srgbClr val="AC0056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79846" y="2285992"/>
            <a:ext cx="31784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1"/>
            <a:r>
              <a:rPr lang="ar-SA" sz="2400" b="1" dirty="0"/>
              <a:t>كيفية عمل الدارة الكهربية </a:t>
            </a:r>
            <a:endParaRPr lang="en-US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2714620"/>
            <a:ext cx="865349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1"/>
            <a:r>
              <a:rPr lang="ar-SA" sz="2400" b="1" dirty="0"/>
              <a:t>في صناعة السيارات فعند مرور</a:t>
            </a:r>
            <a:r>
              <a:rPr lang="en-US" sz="2400" b="1" dirty="0"/>
              <a:t>  </a:t>
            </a:r>
            <a:r>
              <a:rPr lang="ar-SA" sz="2400" b="1" dirty="0"/>
              <a:t>سيارة فوق أحد </a:t>
            </a:r>
            <a:r>
              <a:rPr lang="ar-SA" sz="2400" b="1" dirty="0" err="1"/>
              <a:t>المطبات</a:t>
            </a:r>
            <a:r>
              <a:rPr lang="ar-SA" sz="2400" b="1" dirty="0"/>
              <a:t> يمكن تمثيل حركة ممتص الصدمات بواسطة معادلة تفاضلية تحتوي على أعداد مركبة</a:t>
            </a:r>
            <a:endParaRPr lang="en-US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5316" y="3571876"/>
            <a:ext cx="86429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1"/>
            <a:r>
              <a:rPr lang="ar-SA" sz="2400" b="1" dirty="0"/>
              <a:t>في الفيزياء الكمية لا يمكن تحديد موقع ذرة بدقة بدون الأعداد المركبة</a:t>
            </a:r>
            <a:endParaRPr lang="en-US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4071942"/>
            <a:ext cx="865352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1"/>
            <a:r>
              <a:rPr lang="ar-SA" sz="2400" b="1" dirty="0"/>
              <a:t>أن علم الأعداد المركبة يمثّل جســـر بين علمين عظيمين هما : الجبر  </a:t>
            </a:r>
            <a:r>
              <a:rPr lang="ar-SA" sz="2400" b="1" dirty="0" err="1"/>
              <a:t>و</a:t>
            </a:r>
            <a:r>
              <a:rPr lang="ar-SA" sz="2400" b="1" dirty="0"/>
              <a:t> الهندسة أي أنّ تقنيات الهندسة يمكن أن توظّف في الحسابات الجبرية ولكن عن طريق الأعداد المركبة (لأن النقطة أو الشعاع في المستوي يمكن أن يترجمان إلى عدد مركب </a:t>
            </a:r>
          </a:p>
          <a:p>
            <a:pPr lvl="0" algn="just" rtl="1"/>
            <a:r>
              <a:rPr lang="ar-SA" sz="2400" b="1" dirty="0"/>
              <a:t>و العكس صحيح)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2433650" cy="18573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781314" cy="307183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00306"/>
            <a:ext cx="2714644" cy="373858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714480" y="53033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سبب التوسع في مجموعات الأعداد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081194" y="652442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عمليات تبسيط الجذور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752600" y="3000372"/>
            <a:ext cx="7391400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4714876" y="4643446"/>
            <a:ext cx="2571768" cy="47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867276" y="5143512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867276" y="5604768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019676" y="6072206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71406" y="4818950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71406" y="5214950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42844" y="5533330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71406" y="6033396"/>
            <a:ext cx="381952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496"/>
            <a:ext cx="6858048" cy="13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دقيقة واحدة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69" cy="24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OSHIBA\Dropbox\تويتر\IMG-2015102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311</Words>
  <Application>Microsoft Office PowerPoint</Application>
  <PresentationFormat>On-screen Show (4:3)</PresentationFormat>
  <Paragraphs>49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سمة Office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Hind Ali</cp:lastModifiedBy>
  <cp:revision>51</cp:revision>
  <dcterms:created xsi:type="dcterms:W3CDTF">2015-11-02T12:17:24Z</dcterms:created>
  <dcterms:modified xsi:type="dcterms:W3CDTF">2016-11-21T16:44:19Z</dcterms:modified>
</cp:coreProperties>
</file>