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3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492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29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50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166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927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82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16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56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644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085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764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707BF-091C-45C4-8A6C-A8C87B89AF38}" type="datetimeFigureOut">
              <a:rPr lang="ar-SA" smtClean="0"/>
              <a:t>23/02/43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70711-0F90-4802-BE71-89E590D03C4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80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../clipboard/media/image4.png"/><Relationship Id="rId4" Type="http://schemas.openxmlformats.org/officeDocument/2006/relationships/image" Target="../../clipboard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10.png"/><Relationship Id="rId3" Type="http://schemas.openxmlformats.org/officeDocument/2006/relationships/image" Target="../media/image14.png"/><Relationship Id="rId7" Type="http://schemas.openxmlformats.org/officeDocument/2006/relationships/image" Target="../../clipboard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8.png"/><Relationship Id="rId5" Type="http://schemas.openxmlformats.org/officeDocument/2006/relationships/image" Target="../../clipboard/media/image7.png"/><Relationship Id="rId4" Type="http://schemas.openxmlformats.org/officeDocument/2006/relationships/image" Target="../../clipboard/media/image6.png"/><Relationship Id="rId9" Type="http://schemas.openxmlformats.org/officeDocument/2006/relationships/image" Target="../../clipboard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../clipboard/media/image13.png"/><Relationship Id="rId4" Type="http://schemas.openxmlformats.org/officeDocument/2006/relationships/image" Target="../../clipboard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18.png"/><Relationship Id="rId3" Type="http://schemas.openxmlformats.org/officeDocument/2006/relationships/image" Target="../media/image14.png"/><Relationship Id="rId7" Type="http://schemas.openxmlformats.org/officeDocument/2006/relationships/image" Target="../../clipboard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16.png"/><Relationship Id="rId5" Type="http://schemas.openxmlformats.org/officeDocument/2006/relationships/image" Target="../../clipboard/media/image15.png"/><Relationship Id="rId10" Type="http://schemas.openxmlformats.org/officeDocument/2006/relationships/image" Target="../../clipboard/media/image20.png"/><Relationship Id="rId4" Type="http://schemas.openxmlformats.org/officeDocument/2006/relationships/image" Target="../media/image18.png"/><Relationship Id="rId9" Type="http://schemas.openxmlformats.org/officeDocument/2006/relationships/image" Target="../../clipboard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../clipboard/media/image22.png"/><Relationship Id="rId4" Type="http://schemas.openxmlformats.org/officeDocument/2006/relationships/image" Target="../../clipboard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../clipboard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../clipboard/media/image30.png"/><Relationship Id="rId5" Type="http://schemas.openxmlformats.org/officeDocument/2006/relationships/image" Target="../media/image1.png"/><Relationship Id="rId15" Type="http://schemas.openxmlformats.org/officeDocument/2006/relationships/image" Target="../../clipboard/media/image34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../clipboard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../clipboard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37.png"/><Relationship Id="rId5" Type="http://schemas.openxmlformats.org/officeDocument/2006/relationships/image" Target="../../clipboard/media/image36.png"/><Relationship Id="rId4" Type="http://schemas.openxmlformats.org/officeDocument/2006/relationships/image" Target="../../clipboard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../clipboard/media/image40.png"/><Relationship Id="rId4" Type="http://schemas.openxmlformats.org/officeDocument/2006/relationships/image" Target="../../clipboard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18.png"/><Relationship Id="rId13" Type="http://schemas.openxmlformats.org/officeDocument/2006/relationships/image" Target="../../clipboard/media/image23.png"/><Relationship Id="rId18" Type="http://schemas.openxmlformats.org/officeDocument/2006/relationships/image" Target="../../clipboard/media/image28.png"/><Relationship Id="rId3" Type="http://schemas.openxmlformats.org/officeDocument/2006/relationships/image" Target="../media/image13.png"/><Relationship Id="rId7" Type="http://schemas.openxmlformats.org/officeDocument/2006/relationships/image" Target="../../clipboard/media/image17.png"/><Relationship Id="rId12" Type="http://schemas.openxmlformats.org/officeDocument/2006/relationships/image" Target="../../clipboard/media/image22.png"/><Relationship Id="rId17" Type="http://schemas.openxmlformats.org/officeDocument/2006/relationships/image" Target="../../clipboard/media/image27.png"/><Relationship Id="rId2" Type="http://schemas.openxmlformats.org/officeDocument/2006/relationships/image" Target="../media/image1.png"/><Relationship Id="rId16" Type="http://schemas.openxmlformats.org/officeDocument/2006/relationships/image" Target="../../clipboard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../clipboard/media/image21.png"/><Relationship Id="rId5" Type="http://schemas.openxmlformats.org/officeDocument/2006/relationships/image" Target="../media/image15.png"/><Relationship Id="rId15" Type="http://schemas.openxmlformats.org/officeDocument/2006/relationships/image" Target="../../clipboard/media/image25.png"/><Relationship Id="rId10" Type="http://schemas.openxmlformats.org/officeDocument/2006/relationships/image" Target="../../clipboard/media/image20.png"/><Relationship Id="rId19" Type="http://schemas.openxmlformats.org/officeDocument/2006/relationships/image" Target="../../clipboard/media/image29.png"/><Relationship Id="rId4" Type="http://schemas.openxmlformats.org/officeDocument/2006/relationships/image" Target="../media/image14.png"/><Relationship Id="rId9" Type="http://schemas.openxmlformats.org/officeDocument/2006/relationships/image" Target="../../clipboard/media/image19.png"/><Relationship Id="rId14" Type="http://schemas.openxmlformats.org/officeDocument/2006/relationships/image" Target="../../clipboard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35.png"/><Relationship Id="rId3" Type="http://schemas.openxmlformats.org/officeDocument/2006/relationships/image" Target="../media/image17.png"/><Relationship Id="rId7" Type="http://schemas.openxmlformats.org/officeDocument/2006/relationships/image" Target="../../clipboard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33.png"/><Relationship Id="rId5" Type="http://schemas.openxmlformats.org/officeDocument/2006/relationships/image" Target="../../clipboard/media/image32.png"/><Relationship Id="rId4" Type="http://schemas.openxmlformats.org/officeDocument/2006/relationships/image" Target="../../clipboard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../clipboard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../clipboard/media/image41.png"/><Relationship Id="rId3" Type="http://schemas.openxmlformats.org/officeDocument/2006/relationships/image" Target="../media/image14.png"/><Relationship Id="rId7" Type="http://schemas.openxmlformats.org/officeDocument/2006/relationships/image" Target="../../clipboard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../clipboard/media/image39.png"/><Relationship Id="rId5" Type="http://schemas.openxmlformats.org/officeDocument/2006/relationships/image" Target="../../clipboard/media/image38.png"/><Relationship Id="rId10" Type="http://schemas.openxmlformats.org/officeDocument/2006/relationships/image" Target="../../clipboard/media/image43.png"/><Relationship Id="rId4" Type="http://schemas.openxmlformats.org/officeDocument/2006/relationships/image" Target="../../clipboard/media/image37.png"/><Relationship Id="rId9" Type="http://schemas.openxmlformats.org/officeDocument/2006/relationships/image" Target="../../clipboard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8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9" name="صورة 7" descr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1" y="3355716"/>
            <a:ext cx="2965597" cy="2744921"/>
          </a:xfrm>
          <a:prstGeom prst="rect">
            <a:avLst/>
          </a:prstGeom>
          <a:ln w="12700">
            <a:miter lim="400000"/>
          </a:ln>
        </p:spPr>
      </p:pic>
      <p:sp>
        <p:nvSpPr>
          <p:cNvPr id="3710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11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13" name="القانون العام والمميز"/>
          <p:cNvSpPr txBox="1"/>
          <p:nvPr/>
        </p:nvSpPr>
        <p:spPr>
          <a:xfrm>
            <a:off x="4499319" y="385290"/>
            <a:ext cx="3585428" cy="44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1733930">
              <a:lnSpc>
                <a:spcPct val="90000"/>
              </a:lnSpc>
              <a:spcBef>
                <a:spcPts val="3200"/>
              </a:spcBef>
              <a:defRPr sz="3000">
                <a:solidFill>
                  <a:srgbClr val="AC4A4A"/>
                </a:solidFill>
              </a:defRPr>
            </a:lvl1pPr>
          </a:lstStyle>
          <a:p>
            <a:pPr rtl="0">
              <a:defRPr/>
            </a:pPr>
            <a:r>
              <a:t>القانون العام والمميز </a:t>
            </a:r>
          </a:p>
        </p:txBody>
      </p:sp>
      <p:pic>
        <p:nvPicPr>
          <p:cNvPr id="3714" name="2-10.png" descr="2-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087" y="952312"/>
            <a:ext cx="1656980" cy="214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5" name="2-11.png" descr="2-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705" y="3202746"/>
            <a:ext cx="2244839" cy="800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6" name="2-08.png" descr="2-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196" y="4101398"/>
            <a:ext cx="2137858" cy="911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1" name="تجميع"/>
          <p:cNvGrpSpPr/>
          <p:nvPr/>
        </p:nvGrpSpPr>
        <p:grpSpPr>
          <a:xfrm>
            <a:off x="9837610" y="5432437"/>
            <a:ext cx="2211029" cy="788787"/>
            <a:chOff x="0" y="0"/>
            <a:chExt cx="2211028" cy="788786"/>
          </a:xfrm>
        </p:grpSpPr>
        <p:grpSp>
          <p:nvGrpSpPr>
            <p:cNvPr id="3719" name="تجميع"/>
            <p:cNvGrpSpPr/>
            <p:nvPr/>
          </p:nvGrpSpPr>
          <p:grpSpPr>
            <a:xfrm>
              <a:off x="0" y="0"/>
              <a:ext cx="2211029" cy="788787"/>
              <a:chOff x="0" y="0"/>
              <a:chExt cx="2211028" cy="788786"/>
            </a:xfrm>
          </p:grpSpPr>
          <p:pic>
            <p:nvPicPr>
              <p:cNvPr id="3717" name="2-11.png" descr="2-1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2211029" cy="7887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18" name="مستطيل"/>
              <p:cNvSpPr/>
              <p:nvPr/>
            </p:nvSpPr>
            <p:spPr>
              <a:xfrm>
                <a:off x="675662" y="178939"/>
                <a:ext cx="1367947" cy="304179"/>
              </a:xfrm>
              <a:prstGeom prst="rect">
                <a:avLst/>
              </a:prstGeom>
              <a:solidFill>
                <a:srgbClr val="0774B5"/>
              </a:solidFill>
              <a:ln w="12700" cap="flat">
                <a:solidFill>
                  <a:srgbClr val="0774B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720" name="المفردات :"/>
            <p:cNvSpPr txBox="1"/>
            <p:nvPr/>
          </p:nvSpPr>
          <p:spPr>
            <a:xfrm>
              <a:off x="657146" y="99018"/>
              <a:ext cx="1388264" cy="39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المفردات :</a:t>
              </a:r>
            </a:p>
          </p:txBody>
        </p:sp>
      </p:grpSp>
      <p:sp>
        <p:nvSpPr>
          <p:cNvPr id="3722" name="درستُ حل معادلات تربيعية بإكمال المربع  ."/>
          <p:cNvSpPr txBox="1"/>
          <p:nvPr/>
        </p:nvSpPr>
        <p:spPr>
          <a:xfrm>
            <a:off x="5103595" y="3373546"/>
            <a:ext cx="4802328" cy="35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>
                <a:blipFill rotWithShape="1">
                  <a:blip r:embed="rId7"/>
                  <a:srcRect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درستُ حل معادلات تربيعية بإكمال المربع  .</a:t>
            </a:r>
          </a:p>
        </p:txBody>
      </p:sp>
      <p:sp>
        <p:nvSpPr>
          <p:cNvPr id="3723" name="أحل معادلات تربيعية باستعمال القانون العام ."/>
          <p:cNvSpPr txBox="1"/>
          <p:nvPr/>
        </p:nvSpPr>
        <p:spPr>
          <a:xfrm>
            <a:off x="2235896" y="4140070"/>
            <a:ext cx="7465083" cy="35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10552" indent="-210552">
              <a:buSzPct val="100000"/>
              <a:buChar char="•"/>
              <a:defRPr sz="2100">
                <a:blipFill rotWithShape="1">
                  <a:blip r:embed="rId7"/>
                  <a:srcRect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أحل معادلات تربيعية باستعمال القانون العام .</a:t>
            </a:r>
          </a:p>
        </p:txBody>
      </p:sp>
      <p:sp>
        <p:nvSpPr>
          <p:cNvPr id="3724" name="أستعمل المميز لأحدد عدد جذور معادلة تربيعية وأنواعها ."/>
          <p:cNvSpPr txBox="1"/>
          <p:nvPr/>
        </p:nvSpPr>
        <p:spPr>
          <a:xfrm>
            <a:off x="3084491" y="4548465"/>
            <a:ext cx="6653353" cy="35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10552" indent="-210552">
              <a:buSzPct val="100000"/>
              <a:buChar char="•"/>
              <a:defRPr sz="2100">
                <a:blipFill rotWithShape="1">
                  <a:blip r:embed="rId7"/>
                  <a:srcRect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أستعمل المميز لأحدد عدد جذور معادلة تربيعية وأنواعها .</a:t>
            </a:r>
          </a:p>
        </p:txBody>
      </p:sp>
      <p:sp>
        <p:nvSpPr>
          <p:cNvPr id="3725" name="القانون العام ."/>
          <p:cNvSpPr txBox="1"/>
          <p:nvPr/>
        </p:nvSpPr>
        <p:spPr>
          <a:xfrm>
            <a:off x="7937912" y="5594375"/>
            <a:ext cx="1929829" cy="35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10552" indent="-210552">
              <a:buSzPct val="100000"/>
              <a:buChar char="•"/>
              <a:defRPr sz="2100">
                <a:solidFill>
                  <a:srgbClr val="419981"/>
                </a:solidFill>
              </a:defRPr>
            </a:lvl1pPr>
          </a:lstStyle>
          <a:p>
            <a:pPr rtl="0">
              <a:defRPr/>
            </a:pPr>
            <a:r>
              <a:t>القانون العام .</a:t>
            </a:r>
          </a:p>
        </p:txBody>
      </p:sp>
      <p:sp>
        <p:nvSpPr>
          <p:cNvPr id="3726" name="المميز ."/>
          <p:cNvSpPr txBox="1"/>
          <p:nvPr/>
        </p:nvSpPr>
        <p:spPr>
          <a:xfrm>
            <a:off x="5434596" y="5613183"/>
            <a:ext cx="1067683" cy="34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00526" indent="-200526">
              <a:buSzPct val="100000"/>
              <a:buChar char="•"/>
              <a:defRPr sz="2000">
                <a:solidFill>
                  <a:srgbClr val="419981"/>
                </a:solidFill>
              </a:defRPr>
            </a:lvl1pPr>
          </a:lstStyle>
          <a:p>
            <a:pPr rtl="0">
              <a:defRPr/>
            </a:pPr>
            <a:r>
              <a:t>المميز .</a:t>
            </a:r>
          </a:p>
        </p:txBody>
      </p:sp>
      <p:pic>
        <p:nvPicPr>
          <p:cNvPr id="3727" name="IMG_3852.png" descr="IMG_3852.png"/>
          <p:cNvPicPr>
            <a:picLocks noChangeAspect="1"/>
          </p:cNvPicPr>
          <p:nvPr/>
        </p:nvPicPr>
        <p:blipFill>
          <a:blip r:embed="rId8"/>
          <a:srcRect l="30781" t="11641" r="26815" b="60133"/>
          <a:stretch>
            <a:fillRect/>
          </a:stretch>
        </p:blipFill>
        <p:spPr>
          <a:xfrm>
            <a:off x="-72088" y="612971"/>
            <a:ext cx="4230443" cy="2827298"/>
          </a:xfrm>
          <a:prstGeom prst="rect">
            <a:avLst/>
          </a:prstGeom>
          <a:ln w="12700">
            <a:miter lim="400000"/>
          </a:ln>
        </p:spPr>
      </p:pic>
      <p:sp>
        <p:nvSpPr>
          <p:cNvPr id="3728" name="تمهيد :"/>
          <p:cNvSpPr txBox="1"/>
          <p:nvPr/>
        </p:nvSpPr>
        <p:spPr>
          <a:xfrm>
            <a:off x="1585737" y="989141"/>
            <a:ext cx="914642" cy="35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تمهيد :</a:t>
            </a:r>
          </a:p>
        </p:txBody>
      </p:sp>
      <p:sp>
        <p:nvSpPr>
          <p:cNvPr id="3729" name="ماهي طرق حل المعادلات التربيعية ؟"/>
          <p:cNvSpPr txBox="1"/>
          <p:nvPr/>
        </p:nvSpPr>
        <p:spPr>
          <a:xfrm>
            <a:off x="874034" y="1574520"/>
            <a:ext cx="233804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100">
                <a:solidFill>
                  <a:schemeClr val="accent6">
                    <a:lumOff val="-9568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ماهي طرق حل المعادلات التربيعية ؟</a:t>
            </a:r>
          </a:p>
        </p:txBody>
      </p:sp>
    </p:spTree>
    <p:extLst>
      <p:ext uri="{BB962C8B-B14F-4D97-AF65-F5344CB8AC3E}">
        <p14:creationId xmlns:p14="http://schemas.microsoft.com/office/powerpoint/2010/main" val="72003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6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47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48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849" name="2-01.png" descr="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33" y="138570"/>
            <a:ext cx="2207632" cy="72228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50" name="مربع نص 11"/>
              <p:cNvSpPr txBox="1"/>
              <p:nvPr/>
            </p:nvSpPr>
            <p:spPr>
              <a:xfrm>
                <a:off x="4091749" y="859210"/>
                <a:ext cx="3503348" cy="39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t>  + 34 x + 289 = 0  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(2B</a:t>
                </a:r>
                <a:r>
                  <a:t>                                    </a:t>
                </a:r>
              </a:p>
            </p:txBody>
          </p:sp>
        </mc:Choice>
        <mc:Fallback xmlns="">
          <p:sp>
            <p:nvSpPr>
              <p:cNvPr id="3850" name="مربع نص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749" y="859210"/>
                <a:ext cx="3503348" cy="391620"/>
              </a:xfrm>
              <a:prstGeom prst="rect">
                <a:avLst/>
              </a:prstGeom>
              <a:blipFill>
                <a:blip r:embed="rId4"/>
                <a:stretch>
                  <a:fillRect b="-28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1" name="2A)    16 x + 64 = 0 -"/>
              <p:cNvSpPr txBox="1"/>
              <p:nvPr/>
            </p:nvSpPr>
            <p:spPr>
              <a:xfrm>
                <a:off x="9778972" y="859210"/>
                <a:ext cx="2165941" cy="39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2A)</a:t>
                </a:r>
                <a:r>
                  <a:t>    16 x + 64 = 0 -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/>
              </a:p>
            </p:txBody>
          </p:sp>
        </mc:Choice>
        <mc:Fallback xmlns="">
          <p:sp>
            <p:nvSpPr>
              <p:cNvPr id="3851" name="2A)    16 x + 64 = 0 -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972" y="859210"/>
                <a:ext cx="2165941" cy="391620"/>
              </a:xfrm>
              <a:prstGeom prst="rect">
                <a:avLst/>
              </a:prstGeom>
              <a:blipFill>
                <a:blip r:embed="rId5"/>
                <a:stretch>
                  <a:fillRect l="-6197" t="-1563" r="-282" b="-265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52" name="مستطيل 8"/>
          <p:cNvSpPr/>
          <p:nvPr/>
        </p:nvSpPr>
        <p:spPr>
          <a:xfrm rot="16200000">
            <a:off x="4469845" y="3468976"/>
            <a:ext cx="4841562" cy="5220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44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4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55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56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861" name="تجميع"/>
          <p:cNvGrpSpPr/>
          <p:nvPr/>
        </p:nvGrpSpPr>
        <p:grpSpPr>
          <a:xfrm>
            <a:off x="10102457" y="786803"/>
            <a:ext cx="2019079" cy="650450"/>
            <a:chOff x="121517" y="-121517"/>
            <a:chExt cx="2019077" cy="650448"/>
          </a:xfrm>
        </p:grpSpPr>
        <p:grpSp>
          <p:nvGrpSpPr>
            <p:cNvPr id="3859" name="تجميع"/>
            <p:cNvGrpSpPr/>
            <p:nvPr/>
          </p:nvGrpSpPr>
          <p:grpSpPr>
            <a:xfrm>
              <a:off x="121517" y="-121518"/>
              <a:ext cx="2019079" cy="650450"/>
              <a:chOff x="707225" y="-1603044"/>
              <a:chExt cx="2019077" cy="650448"/>
            </a:xfrm>
          </p:grpSpPr>
          <p:pic>
            <p:nvPicPr>
              <p:cNvPr id="3857" name="2-13.png" descr="2-1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225" y="-1603045"/>
                <a:ext cx="2019079" cy="650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58" name="مستطيل"/>
              <p:cNvSpPr/>
              <p:nvPr/>
            </p:nvSpPr>
            <p:spPr>
              <a:xfrm>
                <a:off x="1489660" y="-1441552"/>
                <a:ext cx="1044271" cy="335321"/>
              </a:xfrm>
              <a:prstGeom prst="rect">
                <a:avLst/>
              </a:prstGeom>
              <a:solidFill>
                <a:srgbClr val="D63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860" name="مثال"/>
            <p:cNvSpPr txBox="1"/>
            <p:nvPr/>
          </p:nvSpPr>
          <p:spPr>
            <a:xfrm>
              <a:off x="1000985" y="17036"/>
              <a:ext cx="751042" cy="373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3862" name="الجذور غير النسبية"/>
          <p:cNvSpPr txBox="1"/>
          <p:nvPr/>
        </p:nvSpPr>
        <p:spPr>
          <a:xfrm>
            <a:off x="7884203" y="894097"/>
            <a:ext cx="2269414" cy="43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lumOff val="-9568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b="0"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الجذور غير النسبية </a:t>
            </a:r>
          </a:p>
        </p:txBody>
      </p:sp>
      <p:sp>
        <p:nvSpPr>
          <p:cNvPr id="3863" name="يمكنك التعبير عن الجذور غير النسبية بكتابتها على الصورة الجذرية ."/>
          <p:cNvSpPr txBox="1"/>
          <p:nvPr/>
        </p:nvSpPr>
        <p:spPr>
          <a:xfrm>
            <a:off x="5445148" y="447766"/>
            <a:ext cx="6424907" cy="3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يمكنك التعبير عن الجذور غير النسبية بكتابتها على الصورة الجذرية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64" name="مربع نص 3"/>
              <p:cNvSpPr txBox="1"/>
              <p:nvPr/>
            </p:nvSpPr>
            <p:spPr>
              <a:xfrm>
                <a:off x="5492761" y="1460593"/>
                <a:ext cx="6329681" cy="4044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حل المعادلة </a:t>
                </a:r>
                <a14:m>
                  <m:oMath xmlns:m="http://schemas.openxmlformats.org/officeDocument/2006/math"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  باستعمال القانون العام </a:t>
                </a:r>
                <a:r>
                  <a:t>. </a:t>
                </a:r>
              </a:p>
            </p:txBody>
          </p:sp>
        </mc:Choice>
        <mc:Fallback xmlns="">
          <p:sp>
            <p:nvSpPr>
              <p:cNvPr id="386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761" y="1460593"/>
                <a:ext cx="6329681" cy="404496"/>
              </a:xfrm>
              <a:prstGeom prst="rect">
                <a:avLst/>
              </a:prstGeom>
              <a:blipFill>
                <a:blip r:embed="rId4"/>
                <a:stretch>
                  <a:fillRect r="-2312" b="-3030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5" name="مربع نص 4"/>
              <p:cNvSpPr txBox="1"/>
              <p:nvPr/>
            </p:nvSpPr>
            <p:spPr>
              <a:xfrm>
                <a:off x="7532861" y="2562219"/>
                <a:ext cx="3718560" cy="7847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 </m:t>
                        </m:r>
                        <m:rad>
                          <m:radPr>
                            <m:degHide m:val="on"/>
                            <m:ctrlP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sz="19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𝑎𝑐</m:t>
                            </m:r>
                            <m:r>
                              <a:rPr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num>
                      <m:den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6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861" y="2562219"/>
                <a:ext cx="3718560" cy="784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6" name="معادلة"/>
              <p:cNvSpPr txBox="1"/>
              <p:nvPr/>
            </p:nvSpPr>
            <p:spPr>
              <a:xfrm>
                <a:off x="8344910" y="1980663"/>
                <a:ext cx="2549808" cy="26193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sz="25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sz="2500">
                  <a:solidFill>
                    <a:srgbClr val="B51A00"/>
                  </a:solidFill>
                </a:endParaRPr>
              </a:p>
            </p:txBody>
          </p:sp>
        </mc:Choice>
        <mc:Fallback xmlns="">
          <p:sp>
            <p:nvSpPr>
              <p:cNvPr id="3866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4910" y="1980663"/>
                <a:ext cx="2549808" cy="261939"/>
              </a:xfrm>
              <a:prstGeom prst="rect">
                <a:avLst/>
              </a:prstGeom>
              <a:blipFill>
                <a:blip r:embed="rId6"/>
                <a:stretch>
                  <a:fillRect l="-3110" r="-12679" b="-558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7" name="مربع نص 5"/>
              <p:cNvSpPr txBox="1"/>
              <p:nvPr/>
            </p:nvSpPr>
            <p:spPr>
              <a:xfrm>
                <a:off x="8097201" y="3499827"/>
                <a:ext cx="3650915" cy="970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 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d>
                              <m:d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(−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  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67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201" y="3499827"/>
                <a:ext cx="3650915" cy="970590"/>
              </a:xfrm>
              <a:prstGeom prst="rect">
                <a:avLst/>
              </a:prstGeom>
              <a:blipFill>
                <a:blip r:embed="rId7"/>
                <a:stretch>
                  <a:fillRect l="-26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8" name="مربع نص 7"/>
              <p:cNvSpPr txBox="1"/>
              <p:nvPr/>
            </p:nvSpPr>
            <p:spPr>
              <a:xfrm>
                <a:off x="8868558" y="4623267"/>
                <a:ext cx="2108201" cy="7741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±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92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68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558" y="4623267"/>
                <a:ext cx="2108201" cy="774161"/>
              </a:xfrm>
              <a:prstGeom prst="rect">
                <a:avLst/>
              </a:prstGeom>
              <a:blipFill>
                <a:blip r:embed="rId8"/>
                <a:stretch>
                  <a:fillRect l="-49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69" name="مربع نص 10"/>
              <p:cNvSpPr txBox="1"/>
              <p:nvPr/>
            </p:nvSpPr>
            <p:spPr>
              <a:xfrm>
                <a:off x="8880940" y="5439645"/>
                <a:ext cx="2598154" cy="7741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±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69" name="مربع نص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940" y="5439645"/>
                <a:ext cx="2598154" cy="774161"/>
              </a:xfrm>
              <a:prstGeom prst="rect">
                <a:avLst/>
              </a:prstGeom>
              <a:blipFill>
                <a:blip r:embed="rId9"/>
                <a:stretch>
                  <a:fillRect l="-37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70" name="مربع نص 11"/>
          <p:cNvSpPr txBox="1"/>
          <p:nvPr/>
        </p:nvSpPr>
        <p:spPr>
          <a:xfrm>
            <a:off x="4711058" y="5978645"/>
            <a:ext cx="3606801" cy="3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800" b="1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الحلان التقريبيان هما </a:t>
            </a:r>
            <a:r>
              <a:t>: -3.9  ,  0.9 </a:t>
            </a:r>
          </a:p>
        </p:txBody>
      </p:sp>
    </p:spTree>
    <p:extLst>
      <p:ext uri="{BB962C8B-B14F-4D97-AF65-F5344CB8AC3E}">
        <p14:creationId xmlns:p14="http://schemas.microsoft.com/office/powerpoint/2010/main" val="128119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2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73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74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875" name="2-01.png" descr="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33" y="138570"/>
            <a:ext cx="2207632" cy="72228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76" name="مربع نص 6"/>
              <p:cNvSpPr txBox="1"/>
              <p:nvPr/>
            </p:nvSpPr>
            <p:spPr>
              <a:xfrm>
                <a:off x="7407449" y="969755"/>
                <a:ext cx="4429761" cy="39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t> + 5x + 1= 0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 (3A</a:t>
                </a:r>
                <a:r>
                  <a:t>   </a:t>
                </a:r>
              </a:p>
            </p:txBody>
          </p:sp>
        </mc:Choice>
        <mc:Fallback xmlns="">
          <p:sp>
            <p:nvSpPr>
              <p:cNvPr id="3876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449" y="969755"/>
                <a:ext cx="4429761" cy="391620"/>
              </a:xfrm>
              <a:prstGeom prst="rect">
                <a:avLst/>
              </a:prstGeom>
              <a:blipFill>
                <a:blip r:embed="rId4"/>
                <a:stretch>
                  <a:fillRect r="-2063" b="-28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77" name="مستطيل 8"/>
          <p:cNvSpPr/>
          <p:nvPr/>
        </p:nvSpPr>
        <p:spPr>
          <a:xfrm rot="16200000">
            <a:off x="4469845" y="3468976"/>
            <a:ext cx="4841562" cy="5220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78" name="مربع نص 9"/>
              <p:cNvSpPr txBox="1"/>
              <p:nvPr/>
            </p:nvSpPr>
            <p:spPr>
              <a:xfrm>
                <a:off x="4868369" y="984831"/>
                <a:ext cx="1825159" cy="3614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 b="1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latin typeface="+mj-lt"/>
                    <a:ea typeface="+mj-ea"/>
                    <a:cs typeface="+mj-cs"/>
                    <a:sym typeface="Calibri"/>
                  </a:rPr>
                  <a:t> - 8x + 9 = 0 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rPr>
                  <a:t>(3B</a:t>
                </a:r>
              </a:p>
            </p:txBody>
          </p:sp>
        </mc:Choice>
        <mc:Fallback xmlns="">
          <p:sp>
            <p:nvSpPr>
              <p:cNvPr id="3878" name="مربع نص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69" y="984831"/>
                <a:ext cx="1825159" cy="361469"/>
              </a:xfrm>
              <a:prstGeom prst="rect">
                <a:avLst/>
              </a:prstGeom>
              <a:blipFill>
                <a:blip r:embed="rId5"/>
                <a:stretch>
                  <a:fillRect l="-5351" t="-3390" b="-1118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62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81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82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887" name="تجميع"/>
          <p:cNvGrpSpPr/>
          <p:nvPr/>
        </p:nvGrpSpPr>
        <p:grpSpPr>
          <a:xfrm>
            <a:off x="10102457" y="786803"/>
            <a:ext cx="2019079" cy="650450"/>
            <a:chOff x="121517" y="-121517"/>
            <a:chExt cx="2019077" cy="650448"/>
          </a:xfrm>
        </p:grpSpPr>
        <p:grpSp>
          <p:nvGrpSpPr>
            <p:cNvPr id="3885" name="تجميع"/>
            <p:cNvGrpSpPr/>
            <p:nvPr/>
          </p:nvGrpSpPr>
          <p:grpSpPr>
            <a:xfrm>
              <a:off x="121517" y="-121518"/>
              <a:ext cx="2019079" cy="650450"/>
              <a:chOff x="707225" y="-1603044"/>
              <a:chExt cx="2019077" cy="650448"/>
            </a:xfrm>
          </p:grpSpPr>
          <p:pic>
            <p:nvPicPr>
              <p:cNvPr id="3883" name="2-13.png" descr="2-1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225" y="-1603045"/>
                <a:ext cx="2019079" cy="650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84" name="مستطيل"/>
              <p:cNvSpPr/>
              <p:nvPr/>
            </p:nvSpPr>
            <p:spPr>
              <a:xfrm>
                <a:off x="1489660" y="-1441552"/>
                <a:ext cx="1044271" cy="335321"/>
              </a:xfrm>
              <a:prstGeom prst="rect">
                <a:avLst/>
              </a:prstGeom>
              <a:solidFill>
                <a:srgbClr val="D63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886" name="مثال"/>
            <p:cNvSpPr txBox="1"/>
            <p:nvPr/>
          </p:nvSpPr>
          <p:spPr>
            <a:xfrm>
              <a:off x="1000985" y="17036"/>
              <a:ext cx="751042" cy="373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3888" name="الجذور المركبة"/>
          <p:cNvSpPr txBox="1"/>
          <p:nvPr/>
        </p:nvSpPr>
        <p:spPr>
          <a:xfrm>
            <a:off x="8431175" y="894097"/>
            <a:ext cx="1722442" cy="43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lumOff val="-9568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b="0"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الجذور المركبة </a:t>
            </a:r>
          </a:p>
        </p:txBody>
      </p:sp>
      <p:sp>
        <p:nvSpPr>
          <p:cNvPr id="3889" name="إذا كان ماتحت الجذر في القانون العام عددًا سالبًا ، فإن الحلين يكونان عددين مركبين مترافقين ."/>
          <p:cNvSpPr txBox="1"/>
          <p:nvPr/>
        </p:nvSpPr>
        <p:spPr>
          <a:xfrm>
            <a:off x="550191" y="447766"/>
            <a:ext cx="11319864" cy="3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إذا كان ماتحت الجذر في القانون العام عددًا سالبًا ، فإن الحلين يكونان عددين مركبين مترافقين .</a:t>
            </a:r>
          </a:p>
        </p:txBody>
      </p:sp>
      <p:pic>
        <p:nvPicPr>
          <p:cNvPr id="3890" name="صورة" descr="صور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67" y="740650"/>
            <a:ext cx="1892301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1" name="2-13.png" descr="2-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" y="192641"/>
            <a:ext cx="1783424" cy="57453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92" name="مربع نص 4"/>
              <p:cNvSpPr txBox="1"/>
              <p:nvPr/>
            </p:nvSpPr>
            <p:spPr>
              <a:xfrm>
                <a:off x="6291737" y="1460593"/>
                <a:ext cx="5641183" cy="4052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حل المعادلة </a:t>
                </a:r>
                <a:r>
                  <a:t>:      6x = -10-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باستعمال القانون العام </a:t>
                </a:r>
                <a:r>
                  <a:t>. </a:t>
                </a:r>
              </a:p>
            </p:txBody>
          </p:sp>
        </mc:Choice>
        <mc:Fallback xmlns="">
          <p:sp>
            <p:nvSpPr>
              <p:cNvPr id="3892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737" y="1460593"/>
                <a:ext cx="5641183" cy="405265"/>
              </a:xfrm>
              <a:prstGeom prst="rect">
                <a:avLst/>
              </a:prstGeom>
              <a:blipFill>
                <a:blip r:embed="rId5"/>
                <a:stretch>
                  <a:fillRect t="-1515" r="-2484" b="-242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3" name="مربع نص 5"/>
              <p:cNvSpPr txBox="1"/>
              <p:nvPr/>
            </p:nvSpPr>
            <p:spPr>
              <a:xfrm>
                <a:off x="6889512" y="2006343"/>
                <a:ext cx="3759201" cy="7847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𝑎𝑐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93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12" y="2006343"/>
                <a:ext cx="3759201" cy="784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4" name="مربع نص 6"/>
              <p:cNvSpPr txBox="1"/>
              <p:nvPr/>
            </p:nvSpPr>
            <p:spPr>
              <a:xfrm>
                <a:off x="7423308" y="2931587"/>
                <a:ext cx="5257098" cy="9705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)±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  −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d>
                              <m:d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  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94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308" y="2931587"/>
                <a:ext cx="5257098" cy="970591"/>
              </a:xfrm>
              <a:prstGeom prst="rect">
                <a:avLst/>
              </a:prstGeom>
              <a:blipFill>
                <a:blip r:embed="rId7"/>
                <a:stretch>
                  <a:fillRect l="-18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5" name="مربع نص 7"/>
              <p:cNvSpPr txBox="1"/>
              <p:nvPr/>
            </p:nvSpPr>
            <p:spPr>
              <a:xfrm>
                <a:off x="8077140" y="4114524"/>
                <a:ext cx="2875281" cy="7741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95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140" y="4114524"/>
                <a:ext cx="2875281" cy="774161"/>
              </a:xfrm>
              <a:prstGeom prst="rect">
                <a:avLst/>
              </a:prstGeom>
              <a:blipFill>
                <a:blip r:embed="rId8"/>
                <a:stretch>
                  <a:fillRect l="-33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6" name="مربع نص 8"/>
              <p:cNvSpPr txBox="1"/>
              <p:nvPr/>
            </p:nvSpPr>
            <p:spPr>
              <a:xfrm>
                <a:off x="8318142" y="4967907"/>
                <a:ext cx="2875281" cy="6766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96" name="مربع ن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142" y="4967907"/>
                <a:ext cx="2875281" cy="676690"/>
              </a:xfrm>
              <a:prstGeom prst="rect">
                <a:avLst/>
              </a:prstGeom>
              <a:blipFill>
                <a:blip r:embed="rId9"/>
                <a:stretch>
                  <a:fillRect l="-33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7" name="مربع نص 9"/>
              <p:cNvSpPr txBox="1"/>
              <p:nvPr/>
            </p:nvSpPr>
            <p:spPr>
              <a:xfrm>
                <a:off x="8416368" y="5813276"/>
                <a:ext cx="1391921" cy="33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   3 </a:t>
                </a:r>
                <a14:m>
                  <m:oMath xmlns:m="http://schemas.openxmlformats.org/officeDocument/2006/math">
                    <m:r>
                      <a:rPr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 </m:t>
                    </m:r>
                    <m:r>
                      <a:rPr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897" name="مربع نص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368" y="5813276"/>
                <a:ext cx="1391921" cy="339459"/>
              </a:xfrm>
              <a:prstGeom prst="rect">
                <a:avLst/>
              </a:prstGeom>
              <a:blipFill>
                <a:blip r:embed="rId10"/>
                <a:stretch>
                  <a:fillRect l="-7018" b="-4909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8" name="مربع نص 10"/>
          <p:cNvSpPr txBox="1"/>
          <p:nvPr/>
        </p:nvSpPr>
        <p:spPr>
          <a:xfrm>
            <a:off x="5818571" y="6070301"/>
            <a:ext cx="5557296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800" b="1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الحلان هما </a:t>
            </a:r>
            <a:r>
              <a:t>:  3+i , 3 – i  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وهما عددان مركبان مترافقان </a:t>
            </a:r>
            <a: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08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0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01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02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03" name="2-01.png" descr="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33" y="138570"/>
            <a:ext cx="2207632" cy="722289"/>
          </a:xfrm>
          <a:prstGeom prst="rect">
            <a:avLst/>
          </a:prstGeom>
          <a:ln w="12700">
            <a:miter lim="400000"/>
          </a:ln>
        </p:spPr>
      </p:pic>
      <p:sp>
        <p:nvSpPr>
          <p:cNvPr id="3904" name="مستطيل 8"/>
          <p:cNvSpPr/>
          <p:nvPr/>
        </p:nvSpPr>
        <p:spPr>
          <a:xfrm rot="16200000">
            <a:off x="4469845" y="3468976"/>
            <a:ext cx="4841562" cy="5220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05" name="(4A"/>
          <p:cNvSpPr txBox="1"/>
          <p:nvPr/>
        </p:nvSpPr>
        <p:spPr>
          <a:xfrm>
            <a:off x="11508754" y="910069"/>
            <a:ext cx="42974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1800" b="1">
                <a:solidFill>
                  <a:schemeClr val="accent2">
                    <a:satOff val="-18194"/>
                    <a:lumOff val="-11215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(4A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06" name="معادلة"/>
              <p:cNvSpPr txBox="1"/>
              <p:nvPr/>
            </p:nvSpPr>
            <p:spPr>
              <a:xfrm>
                <a:off x="9689617" y="963461"/>
                <a:ext cx="1713344" cy="22630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3906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9617" y="963461"/>
                <a:ext cx="1713344" cy="226305"/>
              </a:xfrm>
              <a:prstGeom prst="rect">
                <a:avLst/>
              </a:prstGeom>
              <a:blipFill>
                <a:blip r:embed="rId4"/>
                <a:stretch>
                  <a:fillRect l="-5338" t="-2703" r="-16726" b="-4594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07" name="(4B"/>
          <p:cNvSpPr txBox="1"/>
          <p:nvPr/>
        </p:nvSpPr>
        <p:spPr>
          <a:xfrm>
            <a:off x="6242887" y="1044987"/>
            <a:ext cx="41935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1800" b="1">
                <a:solidFill>
                  <a:schemeClr val="accent2">
                    <a:satOff val="-18194"/>
                    <a:lumOff val="-11215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(4B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08" name="معادلة"/>
              <p:cNvSpPr txBox="1"/>
              <p:nvPr/>
            </p:nvSpPr>
            <p:spPr>
              <a:xfrm>
                <a:off x="4115851" y="1074377"/>
                <a:ext cx="1924757" cy="27430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sz="2500"/>
              </a:p>
            </p:txBody>
          </p:sp>
        </mc:Choice>
        <mc:Fallback xmlns="">
          <p:sp>
            <p:nvSpPr>
              <p:cNvPr id="3908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851" y="1074377"/>
                <a:ext cx="1924757" cy="274308"/>
              </a:xfrm>
              <a:prstGeom prst="rect">
                <a:avLst/>
              </a:prstGeom>
              <a:blipFill>
                <a:blip r:embed="rId5"/>
                <a:stretch>
                  <a:fillRect l="-4114" r="-12975" b="-4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77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0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84303" y="3210385"/>
            <a:ext cx="6963967" cy="3341678"/>
          </a:xfrm>
          <a:prstGeom prst="rect">
            <a:avLst/>
          </a:prstGeom>
        </p:spPr>
      </p:pic>
      <p:pic>
        <p:nvPicPr>
          <p:cNvPr id="3912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31974" y="4003788"/>
            <a:ext cx="1858366" cy="582346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  <a:reflection endPos="40000" dir="5400000" sy="-100000" algn="bl" rotWithShape="0"/>
          </a:effectLst>
        </p:spPr>
      </p:pic>
      <p:pic>
        <p:nvPicPr>
          <p:cNvPr id="3913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267943" y="3963699"/>
            <a:ext cx="2031347" cy="662523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  <a:reflection endPos="40000" dir="5400000" sy="-100000" algn="bl" rotWithShape="0"/>
          </a:effectLst>
        </p:spPr>
      </p:pic>
      <p:pic>
        <p:nvPicPr>
          <p:cNvPr id="3914" name="صورة 4" descr="صورة 4"/>
          <p:cNvPicPr>
            <a:picLocks noChangeAspect="1"/>
          </p:cNvPicPr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3142066" y="1138673"/>
            <a:ext cx="5611236" cy="5219310"/>
          </a:xfrm>
          <a:prstGeom prst="rect">
            <a:avLst/>
          </a:prstGeom>
          <a:ln w="12700">
            <a:miter lim="400000"/>
          </a:ln>
        </p:spPr>
      </p:pic>
      <p:sp>
        <p:nvSpPr>
          <p:cNvPr id="3915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16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17" name="مستطيل مستدير الزوايا"/>
          <p:cNvSpPr/>
          <p:nvPr/>
        </p:nvSpPr>
        <p:spPr>
          <a:xfrm>
            <a:off x="3774030" y="355548"/>
            <a:ext cx="7708100" cy="1857341"/>
          </a:xfrm>
          <a:prstGeom prst="roundRect">
            <a:avLst>
              <a:gd name="adj" fmla="val 10014"/>
            </a:avLst>
          </a:prstGeom>
          <a:ln w="38100">
            <a:solidFill>
              <a:srgbClr val="F29C74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18" name="صورة" descr="صورة"/>
          <p:cNvPicPr>
            <a:picLocks noChangeAspect="1"/>
          </p:cNvPicPr>
          <p:nvPr/>
        </p:nvPicPr>
        <p:blipFill>
          <a:blip r:embed="rId6"/>
          <a:srcRect l="3571" t="1711" r="3571" b="1711"/>
          <a:stretch>
            <a:fillRect/>
          </a:stretch>
        </p:blipFill>
        <p:spPr>
          <a:xfrm>
            <a:off x="141019" y="688696"/>
            <a:ext cx="1531617" cy="192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9" name="2-13.png" descr="2-1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7591" y="121253"/>
            <a:ext cx="1872078" cy="60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0" name="IMG_3945.png" descr="IMG_3945.png"/>
          <p:cNvPicPr>
            <a:picLocks noChangeAspect="1"/>
          </p:cNvPicPr>
          <p:nvPr/>
        </p:nvPicPr>
        <p:blipFill>
          <a:blip r:embed="rId8"/>
          <a:srcRect l="21578" t="40430" r="24609" b="42834"/>
          <a:stretch>
            <a:fillRect/>
          </a:stretch>
        </p:blipFill>
        <p:spPr>
          <a:xfrm>
            <a:off x="4136032" y="52744"/>
            <a:ext cx="7500538" cy="2332658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بيضاوي"/>
          <p:cNvSpPr/>
          <p:nvPr/>
        </p:nvSpPr>
        <p:spPr>
          <a:xfrm>
            <a:off x="10226180" y="2367635"/>
            <a:ext cx="1465263" cy="737529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>
                <a:satOff val="-18194"/>
                <a:lumOff val="-11215"/>
              </a:schemeClr>
            </a:solidFill>
            <a:prstDash val="sysDot"/>
            <a:miter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22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2569" y="4732034"/>
            <a:ext cx="4574238" cy="1790191"/>
          </a:xfrm>
          <a:prstGeom prst="rect">
            <a:avLst/>
          </a:prstGeom>
        </p:spPr>
      </p:pic>
      <p:pic>
        <p:nvPicPr>
          <p:cNvPr id="3924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622" y="2592367"/>
            <a:ext cx="4578132" cy="2021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26" name="معادلة"/>
              <p:cNvSpPr txBox="1"/>
              <p:nvPr/>
            </p:nvSpPr>
            <p:spPr>
              <a:xfrm>
                <a:off x="8726733" y="3330531"/>
                <a:ext cx="1910120" cy="3218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9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29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9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9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29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sz="29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sz="29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900">
                  <a:solidFill>
                    <a:srgbClr val="B51A00"/>
                  </a:solidFill>
                </a:endParaRPr>
              </a:p>
            </p:txBody>
          </p:sp>
        </mc:Choice>
        <mc:Fallback xmlns="">
          <p:sp>
            <p:nvSpPr>
              <p:cNvPr id="3926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733" y="3330531"/>
                <a:ext cx="1910120" cy="321881"/>
              </a:xfrm>
              <a:prstGeom prst="rect">
                <a:avLst/>
              </a:prstGeom>
              <a:blipFill>
                <a:blip r:embed="rId11"/>
                <a:stretch>
                  <a:fillRect r="-8307" b="-113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27" name="IMG_3947.png" descr="IMG_3947.png"/>
          <p:cNvPicPr>
            <a:picLocks noChangeAspect="1"/>
          </p:cNvPicPr>
          <p:nvPr/>
        </p:nvPicPr>
        <p:blipFill>
          <a:blip r:embed="rId12"/>
          <a:srcRect l="36309" t="9959" r="42121" b="71065"/>
          <a:stretch>
            <a:fillRect/>
          </a:stretch>
        </p:blipFill>
        <p:spPr>
          <a:xfrm>
            <a:off x="4934590" y="3875593"/>
            <a:ext cx="2659233" cy="2339479"/>
          </a:xfrm>
          <a:prstGeom prst="rect">
            <a:avLst/>
          </a:prstGeom>
          <a:ln w="12700">
            <a:miter lim="400000"/>
          </a:ln>
        </p:spPr>
      </p:pic>
      <p:sp>
        <p:nvSpPr>
          <p:cNvPr id="3928" name="زخرفة ١٥"/>
          <p:cNvSpPr/>
          <p:nvPr/>
        </p:nvSpPr>
        <p:spPr>
          <a:xfrm rot="10800000">
            <a:off x="8413737" y="3735550"/>
            <a:ext cx="2840059" cy="23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7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29" name="مربع كامل"/>
          <p:cNvSpPr txBox="1"/>
          <p:nvPr/>
        </p:nvSpPr>
        <p:spPr>
          <a:xfrm>
            <a:off x="10511115" y="4062372"/>
            <a:ext cx="113507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مربع كامل </a:t>
            </a:r>
          </a:p>
        </p:txBody>
      </p:sp>
      <p:sp>
        <p:nvSpPr>
          <p:cNvPr id="3930" name="ليست مربعًا كاملاً"/>
          <p:cNvSpPr txBox="1"/>
          <p:nvPr/>
        </p:nvSpPr>
        <p:spPr>
          <a:xfrm>
            <a:off x="7435074" y="4071440"/>
            <a:ext cx="169708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ليست مربعًا كاملاً </a:t>
            </a:r>
          </a:p>
        </p:txBody>
      </p:sp>
      <p:sp>
        <p:nvSpPr>
          <p:cNvPr id="3931" name="عدد الجذور وأنواعها"/>
          <p:cNvSpPr txBox="1"/>
          <p:nvPr/>
        </p:nvSpPr>
        <p:spPr>
          <a:xfrm>
            <a:off x="10086856" y="4646440"/>
            <a:ext cx="1548601" cy="259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pPr rtl="0">
              <a:defRPr/>
            </a:pPr>
            <a:r>
              <a:t>عدد الجذور وأنواعها  </a:t>
            </a:r>
          </a:p>
        </p:txBody>
      </p:sp>
      <p:sp>
        <p:nvSpPr>
          <p:cNvPr id="3932" name="عدد الجذور وأنواعها"/>
          <p:cNvSpPr txBox="1"/>
          <p:nvPr/>
        </p:nvSpPr>
        <p:spPr>
          <a:xfrm>
            <a:off x="7509316" y="4720959"/>
            <a:ext cx="1548601" cy="259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pPr rtl="0">
              <a:defRPr/>
            </a:pPr>
            <a:r>
              <a:t>عدد الجذور وأنواعها  </a:t>
            </a:r>
          </a:p>
        </p:txBody>
      </p:sp>
      <p:sp>
        <p:nvSpPr>
          <p:cNvPr id="3933" name="جذران حقيقيان نسبيان"/>
          <p:cNvSpPr txBox="1"/>
          <p:nvPr/>
        </p:nvSpPr>
        <p:spPr>
          <a:xfrm>
            <a:off x="10200996" y="5043220"/>
            <a:ext cx="151563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جذران حقيقيان نسبيان </a:t>
            </a:r>
          </a:p>
        </p:txBody>
      </p:sp>
      <p:sp>
        <p:nvSpPr>
          <p:cNvPr id="3934" name="جذران حقيقيان غير نسبيبن"/>
          <p:cNvSpPr txBox="1"/>
          <p:nvPr/>
        </p:nvSpPr>
        <p:spPr>
          <a:xfrm>
            <a:off x="7621635" y="5078003"/>
            <a:ext cx="151563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جذران حقيقيان غير نسبيبن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35" name="معادلة"/>
              <p:cNvSpPr txBox="1"/>
              <p:nvPr/>
            </p:nvSpPr>
            <p:spPr>
              <a:xfrm>
                <a:off x="1650773" y="2822744"/>
                <a:ext cx="1975110" cy="32917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30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0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30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0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30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30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sz="30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0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3000">
                  <a:solidFill>
                    <a:srgbClr val="B51A00"/>
                  </a:solidFill>
                </a:endParaRPr>
              </a:p>
            </p:txBody>
          </p:sp>
        </mc:Choice>
        <mc:Fallback xmlns="">
          <p:sp>
            <p:nvSpPr>
              <p:cNvPr id="3935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773" y="2822744"/>
                <a:ext cx="1975110" cy="329170"/>
              </a:xfrm>
              <a:prstGeom prst="rect">
                <a:avLst/>
              </a:prstGeom>
              <a:blipFill>
                <a:blip r:embed="rId13"/>
                <a:stretch>
                  <a:fillRect r="-8333" b="-111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36" name="معادلة"/>
              <p:cNvSpPr txBox="1"/>
              <p:nvPr/>
            </p:nvSpPr>
            <p:spPr>
              <a:xfrm>
                <a:off x="1780753" y="4891895"/>
                <a:ext cx="1715149" cy="2885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6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6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sz="2600" i="1">
                              <a:solidFill>
                                <a:srgbClr val="B51A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6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6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26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sz="26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sz="26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600">
                  <a:solidFill>
                    <a:srgbClr val="B51A00"/>
                  </a:solidFill>
                </a:endParaRPr>
              </a:p>
            </p:txBody>
          </p:sp>
        </mc:Choice>
        <mc:Fallback xmlns="">
          <p:sp>
            <p:nvSpPr>
              <p:cNvPr id="3936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753" y="4891895"/>
                <a:ext cx="1715149" cy="288583"/>
              </a:xfrm>
              <a:prstGeom prst="rect">
                <a:avLst/>
              </a:prstGeom>
              <a:blipFill>
                <a:blip r:embed="rId14"/>
                <a:stretch>
                  <a:fillRect r="-8541" b="-1041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37" name="جذر حقيقي مكرر مرتين"/>
          <p:cNvSpPr txBox="1"/>
          <p:nvPr/>
        </p:nvSpPr>
        <p:spPr>
          <a:xfrm>
            <a:off x="1965999" y="3361514"/>
            <a:ext cx="151563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جذر حقيقي مكرر مرتين</a:t>
            </a:r>
          </a:p>
        </p:txBody>
      </p:sp>
      <p:sp>
        <p:nvSpPr>
          <p:cNvPr id="3938" name="جذران مركبان"/>
          <p:cNvSpPr txBox="1"/>
          <p:nvPr/>
        </p:nvSpPr>
        <p:spPr>
          <a:xfrm>
            <a:off x="2007512" y="5352809"/>
            <a:ext cx="151563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chemeClr val="accent1">
                    <a:satOff val="-3547"/>
                    <a:lumOff val="-10352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جذران مركبان </a:t>
            </a:r>
          </a:p>
        </p:txBody>
      </p:sp>
      <p:pic>
        <p:nvPicPr>
          <p:cNvPr id="3939" name="IMG_3947.png" descr="IMG_3947.png"/>
          <p:cNvPicPr>
            <a:picLocks noChangeAspect="1"/>
          </p:cNvPicPr>
          <p:nvPr/>
        </p:nvPicPr>
        <p:blipFill>
          <a:blip r:embed="rId12"/>
          <a:srcRect l="37140" t="29255" r="43364" b="51249"/>
          <a:stretch>
            <a:fillRect/>
          </a:stretch>
        </p:blipFill>
        <p:spPr>
          <a:xfrm>
            <a:off x="109912" y="3002228"/>
            <a:ext cx="1521030" cy="1521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0" name="IMG_3947.png" descr="IMG_3947.png"/>
          <p:cNvPicPr>
            <a:picLocks noChangeAspect="1"/>
          </p:cNvPicPr>
          <p:nvPr/>
        </p:nvPicPr>
        <p:blipFill>
          <a:blip r:embed="rId12"/>
          <a:srcRect l="37322" t="47307" r="43130" b="33146"/>
          <a:stretch>
            <a:fillRect/>
          </a:stretch>
        </p:blipFill>
        <p:spPr>
          <a:xfrm>
            <a:off x="125342" y="4794882"/>
            <a:ext cx="1562873" cy="156287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41" name="في المعادلة   حيث   أعداد نسبية ،   ."/>
              <p:cNvSpPr txBox="1"/>
              <p:nvPr/>
            </p:nvSpPr>
            <p:spPr>
              <a:xfrm>
                <a:off x="4374121" y="2522082"/>
                <a:ext cx="5791752" cy="3819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500">
                    <a:solidFill>
                      <a:srgbClr val="333333"/>
                    </a:solidFill>
                  </a:defRPr>
                </a:pPr>
                <a:r>
                  <a:t>في المعادلة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sz="15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5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15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𝑏𝑥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t> حيث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t> أعداد نسبية ، </a:t>
                </a:r>
                <a14:m>
                  <m:oMath xmlns:m="http://schemas.openxmlformats.org/officeDocument/2006/math"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sz="1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t> .</a:t>
                </a:r>
              </a:p>
            </p:txBody>
          </p:sp>
        </mc:Choice>
        <mc:Fallback xmlns="">
          <p:sp>
            <p:nvSpPr>
              <p:cNvPr id="3941" name="في المعادلة   حيث   أعداد نسبية ،   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121" y="2522082"/>
                <a:ext cx="5791752" cy="381945"/>
              </a:xfrm>
              <a:prstGeom prst="rect">
                <a:avLst/>
              </a:prstGeom>
              <a:blipFill>
                <a:blip r:embed="rId15"/>
                <a:stretch>
                  <a:fillRect t="-3226" r="-1158" b="-32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42" name="المميز"/>
          <p:cNvSpPr txBox="1"/>
          <p:nvPr/>
        </p:nvSpPr>
        <p:spPr>
          <a:xfrm>
            <a:off x="10476480" y="2538296"/>
            <a:ext cx="964665" cy="365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733930">
              <a:lnSpc>
                <a:spcPct val="10000"/>
              </a:lnSpc>
              <a:spcBef>
                <a:spcPts val="3200"/>
              </a:spcBef>
              <a:defRPr sz="2400">
                <a:solidFill>
                  <a:srgbClr val="AC4A4A"/>
                </a:solidFill>
                <a:latin typeface="Blabeloo  MagdySoliman"/>
                <a:ea typeface="Blabeloo  MagdySoliman"/>
                <a:cs typeface="Blabeloo  MagdySoliman"/>
                <a:sym typeface="Blabeloo  MagdySoliman"/>
              </a:defRPr>
            </a:lvl1pPr>
          </a:lstStyle>
          <a:p>
            <a:pPr rtl="0">
              <a:defRPr/>
            </a:pPr>
            <a:r>
              <a:t>المميز</a:t>
            </a:r>
          </a:p>
        </p:txBody>
      </p:sp>
      <p:grpSp>
        <p:nvGrpSpPr>
          <p:cNvPr id="3945" name="تجميع">
            <a:hlinkClick r:id=""/>
          </p:cNvPr>
          <p:cNvGrpSpPr/>
          <p:nvPr/>
        </p:nvGrpSpPr>
        <p:grpSpPr>
          <a:xfrm>
            <a:off x="1833674" y="831401"/>
            <a:ext cx="1147278" cy="1147279"/>
            <a:chOff x="0" y="0"/>
            <a:chExt cx="1147277" cy="1147277"/>
          </a:xfrm>
        </p:grpSpPr>
        <p:sp>
          <p:nvSpPr>
            <p:cNvPr id="3943" name="مستطيل مستدير الزوايا"/>
            <p:cNvSpPr/>
            <p:nvPr/>
          </p:nvSpPr>
          <p:spPr>
            <a:xfrm>
              <a:off x="0" y="0"/>
              <a:ext cx="1147278" cy="1147278"/>
            </a:xfrm>
            <a:prstGeom prst="roundRect">
              <a:avLst>
                <a:gd name="adj" fmla="val 10000"/>
              </a:avLst>
            </a:prstGeom>
            <a:solidFill>
              <a:srgbClr val="F29C7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944" name="المثلث"/>
            <p:cNvSpPr/>
            <p:nvPr/>
          </p:nvSpPr>
          <p:spPr>
            <a:xfrm rot="5400000">
              <a:off x="215332" y="234271"/>
              <a:ext cx="941120" cy="678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384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7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48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49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0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5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5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958" name="تجميع"/>
          <p:cNvGrpSpPr/>
          <p:nvPr/>
        </p:nvGrpSpPr>
        <p:grpSpPr>
          <a:xfrm>
            <a:off x="10145146" y="370039"/>
            <a:ext cx="2019079" cy="650450"/>
            <a:chOff x="121517" y="-121517"/>
            <a:chExt cx="2019077" cy="650448"/>
          </a:xfrm>
        </p:grpSpPr>
        <p:grpSp>
          <p:nvGrpSpPr>
            <p:cNvPr id="3956" name="تجميع"/>
            <p:cNvGrpSpPr/>
            <p:nvPr/>
          </p:nvGrpSpPr>
          <p:grpSpPr>
            <a:xfrm>
              <a:off x="121517" y="-121518"/>
              <a:ext cx="2019079" cy="650450"/>
              <a:chOff x="707225" y="-1603044"/>
              <a:chExt cx="2019077" cy="650448"/>
            </a:xfrm>
          </p:grpSpPr>
          <p:pic>
            <p:nvPicPr>
              <p:cNvPr id="3954" name="2-13.png" descr="2-1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225" y="-1603045"/>
                <a:ext cx="2019079" cy="650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55" name="مستطيل"/>
              <p:cNvSpPr/>
              <p:nvPr/>
            </p:nvSpPr>
            <p:spPr>
              <a:xfrm>
                <a:off x="1489660" y="-1441552"/>
                <a:ext cx="1044271" cy="335321"/>
              </a:xfrm>
              <a:prstGeom prst="rect">
                <a:avLst/>
              </a:prstGeom>
              <a:solidFill>
                <a:srgbClr val="D63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957" name="مثال"/>
            <p:cNvSpPr txBox="1"/>
            <p:nvPr/>
          </p:nvSpPr>
          <p:spPr>
            <a:xfrm>
              <a:off x="1000985" y="17036"/>
              <a:ext cx="751042" cy="373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3959" name="وصف الجذور"/>
          <p:cNvSpPr txBox="1"/>
          <p:nvPr/>
        </p:nvSpPr>
        <p:spPr>
          <a:xfrm>
            <a:off x="8632497" y="477333"/>
            <a:ext cx="1764566" cy="43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 sz="2100">
                <a:solidFill>
                  <a:schemeClr val="accent6">
                    <a:lumOff val="-9568"/>
                  </a:schemeClr>
                </a:solidFill>
              </a:defRPr>
            </a:pPr>
            <a:r>
              <a:t>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وصف الجذور  </a:t>
            </a:r>
          </a:p>
        </p:txBody>
      </p:sp>
      <p:sp>
        <p:nvSpPr>
          <p:cNvPr id="3960" name="مربع نص 3"/>
          <p:cNvSpPr txBox="1"/>
          <p:nvPr/>
        </p:nvSpPr>
        <p:spPr>
          <a:xfrm>
            <a:off x="2527586" y="1043305"/>
            <a:ext cx="9399322" cy="3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اوجد قيمة المميز لكل من المعادلتين التربيعيتين الاتيتين ، وحدد عدد جذور كل منهما وانواعها </a:t>
            </a:r>
            <a: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61" name="مربع نص 4"/>
              <p:cNvSpPr txBox="1"/>
              <p:nvPr/>
            </p:nvSpPr>
            <p:spPr>
              <a:xfrm>
                <a:off x="9723200" y="1567331"/>
                <a:ext cx="2164081" cy="4024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t> - 11 x + 5 = 0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(a</a:t>
                </a:r>
              </a:p>
            </p:txBody>
          </p:sp>
        </mc:Choice>
        <mc:Fallback xmlns="">
          <p:sp>
            <p:nvSpPr>
              <p:cNvPr id="3961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200" y="1567331"/>
                <a:ext cx="2164081" cy="402409"/>
              </a:xfrm>
              <a:prstGeom prst="rect">
                <a:avLst/>
              </a:prstGeom>
              <a:blipFill>
                <a:blip r:embed="rId4"/>
                <a:stretch>
                  <a:fillRect r="-4507" b="-227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62" name="مستطيل 8"/>
          <p:cNvSpPr/>
          <p:nvPr/>
        </p:nvSpPr>
        <p:spPr>
          <a:xfrm rot="16200000">
            <a:off x="4822026" y="3835386"/>
            <a:ext cx="4122970" cy="3797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63" name="مربع نص 5"/>
              <p:cNvSpPr txBox="1"/>
              <p:nvPr/>
            </p:nvSpPr>
            <p:spPr>
              <a:xfrm>
                <a:off x="7260077" y="2392702"/>
                <a:ext cx="4936293" cy="30601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 rtl="0">
                  <a:defRPr sz="1800" b="1">
                    <a:solidFill>
                      <a:schemeClr val="accent6">
                        <a:lumOff val="-9568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a = 7 , b = -11 , c = 5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 </m:t>
                    </m:r>
                    <m:sSup>
                      <m:sSupPr>
                        <m:ctrlP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latin typeface="+mj-lt"/>
                    <a:ea typeface="+mj-ea"/>
                    <a:cs typeface="+mj-cs"/>
                    <a:sym typeface="Calibri"/>
                  </a:rPr>
                  <a:t>(5)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    =  121 – 140 </a:t>
                </a:r>
                <a:endParaRPr>
                  <a:solidFill>
                    <a:srgbClr val="FF0000"/>
                  </a:solidFill>
                </a:endParaRP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>
                  <a:solidFill>
                    <a:srgbClr val="FF0000"/>
                  </a:solidFill>
                </a:endParaRP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    = -19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  <a:p>
                <a:pPr algn="ctr" rtl="0">
                  <a:defRPr sz="1800" b="1"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.</a:t>
                </a: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المميز سالب ، لذا يوجد جذران مركبان مترافقان 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</a:t>
                </a:r>
              </a:p>
            </p:txBody>
          </p:sp>
        </mc:Choice>
        <mc:Fallback xmlns="">
          <p:sp>
            <p:nvSpPr>
              <p:cNvPr id="3963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077" y="2392702"/>
                <a:ext cx="4936293" cy="3060176"/>
              </a:xfrm>
              <a:prstGeom prst="rect">
                <a:avLst/>
              </a:prstGeom>
              <a:blipFill>
                <a:blip r:embed="rId5"/>
                <a:stretch>
                  <a:fillRect t="-1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64" name="مربع نص 6"/>
              <p:cNvSpPr txBox="1"/>
              <p:nvPr/>
            </p:nvSpPr>
            <p:spPr>
              <a:xfrm>
                <a:off x="3365301" y="1696383"/>
                <a:ext cx="3251201" cy="39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t> + 22x + 121 = 0 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(b</a:t>
                </a:r>
              </a:p>
            </p:txBody>
          </p:sp>
        </mc:Choice>
        <mc:Fallback xmlns="">
          <p:sp>
            <p:nvSpPr>
              <p:cNvPr id="3964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301" y="1696383"/>
                <a:ext cx="3251201" cy="391620"/>
              </a:xfrm>
              <a:prstGeom prst="rect">
                <a:avLst/>
              </a:prstGeom>
              <a:blipFill>
                <a:blip r:embed="rId6"/>
                <a:stretch>
                  <a:fillRect r="-3002" b="-261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65" name="مربع نص 7"/>
              <p:cNvSpPr txBox="1"/>
              <p:nvPr/>
            </p:nvSpPr>
            <p:spPr>
              <a:xfrm>
                <a:off x="742893" y="2347622"/>
                <a:ext cx="5892118" cy="27680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 rtl="0">
                  <a:defRPr sz="1800" b="1">
                    <a:solidFill>
                      <a:schemeClr val="accent6">
                        <a:lumOff val="-9568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a = 1 , b = 22 , c = 121 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 </m:t>
                    </m:r>
                    <m:sSup>
                      <m:sSupPr>
                        <m:ctrlP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>
                    <a:latin typeface="+mj-lt"/>
                    <a:ea typeface="+mj-ea"/>
                    <a:cs typeface="+mj-cs"/>
                    <a:sym typeface="Calibri"/>
                  </a:rPr>
                  <a:t>(121) 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>
                  <a:latin typeface="+mj-lt"/>
                  <a:ea typeface="+mj-ea"/>
                  <a:cs typeface="+mj-cs"/>
                  <a:sym typeface="Calibri"/>
                </a:endParaRP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484 - 484</a:t>
                </a:r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  <a:p>
                <a:pPr algn="ctr"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= 0</a:t>
                </a:r>
                <a:r>
                  <a:rPr>
                    <a:solidFill>
                      <a:srgbClr val="FF0000"/>
                    </a:solidFill>
                  </a:rPr>
                  <a:t>  </a:t>
                </a:r>
              </a:p>
              <a:p>
                <a:pPr algn="ctr" rtl="0">
                  <a:defRPr sz="1800" b="1">
                    <a:solidFill>
                      <a:srgbClr val="FF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>
                  <a:solidFill>
                    <a:srgbClr val="FF0000"/>
                  </a:solidFill>
                </a:endParaRPr>
              </a:p>
              <a:p>
                <a:pPr algn="ctr" rtl="0">
                  <a:defRPr sz="1800" b="1"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المميز يساوي صفرا ، لذا يوجد جذر حقيقي واحد مكرر مرتين </a:t>
                </a:r>
                <a:r>
                  <a:t>.  </a:t>
                </a:r>
              </a:p>
            </p:txBody>
          </p:sp>
        </mc:Choice>
        <mc:Fallback xmlns="">
          <p:sp>
            <p:nvSpPr>
              <p:cNvPr id="3965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93" y="2347622"/>
                <a:ext cx="5892118" cy="2768076"/>
              </a:xfrm>
              <a:prstGeom prst="rect">
                <a:avLst/>
              </a:prstGeom>
              <a:blipFill>
                <a:blip r:embed="rId7"/>
                <a:stretch>
                  <a:fillRect t="-110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50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7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68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69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70" name="2-01.png" descr="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33" y="138570"/>
            <a:ext cx="2207632" cy="722289"/>
          </a:xfrm>
          <a:prstGeom prst="rect">
            <a:avLst/>
          </a:prstGeom>
          <a:ln w="12700">
            <a:miter lim="400000"/>
          </a:ln>
        </p:spPr>
      </p:pic>
      <p:sp>
        <p:nvSpPr>
          <p:cNvPr id="3971" name="مستطيل 8"/>
          <p:cNvSpPr/>
          <p:nvPr/>
        </p:nvSpPr>
        <p:spPr>
          <a:xfrm rot="16200000">
            <a:off x="4469845" y="3468976"/>
            <a:ext cx="4841562" cy="5220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72" name="(4A"/>
          <p:cNvSpPr txBox="1"/>
          <p:nvPr/>
        </p:nvSpPr>
        <p:spPr>
          <a:xfrm>
            <a:off x="11508754" y="910069"/>
            <a:ext cx="42974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1800" b="1">
                <a:solidFill>
                  <a:schemeClr val="accent2">
                    <a:satOff val="-18194"/>
                    <a:lumOff val="-11215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(4A</a:t>
            </a:r>
          </a:p>
        </p:txBody>
      </p:sp>
      <p:sp>
        <p:nvSpPr>
          <p:cNvPr id="3973" name="(4B"/>
          <p:cNvSpPr txBox="1"/>
          <p:nvPr/>
        </p:nvSpPr>
        <p:spPr>
          <a:xfrm>
            <a:off x="6242887" y="1044987"/>
            <a:ext cx="41935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rtl="0">
              <a:defRPr sz="1800" b="1">
                <a:solidFill>
                  <a:schemeClr val="accent2">
                    <a:satOff val="-18194"/>
                    <a:lumOff val="-11215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(4B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74" name="معادلة"/>
              <p:cNvSpPr txBox="1"/>
              <p:nvPr/>
            </p:nvSpPr>
            <p:spPr>
              <a:xfrm>
                <a:off x="9232431" y="957332"/>
                <a:ext cx="1986310" cy="2376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3974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431" y="957332"/>
                <a:ext cx="1986310" cy="237620"/>
              </a:xfrm>
              <a:prstGeom prst="rect">
                <a:avLst/>
              </a:prstGeom>
              <a:blipFill>
                <a:blip r:embed="rId4"/>
                <a:stretch>
                  <a:fillRect l="-2462" r="-15692" b="-4615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75" name="معادلة"/>
              <p:cNvSpPr txBox="1"/>
              <p:nvPr/>
            </p:nvSpPr>
            <p:spPr>
              <a:xfrm>
                <a:off x="4202948" y="1109114"/>
                <a:ext cx="1823498" cy="20367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975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48" y="1109114"/>
                <a:ext cx="1823498" cy="203674"/>
              </a:xfrm>
              <a:prstGeom prst="rect">
                <a:avLst/>
              </a:prstGeom>
              <a:blipFill>
                <a:blip r:embed="rId5"/>
                <a:stretch>
                  <a:fillRect l="-2000" t="-6061" r="-15333" b="-484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63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7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78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79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80" name="درست فيما سبق طرائق مختلفة لحل المعادلات التربيعية ، والجدول أدناه يلخص تلك الطرائق ."/>
          <p:cNvSpPr txBox="1"/>
          <p:nvPr/>
        </p:nvSpPr>
        <p:spPr>
          <a:xfrm>
            <a:off x="550191" y="447766"/>
            <a:ext cx="11319864" cy="3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درست فيما سبق طرائق مختلفة لحل المعادلات التربيعية ، والجدول أدناه يلخص تلك الطرائق .</a:t>
            </a:r>
          </a:p>
        </p:txBody>
      </p:sp>
      <p:grpSp>
        <p:nvGrpSpPr>
          <p:cNvPr id="3984" name="تجميع"/>
          <p:cNvGrpSpPr/>
          <p:nvPr/>
        </p:nvGrpSpPr>
        <p:grpSpPr>
          <a:xfrm>
            <a:off x="3743551" y="851220"/>
            <a:ext cx="4694036" cy="476186"/>
            <a:chOff x="0" y="0"/>
            <a:chExt cx="4694034" cy="476184"/>
          </a:xfrm>
        </p:grpSpPr>
        <p:pic>
          <p:nvPicPr>
            <p:cNvPr id="3981" name="خط خط" descr="خط خط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132" y="1827"/>
              <a:ext cx="3289903" cy="419101"/>
            </a:xfrm>
            <a:prstGeom prst="rect">
              <a:avLst/>
            </a:prstGeom>
            <a:effectLst/>
          </p:spPr>
        </p:pic>
        <p:sp>
          <p:nvSpPr>
            <p:cNvPr id="3983" name="حل المعادلات التربيعية"/>
            <p:cNvSpPr txBox="1"/>
            <p:nvPr/>
          </p:nvSpPr>
          <p:spPr>
            <a:xfrm>
              <a:off x="0" y="0"/>
              <a:ext cx="4262594" cy="476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900"/>
              </a:lvl1pPr>
            </a:lstStyle>
            <a:p>
              <a:pPr rtl="0">
                <a:defRPr/>
              </a:pPr>
              <a:r>
                <a:t>حل المعادلات التربيعية </a:t>
              </a:r>
            </a:p>
          </p:txBody>
        </p:sp>
      </p:grpSp>
      <p:pic>
        <p:nvPicPr>
          <p:cNvPr id="3985" name="IMG_3929.png" descr="IMG_3929.png"/>
          <p:cNvPicPr>
            <a:picLocks noChangeAspect="1"/>
          </p:cNvPicPr>
          <p:nvPr/>
        </p:nvPicPr>
        <p:blipFill>
          <a:blip r:embed="rId4"/>
          <a:srcRect l="26247" t="32679" r="23942" b="31222"/>
          <a:stretch>
            <a:fillRect/>
          </a:stretch>
        </p:blipFill>
        <p:spPr>
          <a:xfrm>
            <a:off x="3142623" y="1301484"/>
            <a:ext cx="7374745" cy="53445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135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73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3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734" name="2-14.png" descr="2-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47" y="284288"/>
            <a:ext cx="2098565" cy="930354"/>
          </a:xfrm>
          <a:prstGeom prst="rect">
            <a:avLst/>
          </a:prstGeom>
          <a:ln w="12700">
            <a:miter lim="400000"/>
          </a:ln>
        </p:spPr>
      </p:pic>
      <p:sp>
        <p:nvSpPr>
          <p:cNvPr id="3735" name="ما  تأثير زيادة قيمة t   في المعادلة على قيمة  h   ؟"/>
          <p:cNvSpPr txBox="1"/>
          <p:nvPr/>
        </p:nvSpPr>
        <p:spPr>
          <a:xfrm>
            <a:off x="7401670" y="3831472"/>
            <a:ext cx="4368724" cy="654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>
                <a:blipFill rotWithShape="1">
                  <a:blip r:embed="rId4"/>
                  <a:srcRect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  تأثير زيادة قيمة t   في المعادلة على قيمة  h   ؟</a:t>
            </a:r>
          </a:p>
        </p:txBody>
      </p:sp>
      <p:sp>
        <p:nvSpPr>
          <p:cNvPr id="3736" name="ما  شكل  تمثيل  المعادلة  البياني ؟"/>
          <p:cNvSpPr txBox="1"/>
          <p:nvPr/>
        </p:nvSpPr>
        <p:spPr>
          <a:xfrm>
            <a:off x="8701331" y="4709386"/>
            <a:ext cx="312535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>
                <a:blipFill rotWithShape="1">
                  <a:blip r:embed="rId4"/>
                  <a:srcRect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  شكل  تمثيل  المعادلة  البياني ؟</a:t>
            </a:r>
          </a:p>
        </p:txBody>
      </p:sp>
      <p:sp>
        <p:nvSpPr>
          <p:cNvPr id="3737" name="ما  اتجاه فتحة القطع المكافئ ؟"/>
          <p:cNvSpPr txBox="1"/>
          <p:nvPr/>
        </p:nvSpPr>
        <p:spPr>
          <a:xfrm>
            <a:off x="9214744" y="5802901"/>
            <a:ext cx="262307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900">
                <a:blipFill rotWithShape="1">
                  <a:blip r:embed="rId4"/>
                  <a:srcRect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  اتجاه فتحة القطع المكافئ ؟</a:t>
            </a:r>
          </a:p>
        </p:txBody>
      </p:sp>
      <p:pic>
        <p:nvPicPr>
          <p:cNvPr id="3738" name="IMG_3909.png" descr="IMG_3909.png"/>
          <p:cNvPicPr>
            <a:picLocks noChangeAspect="1"/>
          </p:cNvPicPr>
          <p:nvPr/>
        </p:nvPicPr>
        <p:blipFill>
          <a:blip r:embed="rId5"/>
          <a:srcRect l="53116" t="29359" r="22719" b="46477"/>
          <a:stretch>
            <a:fillRect/>
          </a:stretch>
        </p:blipFill>
        <p:spPr>
          <a:xfrm>
            <a:off x="6700005" y="111230"/>
            <a:ext cx="4097472" cy="409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9" name="IMG_3909.png" descr="IMG_3909.png"/>
          <p:cNvPicPr>
            <a:picLocks noChangeAspect="1"/>
          </p:cNvPicPr>
          <p:nvPr/>
        </p:nvPicPr>
        <p:blipFill>
          <a:blip r:embed="rId5"/>
          <a:srcRect l="25667" t="30915" r="47514" b="50482"/>
          <a:stretch>
            <a:fillRect/>
          </a:stretch>
        </p:blipFill>
        <p:spPr>
          <a:xfrm>
            <a:off x="381773" y="628449"/>
            <a:ext cx="3735017" cy="25907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545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7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88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89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90" name="2-07.png" descr="2-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361" y="143371"/>
            <a:ext cx="2102180" cy="931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1" name="IMG_3937.png" descr="IMG_3937.png"/>
          <p:cNvPicPr>
            <a:picLocks noChangeAspect="1"/>
          </p:cNvPicPr>
          <p:nvPr/>
        </p:nvPicPr>
        <p:blipFill>
          <a:blip r:embed="rId4"/>
          <a:srcRect l="23757" t="38177" r="23757" b="55399"/>
          <a:stretch>
            <a:fillRect/>
          </a:stretch>
        </p:blipFill>
        <p:spPr>
          <a:xfrm>
            <a:off x="5187533" y="290222"/>
            <a:ext cx="5211517" cy="63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2" name="IMG_3937.png" descr="IMG_3937.png"/>
          <p:cNvPicPr>
            <a:picLocks noChangeAspect="1"/>
          </p:cNvPicPr>
          <p:nvPr/>
        </p:nvPicPr>
        <p:blipFill>
          <a:blip r:embed="rId4"/>
          <a:srcRect l="44298" t="44194" r="25035" b="50970"/>
          <a:stretch>
            <a:fillRect/>
          </a:stretch>
        </p:blipFill>
        <p:spPr>
          <a:xfrm>
            <a:off x="8788879" y="1000511"/>
            <a:ext cx="3440227" cy="542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3" name="IMG_3937.png" descr="IMG_3937.png"/>
          <p:cNvPicPr>
            <a:picLocks noChangeAspect="1"/>
          </p:cNvPicPr>
          <p:nvPr/>
        </p:nvPicPr>
        <p:blipFill>
          <a:blip r:embed="rId4"/>
          <a:srcRect l="47929" t="54880" r="26350" b="37244"/>
          <a:stretch>
            <a:fillRect/>
          </a:stretch>
        </p:blipFill>
        <p:spPr>
          <a:xfrm>
            <a:off x="3503762" y="1000511"/>
            <a:ext cx="2801029" cy="857685"/>
          </a:xfrm>
          <a:prstGeom prst="rect">
            <a:avLst/>
          </a:prstGeom>
          <a:ln w="12700">
            <a:miter lim="400000"/>
          </a:ln>
        </p:spPr>
      </p:pic>
      <p:sp>
        <p:nvSpPr>
          <p:cNvPr id="3994" name="مستطيل 8"/>
          <p:cNvSpPr/>
          <p:nvPr/>
        </p:nvSpPr>
        <p:spPr>
          <a:xfrm rot="16200000">
            <a:off x="4455616" y="3506947"/>
            <a:ext cx="4784643" cy="33178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5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997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998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999" name="IMG_3938.png" descr="IMG_3938.png"/>
          <p:cNvPicPr>
            <a:picLocks noChangeAspect="1"/>
          </p:cNvPicPr>
          <p:nvPr/>
        </p:nvPicPr>
        <p:blipFill>
          <a:blip r:embed="rId3"/>
          <a:srcRect l="24276" t="39630" r="27979" b="54050"/>
          <a:stretch>
            <a:fillRect/>
          </a:stretch>
        </p:blipFill>
        <p:spPr>
          <a:xfrm>
            <a:off x="7190524" y="277795"/>
            <a:ext cx="4953775" cy="65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0" name="IMG_3938.png" descr="IMG_3938.png"/>
          <p:cNvPicPr>
            <a:picLocks noChangeAspect="1"/>
          </p:cNvPicPr>
          <p:nvPr/>
        </p:nvPicPr>
        <p:blipFill>
          <a:blip r:embed="rId3"/>
          <a:srcRect l="43468" t="56747" r="28395" b="37451"/>
          <a:stretch>
            <a:fillRect/>
          </a:stretch>
        </p:blipFill>
        <p:spPr>
          <a:xfrm>
            <a:off x="8409506" y="870351"/>
            <a:ext cx="3123190" cy="643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1" name="IMG_3938.png" descr="IMG_3938.png"/>
          <p:cNvPicPr>
            <a:picLocks noChangeAspect="1"/>
          </p:cNvPicPr>
          <p:nvPr/>
        </p:nvPicPr>
        <p:blipFill>
          <a:blip r:embed="rId3"/>
          <a:srcRect l="42431" t="46373" r="26143" b="49485"/>
          <a:stretch>
            <a:fillRect/>
          </a:stretch>
        </p:blipFill>
        <p:spPr>
          <a:xfrm>
            <a:off x="8942912" y="1496450"/>
            <a:ext cx="3398755" cy="447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2" name="IMG_3938.png" descr="IMG_3938.png"/>
          <p:cNvPicPr>
            <a:picLocks noChangeAspect="1"/>
          </p:cNvPicPr>
          <p:nvPr/>
        </p:nvPicPr>
        <p:blipFill>
          <a:blip r:embed="rId3"/>
          <a:srcRect l="34961" t="50938" r="28737" b="43572"/>
          <a:stretch>
            <a:fillRect/>
          </a:stretch>
        </p:blipFill>
        <p:spPr>
          <a:xfrm>
            <a:off x="3007669" y="1485139"/>
            <a:ext cx="3464319" cy="523853"/>
          </a:xfrm>
          <a:prstGeom prst="rect">
            <a:avLst/>
          </a:prstGeom>
          <a:ln w="12700">
            <a:miter lim="400000"/>
          </a:ln>
        </p:spPr>
      </p:pic>
      <p:sp>
        <p:nvSpPr>
          <p:cNvPr id="4003" name="مستطيل 8"/>
          <p:cNvSpPr/>
          <p:nvPr/>
        </p:nvSpPr>
        <p:spPr>
          <a:xfrm rot="16200000">
            <a:off x="4736649" y="3764238"/>
            <a:ext cx="4279495" cy="2374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19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5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4006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07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008" name="2-03.png" descr="2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623" y="202810"/>
            <a:ext cx="2995148" cy="80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9" name="IMG_3939.png" descr="IMG_3939.png"/>
          <p:cNvPicPr>
            <a:picLocks noChangeAspect="1"/>
          </p:cNvPicPr>
          <p:nvPr/>
        </p:nvPicPr>
        <p:blipFill>
          <a:blip r:embed="rId4"/>
          <a:srcRect l="26662" t="42638" r="26662" b="49693"/>
          <a:stretch>
            <a:fillRect/>
          </a:stretch>
        </p:blipFill>
        <p:spPr>
          <a:xfrm>
            <a:off x="4784045" y="203542"/>
            <a:ext cx="4871367" cy="800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0" name="IMG_3939.png" descr="IMG_3939.png"/>
          <p:cNvPicPr>
            <a:picLocks noChangeAspect="1"/>
          </p:cNvPicPr>
          <p:nvPr/>
        </p:nvPicPr>
        <p:blipFill>
          <a:blip r:embed="rId4"/>
          <a:srcRect l="45024" t="49797" r="27077" b="44402"/>
          <a:stretch>
            <a:fillRect/>
          </a:stretch>
        </p:blipFill>
        <p:spPr>
          <a:xfrm>
            <a:off x="9200047" y="1008950"/>
            <a:ext cx="2812329" cy="5847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987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2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4013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14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015" name="IMG_3940.png" descr="IMG_3940.png"/>
          <p:cNvPicPr>
            <a:picLocks noChangeAspect="1"/>
          </p:cNvPicPr>
          <p:nvPr/>
        </p:nvPicPr>
        <p:blipFill>
          <a:blip r:embed="rId3"/>
          <a:srcRect l="32679" t="38177" r="25002" b="57162"/>
          <a:stretch>
            <a:fillRect/>
          </a:stretch>
        </p:blipFill>
        <p:spPr>
          <a:xfrm>
            <a:off x="7266077" y="440049"/>
            <a:ext cx="4940123" cy="54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6" name="IMG_3940.png" descr="IMG_3940.png"/>
          <p:cNvPicPr>
            <a:picLocks noChangeAspect="1"/>
          </p:cNvPicPr>
          <p:nvPr/>
        </p:nvPicPr>
        <p:blipFill>
          <a:blip r:embed="rId3"/>
          <a:srcRect l="29774" t="55399" r="50627" b="39422"/>
          <a:stretch>
            <a:fillRect/>
          </a:stretch>
        </p:blipFill>
        <p:spPr>
          <a:xfrm>
            <a:off x="9187279" y="792089"/>
            <a:ext cx="2901815" cy="766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7" name="IMG_3940.png" descr="IMG_3940.png"/>
          <p:cNvPicPr>
            <a:picLocks noChangeAspect="1"/>
          </p:cNvPicPr>
          <p:nvPr/>
        </p:nvPicPr>
        <p:blipFill>
          <a:blip r:embed="rId3"/>
          <a:srcRect l="50730" t="42950" r="26143" b="53324"/>
          <a:stretch>
            <a:fillRect/>
          </a:stretch>
        </p:blipFill>
        <p:spPr>
          <a:xfrm>
            <a:off x="9203381" y="1427505"/>
            <a:ext cx="3168945" cy="51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8" name="IMG_3940.png" descr="IMG_3940.png"/>
          <p:cNvPicPr>
            <a:picLocks noChangeAspect="1"/>
          </p:cNvPicPr>
          <p:nvPr/>
        </p:nvPicPr>
        <p:blipFill>
          <a:blip r:embed="rId3"/>
          <a:srcRect l="42223" t="47099" r="26247" b="49278"/>
          <a:stretch>
            <a:fillRect/>
          </a:stretch>
        </p:blipFill>
        <p:spPr>
          <a:xfrm>
            <a:off x="2050774" y="1574713"/>
            <a:ext cx="4585452" cy="526746"/>
          </a:xfrm>
          <a:prstGeom prst="rect">
            <a:avLst/>
          </a:prstGeom>
          <a:ln w="12700">
            <a:miter lim="400000"/>
          </a:ln>
        </p:spPr>
      </p:pic>
      <p:sp>
        <p:nvSpPr>
          <p:cNvPr id="4019" name="مستطيل 8"/>
          <p:cNvSpPr/>
          <p:nvPr/>
        </p:nvSpPr>
        <p:spPr>
          <a:xfrm rot="16200000">
            <a:off x="4736649" y="3764238"/>
            <a:ext cx="4279495" cy="2374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41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402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2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024" name="IMG_3941.png" descr="IMG_3941.png"/>
          <p:cNvPicPr>
            <a:picLocks noChangeAspect="1"/>
          </p:cNvPicPr>
          <p:nvPr/>
        </p:nvPicPr>
        <p:blipFill>
          <a:blip r:embed="rId3"/>
          <a:srcRect l="25935" t="38074" r="27125" b="38993"/>
          <a:stretch>
            <a:fillRect/>
          </a:stretch>
        </p:blipFill>
        <p:spPr>
          <a:xfrm>
            <a:off x="6710644" y="1229788"/>
            <a:ext cx="5264576" cy="257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5" name="2-04.png" descr="2-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7543" y="235195"/>
            <a:ext cx="2288096" cy="124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6" name="IMG_3942.png" descr="IMG_3942.png"/>
          <p:cNvPicPr>
            <a:picLocks noChangeAspect="1"/>
          </p:cNvPicPr>
          <p:nvPr/>
        </p:nvPicPr>
        <p:blipFill>
          <a:blip r:embed="rId5"/>
          <a:srcRect l="19223" t="42535" r="22927" b="51042"/>
          <a:stretch>
            <a:fillRect/>
          </a:stretch>
        </p:blipFill>
        <p:spPr>
          <a:xfrm>
            <a:off x="-697217" y="392246"/>
            <a:ext cx="6994825" cy="7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7" name="IMG_3942.png" descr="IMG_3942.png"/>
          <p:cNvPicPr>
            <a:picLocks noChangeAspect="1"/>
          </p:cNvPicPr>
          <p:nvPr/>
        </p:nvPicPr>
        <p:blipFill>
          <a:blip r:embed="rId5"/>
          <a:srcRect l="19223" t="49142" r="24970" b="46892"/>
          <a:stretch>
            <a:fillRect/>
          </a:stretch>
        </p:blipFill>
        <p:spPr>
          <a:xfrm>
            <a:off x="-191913" y="1443070"/>
            <a:ext cx="6435517" cy="457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8" name="IMG_3942.png" descr="IMG_3942.png"/>
          <p:cNvPicPr>
            <a:picLocks noChangeAspect="1"/>
          </p:cNvPicPr>
          <p:nvPr/>
        </p:nvPicPr>
        <p:blipFill>
          <a:blip r:embed="rId5"/>
          <a:srcRect l="33349" t="53116" r="27077" b="43678"/>
          <a:stretch>
            <a:fillRect/>
          </a:stretch>
        </p:blipFill>
        <p:spPr>
          <a:xfrm>
            <a:off x="579079" y="4157372"/>
            <a:ext cx="5475630" cy="443365"/>
          </a:xfrm>
          <a:prstGeom prst="rect">
            <a:avLst/>
          </a:prstGeom>
          <a:ln w="12700">
            <a:miter lim="400000"/>
          </a:ln>
        </p:spPr>
      </p:pic>
      <p:sp>
        <p:nvSpPr>
          <p:cNvPr id="4029" name="مستطيل 8"/>
          <p:cNvSpPr/>
          <p:nvPr/>
        </p:nvSpPr>
        <p:spPr>
          <a:xfrm rot="16200000">
            <a:off x="3753768" y="3280435"/>
            <a:ext cx="5076349" cy="23742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45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403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03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034" name="IMG_3943.png" descr="IMG_3943.png"/>
          <p:cNvPicPr>
            <a:picLocks noChangeAspect="1"/>
          </p:cNvPicPr>
          <p:nvPr/>
        </p:nvPicPr>
        <p:blipFill>
          <a:blip r:embed="rId3"/>
          <a:srcRect l="52805" t="41912" r="25209" b="40252"/>
          <a:stretch>
            <a:fillRect/>
          </a:stretch>
        </p:blipFill>
        <p:spPr>
          <a:xfrm>
            <a:off x="8071353" y="255065"/>
            <a:ext cx="4049470" cy="3285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5" name="2-06.png" descr="2-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5" y="5952473"/>
            <a:ext cx="1697898" cy="51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6" name="2-05.png" descr="2-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022" y="5907410"/>
            <a:ext cx="1804310" cy="60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7" name="IMG_3943.png" descr="IMG_3943.png"/>
          <p:cNvPicPr>
            <a:picLocks noChangeAspect="1"/>
          </p:cNvPicPr>
          <p:nvPr/>
        </p:nvPicPr>
        <p:blipFill>
          <a:blip r:embed="rId3"/>
          <a:srcRect l="33924" t="41912" r="48655" b="41912"/>
          <a:stretch>
            <a:fillRect/>
          </a:stretch>
        </p:blipFill>
        <p:spPr>
          <a:xfrm>
            <a:off x="3766337" y="2350"/>
            <a:ext cx="3128980" cy="2905362"/>
          </a:xfrm>
          <a:prstGeom prst="rect">
            <a:avLst/>
          </a:prstGeom>
          <a:ln w="12700">
            <a:miter lim="400000"/>
          </a:ln>
        </p:spPr>
      </p:pic>
      <p:sp>
        <p:nvSpPr>
          <p:cNvPr id="4038" name="مستطيل 8"/>
          <p:cNvSpPr/>
          <p:nvPr/>
        </p:nvSpPr>
        <p:spPr>
          <a:xfrm rot="16200000">
            <a:off x="4280261" y="3266205"/>
            <a:ext cx="5076348" cy="2374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39" name="مربع نص 2"/>
              <p:cNvSpPr txBox="1"/>
              <p:nvPr/>
            </p:nvSpPr>
            <p:spPr>
              <a:xfrm>
                <a:off x="5695648" y="5804638"/>
                <a:ext cx="4777525" cy="4052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قيمة المميز للمعادلة   </a:t>
                </a:r>
                <a:r>
                  <a:t> 8x = 0-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تساوي </a:t>
                </a:r>
                <a:r>
                  <a:t>...</a:t>
                </a:r>
              </a:p>
            </p:txBody>
          </p:sp>
        </mc:Choice>
        <mc:Fallback xmlns="">
          <p:sp>
            <p:nvSpPr>
              <p:cNvPr id="4039" name="مربع نص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648" y="5804638"/>
                <a:ext cx="4777525" cy="405264"/>
              </a:xfrm>
              <a:prstGeom prst="rect">
                <a:avLst/>
              </a:prstGeom>
              <a:blipFill>
                <a:blip r:embed="rId6"/>
                <a:stretch>
                  <a:fillRect r="-1913" b="-223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0" name="-8  ،  46 ،  8  ، - 46"/>
          <p:cNvSpPr txBox="1"/>
          <p:nvPr/>
        </p:nvSpPr>
        <p:spPr>
          <a:xfrm>
            <a:off x="7901171" y="6184016"/>
            <a:ext cx="179510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rtl="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-8  ،  46 ،  8  ، - 46 </a:t>
            </a:r>
          </a:p>
        </p:txBody>
      </p:sp>
    </p:spTree>
    <p:extLst>
      <p:ext uri="{BB962C8B-B14F-4D97-AF65-F5344CB8AC3E}">
        <p14:creationId xmlns:p14="http://schemas.microsoft.com/office/powerpoint/2010/main" val="158906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74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4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44" name="بيضاوي"/>
          <p:cNvSpPr/>
          <p:nvPr/>
        </p:nvSpPr>
        <p:spPr>
          <a:xfrm>
            <a:off x="3810350" y="425306"/>
            <a:ext cx="5308873" cy="745212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2">
                <a:satOff val="-18194"/>
                <a:lumOff val="-11215"/>
              </a:schemeClr>
            </a:solidFill>
            <a:prstDash val="sysDot"/>
            <a:miter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45" name="طرق حل المعادلات التربيعية"/>
          <p:cNvSpPr txBox="1"/>
          <p:nvPr/>
        </p:nvSpPr>
        <p:spPr>
          <a:xfrm>
            <a:off x="4166149" y="558961"/>
            <a:ext cx="4597274" cy="47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733930">
              <a:lnSpc>
                <a:spcPct val="90000"/>
              </a:lnSpc>
              <a:spcBef>
                <a:spcPts val="3200"/>
              </a:spcBef>
              <a:defRPr sz="3000">
                <a:solidFill>
                  <a:srgbClr val="AC4A4A"/>
                </a:solidFill>
              </a:defRPr>
            </a:lvl1pPr>
          </a:lstStyle>
          <a:p>
            <a:pPr rtl="0">
              <a:defRPr/>
            </a:pPr>
            <a:r>
              <a:t>طرق حل المعادلات التربيعية</a:t>
            </a:r>
          </a:p>
        </p:txBody>
      </p:sp>
      <p:grpSp>
        <p:nvGrpSpPr>
          <p:cNvPr id="3748" name="تجميع"/>
          <p:cNvGrpSpPr/>
          <p:nvPr/>
        </p:nvGrpSpPr>
        <p:grpSpPr>
          <a:xfrm>
            <a:off x="8780250" y="1749628"/>
            <a:ext cx="3046378" cy="1172098"/>
            <a:chOff x="0" y="0"/>
            <a:chExt cx="3046377" cy="1172096"/>
          </a:xfrm>
        </p:grpSpPr>
        <p:sp>
          <p:nvSpPr>
            <p:cNvPr id="3746" name="بيضاوي"/>
            <p:cNvSpPr/>
            <p:nvPr/>
          </p:nvSpPr>
          <p:spPr>
            <a:xfrm>
              <a:off x="0" y="0"/>
              <a:ext cx="3046378" cy="117209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ysDot"/>
              <a:miter lim="8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47" name="التمثيل البياني"/>
            <p:cNvSpPr txBox="1"/>
            <p:nvPr/>
          </p:nvSpPr>
          <p:spPr>
            <a:xfrm>
              <a:off x="563778" y="146682"/>
              <a:ext cx="2240011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solidFill>
                    <a:schemeClr val="accent6">
                      <a:lumOff val="-9568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التمثيل البياني</a:t>
              </a:r>
            </a:p>
          </p:txBody>
        </p:sp>
      </p:grpSp>
      <p:grpSp>
        <p:nvGrpSpPr>
          <p:cNvPr id="3751" name="تجميع"/>
          <p:cNvGrpSpPr/>
          <p:nvPr/>
        </p:nvGrpSpPr>
        <p:grpSpPr>
          <a:xfrm>
            <a:off x="652503" y="1749628"/>
            <a:ext cx="3231362" cy="1172098"/>
            <a:chOff x="0" y="0"/>
            <a:chExt cx="3231361" cy="1172096"/>
          </a:xfrm>
        </p:grpSpPr>
        <p:sp>
          <p:nvSpPr>
            <p:cNvPr id="3749" name="بيضاوي"/>
            <p:cNvSpPr/>
            <p:nvPr/>
          </p:nvSpPr>
          <p:spPr>
            <a:xfrm>
              <a:off x="0" y="0"/>
              <a:ext cx="3231362" cy="117209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ysDot"/>
              <a:miter lim="8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50" name="التحليل إلى العوامل"/>
            <p:cNvSpPr txBox="1"/>
            <p:nvPr/>
          </p:nvSpPr>
          <p:spPr>
            <a:xfrm>
              <a:off x="254329" y="159382"/>
              <a:ext cx="2722703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900">
                  <a:solidFill>
                    <a:schemeClr val="accent6">
                      <a:lumOff val="-9568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التحليل إلى العوامل</a:t>
              </a:r>
            </a:p>
          </p:txBody>
        </p:sp>
      </p:grpSp>
      <p:grpSp>
        <p:nvGrpSpPr>
          <p:cNvPr id="3754" name="تجميع"/>
          <p:cNvGrpSpPr/>
          <p:nvPr/>
        </p:nvGrpSpPr>
        <p:grpSpPr>
          <a:xfrm>
            <a:off x="4109170" y="3252525"/>
            <a:ext cx="3587100" cy="1172098"/>
            <a:chOff x="0" y="0"/>
            <a:chExt cx="3587099" cy="1172096"/>
          </a:xfrm>
        </p:grpSpPr>
        <p:sp>
          <p:nvSpPr>
            <p:cNvPr id="3752" name="بيضاوي"/>
            <p:cNvSpPr/>
            <p:nvPr/>
          </p:nvSpPr>
          <p:spPr>
            <a:xfrm>
              <a:off x="0" y="0"/>
              <a:ext cx="3587100" cy="117209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ysDot"/>
              <a:miter lim="8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53" name="الجذر التربيعي"/>
            <p:cNvSpPr txBox="1"/>
            <p:nvPr/>
          </p:nvSpPr>
          <p:spPr>
            <a:xfrm>
              <a:off x="555716" y="235528"/>
              <a:ext cx="2475668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>
                  <a:solidFill>
                    <a:schemeClr val="accent6">
                      <a:lumOff val="-9568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الجذر التربيعي </a:t>
              </a:r>
            </a:p>
          </p:txBody>
        </p:sp>
      </p:grpSp>
      <p:grpSp>
        <p:nvGrpSpPr>
          <p:cNvPr id="3757" name="تجميع"/>
          <p:cNvGrpSpPr/>
          <p:nvPr/>
        </p:nvGrpSpPr>
        <p:grpSpPr>
          <a:xfrm>
            <a:off x="8415430" y="4629817"/>
            <a:ext cx="3558641" cy="1172098"/>
            <a:chOff x="0" y="0"/>
            <a:chExt cx="3558640" cy="1172096"/>
          </a:xfrm>
        </p:grpSpPr>
        <p:sp>
          <p:nvSpPr>
            <p:cNvPr id="3755" name="بيضاوي"/>
            <p:cNvSpPr/>
            <p:nvPr/>
          </p:nvSpPr>
          <p:spPr>
            <a:xfrm>
              <a:off x="0" y="0"/>
              <a:ext cx="3558641" cy="117209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ysDot"/>
              <a:miter lim="8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56" name="إكمال المربع"/>
            <p:cNvSpPr txBox="1"/>
            <p:nvPr/>
          </p:nvSpPr>
          <p:spPr>
            <a:xfrm>
              <a:off x="780647" y="235528"/>
              <a:ext cx="2214722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>
                  <a:solidFill>
                    <a:schemeClr val="accent6">
                      <a:lumOff val="-9568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إكمال المربع</a:t>
              </a:r>
            </a:p>
          </p:txBody>
        </p:sp>
      </p:grpSp>
      <p:grpSp>
        <p:nvGrpSpPr>
          <p:cNvPr id="3760" name="تجميع"/>
          <p:cNvGrpSpPr/>
          <p:nvPr/>
        </p:nvGrpSpPr>
        <p:grpSpPr>
          <a:xfrm>
            <a:off x="513765" y="4629817"/>
            <a:ext cx="3508838" cy="1172098"/>
            <a:chOff x="0" y="0"/>
            <a:chExt cx="3508836" cy="1172096"/>
          </a:xfrm>
        </p:grpSpPr>
        <p:sp>
          <p:nvSpPr>
            <p:cNvPr id="3758" name="بيضاوي"/>
            <p:cNvSpPr/>
            <p:nvPr/>
          </p:nvSpPr>
          <p:spPr>
            <a:xfrm>
              <a:off x="0" y="0"/>
              <a:ext cx="3508837" cy="1172097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ysDot"/>
              <a:miter lim="8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59" name="القانون العام"/>
            <p:cNvSpPr txBox="1"/>
            <p:nvPr/>
          </p:nvSpPr>
          <p:spPr>
            <a:xfrm>
              <a:off x="760365" y="135532"/>
              <a:ext cx="1988107" cy="701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>
                  <a:solidFill>
                    <a:schemeClr val="accent6">
                      <a:lumOff val="-9568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القانون العام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49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2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763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64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65" name="مستطيل مستدير الزوايا"/>
          <p:cNvSpPr/>
          <p:nvPr/>
        </p:nvSpPr>
        <p:spPr>
          <a:xfrm>
            <a:off x="6120475" y="385760"/>
            <a:ext cx="5878221" cy="6086480"/>
          </a:xfrm>
          <a:prstGeom prst="roundRect">
            <a:avLst>
              <a:gd name="adj" fmla="val 3241"/>
            </a:avLst>
          </a:prstGeom>
          <a:ln w="38100">
            <a:solidFill>
              <a:srgbClr val="F29C74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66" name="مستطيل مستدير الزوايا"/>
          <p:cNvSpPr/>
          <p:nvPr/>
        </p:nvSpPr>
        <p:spPr>
          <a:xfrm>
            <a:off x="128779" y="385759"/>
            <a:ext cx="5878221" cy="6086479"/>
          </a:xfrm>
          <a:prstGeom prst="roundRect">
            <a:avLst>
              <a:gd name="adj" fmla="val 3241"/>
            </a:avLst>
          </a:prstGeom>
          <a:ln w="38100">
            <a:solidFill>
              <a:srgbClr val="F29C74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767" name="IMG_3920.png" descr="IMG_3920.png"/>
          <p:cNvPicPr>
            <a:picLocks noChangeAspect="1"/>
          </p:cNvPicPr>
          <p:nvPr/>
        </p:nvPicPr>
        <p:blipFill>
          <a:blip r:embed="rId3"/>
          <a:srcRect l="25106" t="29359" r="59410" b="33064"/>
          <a:stretch>
            <a:fillRect/>
          </a:stretch>
        </p:blipFill>
        <p:spPr>
          <a:xfrm>
            <a:off x="1637163" y="421481"/>
            <a:ext cx="2478529" cy="6015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8" name="IMG_3924.png" descr="IMG_3924.png"/>
          <p:cNvPicPr>
            <a:picLocks noChangeAspect="1"/>
          </p:cNvPicPr>
          <p:nvPr/>
        </p:nvPicPr>
        <p:blipFill>
          <a:blip r:embed="rId4"/>
          <a:srcRect l="25935" t="7839" r="28164" b="34650"/>
          <a:stretch>
            <a:fillRect/>
          </a:stretch>
        </p:blipFill>
        <p:spPr>
          <a:xfrm>
            <a:off x="6653381" y="366710"/>
            <a:ext cx="5031131" cy="63038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55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مستطيل مستدير الزوايا"/>
          <p:cNvSpPr/>
          <p:nvPr/>
        </p:nvSpPr>
        <p:spPr>
          <a:xfrm>
            <a:off x="4039628" y="385760"/>
            <a:ext cx="7710372" cy="2175724"/>
          </a:xfrm>
          <a:prstGeom prst="roundRect">
            <a:avLst>
              <a:gd name="adj" fmla="val 8482"/>
            </a:avLst>
          </a:prstGeom>
          <a:ln w="38100">
            <a:solidFill>
              <a:srgbClr val="F29C74"/>
            </a:solidFill>
            <a:prstDash val="sysDot"/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71" name="مستطيل مستدير الزوايا"/>
          <p:cNvSpPr/>
          <p:nvPr/>
        </p:nvSpPr>
        <p:spPr>
          <a:xfrm>
            <a:off x="7753977" y="1574140"/>
            <a:ext cx="1458968" cy="321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2" y="21600"/>
                </a:moveTo>
                <a:lnTo>
                  <a:pt x="17958" y="21600"/>
                </a:lnTo>
                <a:cubicBezTo>
                  <a:pt x="18995" y="21600"/>
                  <a:pt x="19617" y="21600"/>
                  <a:pt x="20032" y="20949"/>
                </a:cubicBezTo>
                <a:cubicBezTo>
                  <a:pt x="20694" y="19857"/>
                  <a:pt x="21215" y="17494"/>
                  <a:pt x="21456" y="14494"/>
                </a:cubicBezTo>
                <a:cubicBezTo>
                  <a:pt x="21551" y="13310"/>
                  <a:pt x="21600" y="12060"/>
                  <a:pt x="21600" y="10800"/>
                </a:cubicBezTo>
                <a:cubicBezTo>
                  <a:pt x="21600" y="9540"/>
                  <a:pt x="21551" y="8290"/>
                  <a:pt x="21456" y="7106"/>
                </a:cubicBezTo>
                <a:cubicBezTo>
                  <a:pt x="21215" y="4106"/>
                  <a:pt x="20694" y="1743"/>
                  <a:pt x="20032" y="651"/>
                </a:cubicBezTo>
                <a:cubicBezTo>
                  <a:pt x="19617" y="0"/>
                  <a:pt x="18995" y="0"/>
                  <a:pt x="17958" y="0"/>
                </a:cubicBezTo>
                <a:lnTo>
                  <a:pt x="3642" y="0"/>
                </a:lnTo>
                <a:cubicBezTo>
                  <a:pt x="2605" y="0"/>
                  <a:pt x="1983" y="0"/>
                  <a:pt x="1568" y="651"/>
                </a:cubicBezTo>
                <a:cubicBezTo>
                  <a:pt x="906" y="1743"/>
                  <a:pt x="385" y="4106"/>
                  <a:pt x="144" y="7106"/>
                </a:cubicBezTo>
                <a:cubicBezTo>
                  <a:pt x="49" y="8290"/>
                  <a:pt x="0" y="9540"/>
                  <a:pt x="0" y="10800"/>
                </a:cubicBezTo>
                <a:cubicBezTo>
                  <a:pt x="0" y="12060"/>
                  <a:pt x="49" y="13310"/>
                  <a:pt x="144" y="14494"/>
                </a:cubicBezTo>
                <a:cubicBezTo>
                  <a:pt x="385" y="17494"/>
                  <a:pt x="906" y="19857"/>
                  <a:pt x="1568" y="20949"/>
                </a:cubicBezTo>
                <a:cubicBezTo>
                  <a:pt x="1983" y="21600"/>
                  <a:pt x="2605" y="21600"/>
                  <a:pt x="3642" y="21600"/>
                </a:cubicBezTo>
                <a:close/>
              </a:path>
            </a:pathLst>
          </a:custGeom>
          <a:solidFill>
            <a:srgbClr val="F2C5B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772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773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774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775" name="صورة" descr="صورة"/>
          <p:cNvPicPr>
            <a:picLocks noChangeAspect="1"/>
          </p:cNvPicPr>
          <p:nvPr/>
        </p:nvPicPr>
        <p:blipFill>
          <a:blip r:embed="rId3"/>
          <a:srcRect r="3725" b="3725"/>
          <a:stretch>
            <a:fillRect/>
          </a:stretch>
        </p:blipFill>
        <p:spPr>
          <a:xfrm>
            <a:off x="370000" y="731968"/>
            <a:ext cx="1433097" cy="200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6" name="2-13.png" descr="2-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77" y="217832"/>
            <a:ext cx="1738311" cy="5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7" name="IMG_3921.png" descr="IMG_3921.png"/>
          <p:cNvPicPr>
            <a:picLocks noChangeAspect="1"/>
          </p:cNvPicPr>
          <p:nvPr/>
        </p:nvPicPr>
        <p:blipFill>
          <a:blip r:embed="rId5"/>
          <a:srcRect l="27727" t="43779" r="22616" b="38868"/>
          <a:stretch>
            <a:fillRect/>
          </a:stretch>
        </p:blipFill>
        <p:spPr>
          <a:xfrm>
            <a:off x="5159455" y="828375"/>
            <a:ext cx="5155749" cy="1801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1" name="تجميع"/>
          <p:cNvGrpSpPr/>
          <p:nvPr/>
        </p:nvGrpSpPr>
        <p:grpSpPr>
          <a:xfrm>
            <a:off x="5434565" y="517726"/>
            <a:ext cx="4815133" cy="489044"/>
            <a:chOff x="0" y="0"/>
            <a:chExt cx="4815131" cy="489043"/>
          </a:xfrm>
        </p:grpSpPr>
        <p:pic>
          <p:nvPicPr>
            <p:cNvPr id="3778" name="خط خط" descr="خط خط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06" y="7535"/>
              <a:ext cx="4782026" cy="419101"/>
            </a:xfrm>
            <a:prstGeom prst="rect">
              <a:avLst/>
            </a:prstGeom>
            <a:effectLst/>
          </p:spPr>
        </p:pic>
        <p:sp>
          <p:nvSpPr>
            <p:cNvPr id="3780" name="القانون العام لحل المعادلة التربيعية"/>
            <p:cNvSpPr txBox="1"/>
            <p:nvPr/>
          </p:nvSpPr>
          <p:spPr>
            <a:xfrm>
              <a:off x="0" y="0"/>
              <a:ext cx="4377698" cy="489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900"/>
              </a:lvl1pPr>
            </a:lstStyle>
            <a:p>
              <a:pPr rtl="0">
                <a:defRPr/>
              </a:pPr>
              <a:r>
                <a:t>القانون العام لحل المعادلة التربيعية</a:t>
              </a:r>
            </a:p>
          </p:txBody>
        </p:sp>
      </p:grpSp>
      <p:grpSp>
        <p:nvGrpSpPr>
          <p:cNvPr id="3786" name="تجميع"/>
          <p:cNvGrpSpPr/>
          <p:nvPr/>
        </p:nvGrpSpPr>
        <p:grpSpPr>
          <a:xfrm>
            <a:off x="10093580" y="2519495"/>
            <a:ext cx="2019078" cy="650450"/>
            <a:chOff x="121517" y="-121517"/>
            <a:chExt cx="2019077" cy="650448"/>
          </a:xfrm>
        </p:grpSpPr>
        <p:grpSp>
          <p:nvGrpSpPr>
            <p:cNvPr id="3784" name="تجميع"/>
            <p:cNvGrpSpPr/>
            <p:nvPr/>
          </p:nvGrpSpPr>
          <p:grpSpPr>
            <a:xfrm>
              <a:off x="121517" y="-121518"/>
              <a:ext cx="2019079" cy="650450"/>
              <a:chOff x="707225" y="-1603044"/>
              <a:chExt cx="2019077" cy="650448"/>
            </a:xfrm>
          </p:grpSpPr>
          <p:pic>
            <p:nvPicPr>
              <p:cNvPr id="3782" name="2-13.png" descr="2-13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225" y="-1603045"/>
                <a:ext cx="2019079" cy="650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83" name="مستطيل"/>
              <p:cNvSpPr/>
              <p:nvPr/>
            </p:nvSpPr>
            <p:spPr>
              <a:xfrm>
                <a:off x="1489660" y="-1441552"/>
                <a:ext cx="1044271" cy="335321"/>
              </a:xfrm>
              <a:prstGeom prst="rect">
                <a:avLst/>
              </a:prstGeom>
              <a:solidFill>
                <a:srgbClr val="D63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785" name="مثال"/>
            <p:cNvSpPr txBox="1"/>
            <p:nvPr/>
          </p:nvSpPr>
          <p:spPr>
            <a:xfrm>
              <a:off x="1000985" y="17036"/>
              <a:ext cx="751042" cy="373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3787" name="معادلة لها جذران نسبيان"/>
          <p:cNvSpPr txBox="1"/>
          <p:nvPr/>
        </p:nvSpPr>
        <p:spPr>
          <a:xfrm>
            <a:off x="7541052" y="2626789"/>
            <a:ext cx="2823982" cy="43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lumOff val="-9568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b="0"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معادلة لها جذران نسبيان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8" name="مربع نص 5"/>
              <p:cNvSpPr txBox="1"/>
              <p:nvPr/>
            </p:nvSpPr>
            <p:spPr>
              <a:xfrm>
                <a:off x="7252134" y="3108905"/>
                <a:ext cx="4737736" cy="3703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حل المعادلة    </a:t>
                </a:r>
                <a:r>
                  <a:rPr>
                    <a:solidFill>
                      <a:srgbClr val="FF0000"/>
                    </a:solidFill>
                  </a:rPr>
                  <a:t>10 x = 11  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 باستعمال القانون العام </a:t>
                </a:r>
                <a:r>
                  <a:t>. </a:t>
                </a:r>
                <a:endParaRPr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88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134" y="3108905"/>
                <a:ext cx="4737736" cy="370395"/>
              </a:xfrm>
              <a:prstGeom prst="rect">
                <a:avLst/>
              </a:prstGeom>
              <a:blipFill>
                <a:blip r:embed="rId7"/>
                <a:stretch>
                  <a:fillRect r="-2703" b="-1967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89" name="مربع نص 6"/>
              <p:cNvSpPr txBox="1"/>
              <p:nvPr/>
            </p:nvSpPr>
            <p:spPr>
              <a:xfrm>
                <a:off x="6235446" y="3426544"/>
                <a:ext cx="5776273" cy="7939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/>
              <a:lstStyle/>
              <a:p>
                <a:pPr rtl="0">
                  <a:defRPr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rPr>
                  <a:t>أولا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:</a:t>
                </a:r>
                <a:r>
                  <a:t> </a:t>
                </a:r>
                <a:r>
                  <a:rPr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rPr>
                  <a:t>اكتب المعادلة على الصورة</a:t>
                </a: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</a:t>
                </a:r>
                <a:r>
                  <a:rPr>
                    <a:solidFill>
                      <a:srgbClr val="00B050"/>
                    </a:solidFill>
                  </a:rPr>
                  <a:t>0 =  c +  </a:t>
                </a:r>
                <a14:m>
                  <m:oMath xmlns:m="http://schemas.openxmlformats.org/officeDocument/2006/math">
                    <m:r>
                      <a:rPr sz="185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𝑏𝑥</m:t>
                    </m:r>
                  </m:oMath>
                </a14:m>
                <a:r>
                  <a:rPr>
                    <a:solidFill>
                      <a:srgbClr val="00B050"/>
                    </a:solidFill>
                  </a:rPr>
                  <a:t>  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1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1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sz="21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</m:e>
                      <m:sup>
                        <m:r>
                          <a:rPr sz="21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789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446" y="3426544"/>
                <a:ext cx="5776273" cy="793967"/>
              </a:xfrm>
              <a:prstGeom prst="rect">
                <a:avLst/>
              </a:prstGeom>
              <a:blipFill>
                <a:blip r:embed="rId8"/>
                <a:stretch>
                  <a:fillRect r="-2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0" name="مربع نص 7"/>
          <p:cNvSpPr txBox="1"/>
          <p:nvPr/>
        </p:nvSpPr>
        <p:spPr>
          <a:xfrm>
            <a:off x="9511273" y="3793440"/>
            <a:ext cx="2556325" cy="793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rtl="0">
              <a:defRPr b="1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، وحدد قيم كل من </a:t>
            </a:r>
            <a:r>
              <a:t>. a , b , c</a:t>
            </a:r>
          </a:p>
        </p:txBody>
      </p:sp>
      <p:sp>
        <p:nvSpPr>
          <p:cNvPr id="3791" name="مستطيل 8"/>
          <p:cNvSpPr/>
          <p:nvPr/>
        </p:nvSpPr>
        <p:spPr>
          <a:xfrm rot="16200000">
            <a:off x="5815049" y="4756234"/>
            <a:ext cx="2956138" cy="3187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798" name="تجميع"/>
          <p:cNvGrpSpPr/>
          <p:nvPr/>
        </p:nvGrpSpPr>
        <p:grpSpPr>
          <a:xfrm>
            <a:off x="8185191" y="4205450"/>
            <a:ext cx="3796635" cy="990329"/>
            <a:chOff x="0" y="0"/>
            <a:chExt cx="3796633" cy="9903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92" name="مربع نص 9"/>
                <p:cNvSpPr txBox="1"/>
                <p:nvPr/>
              </p:nvSpPr>
              <p:spPr>
                <a:xfrm>
                  <a:off x="1811548" y="0"/>
                  <a:ext cx="1985086" cy="990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algn="l" rtl="0">
                    <a:defRPr sz="1800" b="1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t> + </a:t>
                  </a:r>
                  <a:r>
                    <a:rPr>
                      <a:solidFill>
                        <a:srgbClr val="2E75B6"/>
                      </a:solidFill>
                    </a:rPr>
                    <a:t>b</a:t>
                  </a:r>
                  <a:r>
                    <a:t> x +</a:t>
                  </a:r>
                  <a:r>
                    <a:rPr>
                      <a:solidFill>
                        <a:srgbClr val="00B050"/>
                      </a:solidFill>
                    </a:rPr>
                    <a:t> c </a:t>
                  </a:r>
                  <a:r>
                    <a:t>= 0                             </a:t>
                  </a:r>
                </a:p>
                <a:p>
                  <a:pPr algn="l" rtl="0">
                    <a:defRPr sz="1800" b="1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  <a:p>
                  <a:pPr algn="l" rtl="0">
                    <a:defRPr sz="1800" b="1">
                      <a:solidFill>
                        <a:srgbClr val="FF0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1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0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>
                      <a:solidFill>
                        <a:srgbClr val="2E75B6"/>
                      </a:solidFill>
                    </a:rPr>
                    <a:t>-  10 </a:t>
                  </a:r>
                  <a:r>
                    <a:rPr>
                      <a:solidFill>
                        <a:srgbClr val="000000"/>
                      </a:solidFill>
                    </a:rPr>
                    <a:t>x  </a:t>
                  </a:r>
                  <a:r>
                    <a:rPr>
                      <a:solidFill>
                        <a:srgbClr val="00B050"/>
                      </a:solidFill>
                    </a:rPr>
                    <a:t>- 11 </a:t>
                  </a:r>
                  <a:r>
                    <a:rPr>
                      <a:solidFill>
                        <a:srgbClr val="000000"/>
                      </a:solidFill>
                    </a:rPr>
                    <a:t>= 0          </a:t>
                  </a:r>
                </a:p>
              </p:txBody>
            </p:sp>
          </mc:Choice>
          <mc:Fallback xmlns="">
            <p:sp>
              <p:nvSpPr>
                <p:cNvPr id="3792" name="مربع نص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1548" y="0"/>
                  <a:ext cx="1985086" cy="990328"/>
                </a:xfrm>
                <a:prstGeom prst="rect">
                  <a:avLst/>
                </a:prstGeom>
                <a:blipFill>
                  <a:blip r:embed="rId9"/>
                  <a:stretch>
                    <a:fillRect l="-4908" t="-617" r="-69632" b="-925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93" name="مربع نص 18"/>
                <p:cNvSpPr txBox="1"/>
                <p:nvPr/>
              </p:nvSpPr>
              <p:spPr>
                <a:xfrm>
                  <a:off x="0" y="614427"/>
                  <a:ext cx="1299211" cy="3614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algn="l" rtl="0">
                    <a:defRPr sz="1800">
                      <a:solidFill>
                        <a:srgbClr val="000000"/>
                      </a:solidFill>
                      <a:latin typeface="Cambria Math"/>
                      <a:ea typeface="Cambria Math"/>
                      <a:cs typeface="Cambria Math"/>
                      <a:sym typeface="Cambria Math"/>
                    </a:defRPr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>
                      <a:latin typeface="+mj-lt"/>
                      <a:ea typeface="+mj-ea"/>
                      <a:cs typeface="+mj-cs"/>
                      <a:sym typeface="Calibri"/>
                    </a:rPr>
                    <a:t>-10 x =11</a:t>
                  </a:r>
                </a:p>
              </p:txBody>
            </p:sp>
          </mc:Choice>
          <mc:Fallback xmlns="">
            <p:sp>
              <p:nvSpPr>
                <p:cNvPr id="3793" name="مربع نص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14427"/>
                  <a:ext cx="1299211" cy="361470"/>
                </a:xfrm>
                <a:prstGeom prst="rect">
                  <a:avLst/>
                </a:prstGeom>
                <a:blipFill>
                  <a:blip r:embed="rId10"/>
                  <a:stretch>
                    <a:fillRect l="-1408" t="-3390" r="-469" b="-3559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94" name="خط"/>
            <p:cNvSpPr/>
            <p:nvPr/>
          </p:nvSpPr>
          <p:spPr>
            <a:xfrm flipV="1">
              <a:off x="1911803" y="279564"/>
              <a:ext cx="149411" cy="435125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95" name="خط"/>
            <p:cNvSpPr/>
            <p:nvPr/>
          </p:nvSpPr>
          <p:spPr>
            <a:xfrm flipH="1" flipV="1">
              <a:off x="1155127" y="795161"/>
              <a:ext cx="413664" cy="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96" name="خط"/>
            <p:cNvSpPr/>
            <p:nvPr/>
          </p:nvSpPr>
          <p:spPr>
            <a:xfrm flipV="1">
              <a:off x="2574820" y="283736"/>
              <a:ext cx="1" cy="422856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797" name="خط"/>
            <p:cNvSpPr/>
            <p:nvPr/>
          </p:nvSpPr>
          <p:spPr>
            <a:xfrm flipV="1">
              <a:off x="3106739" y="275440"/>
              <a:ext cx="1" cy="43944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3799" name="مربع نص 1"/>
          <p:cNvSpPr txBox="1"/>
          <p:nvPr/>
        </p:nvSpPr>
        <p:spPr>
          <a:xfrm>
            <a:off x="7607022" y="5233440"/>
            <a:ext cx="4471036" cy="353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ثم اعوض بعد ذلك بتلك القيم في القانون العام </a:t>
            </a:r>
            <a: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00" name="مربع نص 3"/>
              <p:cNvSpPr txBox="1"/>
              <p:nvPr/>
            </p:nvSpPr>
            <p:spPr>
              <a:xfrm>
                <a:off x="8784549" y="5751056"/>
                <a:ext cx="3195559" cy="7847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ctr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𝑎𝑐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rad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0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549" y="5751056"/>
                <a:ext cx="3195559" cy="7847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1" name="مربع نص 4"/>
              <p:cNvSpPr txBox="1"/>
              <p:nvPr/>
            </p:nvSpPr>
            <p:spPr>
              <a:xfrm>
                <a:off x="2030289" y="2725576"/>
                <a:ext cx="5043990" cy="872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−</m:t>
                        </m:r>
                        <m:d>
                          <m:dPr>
                            <m:ctrlP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d>
                              <m:dPr>
                                <m:ctrlP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7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(−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  </m:t>
                            </m:r>
                          </m:e>
                        </m:rad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           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1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289" y="2725576"/>
                <a:ext cx="5043990" cy="8721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2" name="مربع نص 6"/>
              <p:cNvSpPr txBox="1"/>
              <p:nvPr/>
            </p:nvSpPr>
            <p:spPr>
              <a:xfrm>
                <a:off x="1544479" y="3683316"/>
                <a:ext cx="2443300" cy="6983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44</m:t>
                            </m:r>
                          </m:e>
                        </m:rad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2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479" y="3683316"/>
                <a:ext cx="2443300" cy="698303"/>
              </a:xfrm>
              <a:prstGeom prst="rect">
                <a:avLst/>
              </a:prstGeom>
              <a:blipFill>
                <a:blip r:embed="rId13"/>
                <a:stretch>
                  <a:fillRect l="-32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3" name="مربع نص 7"/>
              <p:cNvSpPr txBox="1"/>
              <p:nvPr/>
            </p:nvSpPr>
            <p:spPr>
              <a:xfrm>
                <a:off x="3840104" y="3669024"/>
                <a:ext cx="2356486" cy="6983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144</m:t>
                            </m:r>
                          </m:e>
                        </m:rad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3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104" y="3669024"/>
                <a:ext cx="2356486" cy="698303"/>
              </a:xfrm>
              <a:prstGeom prst="rect">
                <a:avLst/>
              </a:prstGeom>
              <a:blipFill>
                <a:blip r:embed="rId14"/>
                <a:stretch>
                  <a:fillRect l="-129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4" name="مربع نص 9"/>
              <p:cNvSpPr txBox="1"/>
              <p:nvPr/>
            </p:nvSpPr>
            <p:spPr>
              <a:xfrm>
                <a:off x="5526202" y="3669024"/>
                <a:ext cx="2489836" cy="6098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4" name="مربع نص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202" y="3669024"/>
                <a:ext cx="2489836" cy="609898"/>
              </a:xfrm>
              <a:prstGeom prst="rect">
                <a:avLst/>
              </a:prstGeom>
              <a:blipFill>
                <a:blip r:embed="rId15"/>
                <a:stretch>
                  <a:fillRect l="-31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5" name="مربع نص 12"/>
              <p:cNvSpPr txBox="1"/>
              <p:nvPr/>
            </p:nvSpPr>
            <p:spPr>
              <a:xfrm>
                <a:off x="2163582" y="4546519"/>
                <a:ext cx="2371915" cy="6098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او   </a:t>
                </a:r>
                <a: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5" name="مربع نص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582" y="4546519"/>
                <a:ext cx="2371915" cy="609898"/>
              </a:xfrm>
              <a:prstGeom prst="rect">
                <a:avLst/>
              </a:prstGeom>
              <a:blipFill>
                <a:blip r:embed="rId16"/>
                <a:stretch>
                  <a:fillRect r="-5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6" name="مربع نص 10"/>
              <p:cNvSpPr txBox="1"/>
              <p:nvPr/>
            </p:nvSpPr>
            <p:spPr>
              <a:xfrm>
                <a:off x="5019500" y="4526428"/>
                <a:ext cx="4547236" cy="6098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06" name="مربع نص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00" y="4526428"/>
                <a:ext cx="4547236" cy="609899"/>
              </a:xfrm>
              <a:prstGeom prst="rect">
                <a:avLst/>
              </a:prstGeom>
              <a:blipFill>
                <a:blip r:embed="rId17"/>
                <a:stretch>
                  <a:fillRect l="-17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7" name="مربع نص 11"/>
              <p:cNvSpPr txBox="1"/>
              <p:nvPr/>
            </p:nvSpPr>
            <p:spPr>
              <a:xfrm>
                <a:off x="5275038" y="5233440"/>
                <a:ext cx="1363694" cy="6098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t> = 11</a:t>
                </a:r>
              </a:p>
            </p:txBody>
          </p:sp>
        </mc:Choice>
        <mc:Fallback xmlns="">
          <p:sp>
            <p:nvSpPr>
              <p:cNvPr id="3807" name="مربع نص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038" y="5233440"/>
                <a:ext cx="1363694" cy="609898"/>
              </a:xfrm>
              <a:prstGeom prst="rect">
                <a:avLst/>
              </a:prstGeom>
              <a:blipFill>
                <a:blip r:embed="rId18"/>
                <a:stretch>
                  <a:fillRect l="-58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8" name="مربع نص 11"/>
              <p:cNvSpPr txBox="1"/>
              <p:nvPr/>
            </p:nvSpPr>
            <p:spPr>
              <a:xfrm>
                <a:off x="3272895" y="5323833"/>
                <a:ext cx="1363694" cy="6098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sz="1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t> = -1 </a:t>
                </a:r>
              </a:p>
            </p:txBody>
          </p:sp>
        </mc:Choice>
        <mc:Fallback xmlns="">
          <p:sp>
            <p:nvSpPr>
              <p:cNvPr id="3808" name="مربع نص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895" y="5323833"/>
                <a:ext cx="1363694" cy="609898"/>
              </a:xfrm>
              <a:prstGeom prst="rect">
                <a:avLst/>
              </a:prstGeom>
              <a:blipFill>
                <a:blip r:embed="rId19"/>
                <a:stretch>
                  <a:fillRect l="-58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09" name="مربع نص 13"/>
          <p:cNvSpPr txBox="1"/>
          <p:nvPr/>
        </p:nvSpPr>
        <p:spPr>
          <a:xfrm>
            <a:off x="2888266" y="6065043"/>
            <a:ext cx="3328036" cy="353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defRPr b="1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وعليه يكون الحلان هما </a:t>
            </a:r>
            <a:r>
              <a:t>: - 1 , 11</a:t>
            </a:r>
          </a:p>
        </p:txBody>
      </p:sp>
    </p:spTree>
    <p:extLst>
      <p:ext uri="{BB962C8B-B14F-4D97-AF65-F5344CB8AC3E}">
        <p14:creationId xmlns:p14="http://schemas.microsoft.com/office/powerpoint/2010/main" val="63204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1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12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13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814" name="2-01.png" descr="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910" y="2217394"/>
            <a:ext cx="2207632" cy="72228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15" name="مربع نص 14"/>
              <p:cNvSpPr txBox="1"/>
              <p:nvPr/>
            </p:nvSpPr>
            <p:spPr>
              <a:xfrm>
                <a:off x="6859176" y="288501"/>
                <a:ext cx="5191125" cy="18581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b="1"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rPr>
                  <a:t>تحقق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:</a:t>
                </a:r>
                <a:r>
                  <a:t> </a:t>
                </a: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عوض كلتا القيمتين في المعادلة الاصلية </a:t>
                </a:r>
                <a:r>
                  <a:t>.</a:t>
                </a:r>
              </a:p>
              <a:p>
                <a:pPr rtl="0">
                  <a:defRPr sz="1800"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  <a:p>
                <a:pPr rtl="0">
                  <a:defRPr sz="1800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/>
              </a:p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(11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d>
                      <m:d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  <m: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/>
              </a:p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121 – 110  = 11    </a:t>
                </a:r>
              </a:p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11 = 11</a:t>
                </a:r>
              </a:p>
            </p:txBody>
          </p:sp>
        </mc:Choice>
        <mc:Fallback xmlns="">
          <p:sp>
            <p:nvSpPr>
              <p:cNvPr id="3815" name="مربع نص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176" y="288501"/>
                <a:ext cx="5191125" cy="1858105"/>
              </a:xfrm>
              <a:prstGeom prst="rect">
                <a:avLst/>
              </a:prstGeom>
              <a:blipFill>
                <a:blip r:embed="rId4"/>
                <a:stretch>
                  <a:fillRect t="-1311" r="-57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6" name="مربع نص 15"/>
              <p:cNvSpPr txBox="1"/>
              <p:nvPr/>
            </p:nvSpPr>
            <p:spPr>
              <a:xfrm>
                <a:off x="7073812" y="894401"/>
                <a:ext cx="1842136" cy="12593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sz="19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sz="19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(-1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2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t>- 10 (-1) = 11</a:t>
                </a:r>
              </a:p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1 + 10 = 11 </a:t>
                </a:r>
              </a:p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11 = 11      </a:t>
                </a:r>
              </a:p>
            </p:txBody>
          </p:sp>
        </mc:Choice>
        <mc:Fallback xmlns="">
          <p:sp>
            <p:nvSpPr>
              <p:cNvPr id="3816" name="مربع نص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812" y="894401"/>
                <a:ext cx="1842136" cy="1259347"/>
              </a:xfrm>
              <a:prstGeom prst="rect">
                <a:avLst/>
              </a:prstGeom>
              <a:blipFill>
                <a:blip r:embed="rId5"/>
                <a:stretch>
                  <a:fillRect l="-5281" r="-4950" b="-106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7" name="مربع نص 16"/>
              <p:cNvSpPr txBox="1"/>
              <p:nvPr/>
            </p:nvSpPr>
            <p:spPr>
              <a:xfrm>
                <a:off x="10925546" y="1857855"/>
                <a:ext cx="237770" cy="3442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sz="2200">
                  <a:solidFill>
                    <a:srgbClr val="7B2900"/>
                  </a:solidFill>
                </a:endParaRPr>
              </a:p>
            </p:txBody>
          </p:sp>
        </mc:Choice>
        <mc:Fallback xmlns="">
          <p:sp>
            <p:nvSpPr>
              <p:cNvPr id="3817" name="مربع نص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546" y="1857855"/>
                <a:ext cx="237770" cy="344222"/>
              </a:xfrm>
              <a:prstGeom prst="rect">
                <a:avLst/>
              </a:prstGeom>
              <a:blipFill>
                <a:blip r:embed="rId6"/>
                <a:stretch>
                  <a:fillRect l="-46154" t="-12500" r="-46154" b="-267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8" name="مربع نص 16"/>
              <p:cNvSpPr txBox="1"/>
              <p:nvPr/>
            </p:nvSpPr>
            <p:spPr>
              <a:xfrm>
                <a:off x="7870591" y="1850032"/>
                <a:ext cx="248578" cy="3598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sz="2300"/>
              </a:p>
            </p:txBody>
          </p:sp>
        </mc:Choice>
        <mc:Fallback xmlns="">
          <p:sp>
            <p:nvSpPr>
              <p:cNvPr id="3818" name="مربع نص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591" y="1850032"/>
                <a:ext cx="248578" cy="359868"/>
              </a:xfrm>
              <a:prstGeom prst="rect">
                <a:avLst/>
              </a:prstGeom>
              <a:blipFill>
                <a:blip r:embed="rId7"/>
                <a:stretch>
                  <a:fillRect l="-43902" t="-10000" r="-48780" b="-2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19" name="مربع نص 18"/>
              <p:cNvSpPr txBox="1"/>
              <p:nvPr/>
            </p:nvSpPr>
            <p:spPr>
              <a:xfrm>
                <a:off x="8568362" y="2830435"/>
                <a:ext cx="3507943" cy="39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chemeClr val="accent2">
                        <a:satOff val="-18194"/>
                        <a:lumOff val="-11215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                       </a:t>
                </a:r>
                <a:r>
                  <a:rPr>
                    <a:solidFill>
                      <a:srgbClr val="000000"/>
                    </a:solidFill>
                  </a:rPr>
                  <a:t>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solidFill>
                      <a:srgbClr val="000000"/>
                    </a:solidFill>
                  </a:rPr>
                  <a:t> + 6x = 16</a:t>
                </a:r>
                <a:r>
                  <a:t> (1A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19" name="مربع نص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362" y="2830435"/>
                <a:ext cx="3507943" cy="391620"/>
              </a:xfrm>
              <a:prstGeom prst="rect">
                <a:avLst/>
              </a:prstGeom>
              <a:blipFill>
                <a:blip r:embed="rId8"/>
                <a:stretch>
                  <a:fillRect r="-2783" b="-261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0" name="مستطيل 8"/>
          <p:cNvSpPr/>
          <p:nvPr/>
        </p:nvSpPr>
        <p:spPr>
          <a:xfrm rot="16200000">
            <a:off x="5331245" y="4542792"/>
            <a:ext cx="2956138" cy="3187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49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2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23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24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25" name="+ 25 x + 33 = 0    (1B"/>
              <p:cNvSpPr txBox="1"/>
              <p:nvPr/>
            </p:nvSpPr>
            <p:spPr>
              <a:xfrm>
                <a:off x="9265098" y="268447"/>
                <a:ext cx="2723984" cy="4058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t> + 25 x + 33 = 0  </a:t>
                </a:r>
                <a:r>
                  <a:rPr>
                    <a:solidFill>
                      <a:schemeClr val="accent2">
                        <a:satOff val="-18194"/>
                        <a:lumOff val="-11215"/>
                      </a:schemeClr>
                    </a:solidFill>
                  </a:rPr>
                  <a:t>  (1B</a:t>
                </a:r>
              </a:p>
            </p:txBody>
          </p:sp>
        </mc:Choice>
        <mc:Fallback xmlns="">
          <p:sp>
            <p:nvSpPr>
              <p:cNvPr id="3825" name="+ 25 x + 33 = 0    (1B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098" y="268447"/>
                <a:ext cx="2723984" cy="405881"/>
              </a:xfrm>
              <a:prstGeom prst="rect">
                <a:avLst/>
              </a:prstGeom>
              <a:blipFill>
                <a:blip r:embed="rId3"/>
                <a:stretch>
                  <a:fillRect r="-3579" b="-208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73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7" name="صورة 4" descr="صورة 4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3486325" y="993516"/>
            <a:ext cx="5611236" cy="5219309"/>
          </a:xfrm>
          <a:prstGeom prst="rect">
            <a:avLst/>
          </a:prstGeom>
          <a:ln w="12700">
            <a:miter lim="400000"/>
          </a:ln>
        </p:spPr>
      </p:pic>
      <p:sp>
        <p:nvSpPr>
          <p:cNvPr id="3828" name="مستطيل 8"/>
          <p:cNvSpPr/>
          <p:nvPr/>
        </p:nvSpPr>
        <p:spPr>
          <a:xfrm>
            <a:off x="0" y="0"/>
            <a:ext cx="12192000" cy="217713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29" name="مستطيل 9"/>
          <p:cNvSpPr/>
          <p:nvPr/>
        </p:nvSpPr>
        <p:spPr>
          <a:xfrm>
            <a:off x="0" y="6640285"/>
            <a:ext cx="12192000" cy="217714"/>
          </a:xfrm>
          <a:prstGeom prst="rect">
            <a:avLst/>
          </a:prstGeom>
          <a:solidFill>
            <a:srgbClr val="F29C74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834" name="تجميع"/>
          <p:cNvGrpSpPr/>
          <p:nvPr/>
        </p:nvGrpSpPr>
        <p:grpSpPr>
          <a:xfrm>
            <a:off x="9945933" y="1085623"/>
            <a:ext cx="2019079" cy="650450"/>
            <a:chOff x="121517" y="-121517"/>
            <a:chExt cx="2019077" cy="650448"/>
          </a:xfrm>
        </p:grpSpPr>
        <p:grpSp>
          <p:nvGrpSpPr>
            <p:cNvPr id="3832" name="تجميع"/>
            <p:cNvGrpSpPr/>
            <p:nvPr/>
          </p:nvGrpSpPr>
          <p:grpSpPr>
            <a:xfrm>
              <a:off x="121517" y="-121518"/>
              <a:ext cx="2019079" cy="650450"/>
              <a:chOff x="707225" y="-1603044"/>
              <a:chExt cx="2019077" cy="650448"/>
            </a:xfrm>
          </p:grpSpPr>
          <p:pic>
            <p:nvPicPr>
              <p:cNvPr id="3830" name="2-13.png" descr="2-13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225" y="-1603045"/>
                <a:ext cx="2019079" cy="650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1" name="مستطيل"/>
              <p:cNvSpPr/>
              <p:nvPr/>
            </p:nvSpPr>
            <p:spPr>
              <a:xfrm>
                <a:off x="1489660" y="-1441552"/>
                <a:ext cx="1044271" cy="335321"/>
              </a:xfrm>
              <a:prstGeom prst="rect">
                <a:avLst/>
              </a:prstGeom>
              <a:solidFill>
                <a:srgbClr val="D639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833" name="مثال"/>
            <p:cNvSpPr txBox="1"/>
            <p:nvPr/>
          </p:nvSpPr>
          <p:spPr>
            <a:xfrm>
              <a:off x="1000985" y="17036"/>
              <a:ext cx="751042" cy="373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3835" name="معادلة لها جذر نسبي واحد ( مكرر مرتين )"/>
          <p:cNvSpPr txBox="1"/>
          <p:nvPr/>
        </p:nvSpPr>
        <p:spPr>
          <a:xfrm>
            <a:off x="5602420" y="1247338"/>
            <a:ext cx="4565427" cy="43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lumOff val="-9568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b="0"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pPr>
            <a:r>
              <a:rPr b="1">
                <a:latin typeface="+mn-lt"/>
                <a:ea typeface="+mn-ea"/>
                <a:cs typeface="+mn-cs"/>
                <a:sym typeface="Helvetica"/>
              </a:rPr>
              <a:t>معادلة لها جذر نسبي واحد ( مكرر مرتين )</a:t>
            </a:r>
          </a:p>
        </p:txBody>
      </p:sp>
      <p:sp>
        <p:nvSpPr>
          <p:cNvPr id="3836" name="عندما يكون ماتحت الجذر في القانون العام صفرًا ، فإننا نحصل على جذر نسبي واحد، ويكون حل المعادلة في هذه الحالة هو هذا الجذر النسبي ، ولكنه مكرر مرتين ."/>
          <p:cNvSpPr txBox="1"/>
          <p:nvPr/>
        </p:nvSpPr>
        <p:spPr>
          <a:xfrm>
            <a:off x="37928" y="403227"/>
            <a:ext cx="11945963" cy="65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عندما يكون ماتحت الجذر في القانون العام صفرًا ، فإننا نحصل على جذر نسبي واحد، ويكون حل المعادلة في هذه الحالة هو هذا الجذر النسبي ، ولكنه مكرر مرتين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7" name="مربع نص 3"/>
              <p:cNvSpPr txBox="1"/>
              <p:nvPr/>
            </p:nvSpPr>
            <p:spPr>
              <a:xfrm>
                <a:off x="5689854" y="1868714"/>
                <a:ext cx="6137075" cy="4052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حل المعادلة   </a:t>
                </a:r>
                <a:r>
                  <a:t>8x + 16 = 0  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2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   باستعمال القانون العام </a:t>
                </a:r>
                <a:r>
                  <a:t>. </a:t>
                </a:r>
              </a:p>
            </p:txBody>
          </p:sp>
        </mc:Choice>
        <mc:Fallback xmlns="">
          <p:sp>
            <p:nvSpPr>
              <p:cNvPr id="3837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854" y="1868714"/>
                <a:ext cx="6137075" cy="405264"/>
              </a:xfrm>
              <a:prstGeom prst="rect">
                <a:avLst/>
              </a:prstGeom>
              <a:blipFill>
                <a:blip r:embed="rId4"/>
                <a:stretch>
                  <a:fillRect t="-1515" r="-2483" b="-242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8" name="مربع نص 4"/>
              <p:cNvSpPr txBox="1"/>
              <p:nvPr/>
            </p:nvSpPr>
            <p:spPr>
              <a:xfrm>
                <a:off x="5000247" y="2316659"/>
                <a:ext cx="6904356" cy="3939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 b="1">
                    <a:solidFill>
                      <a:schemeClr val="accent1">
                        <a:satOff val="-3547"/>
                        <a:lumOff val="-10352"/>
                      </a:schemeClr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حدد قيم كل من    </a:t>
                </a:r>
                <a14:m>
                  <m:oMath xmlns:m="http://schemas.openxmlformats.org/officeDocument/2006/math">
                    <m:r>
                      <a:rPr sz="2200" i="1">
                        <a:solidFill>
                          <a:srgbClr val="365B9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sz="2200" i="1">
                        <a:solidFill>
                          <a:srgbClr val="365B9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200" i="1">
                        <a:solidFill>
                          <a:srgbClr val="365B9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sz="2200" i="1">
                        <a:solidFill>
                          <a:srgbClr val="365B9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2200" i="1">
                        <a:solidFill>
                          <a:srgbClr val="365B9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t>     </a:t>
                </a:r>
                <a:r>
                  <a:rPr>
                    <a:latin typeface="+mn-lt"/>
                    <a:ea typeface="+mn-ea"/>
                    <a:cs typeface="+mn-cs"/>
                    <a:sym typeface="Helvetica"/>
                  </a:rPr>
                  <a:t>  وعوض هذه القيم في القانون العام </a:t>
                </a:r>
                <a:r>
                  <a:t>. </a:t>
                </a:r>
                <a:endParaRPr>
                  <a:solidFill>
                    <a:srgbClr val="365B9D"/>
                  </a:solidFill>
                </a:endParaRPr>
              </a:p>
            </p:txBody>
          </p:sp>
        </mc:Choice>
        <mc:Fallback xmlns="">
          <p:sp>
            <p:nvSpPr>
              <p:cNvPr id="3838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247" y="2316659"/>
                <a:ext cx="6904356" cy="393917"/>
              </a:xfrm>
              <a:prstGeom prst="rect">
                <a:avLst/>
              </a:prstGeom>
              <a:blipFill>
                <a:blip r:embed="rId5"/>
                <a:stretch>
                  <a:fillRect r="-2118" b="-307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39" name="مربع نص 6"/>
              <p:cNvSpPr txBox="1"/>
              <p:nvPr/>
            </p:nvSpPr>
            <p:spPr>
              <a:xfrm>
                <a:off x="7486953" y="3210791"/>
                <a:ext cx="3759201" cy="7847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𝑎𝑐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39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953" y="3210791"/>
                <a:ext cx="3759201" cy="784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0" name="معادلة"/>
              <p:cNvSpPr txBox="1"/>
              <p:nvPr/>
            </p:nvSpPr>
            <p:spPr>
              <a:xfrm>
                <a:off x="8534825" y="2840192"/>
                <a:ext cx="2238520" cy="2409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300" i="1">
                          <a:solidFill>
                            <a:srgbClr val="B51A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sz="2300">
                  <a:solidFill>
                    <a:srgbClr val="B51A00"/>
                  </a:solidFill>
                </a:endParaRPr>
              </a:p>
            </p:txBody>
          </p:sp>
        </mc:Choice>
        <mc:Fallback xmlns="">
          <p:sp>
            <p:nvSpPr>
              <p:cNvPr id="3840" name="معادلة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825" y="2840192"/>
                <a:ext cx="2238520" cy="240983"/>
              </a:xfrm>
              <a:prstGeom prst="rect">
                <a:avLst/>
              </a:prstGeom>
              <a:blipFill>
                <a:blip r:embed="rId7"/>
                <a:stretch>
                  <a:fillRect l="-3270" r="-15804" b="-589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1" name="مربع نص 7"/>
              <p:cNvSpPr txBox="1"/>
              <p:nvPr/>
            </p:nvSpPr>
            <p:spPr>
              <a:xfrm>
                <a:off x="8528427" y="4125166"/>
                <a:ext cx="3333554" cy="9266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sSup>
                              <m:sSup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sup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d>
                              <m:dPr>
                                <m:ctrlP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9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41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427" y="4125166"/>
                <a:ext cx="3333554" cy="926692"/>
              </a:xfrm>
              <a:prstGeom prst="rect">
                <a:avLst/>
              </a:prstGeom>
              <a:blipFill>
                <a:blip r:embed="rId8"/>
                <a:stretch>
                  <a:fillRect l="-29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2" name="مربع نص 8"/>
              <p:cNvSpPr txBox="1"/>
              <p:nvPr/>
            </p:nvSpPr>
            <p:spPr>
              <a:xfrm>
                <a:off x="8804450" y="5181474"/>
                <a:ext cx="1699270" cy="7741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±  </m:t>
                        </m:r>
                        <m:rad>
                          <m:radPr>
                            <m:degHide m:val="on"/>
                            <m:ctrlP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rad>
                      </m:num>
                      <m:den>
                        <m:r>
                          <a:rPr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 xmlns="">
          <p:sp>
            <p:nvSpPr>
              <p:cNvPr id="3842" name="مربع ن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450" y="5181474"/>
                <a:ext cx="1699270" cy="774161"/>
              </a:xfrm>
              <a:prstGeom prst="rect">
                <a:avLst/>
              </a:prstGeom>
              <a:blipFill>
                <a:blip r:embed="rId9"/>
                <a:stretch>
                  <a:fillRect l="-5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3" name="مربع نص 9"/>
              <p:cNvSpPr txBox="1"/>
              <p:nvPr/>
            </p:nvSpPr>
            <p:spPr>
              <a:xfrm>
                <a:off x="8977987" y="5992628"/>
                <a:ext cx="1618766" cy="6106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algn="l" rtl="0">
                  <a:defRPr sz="1800">
                    <a:solidFill>
                      <a:srgbClr val="000000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>
                    <a:latin typeface="+mj-lt"/>
                    <a:ea typeface="+mj-ea"/>
                    <a:cs typeface="+mj-cs"/>
                    <a:sym typeface="Calibri"/>
                  </a:rPr>
                  <a:t> = - 4 </a:t>
                </a:r>
              </a:p>
            </p:txBody>
          </p:sp>
        </mc:Choice>
        <mc:Fallback xmlns="">
          <p:sp>
            <p:nvSpPr>
              <p:cNvPr id="3843" name="مربع نص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987" y="5992628"/>
                <a:ext cx="1618766" cy="610664"/>
              </a:xfrm>
              <a:prstGeom prst="rect">
                <a:avLst/>
              </a:prstGeom>
              <a:blipFill>
                <a:blip r:embed="rId10"/>
                <a:stretch>
                  <a:fillRect l="-3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44" name="الحل مكرر هو -4 ( مكرر مرتين )"/>
          <p:cNvSpPr txBox="1"/>
          <p:nvPr/>
        </p:nvSpPr>
        <p:spPr>
          <a:xfrm>
            <a:off x="5208831" y="6101002"/>
            <a:ext cx="2956060" cy="39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 b="1">
                <a:solidFill>
                  <a:schemeClr val="accent1">
                    <a:satOff val="-3547"/>
                    <a:lumOff val="-1035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الحل مكرر هو -4 ( مكرر مرتين )</a:t>
            </a:r>
          </a:p>
        </p:txBody>
      </p:sp>
    </p:spTree>
    <p:extLst>
      <p:ext uri="{BB962C8B-B14F-4D97-AF65-F5344CB8AC3E}">
        <p14:creationId xmlns:p14="http://schemas.microsoft.com/office/powerpoint/2010/main" val="40226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42850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489</Words>
  <Application>Microsoft Office PowerPoint</Application>
  <PresentationFormat>ملء الشاشة</PresentationFormat>
  <Paragraphs>137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5" baseType="lpstr">
      <vt:lpstr>Arial</vt:lpstr>
      <vt:lpstr>Blabeloo  MagdySoliman</vt:lpstr>
      <vt:lpstr>Calibri</vt:lpstr>
      <vt:lpstr>Calibri Light</vt:lpstr>
      <vt:lpstr>Cambria Math</vt:lpstr>
      <vt:lpstr>Helvetica</vt:lpstr>
      <vt:lpstr>Khalid Art bold</vt:lpstr>
      <vt:lpstr>Times New Roman</vt:lpstr>
      <vt:lpstr>Waseem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2</cp:revision>
  <dcterms:created xsi:type="dcterms:W3CDTF">2021-09-30T19:02:13Z</dcterms:created>
  <dcterms:modified xsi:type="dcterms:W3CDTF">2021-09-30T19:05:04Z</dcterms:modified>
</cp:coreProperties>
</file>