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90" r:id="rId4"/>
    <p:sldId id="260" r:id="rId5"/>
    <p:sldId id="287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67" r:id="rId14"/>
    <p:sldId id="268" r:id="rId15"/>
    <p:sldId id="272" r:id="rId16"/>
    <p:sldId id="273" r:id="rId17"/>
    <p:sldId id="295" r:id="rId18"/>
    <p:sldId id="286" r:id="rId19"/>
    <p:sldId id="296" r:id="rId20"/>
    <p:sldId id="299" r:id="rId21"/>
    <p:sldId id="298" r:id="rId22"/>
    <p:sldId id="297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0" autoAdjust="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196156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Calibri"/>
      </a:defRPr>
    </a:lvl1pPr>
    <a:lvl2pPr indent="228600" rtl="1" latinLnBrk="0">
      <a:defRPr sz="1200">
        <a:latin typeface="+mj-lt"/>
        <a:ea typeface="+mj-ea"/>
        <a:cs typeface="+mj-cs"/>
        <a:sym typeface="Calibri"/>
      </a:defRPr>
    </a:lvl2pPr>
    <a:lvl3pPr indent="457200" rtl="1" latinLnBrk="0">
      <a:defRPr sz="1200">
        <a:latin typeface="+mj-lt"/>
        <a:ea typeface="+mj-ea"/>
        <a:cs typeface="+mj-cs"/>
        <a:sym typeface="Calibri"/>
      </a:defRPr>
    </a:lvl3pPr>
    <a:lvl4pPr indent="685800" rtl="1" latinLnBrk="0">
      <a:defRPr sz="1200">
        <a:latin typeface="+mj-lt"/>
        <a:ea typeface="+mj-ea"/>
        <a:cs typeface="+mj-cs"/>
        <a:sym typeface="Calibri"/>
      </a:defRPr>
    </a:lvl4pPr>
    <a:lvl5pPr indent="914400" rtl="1" latinLnBrk="0">
      <a:defRPr sz="1200">
        <a:latin typeface="+mj-lt"/>
        <a:ea typeface="+mj-ea"/>
        <a:cs typeface="+mj-cs"/>
        <a:sym typeface="Calibri"/>
      </a:defRPr>
    </a:lvl5pPr>
    <a:lvl6pPr indent="1143000" rtl="1" latinLnBrk="0">
      <a:defRPr sz="1200">
        <a:latin typeface="+mj-lt"/>
        <a:ea typeface="+mj-ea"/>
        <a:cs typeface="+mj-cs"/>
        <a:sym typeface="Calibri"/>
      </a:defRPr>
    </a:lvl6pPr>
    <a:lvl7pPr indent="1371600" rtl="1" latinLnBrk="0">
      <a:defRPr sz="1200">
        <a:latin typeface="+mj-lt"/>
        <a:ea typeface="+mj-ea"/>
        <a:cs typeface="+mj-cs"/>
        <a:sym typeface="Calibri"/>
      </a:defRPr>
    </a:lvl7pPr>
    <a:lvl8pPr indent="1600200" rtl="1" latinLnBrk="0">
      <a:defRPr sz="1200">
        <a:latin typeface="+mj-lt"/>
        <a:ea typeface="+mj-ea"/>
        <a:cs typeface="+mj-cs"/>
        <a:sym typeface="Calibri"/>
      </a:defRPr>
    </a:lvl8pPr>
    <a:lvl9pPr indent="18288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27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302"/>
            <a:ext cx="9144000" cy="684869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عنوان 1"/>
          <p:cNvSpPr txBox="1">
            <a:spLocks noGrp="1"/>
          </p:cNvSpPr>
          <p:nvPr>
            <p:ph type="ctrTitle"/>
          </p:nvPr>
        </p:nvSpPr>
        <p:spPr>
          <a:xfrm>
            <a:off x="467543" y="2698637"/>
            <a:ext cx="7772401" cy="1470026"/>
          </a:xfrm>
          <a:prstGeom prst="rect">
            <a:avLst/>
          </a:prstGeom>
        </p:spPr>
        <p:txBody>
          <a:bodyPr/>
          <a:lstStyle/>
          <a:p>
            <a:pPr defTabSz="740663" rtl="0">
              <a:defRPr sz="3564">
                <a:solidFill>
                  <a:srgbClr val="FFFFFF"/>
                </a:solidFill>
                <a:latin typeface="GE MB Farasha Light"/>
                <a:ea typeface="GE MB Farasha Light"/>
                <a:cs typeface="GE MB Farasha Light"/>
                <a:sym typeface="GE MB Farasha Light"/>
              </a:defRPr>
            </a:pPr>
            <a:r>
              <a:rPr dirty="0" err="1"/>
              <a:t>العمليات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كثيرات</a:t>
            </a:r>
            <a:r>
              <a:rPr dirty="0"/>
              <a:t> </a:t>
            </a:r>
            <a:r>
              <a:rPr dirty="0" err="1"/>
              <a:t>الحدود</a:t>
            </a:r>
            <a:r>
              <a:rPr dirty="0"/>
              <a:t/>
            </a:r>
            <a:br>
              <a:rPr dirty="0"/>
            </a:br>
            <a:r>
              <a:rPr dirty="0">
                <a:latin typeface="Bradley Hand ITC"/>
                <a:ea typeface="Bradley Hand ITC"/>
                <a:cs typeface="Bradley Hand ITC"/>
                <a:sym typeface="Bradley Hand ITC"/>
              </a:rPr>
              <a:t>Operations with Polynomials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صورة 9" descr="صورة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ستطيل 2"/>
          <p:cNvSpPr/>
          <p:nvPr/>
        </p:nvSpPr>
        <p:spPr>
          <a:xfrm rot="10800000" flipV="1">
            <a:off x="928662" y="1785926"/>
            <a:ext cx="7581952" cy="7143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مستطيل 4"/>
          <p:cNvSpPr/>
          <p:nvPr/>
        </p:nvSpPr>
        <p:spPr>
          <a:xfrm rot="10800000" flipV="1">
            <a:off x="1081062" y="2643182"/>
            <a:ext cx="7581952" cy="42863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مستطيل 5"/>
          <p:cNvSpPr/>
          <p:nvPr/>
        </p:nvSpPr>
        <p:spPr>
          <a:xfrm rot="10800000" flipV="1">
            <a:off x="1081062" y="3214684"/>
            <a:ext cx="7581952" cy="7143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مستطيل 6"/>
          <p:cNvSpPr/>
          <p:nvPr/>
        </p:nvSpPr>
        <p:spPr>
          <a:xfrm rot="10800000" flipV="1">
            <a:off x="1081062" y="4786321"/>
            <a:ext cx="7581952" cy="7143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مستطيل 7"/>
          <p:cNvSpPr/>
          <p:nvPr/>
        </p:nvSpPr>
        <p:spPr>
          <a:xfrm rot="10800000" flipV="1">
            <a:off x="1081062" y="5500701"/>
            <a:ext cx="7581952" cy="7143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مستطيل 8"/>
          <p:cNvSpPr/>
          <p:nvPr/>
        </p:nvSpPr>
        <p:spPr>
          <a:xfrm rot="10800000" flipV="1">
            <a:off x="1081062" y="6143642"/>
            <a:ext cx="7581952" cy="7143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85859"/>
            <a:ext cx="2643174" cy="2790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500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  <p:bldP spid="175" grpId="3" animBg="1" advAuto="0"/>
      <p:bldP spid="176" grpId="4" animBg="1" advAuto="0"/>
      <p:bldP spid="177" grpId="5" animBg="1" advAuto="0"/>
      <p:bldP spid="178" grpId="6" animBg="1" advAuto="0"/>
      <p:bldP spid="179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302"/>
            <a:ext cx="9144000" cy="6848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9450" b="50571"/>
          <a:stretch>
            <a:fillRect/>
          </a:stretch>
        </p:blipFill>
        <p:spPr>
          <a:xfrm>
            <a:off x="5435599" y="1154156"/>
            <a:ext cx="3708401" cy="865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5816" y="9302"/>
            <a:ext cx="3251201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72836" b="46450"/>
          <a:stretch>
            <a:fillRect/>
          </a:stretch>
        </p:blipFill>
        <p:spPr>
          <a:xfrm>
            <a:off x="6373410" y="2321964"/>
            <a:ext cx="2484440" cy="93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9450" t="45311"/>
          <a:stretch>
            <a:fillRect/>
          </a:stretch>
        </p:blipFill>
        <p:spPr>
          <a:xfrm>
            <a:off x="6127138" y="3561208"/>
            <a:ext cx="2976985" cy="9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49429" r="72836"/>
          <a:stretch>
            <a:fillRect/>
          </a:stretch>
        </p:blipFill>
        <p:spPr>
          <a:xfrm>
            <a:off x="6373410" y="4884556"/>
            <a:ext cx="2484440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صورة 12" descr="صورة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3568" y="1068131"/>
            <a:ext cx="3645469" cy="5529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  <p:bldP spid="183" grpId="2" animBg="1" advAuto="0"/>
      <p:bldP spid="184" grpId="3" animBg="1" advAuto="0"/>
      <p:bldP spid="185" grpId="4" animBg="1" advAuto="0"/>
      <p:bldP spid="186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تاكد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634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651.jpeg" descr="IMG_165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2581" y="-170025"/>
            <a:ext cx="9635787" cy="719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58.jpeg" descr="IMG_16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999" y="-471772"/>
            <a:ext cx="9834328" cy="760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مستطيل 2"/>
          <p:cNvSpPr/>
          <p:nvPr/>
        </p:nvSpPr>
        <p:spPr>
          <a:xfrm rot="10800000" flipV="1">
            <a:off x="928662" y="2928932"/>
            <a:ext cx="7581952" cy="85725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مستطيل 3"/>
          <p:cNvSpPr/>
          <p:nvPr/>
        </p:nvSpPr>
        <p:spPr>
          <a:xfrm rot="10800000" flipV="1">
            <a:off x="928662" y="4429131"/>
            <a:ext cx="7581952" cy="50006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مستطيل 4"/>
          <p:cNvSpPr/>
          <p:nvPr/>
        </p:nvSpPr>
        <p:spPr>
          <a:xfrm rot="10800000" flipV="1">
            <a:off x="928662" y="5572140"/>
            <a:ext cx="7581952" cy="114300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 fill="hold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5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animBg="1" advAuto="0"/>
      <p:bldP spid="205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302"/>
            <a:ext cx="9144000" cy="6848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6400" y="260647"/>
            <a:ext cx="3251200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77562"/>
          <a:stretch>
            <a:fillRect/>
          </a:stretch>
        </p:blipFill>
        <p:spPr>
          <a:xfrm>
            <a:off x="6165748" y="1277295"/>
            <a:ext cx="2771801" cy="798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r="63387" b="25380"/>
          <a:stretch>
            <a:fillRect/>
          </a:stretch>
        </p:blipFill>
        <p:spPr>
          <a:xfrm>
            <a:off x="323527" y="1556791"/>
            <a:ext cx="3348039" cy="79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 1" descr="صورة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2078" y="2780927"/>
            <a:ext cx="3645470" cy="381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527" y="2780927"/>
            <a:ext cx="3645470" cy="3816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تاكد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02059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G_1668.jpeg" descr="IMG_16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028" y="-344779"/>
            <a:ext cx="10224426" cy="7547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818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987824" y="692695"/>
            <a:ext cx="2505076" cy="128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8" y="0"/>
                </a:moveTo>
                <a:cubicBezTo>
                  <a:pt x="827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27" y="21600"/>
                  <a:pt x="1848" y="21600"/>
                </a:cubicBezTo>
                <a:lnTo>
                  <a:pt x="19752" y="21600"/>
                </a:lnTo>
                <a:cubicBezTo>
                  <a:pt x="20773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773" y="0"/>
                  <a:pt x="19752" y="0"/>
                </a:cubicBezTo>
                <a:lnTo>
                  <a:pt x="1848" y="0"/>
                </a:lnTo>
                <a:close/>
              </a:path>
            </a:pathLst>
          </a:custGeom>
          <a:ln w="12700">
            <a:miter lim="400000"/>
          </a:ln>
          <a:effectLst>
            <a:outerShdw blurRad="152400" dist="12000" dir="900000" rotWithShape="0">
              <a:srgbClr val="000000">
                <a:alpha val="30000"/>
              </a:srgbClr>
            </a:outerShdw>
          </a:effectLst>
        </p:spPr>
      </p:pic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6072197" y="2928934"/>
            <a:ext cx="2552701" cy="307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2" y="0"/>
                  <a:pt x="0" y="1339"/>
                  <a:pt x="0" y="2992"/>
                </a:cubicBezTo>
                <a:lnTo>
                  <a:pt x="0" y="18608"/>
                </a:lnTo>
                <a:cubicBezTo>
                  <a:pt x="0" y="2026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261"/>
                  <a:pt x="21600" y="18608"/>
                </a:cubicBezTo>
                <a:lnTo>
                  <a:pt x="21600" y="2992"/>
                </a:lnTo>
                <a:cubicBezTo>
                  <a:pt x="21600" y="1339"/>
                  <a:pt x="19988" y="0"/>
                  <a:pt x="18000" y="0"/>
                </a:cubicBezTo>
                <a:lnTo>
                  <a:pt x="3600" y="0"/>
                </a:lnTo>
                <a:close/>
              </a:path>
            </a:pathLst>
          </a:custGeom>
          <a:ln w="12700">
            <a:miter lim="400000"/>
          </a:ln>
          <a:effectLst>
            <a:outerShdw blurRad="152400" dist="12000" dir="900000" rotWithShape="0">
              <a:srgbClr val="000000">
                <a:alpha val="30000"/>
              </a:srgbClr>
            </a:outerShdw>
          </a:effectLst>
        </p:spPr>
      </p:pic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28595" y="3357562"/>
            <a:ext cx="2714626" cy="289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2" y="0"/>
                  <a:pt x="0" y="1511"/>
                  <a:pt x="0" y="3375"/>
                </a:cubicBezTo>
                <a:lnTo>
                  <a:pt x="0" y="18225"/>
                </a:lnTo>
                <a:cubicBezTo>
                  <a:pt x="0" y="20089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089"/>
                  <a:pt x="21600" y="18225"/>
                </a:cubicBezTo>
                <a:lnTo>
                  <a:pt x="21600" y="3375"/>
                </a:lnTo>
                <a:cubicBezTo>
                  <a:pt x="21600" y="1511"/>
                  <a:pt x="19988" y="0"/>
                  <a:pt x="18000" y="0"/>
                </a:cubicBezTo>
                <a:lnTo>
                  <a:pt x="3600" y="0"/>
                </a:lnTo>
                <a:close/>
              </a:path>
            </a:pathLst>
          </a:custGeom>
          <a:ln w="12700">
            <a:miter lim="400000"/>
          </a:ln>
          <a:effectLst>
            <a:outerShdw blurRad="152400" dist="12000" dir="900000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fill="hold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 advAuto="0"/>
      <p:bldP spid="104" grpId="2" animBg="1" advAuto="0"/>
      <p:bldP spid="105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سؤال التحصيلي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6239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58.jpeg" descr="IMG_16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999" y="-471772"/>
            <a:ext cx="9834328" cy="7605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259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جدول التعلم</a:t>
            </a:r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524000" y="1396998"/>
          <a:ext cx="6096000" cy="28781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002202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أعرف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أريد ان اعرف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تعلمت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795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3795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976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جدول التعلم</a:t>
            </a:r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43158"/>
              </p:ext>
            </p:extLst>
          </p:nvPr>
        </p:nvGraphicFramePr>
        <p:xfrm>
          <a:off x="1524000" y="1396998"/>
          <a:ext cx="6096000" cy="28781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002202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أعرف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أريد ان اعرف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ماذا تعلمت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795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3795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12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272"/>
            <a:ext cx="9144000" cy="39147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وسيلة شرح على شكل سحابة 2"/>
          <p:cNvGrpSpPr/>
          <p:nvPr/>
        </p:nvGrpSpPr>
        <p:grpSpPr>
          <a:xfrm>
            <a:off x="2638502" y="4147501"/>
            <a:ext cx="5517558" cy="1467238"/>
            <a:chOff x="0" y="0"/>
            <a:chExt cx="5517557" cy="1467237"/>
          </a:xfrm>
        </p:grpSpPr>
        <p:grpSp>
          <p:nvGrpSpPr>
            <p:cNvPr id="114" name="تجميع"/>
            <p:cNvGrpSpPr/>
            <p:nvPr/>
          </p:nvGrpSpPr>
          <p:grpSpPr>
            <a:xfrm>
              <a:off x="-1" y="0"/>
              <a:ext cx="5517559" cy="1467238"/>
              <a:chOff x="0" y="0"/>
              <a:chExt cx="5517557" cy="1467237"/>
            </a:xfrm>
          </p:grpSpPr>
          <p:sp>
            <p:nvSpPr>
              <p:cNvPr id="109" name="شكل"/>
              <p:cNvSpPr/>
              <p:nvPr/>
            </p:nvSpPr>
            <p:spPr>
              <a:xfrm>
                <a:off x="-1" y="0"/>
                <a:ext cx="5517559" cy="1278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0" name="دائرة"/>
              <p:cNvSpPr/>
              <p:nvPr/>
            </p:nvSpPr>
            <p:spPr>
              <a:xfrm>
                <a:off x="1709370" y="1183736"/>
                <a:ext cx="212727" cy="212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1" name="دائرة"/>
              <p:cNvSpPr/>
              <p:nvPr/>
            </p:nvSpPr>
            <p:spPr>
              <a:xfrm>
                <a:off x="1613765" y="1310264"/>
                <a:ext cx="141819" cy="1418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2" name="دائرة"/>
              <p:cNvSpPr/>
              <p:nvPr/>
            </p:nvSpPr>
            <p:spPr>
              <a:xfrm>
                <a:off x="1576392" y="1396329"/>
                <a:ext cx="70909" cy="709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3" name="شكل"/>
              <p:cNvSpPr/>
              <p:nvPr/>
            </p:nvSpPr>
            <p:spPr>
              <a:xfrm>
                <a:off x="280169" y="65027"/>
                <a:ext cx="5055925" cy="108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6AAC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15" name="كيف يمكن كتابة  3  × 1 08؟"/>
            <p:cNvSpPr txBox="1"/>
            <p:nvPr/>
          </p:nvSpPr>
          <p:spPr>
            <a:xfrm>
              <a:off x="814599" y="68488"/>
              <a:ext cx="3498556" cy="107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2800">
                  <a:ln w="18000" cap="flat">
                    <a:solidFill>
                      <a:srgbClr val="D73A36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كيف يمكن كتابة  </a:t>
              </a:r>
              <a:r>
                <a:t>3  × 1 0</a:t>
              </a:r>
              <a:r>
                <a:rPr baseline="30000"/>
                <a:t>8</a:t>
              </a:r>
              <a:r>
                <a:rPr>
                  <a:latin typeface="+mn-lt"/>
                  <a:ea typeface="+mn-ea"/>
                  <a:cs typeface="+mn-cs"/>
                  <a:sym typeface="Helvetica"/>
                </a:rPr>
                <a:t>؟</a:t>
              </a:r>
            </a:p>
          </p:txBody>
        </p:sp>
      </p:grpSp>
      <p:grpSp>
        <p:nvGrpSpPr>
          <p:cNvPr id="124" name="وسيلة شرح على شكل سحابة 3"/>
          <p:cNvGrpSpPr/>
          <p:nvPr/>
        </p:nvGrpSpPr>
        <p:grpSpPr>
          <a:xfrm>
            <a:off x="2781983" y="4076063"/>
            <a:ext cx="4802231" cy="1467238"/>
            <a:chOff x="0" y="0"/>
            <a:chExt cx="4802230" cy="1467237"/>
          </a:xfrm>
        </p:grpSpPr>
        <p:grpSp>
          <p:nvGrpSpPr>
            <p:cNvPr id="122" name="تجميع"/>
            <p:cNvGrpSpPr/>
            <p:nvPr/>
          </p:nvGrpSpPr>
          <p:grpSpPr>
            <a:xfrm>
              <a:off x="-1" y="0"/>
              <a:ext cx="4802232" cy="1467238"/>
              <a:chOff x="0" y="0"/>
              <a:chExt cx="4802230" cy="1467237"/>
            </a:xfrm>
          </p:grpSpPr>
          <p:sp>
            <p:nvSpPr>
              <p:cNvPr id="117" name="شكل"/>
              <p:cNvSpPr/>
              <p:nvPr/>
            </p:nvSpPr>
            <p:spPr>
              <a:xfrm>
                <a:off x="-1" y="0"/>
                <a:ext cx="4802232" cy="1278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4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8" name="دائرة"/>
              <p:cNvSpPr/>
              <p:nvPr/>
            </p:nvSpPr>
            <p:spPr>
              <a:xfrm>
                <a:off x="1475546" y="1182477"/>
                <a:ext cx="212727" cy="2127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4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9" name="دائرة"/>
              <p:cNvSpPr/>
              <p:nvPr/>
            </p:nvSpPr>
            <p:spPr>
              <a:xfrm>
                <a:off x="1393778" y="1311524"/>
                <a:ext cx="141819" cy="1418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4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0" name="دائرة"/>
              <p:cNvSpPr/>
              <p:nvPr/>
            </p:nvSpPr>
            <p:spPr>
              <a:xfrm>
                <a:off x="1367424" y="1396329"/>
                <a:ext cx="70909" cy="709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4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1" name="شكل"/>
              <p:cNvSpPr/>
              <p:nvPr/>
            </p:nvSpPr>
            <p:spPr>
              <a:xfrm>
                <a:off x="243846" y="65027"/>
                <a:ext cx="4400447" cy="108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6AAC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4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23" name="كم ثانية في 8 دقائق ؟"/>
            <p:cNvSpPr txBox="1"/>
            <p:nvPr/>
          </p:nvSpPr>
          <p:spPr>
            <a:xfrm>
              <a:off x="715534" y="359229"/>
              <a:ext cx="3031894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2400">
                  <a:ln w="18000" cap="flat">
                    <a:solidFill>
                      <a:srgbClr val="D73A36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كم ثانية في </a:t>
              </a:r>
              <a:r>
                <a:t>8</a:t>
              </a:r>
              <a:r>
                <a:rPr>
                  <a:latin typeface="+mn-lt"/>
                  <a:ea typeface="+mn-ea"/>
                  <a:cs typeface="+mn-cs"/>
                  <a:sym typeface="Helvetica"/>
                </a:rPr>
                <a:t> دقائق ؟</a:t>
              </a:r>
            </a:p>
          </p:txBody>
        </p:sp>
      </p:grpSp>
      <p:grpSp>
        <p:nvGrpSpPr>
          <p:cNvPr id="132" name="وسيلة شرح على شكل سحابة 4"/>
          <p:cNvGrpSpPr/>
          <p:nvPr/>
        </p:nvGrpSpPr>
        <p:grpSpPr>
          <a:xfrm>
            <a:off x="2495626" y="3920351"/>
            <a:ext cx="5517558" cy="1809548"/>
            <a:chOff x="0" y="0"/>
            <a:chExt cx="5517557" cy="1809547"/>
          </a:xfrm>
        </p:grpSpPr>
        <p:grpSp>
          <p:nvGrpSpPr>
            <p:cNvPr id="130" name="تجميع"/>
            <p:cNvGrpSpPr/>
            <p:nvPr/>
          </p:nvGrpSpPr>
          <p:grpSpPr>
            <a:xfrm>
              <a:off x="-1" y="84997"/>
              <a:ext cx="5517559" cy="1724551"/>
              <a:chOff x="0" y="0"/>
              <a:chExt cx="5517557" cy="1724550"/>
            </a:xfrm>
          </p:grpSpPr>
          <p:sp>
            <p:nvSpPr>
              <p:cNvPr id="125" name="شكل"/>
              <p:cNvSpPr/>
              <p:nvPr/>
            </p:nvSpPr>
            <p:spPr>
              <a:xfrm>
                <a:off x="-1" y="-1"/>
                <a:ext cx="5517559" cy="1503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6" name="دائرة"/>
              <p:cNvSpPr/>
              <p:nvPr/>
            </p:nvSpPr>
            <p:spPr>
              <a:xfrm>
                <a:off x="1692822" y="1389609"/>
                <a:ext cx="250035" cy="2500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7" name="دائرة"/>
              <p:cNvSpPr/>
              <p:nvPr/>
            </p:nvSpPr>
            <p:spPr>
              <a:xfrm>
                <a:off x="1599224" y="1541769"/>
                <a:ext cx="166689" cy="166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8" name="دائرة"/>
              <p:cNvSpPr/>
              <p:nvPr/>
            </p:nvSpPr>
            <p:spPr>
              <a:xfrm>
                <a:off x="1570174" y="1641206"/>
                <a:ext cx="83345" cy="833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hueOff val="249502"/>
                      <a:satOff val="48101"/>
                      <a:lumOff val="28891"/>
                    </a:schemeClr>
                  </a:gs>
                  <a:gs pos="35000">
                    <a:srgbClr val="BFEDFF"/>
                  </a:gs>
                  <a:gs pos="100000">
                    <a:schemeClr val="accent5">
                      <a:hueOff val="308963"/>
                      <a:satOff val="48101"/>
                      <a:lumOff val="41680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9" name="شكل"/>
              <p:cNvSpPr/>
              <p:nvPr/>
            </p:nvSpPr>
            <p:spPr>
              <a:xfrm>
                <a:off x="280169" y="76432"/>
                <a:ext cx="5055925" cy="127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46AAC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800">
                    <a:ln w="18000" cap="flat">
                      <a:solidFill>
                        <a:srgbClr val="D73A36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outerShdw blurRad="25400" dist="23000" dir="702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31" name="اعتمادا على المعلومات المعطاة كم تبعد الشمس عن الأرض تقريبا ؟"/>
            <p:cNvSpPr txBox="1"/>
            <p:nvPr/>
          </p:nvSpPr>
          <p:spPr>
            <a:xfrm>
              <a:off x="814599" y="0"/>
              <a:ext cx="3498556" cy="159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ln w="18000" cap="flat">
                    <a:solidFill>
                      <a:srgbClr val="D73A36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اعتمادا على المعلومات المعطاة كم تبعد الشمس عن الأرض تقريبا 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 advAuto="0"/>
      <p:bldP spid="124" grpId="2" animBg="1" advAuto="0"/>
      <p:bldP spid="132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الشمس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3034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302"/>
            <a:ext cx="9144000" cy="6848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02"/>
            <a:ext cx="9144000" cy="6848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41257" y="495853"/>
            <a:ext cx="5744370" cy="342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1503.mov" descr="IMG_1503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6099" y="2653521"/>
            <a:ext cx="6103824" cy="3339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00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933825"/>
            <a:ext cx="9144000" cy="292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1725" y="4076700"/>
            <a:ext cx="1404938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475" y="4076700"/>
            <a:ext cx="3455988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750" y="4076700"/>
            <a:ext cx="2303464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3937" y="4797425"/>
            <a:ext cx="3455988" cy="50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850" y="4797425"/>
            <a:ext cx="2447925" cy="50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2500" y="3068638"/>
            <a:ext cx="3473450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312" y="3068638"/>
            <a:ext cx="230346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7625" y="3068638"/>
            <a:ext cx="1171575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51750" y="4868862"/>
            <a:ext cx="1304925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24750" y="5589587"/>
            <a:ext cx="1303338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2500" y="5516562"/>
            <a:ext cx="3535363" cy="79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7087" y="5516562"/>
            <a:ext cx="1520826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37062" y="6461125"/>
            <a:ext cx="1582738" cy="288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5650" y="6524625"/>
            <a:ext cx="1584325" cy="33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8225" y="6524625"/>
            <a:ext cx="1584325" cy="33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24300" y="2133600"/>
            <a:ext cx="2514600" cy="63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67175" y="1341437"/>
            <a:ext cx="2516189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850" y="2133600"/>
            <a:ext cx="2514600" cy="79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0825" y="1268412"/>
            <a:ext cx="2659064" cy="720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96188" y="1268412"/>
            <a:ext cx="1296988" cy="720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96188" y="2133600"/>
            <a:ext cx="1223963" cy="71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1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1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1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1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12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12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12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12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0" animBg="1" advAuto="0"/>
      <p:bldP spid="145" grpId="11" animBg="1" advAuto="0"/>
      <p:bldP spid="146" grpId="12" animBg="1" advAuto="0"/>
      <p:bldP spid="147" grpId="14" animBg="1" advAuto="0"/>
      <p:bldP spid="148" grpId="15" animBg="1" advAuto="0"/>
      <p:bldP spid="149" grpId="8" animBg="1" advAuto="0"/>
      <p:bldP spid="150" grpId="9" animBg="1" advAuto="0"/>
      <p:bldP spid="151" grpId="7" animBg="1" advAuto="0"/>
      <p:bldP spid="152" grpId="13" animBg="1" advAuto="0"/>
      <p:bldP spid="153" grpId="16" animBg="1" advAuto="0"/>
      <p:bldP spid="154" grpId="17" animBg="1" advAuto="0"/>
      <p:bldP spid="155" grpId="18" animBg="1" advAuto="0"/>
      <p:bldP spid="156" grpId="20" animBg="1" advAuto="0"/>
      <p:bldP spid="157" grpId="21" animBg="1" advAuto="0"/>
      <p:bldP spid="158" grpId="19" animBg="1" advAuto="0"/>
      <p:bldP spid="159" grpId="5" animBg="1" advAuto="0"/>
      <p:bldP spid="160" grpId="2" animBg="1" advAuto="0"/>
      <p:bldP spid="161" grpId="6" animBg="1" advAuto="0"/>
      <p:bldP spid="162" grpId="3" animBg="1" advAuto="0"/>
      <p:bldP spid="163" grpId="1" animBg="1" advAuto="0"/>
      <p:bldP spid="164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Picture 2"/>
          <p:cNvGrpSpPr/>
          <p:nvPr/>
        </p:nvGrpSpPr>
        <p:grpSpPr>
          <a:xfrm>
            <a:off x="1115616" y="1772816"/>
            <a:ext cx="6655142" cy="3528393"/>
            <a:chOff x="0" y="0"/>
            <a:chExt cx="6655141" cy="352839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6655142" cy="352839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8" name="image15.png" descr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655142" cy="3528392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theme/theme1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</Words>
  <Application>Microsoft Office PowerPoint</Application>
  <PresentationFormat>عرض على الشاشة (3:4)‏</PresentationFormat>
  <Paragraphs>16</Paragraphs>
  <Slides>22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GE MB Farasha Light</vt:lpstr>
      <vt:lpstr>Helvetica</vt:lpstr>
      <vt:lpstr>سمة Office</vt:lpstr>
      <vt:lpstr>العمليات على كثيرات الحدود Operations with Polynomials</vt:lpstr>
      <vt:lpstr>عرض تقديمي في PowerPoint</vt:lpstr>
      <vt:lpstr>جدول التعلم</vt:lpstr>
      <vt:lpstr>عرض تقديمي في PowerPoint</vt:lpstr>
      <vt:lpstr>الشمس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تاكد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تاكد</vt:lpstr>
      <vt:lpstr>عرض تقديمي في PowerPoint</vt:lpstr>
      <vt:lpstr>عرض تقديمي في PowerPoint</vt:lpstr>
      <vt:lpstr>سؤال التحصيلي</vt:lpstr>
      <vt:lpstr>عرض تقديمي في PowerPoint</vt:lpstr>
      <vt:lpstr>جدول التعلم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العمليات على كثيرات الحدود Operations with Polynomials</dc:title>
  <dc:creator>ACER</dc:creator>
  <cp:lastModifiedBy>ACER</cp:lastModifiedBy>
  <cp:revision>4</cp:revision>
  <dcterms:modified xsi:type="dcterms:W3CDTF">2021-10-18T02:38:41Z</dcterms:modified>
</cp:coreProperties>
</file>