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kz2342248od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13.xml"/><Relationship Id="rId4" Type="http://schemas.openxmlformats.org/officeDocument/2006/relationships/image" Target="../media/image15.png"/><Relationship Id="rId5" Type="http://schemas.openxmlformats.org/officeDocument/2006/relationships/slide" Target="slide14.xml"/><Relationship Id="rId6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slide" Target="slide16.xml"/><Relationship Id="rId5" Type="http://schemas.openxmlformats.org/officeDocument/2006/relationships/image" Target="../media/image19.png"/><Relationship Id="rId6" Type="http://schemas.openxmlformats.org/officeDocument/2006/relationships/slide" Target="slide18.xml"/><Relationship Id="rId7" Type="http://schemas.openxmlformats.org/officeDocument/2006/relationships/slide" Target="slide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5.xml"/><Relationship Id="rId4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5.xml"/><Relationship Id="rId4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5.xml"/><Relationship Id="rId4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Relationship Id="rId3" Type="http://schemas.openxmlformats.org/officeDocument/2006/relationships/image" Target="../media/image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slide" Target="slide22.xml"/><Relationship Id="rId5" Type="http://schemas.openxmlformats.org/officeDocument/2006/relationships/image" Target="../media/image24.png"/><Relationship Id="rId6" Type="http://schemas.openxmlformats.org/officeDocument/2006/relationships/slide" Target="slide23.xml"/><Relationship Id="rId7" Type="http://schemas.openxmlformats.org/officeDocument/2006/relationships/slide" Target="slide24.xml"/><Relationship Id="rId8" Type="http://schemas.openxmlformats.org/officeDocument/2006/relationships/slide" Target="slide2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6.xml"/><Relationship Id="rId3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slide" Target="slide7.xml"/><Relationship Id="rId5" Type="http://schemas.openxmlformats.org/officeDocument/2006/relationships/image" Target="../media/image7.png"/><Relationship Id="rId6" Type="http://schemas.openxmlformats.org/officeDocument/2006/relationships/slide" Target="slide9.xml"/><Relationship Id="rId7" Type="http://schemas.openxmlformats.org/officeDocument/2006/relationships/slide" Target="slide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023634"/>
            <a:ext cx="3889245" cy="154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الأول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١-١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١-٤</a:t>
            </a:r>
            <a:endParaRPr sz="100"/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5300595" y="252453"/>
            <a:ext cx="3479466" cy="890690"/>
            <a:chOff x="0" y="0"/>
            <a:chExt cx="3479465" cy="890688"/>
          </a:xfrm>
        </p:grpSpPr>
        <p:sp>
          <p:nvSpPr>
            <p:cNvPr id="100" name="دائرة"/>
            <p:cNvSpPr/>
            <p:nvPr/>
          </p:nvSpPr>
          <p:spPr>
            <a:xfrm>
              <a:off x="264049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0"/>
              <a:ext cx="3479466" cy="890689"/>
              <a:chOff x="0" y="0"/>
              <a:chExt cx="3479465" cy="890688"/>
            </a:xfrm>
          </p:grpSpPr>
          <p:sp>
            <p:nvSpPr>
              <p:cNvPr id="101" name="الفصل"/>
              <p:cNvSpPr txBox="1"/>
              <p:nvPr/>
            </p:nvSpPr>
            <p:spPr>
              <a:xfrm>
                <a:off x="2193764" y="0"/>
                <a:ext cx="1285702" cy="432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 txBox="1"/>
              <p:nvPr/>
            </p:nvSpPr>
            <p:spPr>
              <a:xfrm>
                <a:off x="2534168" y="138342"/>
                <a:ext cx="567005" cy="7162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216025"/>
                <a:ext cx="2689663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773936">
                  <a:lnSpc>
                    <a:spcPct val="90000"/>
                  </a:lnSpc>
                  <a:spcBef>
                    <a:spcPts val="1900"/>
                  </a:spcBef>
                  <a:defRPr sz="194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الأنماط العددية و الدوال</a:t>
                </a:r>
              </a:p>
            </p:txBody>
          </p:sp>
        </p:grpSp>
      </p:grpSp>
      <p:pic>
        <p:nvPicPr>
          <p:cNvPr id="106" name="IMG_4338.jpeg" descr="IMG_4338.jpeg"/>
          <p:cNvPicPr>
            <a:picLocks noChangeAspect="1"/>
          </p:cNvPicPr>
          <p:nvPr/>
        </p:nvPicPr>
        <p:blipFill>
          <a:blip r:embed="rId3">
            <a:extLst/>
          </a:blip>
          <a:srcRect l="232" t="0" r="232" b="0"/>
          <a:stretch>
            <a:fillRect/>
          </a:stretch>
        </p:blipFill>
        <p:spPr>
          <a:xfrm>
            <a:off x="3477971" y="1889345"/>
            <a:ext cx="407535" cy="408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5856165" y="1889345"/>
            <a:ext cx="495762" cy="398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2078183"/>
            <a:ext cx="2785636" cy="278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0" t="17778" r="0" b="63565"/>
          <a:stretch>
            <a:fillRect/>
          </a:stretch>
        </p:blipFill>
        <p:spPr>
          <a:xfrm>
            <a:off x="2161719" y="1219199"/>
            <a:ext cx="5956623" cy="197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539562" y="1663499"/>
            <a:ext cx="485201" cy="343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61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62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4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مربع نص 6"/>
          <p:cNvSpPr txBox="1"/>
          <p:nvPr/>
        </p:nvSpPr>
        <p:spPr>
          <a:xfrm>
            <a:off x="2106865" y="1063597"/>
            <a:ext cx="5309751" cy="150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العدد </a:t>
            </a:r>
            <a:r>
              <a:t>٤١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عدد أولي عوامله </a:t>
            </a:r>
            <a:r>
              <a:t>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 </a:t>
            </a:r>
            <a:r>
              <a:t>٤١ , </a:t>
            </a:r>
          </a:p>
          <a:p>
            <a:pPr algn="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لذا يمكن وضع كتاب واحد على </a:t>
            </a:r>
            <a:r>
              <a:t>٤١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رف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ولكن هذا غير منطقي</a:t>
            </a:r>
            <a:r>
              <a:t>,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فالإجابة الأفضل هي لا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0" t="40165" r="0" b="36570"/>
          <a:stretch>
            <a:fillRect/>
          </a:stretch>
        </p:blipFill>
        <p:spPr>
          <a:xfrm>
            <a:off x="2384343" y="672784"/>
            <a:ext cx="5678517" cy="234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43782" y="226513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صورة 5" descr="صورة 5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4555407" y="226513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3570.png" descr="IMG_35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604" y="1638050"/>
            <a:ext cx="3425891" cy="3425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7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5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669" y="2821292"/>
            <a:ext cx="2242649" cy="224264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مربع نص 6"/>
          <p:cNvSpPr txBox="1"/>
          <p:nvPr/>
        </p:nvSpPr>
        <p:spPr>
          <a:xfrm>
            <a:off x="3477817" y="1371780"/>
            <a:ext cx="3934761" cy="150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الأساس </a:t>
            </a:r>
            <a:r>
              <a:t>٣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والأس </a:t>
            </a:r>
            <a:r>
              <a:t>٤, </a:t>
            </a:r>
          </a:p>
          <a:p>
            <a:pPr algn="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وعليه فإن العامل </a:t>
            </a:r>
            <a:r>
              <a:t>٣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يتكرر </a:t>
            </a:r>
            <a:r>
              <a:t>٤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مرات</a:t>
            </a:r>
            <a:r>
              <a:t>.</a:t>
            </a:r>
          </a:p>
          <a:p>
            <a:pPr algn="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إذن </a:t>
            </a: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 × ٣ × ٣ × ٣ </a:t>
            </a:r>
            <a:r>
              <a:rPr>
                <a:solidFill>
                  <a:srgbClr val="FF4015"/>
                </a:solidFill>
              </a:rPr>
              <a:t>= ٨١</a:t>
            </a:r>
          </a:p>
        </p:txBody>
      </p:sp>
      <p:pic>
        <p:nvPicPr>
          <p:cNvPr id="177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80526" t="51284" r="0" b="44370"/>
          <a:stretch>
            <a:fillRect/>
          </a:stretch>
        </p:blipFill>
        <p:spPr>
          <a:xfrm>
            <a:off x="6802467" y="676309"/>
            <a:ext cx="1385408" cy="549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7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2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669" y="2821292"/>
            <a:ext cx="2242649" cy="22426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ربع نص 5"/>
          <p:cNvSpPr txBox="1"/>
          <p:nvPr/>
        </p:nvSpPr>
        <p:spPr>
          <a:xfrm>
            <a:off x="3429235" y="1535147"/>
            <a:ext cx="4390086" cy="183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الأساس </a:t>
            </a:r>
            <a:r>
              <a:t>٦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والأس </a:t>
            </a:r>
            <a:r>
              <a:t>٣,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وعليه فإن العامل </a:t>
            </a:r>
            <a:r>
              <a:t>٦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يتكرر </a:t>
            </a:r>
            <a:r>
              <a:t>٣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مرات</a:t>
            </a:r>
            <a:r>
              <a:t>.</a:t>
            </a:r>
          </a:p>
          <a:p>
            <a:pPr algn="ctr" rtl="0">
              <a:defRPr b="1" sz="1600"/>
            </a:pPr>
            <a:r>
              <a:rPr b="0" sz="2100">
                <a:latin typeface="Khalid Art bold"/>
                <a:ea typeface="Khalid Art bold"/>
                <a:cs typeface="Khalid Art bold"/>
                <a:sym typeface="Khalid Art bold"/>
              </a:rPr>
              <a:t>إذن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</a:t>
            </a:r>
            <a:r>
              <a:rPr b="0" sz="26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٦ × ٦ × ٦ </a:t>
            </a:r>
            <a:r>
              <a:rPr b="0" sz="26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= ٢١٦</a:t>
            </a:r>
            <a:endParaRPr sz="2600">
              <a:solidFill>
                <a:srgbClr val="0061FE"/>
              </a:solidFill>
            </a:endParaRPr>
          </a:p>
          <a:p>
            <a:pPr algn="ctr" rtl="0">
              <a:defRPr b="1" sz="2600">
                <a:solidFill>
                  <a:srgbClr val="0061FE"/>
                </a:solidFill>
              </a:defRPr>
            </a:pPr>
            <a:r>
              <a:t>             </a:t>
            </a:r>
          </a:p>
        </p:txBody>
      </p:sp>
      <p:pic>
        <p:nvPicPr>
          <p:cNvPr id="18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27843" t="51498" r="52683" b="44156"/>
          <a:stretch>
            <a:fillRect/>
          </a:stretch>
        </p:blipFill>
        <p:spPr>
          <a:xfrm>
            <a:off x="6802467" y="676309"/>
            <a:ext cx="1385408" cy="549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10473" t="0" r="1363" b="85295"/>
          <a:stretch>
            <a:fillRect/>
          </a:stretch>
        </p:blipFill>
        <p:spPr>
          <a:xfrm>
            <a:off x="1697092" y="986422"/>
            <a:ext cx="6413027" cy="1901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584089" y="2713032"/>
            <a:ext cx="620569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صورة 5" descr="صورة 5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2933972" y="2713636"/>
            <a:ext cx="624538" cy="43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صورة 6" descr="صورة 6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5166593" y="2712590"/>
            <a:ext cx="617665" cy="429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93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4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196" name="مربع نص 6"/>
          <p:cNvSpPr txBox="1"/>
          <p:nvPr/>
        </p:nvSpPr>
        <p:spPr>
          <a:xfrm>
            <a:off x="1697092" y="1453119"/>
            <a:ext cx="6355645" cy="132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500">
                <a:solidFill>
                  <a:srgbClr val="00B050"/>
                </a:solidFill>
              </a:defRPr>
            </a:pPr>
            <a:r>
              <a:t> ١١ × ٢ = ٢٢ </a:t>
            </a:r>
          </a:p>
          <a:p>
            <a:pPr algn="r" rtl="0">
              <a:defRPr b="1" sz="2500">
                <a:solidFill>
                  <a:srgbClr val="00B050"/>
                </a:solidFill>
              </a:defRPr>
            </a:pPr>
            <a:r>
              <a:t>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اكتب العدد في صورة حاصل ضرب عوامله الاولية</a:t>
            </a:r>
            <a:endParaRPr>
              <a:solidFill>
                <a:srgbClr val="376092"/>
              </a:solidFill>
            </a:endParaRPr>
          </a:p>
        </p:txBody>
      </p:sp>
      <p:pic>
        <p:nvPicPr>
          <p:cNvPr id="197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81374" t="9813" r="1363" b="85295"/>
          <a:stretch>
            <a:fillRect/>
          </a:stretch>
        </p:blipFill>
        <p:spPr>
          <a:xfrm>
            <a:off x="6797024" y="515573"/>
            <a:ext cx="1255687" cy="632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0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0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3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0000" t="9883" r="32737" b="85225"/>
          <a:stretch>
            <a:fillRect/>
          </a:stretch>
        </p:blipFill>
        <p:spPr>
          <a:xfrm>
            <a:off x="6797024" y="515573"/>
            <a:ext cx="1255687" cy="63258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مربع نص 5"/>
          <p:cNvSpPr txBox="1"/>
          <p:nvPr/>
        </p:nvSpPr>
        <p:spPr>
          <a:xfrm>
            <a:off x="2013109" y="1148192"/>
            <a:ext cx="5805649" cy="213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200">
                <a:solidFill>
                  <a:srgbClr val="00B050"/>
                </a:solidFill>
              </a:defRPr>
            </a:pPr>
            <a:r>
              <a:t> ٥ × ٢ × ٢ × ٢ = ٤٠  </a:t>
            </a:r>
          </a:p>
          <a:p>
            <a:pPr algn="ctr" rtl="0">
              <a:defRPr b="1" sz="2200">
                <a:solidFill>
                  <a:srgbClr val="00B050"/>
                </a:solidFill>
              </a:defRPr>
            </a:pP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اكتب العدد في صورة حاصل ضرب عوامله الأولية</a:t>
            </a:r>
            <a:endParaRPr b="0">
              <a:solidFill>
                <a:srgbClr val="376092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200">
                <a:solidFill>
                  <a:srgbClr val="00B050"/>
                </a:solidFill>
              </a:defRPr>
            </a:pPr>
            <a:endParaRPr b="0">
              <a:solidFill>
                <a:srgbClr val="376092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200">
                <a:solidFill>
                  <a:srgbClr val="376092"/>
                </a:solidFill>
              </a:defRPr>
            </a:pPr>
            <a:r>
              <a:t>      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استعمل الأسس لكتابة ضرب العوامل المتشابهة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grpSp>
        <p:nvGrpSpPr>
          <p:cNvPr id="207" name="تجميع"/>
          <p:cNvGrpSpPr/>
          <p:nvPr/>
        </p:nvGrpSpPr>
        <p:grpSpPr>
          <a:xfrm>
            <a:off x="4217086" y="1939759"/>
            <a:ext cx="1397696" cy="534683"/>
            <a:chOff x="0" y="0"/>
            <a:chExt cx="1397695" cy="534682"/>
          </a:xfrm>
        </p:grpSpPr>
        <p:sp>
          <p:nvSpPr>
            <p:cNvPr id="205" name="٣"/>
            <p:cNvSpPr txBox="1"/>
            <p:nvPr/>
          </p:nvSpPr>
          <p:spPr>
            <a:xfrm>
              <a:off x="277304" y="0"/>
              <a:ext cx="200302" cy="339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defRPr b="1" sz="2200">
                  <a:solidFill>
                    <a:srgbClr val="376092"/>
                  </a:solidFill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06" name="٥ × ٢"/>
            <p:cNvSpPr txBox="1"/>
            <p:nvPr/>
          </p:nvSpPr>
          <p:spPr>
            <a:xfrm>
              <a:off x="0" y="69864"/>
              <a:ext cx="1397696" cy="464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b="1" sz="2200">
                  <a:solidFill>
                    <a:srgbClr val="376092"/>
                  </a:solidFill>
                </a:defRPr>
              </a:pPr>
              <a:r>
                <a:t>٥ × ٢         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1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213" name="مربع نص 6"/>
          <p:cNvSpPr txBox="1"/>
          <p:nvPr/>
        </p:nvSpPr>
        <p:spPr>
          <a:xfrm>
            <a:off x="1697092" y="1716963"/>
            <a:ext cx="5945402" cy="1514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17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٧٥</m:t>
                </m:r>
              </m:oMath>
            </a14:m>
            <a:r>
              <a:rPr>
                <a:solidFill>
                  <a:srgbClr val="00B050"/>
                </a:solidFill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اكتب العدد في صورة حاصل ضرب عوامله الأولية</a:t>
            </a:r>
            <a:endParaRPr>
              <a:solidFill>
                <a:srgbClr val="376092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17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:endParaRPr>
              <a:solidFill>
                <a:srgbClr val="376092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1700">
                <a:solidFill>
                  <a:srgbClr val="376092"/>
                </a:solidFill>
              </a:defRPr>
            </a:pPr>
            <a:r>
              <a:t>       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2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٥</m:t>
                    </m:r>
                    <m:r>
                      <a:rPr xmlns:a="http://schemas.openxmlformats.org/drawingml/2006/main" sz="2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xmlns:a="http://schemas.openxmlformats.org/drawingml/2006/main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٢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٥</m:t>
                    </m:r>
                  </m:sub>
                </m:sSub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rPr b="1" sz="2500"/>
              <a:t> 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استعمل الأسس لكتابة ضرب العوامل المتشابهة</a:t>
            </a:r>
            <a:endParaRPr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pic>
        <p:nvPicPr>
          <p:cNvPr id="21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18640" t="9673" r="64097" b="85434"/>
          <a:stretch>
            <a:fillRect/>
          </a:stretch>
        </p:blipFill>
        <p:spPr>
          <a:xfrm>
            <a:off x="6571616" y="677867"/>
            <a:ext cx="1255687" cy="632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7192" t="14704" r="0" b="71467"/>
          <a:stretch>
            <a:fillRect/>
          </a:stretch>
        </p:blipFill>
        <p:spPr>
          <a:xfrm>
            <a:off x="1522953" y="1101859"/>
            <a:ext cx="6502479" cy="1722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3574.png" descr="IMG_35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03763" y="1658121"/>
            <a:ext cx="620568" cy="431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0" t="0" r="0" b="50403"/>
          <a:stretch>
            <a:fillRect/>
          </a:stretch>
        </p:blipFill>
        <p:spPr>
          <a:xfrm>
            <a:off x="3620734" y="598311"/>
            <a:ext cx="4429877" cy="3905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18590" y="953338"/>
            <a:ext cx="600688" cy="42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20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3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3769" y="2344752"/>
            <a:ext cx="3150386" cy="315038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مربع نص 6"/>
          <p:cNvSpPr txBox="1"/>
          <p:nvPr/>
        </p:nvSpPr>
        <p:spPr>
          <a:xfrm>
            <a:off x="1697092" y="1262505"/>
            <a:ext cx="6254884" cy="130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000"/>
            </a:pPr>
            <a14:m>
              <m:oMath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/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٣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٣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٣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٣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٣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2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٥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2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٣</m:t>
                    </m:r>
                  </m:sub>
                </m:sSub>
              </m:oMath>
            </a14:m>
            <a:r>
              <a:rPr>
                <a:solidFill>
                  <a:srgbClr val="00B050"/>
                </a:solidFill>
              </a:rPr>
              <a:t> 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اكتب القوة في صورة حاصل ضرب</a:t>
            </a:r>
            <a:endParaRPr b="0">
              <a:solidFill>
                <a:srgbClr val="376092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000"/>
            </a:pPr>
            <a:r>
              <a:t>          = </a:t>
            </a:r>
            <a:r>
              <a:rPr sz="2100"/>
              <a:t>٢٤٣</a:t>
            </a:r>
            <a:r>
              <a:t>                          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أوجد ناتج الضرب</a:t>
            </a:r>
            <a:endParaRPr b="0">
              <a:solidFill>
                <a:srgbClr val="376092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إذن دفع ناصر </a:t>
            </a:r>
            <a:r>
              <a:t>٢٤٣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ريالا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36573" t="29191" r="0" b="45349"/>
          <a:stretch>
            <a:fillRect/>
          </a:stretch>
        </p:blipFill>
        <p:spPr>
          <a:xfrm>
            <a:off x="3038186" y="724543"/>
            <a:ext cx="4519085" cy="3224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0740000">
            <a:off x="7256547" y="1387349"/>
            <a:ext cx="601709" cy="48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صورة 5" descr="صورة 5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0740000">
            <a:off x="7256547" y="1985252"/>
            <a:ext cx="601709" cy="48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صورة 6" descr="صورة 6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0740000">
            <a:off x="7256547" y="2674242"/>
            <a:ext cx="601709" cy="48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صورة 7" descr="صورة 7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0740000">
            <a:off x="7256547" y="3295148"/>
            <a:ext cx="601709" cy="483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33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4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89" y="1976829"/>
            <a:ext cx="2247006" cy="224700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مربع نص 7"/>
          <p:cNvSpPr txBox="1"/>
          <p:nvPr/>
        </p:nvSpPr>
        <p:spPr>
          <a:xfrm>
            <a:off x="1697092" y="1741375"/>
            <a:ext cx="6355645" cy="100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300">
                <a:solidFill>
                  <a:srgbClr val="FF0000"/>
                </a:solidFill>
              </a:defRPr>
            </a:pPr>
            <a:r>
              <a:rPr sz="2600"/>
              <a:t>١٠ – ٦ </a:t>
            </a:r>
            <a:r>
              <a:rPr sz="2600">
                <a:solidFill>
                  <a:srgbClr val="000000"/>
                </a:solidFill>
              </a:rPr>
              <a:t>+ ٢٠ = ٤ + ٢٠ </a:t>
            </a:r>
            <a:r>
              <a:rPr>
                <a:solidFill>
                  <a:srgbClr val="000000"/>
                </a:solidFill>
              </a:rPr>
              <a:t>        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أطرح </a:t>
            </a:r>
            <a:r>
              <a:rPr>
                <a:solidFill>
                  <a:srgbClr val="376092"/>
                </a:solidFill>
              </a:rPr>
              <a:t>٦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من </a:t>
            </a:r>
            <a:r>
              <a:rPr>
                <a:solidFill>
                  <a:srgbClr val="376092"/>
                </a:solidFill>
              </a:rPr>
              <a:t>١٠</a:t>
            </a:r>
            <a:endParaRPr>
              <a:solidFill>
                <a:srgbClr val="376092"/>
              </a:solidFill>
            </a:endParaRPr>
          </a:p>
          <a:p>
            <a:pPr algn="r" rtl="0">
              <a:defRPr b="1" sz="2300"/>
            </a:pPr>
            <a:r>
              <a:t>                  </a:t>
            </a:r>
            <a:r>
              <a:rPr sz="2600"/>
              <a:t>= ٢٤ </a:t>
            </a:r>
            <a:r>
              <a:t>                   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اجمع</a:t>
            </a:r>
            <a:r>
              <a:t> </a:t>
            </a:r>
            <a:r>
              <a:rPr>
                <a:solidFill>
                  <a:srgbClr val="376092"/>
                </a:solidFill>
              </a:rPr>
              <a:t>٤  </a:t>
            </a:r>
            <a:r>
              <a:rPr b="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 </a:t>
            </a:r>
            <a:r>
              <a:rPr>
                <a:solidFill>
                  <a:srgbClr val="376092"/>
                </a:solidFill>
              </a:rPr>
              <a:t>٢٠</a:t>
            </a:r>
          </a:p>
        </p:txBody>
      </p:sp>
      <p:pic>
        <p:nvPicPr>
          <p:cNvPr id="238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64287" t="34066" r="1012" b="60831"/>
          <a:stretch>
            <a:fillRect/>
          </a:stretch>
        </p:blipFill>
        <p:spPr>
          <a:xfrm>
            <a:off x="5144833" y="505652"/>
            <a:ext cx="2907765" cy="759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4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43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89" y="1976829"/>
            <a:ext cx="2247006" cy="224700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مربع نص 5"/>
          <p:cNvSpPr txBox="1"/>
          <p:nvPr/>
        </p:nvSpPr>
        <p:spPr>
          <a:xfrm>
            <a:off x="1596331" y="1715849"/>
            <a:ext cx="6355645" cy="119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300">
                <a:solidFill>
                  <a:srgbClr val="376092"/>
                </a:solidFill>
              </a:defRPr>
            </a:pPr>
            <a14:m>
              <m:oMathPara>
                <m:oMathParaPr>
                  <m:jc m:val="right"/>
                </m:oMathParaPr>
                <m:oMath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٥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÷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٢٥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4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١٠</m:t>
                  </m:r>
                  <m:r>
                    <a:rPr xmlns:a="http://schemas.openxmlformats.org/drawingml/2006/main" sz="24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١٥</m:t>
                  </m:r>
                  <m:r>
                    <a:rPr xmlns:a="http://schemas.openxmlformats.org/drawingml/2006/main" sz="24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÷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٢٥</m:t>
                  </m:r>
                </m:oMath>
              </m:oMathPara>
            </a14:m>
            <a:endParaRPr sz="2000"/>
          </a:p>
          <a:p>
            <a:pPr algn="r" rtl="0">
              <a:defRPr sz="2000"/>
            </a:pPr>
            <a:r>
              <a:t>            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</a:p>
          <a:p>
            <a:pPr algn="r" rtl="0">
              <a:defRPr sz="2000"/>
            </a:pPr>
            <a:r>
              <a:t>            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١٠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                                                </a:t>
            </a:r>
            <a:endParaRPr sz="2500"/>
          </a:p>
        </p:txBody>
      </p:sp>
      <p:sp>
        <p:nvSpPr>
          <p:cNvPr id="245" name="مربع نص 1"/>
          <p:cNvSpPr txBox="1"/>
          <p:nvPr/>
        </p:nvSpPr>
        <p:spPr>
          <a:xfrm>
            <a:off x="2444221" y="1715849"/>
            <a:ext cx="1485901" cy="1405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lnSpc>
                <a:spcPct val="150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اطرح </a:t>
            </a:r>
            <a:r>
              <a:t>١٠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من </a:t>
            </a:r>
            <a:r>
              <a:t>١٥</a:t>
            </a:r>
          </a:p>
          <a:p>
            <a:pPr algn="ctr" rtl="0">
              <a:lnSpc>
                <a:spcPct val="150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اقسم </a:t>
            </a:r>
            <a:r>
              <a:t>٢٥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على </a:t>
            </a:r>
            <a:r>
              <a:t>٥</a:t>
            </a:r>
          </a:p>
          <a:p>
            <a:pPr algn="ctr" rtl="0">
              <a:lnSpc>
                <a:spcPct val="150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اضرب </a:t>
            </a:r>
            <a:r>
              <a:t>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في </a:t>
            </a:r>
            <a:r>
              <a:t>٢</a:t>
            </a:r>
          </a:p>
        </p:txBody>
      </p:sp>
      <p:pic>
        <p:nvPicPr>
          <p:cNvPr id="246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2182" t="39211" r="1657" b="56443"/>
          <a:stretch>
            <a:fillRect/>
          </a:stretch>
        </p:blipFill>
        <p:spPr>
          <a:xfrm>
            <a:off x="4211643" y="505653"/>
            <a:ext cx="3868004" cy="647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48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1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89" y="1976829"/>
            <a:ext cx="2247006" cy="224700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مربع نص 5"/>
          <p:cNvSpPr txBox="1"/>
          <p:nvPr/>
        </p:nvSpPr>
        <p:spPr>
          <a:xfrm>
            <a:off x="4572000" y="1896853"/>
            <a:ext cx="3064685" cy="1155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3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right"/>
                </m:oMathParaPr>
                <m:oMath>
                  <m:r>
                    <m:rPr>
                      <m:nor/>
                    </m:rP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÷</m:t>
                  </m:r>
                  <m:r>
                    <m:rPr>
                      <m:nor/>
                    </m:rP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٣٢</m:t>
                  </m:r>
                  <m:r>
                    <m:rPr>
                      <m:nor/>
                    </m:rP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٩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÷</m:t>
                  </m:r>
                  <m:r>
                    <m:rPr>
                      <m:nor/>
                    </m:rP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٣٢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٢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٣</m:t>
                      </m:r>
                    </m:sub>
                  </m:sSub>
                </m:oMath>
              </m:oMathPara>
            </a14:m>
            <a:endParaRPr sz="2000"/>
          </a:p>
          <a:p>
            <a:pPr algn="r" rtl="0">
              <a:defRPr sz="2000"/>
            </a:pPr>
            <a:r>
              <a:t>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١٦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٩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</a:p>
          <a:p>
            <a:pPr algn="r" rtl="0">
              <a:defRPr sz="2000"/>
            </a:pPr>
            <a:r>
              <a:t>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٢٥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                                                </a:t>
            </a:r>
            <a:endParaRPr sz="2500"/>
          </a:p>
        </p:txBody>
      </p:sp>
      <p:sp>
        <p:nvSpPr>
          <p:cNvPr id="253" name="مربع نص 6"/>
          <p:cNvSpPr txBox="1"/>
          <p:nvPr/>
        </p:nvSpPr>
        <p:spPr>
          <a:xfrm>
            <a:off x="3086100" y="1729032"/>
            <a:ext cx="1485900" cy="149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lnSpc>
                <a:spcPct val="150000"/>
              </a:lnSpc>
              <a:defRPr b="1" sz="17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اوجد قيمة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1800" i="1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٢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1800" i="1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٣</m:t>
                    </m:r>
                  </m:sub>
                </m:sSub>
              </m:oMath>
            </a14:m>
          </a:p>
          <a:p>
            <a:pPr algn="ctr" rtl="0">
              <a:lnSpc>
                <a:spcPct val="150000"/>
              </a:lnSpc>
              <a:defRPr b="1" sz="17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اقسم </a:t>
            </a:r>
            <a:r>
              <a:t>٣٢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على </a:t>
            </a:r>
            <a:r>
              <a:t>٢</a:t>
            </a:r>
          </a:p>
          <a:p>
            <a:pPr algn="ctr" rtl="0">
              <a:lnSpc>
                <a:spcPct val="150000"/>
              </a:lnSpc>
              <a:defRPr b="1" sz="17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اجمع </a:t>
            </a:r>
            <a:r>
              <a:t>٩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 </a:t>
            </a:r>
            <a:r>
              <a:t>١٦</a:t>
            </a:r>
          </a:p>
        </p:txBody>
      </p:sp>
      <p:pic>
        <p:nvPicPr>
          <p:cNvPr id="25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2236" t="43876" r="0" b="51022"/>
          <a:stretch>
            <a:fillRect/>
          </a:stretch>
        </p:blipFill>
        <p:spPr>
          <a:xfrm>
            <a:off x="4396478" y="506446"/>
            <a:ext cx="3790543" cy="719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56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57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9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89" y="1976829"/>
            <a:ext cx="2247006" cy="224700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ربع نص 7"/>
          <p:cNvSpPr txBox="1"/>
          <p:nvPr/>
        </p:nvSpPr>
        <p:spPr>
          <a:xfrm>
            <a:off x="4572000" y="1878618"/>
            <a:ext cx="3365690" cy="163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9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righ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١+(٨</m:t>
                      </m:r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٦٤)−١٢=١+(٨</m:t>
                      </m:r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٣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٤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m:rPr>
                      <m:nor/>
                    </m:rP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١٢</m:t>
                  </m:r>
                </m:oMath>
              </m:oMathPara>
            </a14:m>
            <a:endParaRPr sz="2000"/>
          </a:p>
          <a:p>
            <a:pPr algn="r" rtl="0">
              <a:defRPr sz="2000"/>
            </a:pPr>
            <a:r>
              <a:t>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٨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−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/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١٢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</a:p>
          <a:p>
            <a:pPr algn="r" rtl="0">
              <a:defRPr sz="2000"/>
            </a:pPr>
            <a:r>
              <a:t>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nor/>
                  </m:rP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٤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</a:p>
          <a:p>
            <a:pPr algn="r" rtl="0">
              <a:defRPr sz="2000"/>
            </a:pPr>
            <a:r>
              <a:t>                    </a:t>
            </a:r>
            <a14:m>
              <m:oMath>
                <m:r>
                  <m:rPr>
                    <m:nor/>
                  </m:rP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                                                </a:t>
            </a:r>
            <a:endParaRPr sz="2500"/>
          </a:p>
        </p:txBody>
      </p:sp>
      <p:sp>
        <p:nvSpPr>
          <p:cNvPr id="261" name="مربع نص 8"/>
          <p:cNvSpPr txBox="1"/>
          <p:nvPr/>
        </p:nvSpPr>
        <p:spPr>
          <a:xfrm>
            <a:off x="2877005" y="1976829"/>
            <a:ext cx="1485901" cy="170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lnSpc>
                <a:spcPct val="125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اوجد قيمة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1700" i="1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٣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1700" i="1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٤</m:t>
                    </m:r>
                  </m:sub>
                </m:sSub>
              </m:oMath>
            </a14:m>
          </a:p>
          <a:p>
            <a:pPr algn="ctr" rtl="0">
              <a:lnSpc>
                <a:spcPct val="125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اقسم </a:t>
            </a:r>
            <a:r>
              <a:t>٦٤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على </a:t>
            </a:r>
            <a:r>
              <a:t>٨</a:t>
            </a:r>
          </a:p>
          <a:p>
            <a:pPr algn="ctr" rtl="0">
              <a:lnSpc>
                <a:spcPct val="125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اطرح </a:t>
            </a:r>
            <a:r>
              <a:t>٨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من </a:t>
            </a:r>
            <a:r>
              <a:t>١٢</a:t>
            </a:r>
          </a:p>
          <a:p>
            <a:pPr algn="ctr" rtl="0">
              <a:lnSpc>
                <a:spcPct val="125000"/>
              </a:lnSpc>
              <a:defRPr b="1" sz="16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اجمع </a:t>
            </a:r>
            <a:r>
              <a:t>٤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 </a:t>
            </a:r>
            <a:r>
              <a:t>١</a:t>
            </a:r>
          </a:p>
        </p:txBody>
      </p:sp>
      <p:pic>
        <p:nvPicPr>
          <p:cNvPr id="26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0000" t="48592" r="1550" b="46306"/>
          <a:stretch>
            <a:fillRect/>
          </a:stretch>
        </p:blipFill>
        <p:spPr>
          <a:xfrm>
            <a:off x="3992707" y="505652"/>
            <a:ext cx="4059891" cy="759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rcRect l="9322" t="27035" r="7025" b="32169"/>
          <a:stretch>
            <a:fillRect/>
          </a:stretch>
        </p:blipFill>
        <p:spPr>
          <a:xfrm>
            <a:off x="1271025" y="1121821"/>
            <a:ext cx="3284498" cy="225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0" t="20558" r="0" b="20558"/>
          <a:stretch>
            <a:fillRect/>
          </a:stretch>
        </p:blipFill>
        <p:spPr>
          <a:xfrm>
            <a:off x="310982" y="3071158"/>
            <a:ext cx="2916469" cy="171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rcRect l="8340" t="0" r="0" b="72266"/>
          <a:stretch>
            <a:fillRect/>
          </a:stretch>
        </p:blipFill>
        <p:spPr>
          <a:xfrm>
            <a:off x="4386048" y="505653"/>
            <a:ext cx="3814789" cy="162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مربع نص 11"/>
          <p:cNvSpPr txBox="1"/>
          <p:nvPr/>
        </p:nvSpPr>
        <p:spPr>
          <a:xfrm>
            <a:off x="4485228" y="3365041"/>
            <a:ext cx="3105151" cy="56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1300"/>
            </a:pPr>
            <a:r>
              <a:t>أ</a:t>
            </a:r>
            <a:r>
              <a:rPr b="0">
                <a:solidFill>
                  <a:srgbClr val="545454"/>
                </a:solidFill>
              </a:rPr>
              <a:t>)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 </a:t>
            </a:r>
            <a:r>
              <a:rPr b="0">
                <a:solidFill>
                  <a:srgbClr val="545454"/>
                </a:solidFill>
              </a:rPr>
              <a:t>,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ص </a:t>
            </a:r>
            <a:r>
              <a:rPr b="0">
                <a:solidFill>
                  <a:srgbClr val="545454"/>
                </a:solidFill>
              </a:rPr>
              <a:t>,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 </a:t>
            </a:r>
            <a:r>
              <a:rPr b="0">
                <a:solidFill>
                  <a:srgbClr val="545454"/>
                </a:solidFill>
              </a:rPr>
              <a:t>,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                        ج</a:t>
            </a:r>
            <a:r>
              <a:rPr b="0">
                <a:solidFill>
                  <a:srgbClr val="545454"/>
                </a:solidFill>
              </a:rPr>
              <a:t>)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 </a:t>
            </a:r>
            <a:r>
              <a:rPr b="0">
                <a:solidFill>
                  <a:srgbClr val="545454"/>
                </a:solidFill>
              </a:rPr>
              <a:t>,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 </a:t>
            </a:r>
            <a:r>
              <a:rPr b="0">
                <a:solidFill>
                  <a:srgbClr val="545454"/>
                </a:solidFill>
              </a:rPr>
              <a:t>,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 </a:t>
            </a:r>
            <a:r>
              <a:rPr b="0">
                <a:solidFill>
                  <a:srgbClr val="545454"/>
                </a:solidFill>
              </a:rPr>
              <a:t>, </a:t>
            </a:r>
            <a:r>
              <a:rPr b="0">
                <a:solidFill>
                  <a:srgbClr val="545454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ص</a:t>
            </a:r>
            <a:endParaRPr b="0">
              <a:solidFill>
                <a:srgbClr val="545454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sz="1300">
                <a:solidFill>
                  <a:srgbClr val="545454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</a:t>
            </a:r>
            <a:r>
              <a:t>)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ل 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ع 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س 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ص                   د</a:t>
            </a:r>
            <a:r>
              <a:t>)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ع 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س 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ل 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ص</a:t>
            </a:r>
          </a:p>
        </p:txBody>
      </p:sp>
      <p:pic>
        <p:nvPicPr>
          <p:cNvPr id="268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74705" y="725275"/>
            <a:ext cx="620569" cy="431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7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7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73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7091" y="2754329"/>
            <a:ext cx="2244910" cy="224491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مربع نص 6"/>
          <p:cNvSpPr txBox="1"/>
          <p:nvPr/>
        </p:nvSpPr>
        <p:spPr>
          <a:xfrm>
            <a:off x="2671301" y="865817"/>
            <a:ext cx="5039261" cy="188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0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الإجابة الصحيحة  </a:t>
            </a:r>
            <a:r>
              <a:rPr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ب</a:t>
            </a:r>
            <a:r>
              <a:rPr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algn="r" rtl="0">
              <a:defRPr sz="2000">
                <a:solidFill>
                  <a:srgbClr val="E46C0A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شرح الحل</a:t>
            </a:r>
            <a:r>
              <a:t>:</a:t>
            </a:r>
          </a:p>
          <a:p>
            <a:pPr algn="r" rtl="0">
              <a:defRPr sz="20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التكلفة الاجمالية  </a:t>
            </a:r>
            <a:endParaRPr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2000"/>
            </a:pPr>
            <a14:m>
              <m:oMath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٤٤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٢٤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٢٠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٤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٦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١٠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ريال</a:t>
            </a:r>
            <a:endParaRPr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مربع نص 1"/>
          <p:cNvSpPr txBox="1"/>
          <p:nvPr/>
        </p:nvSpPr>
        <p:spPr>
          <a:xfrm>
            <a:off x="1769223" y="255835"/>
            <a:ext cx="6355645" cy="418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1600">
                <a:solidFill>
                  <a:srgbClr val="00B050"/>
                </a:solidFill>
              </a:defRPr>
            </a:pPr>
          </a:p>
          <a:p>
            <a:pPr algn="r" rtl="0">
              <a:defRPr sz="1600">
                <a:solidFill>
                  <a:srgbClr val="31859C"/>
                </a:solidFill>
              </a:defRPr>
            </a:pPr>
            <a:r>
              <a:rPr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افهم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r>
              <a:t>: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قرأ فيصل كتابا عدد صفحاته </a:t>
            </a:r>
            <a:r>
              <a:rPr b="1">
                <a:solidFill>
                  <a:srgbClr val="000000"/>
                </a:solidFill>
              </a:rPr>
              <a:t>٤٦٥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صفحة في أسبوع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عدد الصفحات التي قرأها في </a:t>
            </a:r>
            <a:r>
              <a:rPr b="1">
                <a:solidFill>
                  <a:srgbClr val="000000"/>
                </a:solidFill>
              </a:rPr>
              <a:t>٥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أيام مبينة في الجدول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والمطلوب ما عدد الصفحات التي قرأها فيصل يومي الخميس والجمعة معاً؟</a:t>
            </a:r>
            <a:endParaRPr>
              <a:solidFill>
                <a:srgbClr val="000000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1600"/>
            </a:pPr>
          </a:p>
          <a:p>
            <a:pPr algn="r" rtl="0">
              <a:defRPr sz="1600">
                <a:solidFill>
                  <a:srgbClr val="376092"/>
                </a:solidFill>
              </a:defRPr>
            </a:pPr>
            <a:r>
              <a:rPr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خطط:</a:t>
            </a:r>
            <a: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اطرح عدد الصفحات التي قرأها فيصل في </a:t>
            </a:r>
            <a:r>
              <a:rPr>
                <a:solidFill>
                  <a:srgbClr val="000000"/>
                </a:solidFill>
              </a:rPr>
              <a:t>5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أيام من عدد صفحات الكتاب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لتصل إلى عدد الصفحات التي قرأها فيصل يومي الخميس والجمعة معا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algn="r" rtl="0">
              <a:defRPr sz="1600"/>
            </a:pPr>
          </a:p>
          <a:p>
            <a:pPr algn="r" rtl="0">
              <a:defRPr sz="1600">
                <a:solidFill>
                  <a:srgbClr val="376092"/>
                </a:solidFill>
              </a:defRPr>
            </a:pPr>
            <a:r>
              <a:rPr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حل:</a:t>
            </a:r>
            <a: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عدد الصفحات التي قرأها فيصل في </a:t>
            </a:r>
            <a:r>
              <a:rPr b="1">
                <a:solidFill>
                  <a:srgbClr val="000000"/>
                </a:solidFill>
              </a:rPr>
              <a:t>٥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أيام</a:t>
            </a:r>
            <a:r>
              <a:rPr>
                <a:solidFill>
                  <a:srgbClr val="000000"/>
                </a:solidFill>
              </a:rPr>
              <a:t>=</a:t>
            </a:r>
            <a:r>
              <a:rPr b="1">
                <a:solidFill>
                  <a:srgbClr val="000000"/>
                </a:solidFill>
              </a:rPr>
              <a:t>٦٠+٧٢+٥٩+٨٥+٦٧=٣٤٣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صفحة</a:t>
            </a:r>
            <a:endParaRPr>
              <a:solidFill>
                <a:srgbClr val="000000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 عدد الصفحات التي قرأها فيصل يومي الخميس والجمعة معا </a:t>
            </a:r>
            <a:r>
              <a:t>= </a:t>
            </a:r>
            <a:r>
              <a:rPr b="1"/>
              <a:t>٤٦٥ – ٣٤٣ =١٢٢</a:t>
            </a:r>
            <a:r>
              <a:t>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صفحة</a:t>
            </a:r>
            <a:endParaRPr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1600"/>
            </a:pPr>
          </a:p>
          <a:p>
            <a:pPr algn="r" rtl="0">
              <a:defRPr sz="1600">
                <a:solidFill>
                  <a:srgbClr val="376092"/>
                </a:solidFill>
              </a:defRPr>
            </a:pPr>
            <a:r>
              <a:rPr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تحقق</a:t>
            </a:r>
            <a:r>
              <a:t>: </a:t>
            </a:r>
            <a:r>
              <a:rPr b="1">
                <a:solidFill>
                  <a:srgbClr val="000000"/>
                </a:solidFill>
              </a:rPr>
              <a:t>٣٤٣+ ١٢٢=٤٦٥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صفحة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لذا فالإجابة صحيحة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8" name="مربع نص 8"/>
          <p:cNvSpPr txBox="1"/>
          <p:nvPr/>
        </p:nvSpPr>
        <p:spPr>
          <a:xfrm>
            <a:off x="3788350" y="4131207"/>
            <a:ext cx="216155" cy="3129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rtl="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0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√</m:t>
                  </m:r>
                </m:oMath>
              </m:oMathPara>
            </a14:m>
            <a:endParaRPr sz="20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0" t="50000" r="0" b="21865"/>
          <a:stretch>
            <a:fillRect/>
          </a:stretch>
        </p:blipFill>
        <p:spPr>
          <a:xfrm>
            <a:off x="2395443" y="865816"/>
            <a:ext cx="5483809" cy="274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378600" y="1363691"/>
            <a:ext cx="600688" cy="42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4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5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27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496020"/>
            <a:ext cx="2412423" cy="201478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مربع نص 6"/>
          <p:cNvSpPr txBox="1"/>
          <p:nvPr/>
        </p:nvSpPr>
        <p:spPr>
          <a:xfrm>
            <a:off x="1438545" y="302304"/>
            <a:ext cx="6671217" cy="403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100">
                <a:solidFill>
                  <a:srgbClr val="00B05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الحل</a:t>
            </a:r>
            <a:r>
              <a:t>:</a:t>
            </a:r>
          </a:p>
          <a:p>
            <a:pPr algn="r" rtl="0">
              <a:defRPr b="1" sz="2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الإجابة الصحيحة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ب</a:t>
            </a:r>
            <a:r>
              <a:t> ،  </a:t>
            </a:r>
            <a:r>
              <a:rPr b="0">
                <a:solidFill>
                  <a:srgbClr val="E46C0A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شرح الحل</a:t>
            </a:r>
            <a:r>
              <a:rPr>
                <a:solidFill>
                  <a:srgbClr val="E46C0A"/>
                </a:solidFill>
              </a:rPr>
              <a:t>:</a:t>
            </a:r>
            <a:endParaRPr>
              <a:solidFill>
                <a:srgbClr val="E46C0A"/>
              </a:solidFill>
            </a:endParaRPr>
          </a:p>
          <a:p>
            <a:pPr algn="r" rtl="0">
              <a:defRPr b="1" sz="2100">
                <a:solidFill>
                  <a:srgbClr val="31859C"/>
                </a:solidFill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افهم :</a:t>
            </a:r>
            <a:r>
              <a:t>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مدرسة فيها </a:t>
            </a:r>
            <a:r>
              <a:rPr>
                <a:solidFill>
                  <a:srgbClr val="000000"/>
                </a:solidFill>
              </a:rPr>
              <a:t>٣٨٤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مقعدا صفيا موزعين على </a:t>
            </a:r>
            <a:r>
              <a:rPr>
                <a:solidFill>
                  <a:srgbClr val="000000"/>
                </a:solidFill>
              </a:rPr>
              <a:t>16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غرفة  صفية بالتساوي</a:t>
            </a:r>
            <a:r>
              <a:rPr>
                <a:solidFill>
                  <a:srgbClr val="000000"/>
                </a:solidFill>
              </a:rPr>
              <a:t>,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المطلوب ما عدد المقاعد في كل غرفة  صفية؟</a:t>
            </a:r>
          </a:p>
          <a:p>
            <a:pPr algn="r" rtl="0">
              <a:defRPr b="1" sz="2100"/>
            </a:pPr>
          </a:p>
          <a:p>
            <a:pPr algn="r" rtl="0">
              <a:defRPr b="1" sz="2100">
                <a:solidFill>
                  <a:srgbClr val="376092"/>
                </a:solidFill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خطط:</a:t>
            </a:r>
            <a:r>
              <a:t>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اقسم </a:t>
            </a:r>
            <a:r>
              <a:rPr>
                <a:solidFill>
                  <a:srgbClr val="000000"/>
                </a:solidFill>
              </a:rPr>
              <a:t>٣٨٤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على </a:t>
            </a:r>
            <a:r>
              <a:rPr>
                <a:solidFill>
                  <a:srgbClr val="000000"/>
                </a:solidFill>
              </a:rPr>
              <a:t>١٦.</a:t>
            </a:r>
          </a:p>
          <a:p>
            <a:pPr algn="r" rtl="0">
              <a:defRPr b="1" sz="2100">
                <a:solidFill>
                  <a:srgbClr val="376092"/>
                </a:solidFill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حل:</a:t>
            </a:r>
            <a:r>
              <a:rPr>
                <a:solidFill>
                  <a:srgbClr val="000000"/>
                </a:solidFill>
              </a:rPr>
              <a:t> ٣٨٤ ÷ ١٦ = ٢٤  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      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21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إذن عدد المقاعد في كل غرفة صفية يساوي </a:t>
            </a:r>
            <a:r>
              <a:rPr>
                <a:solidFill>
                  <a:srgbClr val="FF0000"/>
                </a:solidFill>
              </a:rPr>
              <a:t>٢٤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مقعدا</a:t>
            </a:r>
            <a:r>
              <a:rPr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algn="r" rtl="0">
              <a:defRPr b="1" sz="2100">
                <a:solidFill>
                  <a:srgbClr val="376092"/>
                </a:solidFill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تحقق:</a:t>
            </a:r>
            <a:r>
              <a:rPr>
                <a:solidFill>
                  <a:srgbClr val="000000"/>
                </a:solidFill>
              </a:rPr>
              <a:t> ٢٤ × ١٦ =٣٨٤  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لذا فالإجابة صحيحة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82" y="2296648"/>
            <a:ext cx="2571038" cy="257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0" t="79671" r="0" b="2112"/>
          <a:stretch>
            <a:fillRect/>
          </a:stretch>
        </p:blipFill>
        <p:spPr>
          <a:xfrm>
            <a:off x="2153266" y="1370959"/>
            <a:ext cx="5716721" cy="185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406251" y="2905500"/>
            <a:ext cx="625593" cy="443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صورة 5" descr="صورة 5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3555271" y="2926524"/>
            <a:ext cx="619321" cy="438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صورة 6" descr="صورة 6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5308244" y="2926125"/>
            <a:ext cx="616579" cy="436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6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7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9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مربع نص 6"/>
          <p:cNvSpPr txBox="1"/>
          <p:nvPr/>
        </p:nvSpPr>
        <p:spPr>
          <a:xfrm>
            <a:off x="2738947" y="1088805"/>
            <a:ext cx="4889030" cy="2272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r" rtl="0">
              <a:defRPr b="1" sz="2800">
                <a:solidFill>
                  <a:srgbClr val="00B050"/>
                </a:solidFill>
              </a:defRPr>
            </a:pPr>
          </a:p>
          <a:p>
            <a:pPr algn="r" rtl="0">
              <a:defRPr b="1" sz="28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عوامل العدد ٥٧</a:t>
            </a:r>
            <a:r>
              <a:t>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هي </a:t>
            </a:r>
            <a:r>
              <a:t>: ١ ، ٣ ، ١٩ ، ٥٧</a:t>
            </a:r>
          </a:p>
          <a:p>
            <a:pPr algn="r" rtl="0">
              <a:defRPr b="1" sz="28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بما أن العدد </a:t>
            </a:r>
            <a:r>
              <a:t>٥٧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له أكثر من عاملين 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800"/>
            </a:pP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فهو عدد غير أولي</a:t>
            </a:r>
            <a:r>
              <a:rPr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41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81146" t="90361" r="0" b="2111"/>
          <a:stretch>
            <a:fillRect/>
          </a:stretch>
        </p:blipFill>
        <p:spPr>
          <a:xfrm>
            <a:off x="6366015" y="505653"/>
            <a:ext cx="1461275" cy="1037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6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مربع نص 5"/>
          <p:cNvSpPr txBox="1"/>
          <p:nvPr/>
        </p:nvSpPr>
        <p:spPr>
          <a:xfrm>
            <a:off x="3011895" y="1616706"/>
            <a:ext cx="4354020" cy="17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r" rtl="0">
              <a:defRPr b="1" sz="26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عوامل العدد </a:t>
            </a:r>
            <a:r>
              <a:t>٩٧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هي </a:t>
            </a:r>
            <a:r>
              <a:t>: ١ ، ٩٧</a:t>
            </a:r>
          </a:p>
          <a:p>
            <a:pPr algn="r" rtl="0">
              <a:defRPr b="1" sz="26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بما أن العدد </a:t>
            </a:r>
            <a:r>
              <a:t>٩٧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له عاملان فقط </a:t>
            </a:r>
          </a:p>
          <a:p>
            <a:pPr algn="ctr" rtl="0">
              <a:defRPr b="1" sz="2600"/>
            </a:pPr>
            <a:r>
              <a:t>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فهو عدد أولي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8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47709" t="90849" r="35407" b="4063"/>
          <a:stretch>
            <a:fillRect/>
          </a:stretch>
        </p:blipFill>
        <p:spPr>
          <a:xfrm>
            <a:off x="6538943" y="616270"/>
            <a:ext cx="1301768" cy="697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0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1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3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ربع نص 6"/>
          <p:cNvSpPr txBox="1"/>
          <p:nvPr/>
        </p:nvSpPr>
        <p:spPr>
          <a:xfrm>
            <a:off x="2328235" y="1528859"/>
            <a:ext cx="5656880" cy="1426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r" rtl="0">
              <a:defRPr sz="22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الصفر له عدد لانهائي من العوامل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لذا لا يمكن أن نقول إنه أولي أو غير أولي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فالإجابة هي</a:t>
            </a:r>
            <a:endParaRPr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sz="22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r>
              <a:rPr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غير ذلك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5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19646" t="90849" r="63471" b="4063"/>
          <a:stretch>
            <a:fillRect/>
          </a:stretch>
        </p:blipFill>
        <p:spPr>
          <a:xfrm>
            <a:off x="6538943" y="616270"/>
            <a:ext cx="1301768" cy="697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