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1"/>
  </p:notesMasterIdLst>
  <p:sldIdLst>
    <p:sldId id="317" r:id="rId2"/>
    <p:sldId id="300" r:id="rId3"/>
    <p:sldId id="316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18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42"/>
    <p:restoredTop sz="94650"/>
  </p:normalViewPr>
  <p:slideViewPr>
    <p:cSldViewPr snapToGrid="0" snapToObjects="1">
      <p:cViewPr varScale="1">
        <p:scale>
          <a:sx n="97" d="100"/>
          <a:sy n="97" d="100"/>
        </p:scale>
        <p:origin x="23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944e58ad4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944e58ad4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11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12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18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EEEAD5-1FF3-6E41-BCE3-673900F319C6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928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4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6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7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عنصر نائب لصورة الشريحة 1">
            <a:extLst>
              <a:ext uri="{FF2B5EF4-FFF2-40B4-BE49-F238E27FC236}">
                <a16:creationId xmlns:a16="http://schemas.microsoft.com/office/drawing/2014/main" id="{30E90070-B55B-7440-8DC3-FB8DD8449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عنصر نائب للملاحظات 2">
            <a:extLst>
              <a:ext uri="{FF2B5EF4-FFF2-40B4-BE49-F238E27FC236}">
                <a16:creationId xmlns:a16="http://schemas.microsoft.com/office/drawing/2014/main" id="{D96AD39B-12D5-1247-85F9-6F6CA9CF2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ar-SA" altLang="ar-SA" dirty="0"/>
          </a:p>
        </p:txBody>
      </p:sp>
      <p:sp>
        <p:nvSpPr>
          <p:cNvPr id="21507" name="عنصر نائب لرقم الشريحة 3">
            <a:extLst>
              <a:ext uri="{FF2B5EF4-FFF2-40B4-BE49-F238E27FC236}">
                <a16:creationId xmlns:a16="http://schemas.microsoft.com/office/drawing/2014/main" id="{A708A0A6-FBE0-6D45-881D-A31C4BEB0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413EED-23EA-1744-AC56-8B960BBA30C8}" type="slidenum">
              <a:rPr lang="ar-SA" altLang="ar-SA" smtClean="0"/>
              <a:pPr/>
              <a:t>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5665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220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11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gif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gif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20;p16">
            <a:extLst>
              <a:ext uri="{FF2B5EF4-FFF2-40B4-BE49-F238E27FC236}">
                <a16:creationId xmlns:a16="http://schemas.microsoft.com/office/drawing/2014/main" id="{BCE05552-C9B1-6242-B086-B0F58BF93F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158;p16">
            <a:extLst>
              <a:ext uri="{FF2B5EF4-FFF2-40B4-BE49-F238E27FC236}">
                <a16:creationId xmlns:a16="http://schemas.microsoft.com/office/drawing/2014/main" id="{76381197-1B5B-D844-9B1F-888268A90A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613" y="4942851"/>
            <a:ext cx="9078249" cy="2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800" y="947667"/>
            <a:ext cx="5185400" cy="370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9759022">
            <a:off x="2607650" y="348037"/>
            <a:ext cx="416850" cy="47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59"/>
          <p:cNvPicPr preferRelativeResize="0"/>
          <p:nvPr/>
        </p:nvPicPr>
        <p:blipFill rotWithShape="1">
          <a:blip r:embed="rId7">
            <a:alphaModFix/>
          </a:blip>
          <a:srcRect l="11494" t="28672" r="12075" b="20499"/>
          <a:stretch/>
        </p:blipFill>
        <p:spPr>
          <a:xfrm rot="20956423">
            <a:off x="601886" y="227821"/>
            <a:ext cx="1804867" cy="59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20282" y="948833"/>
            <a:ext cx="920367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3701" y="947668"/>
            <a:ext cx="920367" cy="117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67133" y="948833"/>
            <a:ext cx="920400" cy="117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785756" y="958081"/>
            <a:ext cx="920367" cy="11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4870343"/>
            <a:ext cx="2279175" cy="1722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8" name="Google Shape;1478;p59"/>
          <p:cNvPicPr preferRelativeResize="0"/>
          <p:nvPr/>
        </p:nvPicPr>
        <p:blipFill rotWithShape="1">
          <a:blip r:embed="rId13">
            <a:alphaModFix/>
          </a:blip>
          <a:srcRect t="14355" b="20570"/>
          <a:stretch/>
        </p:blipFill>
        <p:spPr>
          <a:xfrm>
            <a:off x="1405200" y="5272532"/>
            <a:ext cx="4547389" cy="147953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مربع نص 9">
            <a:extLst>
              <a:ext uri="{FF2B5EF4-FFF2-40B4-BE49-F238E27FC236}">
                <a16:creationId xmlns:a16="http://schemas.microsoft.com/office/drawing/2014/main" id="{E30FC95E-7E55-0047-B316-43323D58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455" y="182096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8DB1478-EA8A-5D47-99AE-9A627E09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618" y="1251421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50BCDC05-E557-1348-9570-61A9AA8E4EC0}"/>
              </a:ext>
            </a:extLst>
          </p:cNvPr>
          <p:cNvSpPr/>
          <p:nvPr/>
        </p:nvSpPr>
        <p:spPr>
          <a:xfrm>
            <a:off x="1504320" y="1805974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١-٢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القوى والأسس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5" name="مربع نص 5">
            <a:extLst>
              <a:ext uri="{FF2B5EF4-FFF2-40B4-BE49-F238E27FC236}">
                <a16:creationId xmlns:a16="http://schemas.microsoft.com/office/drawing/2014/main" id="{5128DC38-73F4-F64D-811B-EC3574CD7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974" y="1242317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4A2B652-2B33-A949-A878-E034BB787D8C}"/>
              </a:ext>
            </a:extLst>
          </p:cNvPr>
          <p:cNvSpPr/>
          <p:nvPr/>
        </p:nvSpPr>
        <p:spPr>
          <a:xfrm>
            <a:off x="2760294" y="2732908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2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أستعمل القوى والأسس</a:t>
            </a:r>
          </a:p>
        </p:txBody>
      </p:sp>
      <p:pic>
        <p:nvPicPr>
          <p:cNvPr id="28" name="Google Shape;60;p13">
            <a:extLst>
              <a:ext uri="{FF2B5EF4-FFF2-40B4-BE49-F238E27FC236}">
                <a16:creationId xmlns:a16="http://schemas.microsoft.com/office/drawing/2014/main" id="{2BB27205-0744-0F48-9F6C-79FC8D2620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125" y="3240663"/>
            <a:ext cx="18272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مجموعة 71">
            <a:extLst>
              <a:ext uri="{FF2B5EF4-FFF2-40B4-BE49-F238E27FC236}">
                <a16:creationId xmlns:a16="http://schemas.microsoft.com/office/drawing/2014/main" id="{AC2C60C2-207B-8242-9D30-572A6F2A7345}"/>
              </a:ext>
            </a:extLst>
          </p:cNvPr>
          <p:cNvGrpSpPr>
            <a:grpSpLocks/>
          </p:cNvGrpSpPr>
          <p:nvPr/>
        </p:nvGrpSpPr>
        <p:grpSpPr bwMode="auto">
          <a:xfrm>
            <a:off x="9983799" y="465733"/>
            <a:ext cx="1214438" cy="1136650"/>
            <a:chOff x="3326307" y="697407"/>
            <a:chExt cx="5463186" cy="5463186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41725901-A19C-9442-B9DD-E76824D5C3E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31" name="مجموعة 74">
              <a:extLst>
                <a:ext uri="{FF2B5EF4-FFF2-40B4-BE49-F238E27FC236}">
                  <a16:creationId xmlns:a16="http://schemas.microsoft.com/office/drawing/2014/main" id="{5B9864E8-3A74-1D40-9AA1-6931689EA9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2" name="مربع نص 75">
                <a:extLst>
                  <a:ext uri="{FF2B5EF4-FFF2-40B4-BE49-F238E27FC236}">
                    <a16:creationId xmlns:a16="http://schemas.microsoft.com/office/drawing/2014/main" id="{D032E19F-CD51-0A44-8AEB-7C232AA4A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E27D235A-62BE-7840-AF39-4AFB70C23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5F3D41B7-8601-634C-A03E-CEA099C0E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F10DC4AE-BD68-C24E-8B0C-E29E3DE7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CD4C9306-A5DB-CC47-A122-394C4DD5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C1D2A3BC-A016-4745-BC81-7BBFFEF55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8" name="مربع نص 81">
                <a:extLst>
                  <a:ext uri="{FF2B5EF4-FFF2-40B4-BE49-F238E27FC236}">
                    <a16:creationId xmlns:a16="http://schemas.microsoft.com/office/drawing/2014/main" id="{28C75E70-C118-0D46-9129-C1D2B31E3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2">
                <a:extLst>
                  <a:ext uri="{FF2B5EF4-FFF2-40B4-BE49-F238E27FC236}">
                    <a16:creationId xmlns:a16="http://schemas.microsoft.com/office/drawing/2014/main" id="{E677773E-CDEB-6C4F-8623-BD89A2C36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0" name="مربع نص 83">
                <a:extLst>
                  <a:ext uri="{FF2B5EF4-FFF2-40B4-BE49-F238E27FC236}">
                    <a16:creationId xmlns:a16="http://schemas.microsoft.com/office/drawing/2014/main" id="{EF6328D8-7F29-8740-A7C7-01D73951F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4">
                <a:extLst>
                  <a:ext uri="{FF2B5EF4-FFF2-40B4-BE49-F238E27FC236}">
                    <a16:creationId xmlns:a16="http://schemas.microsoft.com/office/drawing/2014/main" id="{59249546-3478-D944-8CDB-FE55725D3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5">
                <a:extLst>
                  <a:ext uri="{FF2B5EF4-FFF2-40B4-BE49-F238E27FC236}">
                    <a16:creationId xmlns:a16="http://schemas.microsoft.com/office/drawing/2014/main" id="{145D9FEE-52BE-6F4B-8AB9-2146F989FC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3" name="مربع نص 86">
                <a:extLst>
                  <a:ext uri="{FF2B5EF4-FFF2-40B4-BE49-F238E27FC236}">
                    <a16:creationId xmlns:a16="http://schemas.microsoft.com/office/drawing/2014/main" id="{12470291-3A76-9B4E-B5A8-7A957066A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78239E7-CB2A-0742-9871-5678655B2C76}"/>
              </a:ext>
            </a:extLst>
          </p:cNvPr>
          <p:cNvGrpSpPr>
            <a:grpSpLocks/>
          </p:cNvGrpSpPr>
          <p:nvPr/>
        </p:nvGrpSpPr>
        <p:grpSpPr bwMode="auto">
          <a:xfrm>
            <a:off x="10564825" y="573683"/>
            <a:ext cx="66675" cy="1009650"/>
            <a:chOff x="5944770" y="1379001"/>
            <a:chExt cx="226260" cy="3927154"/>
          </a:xfrm>
        </p:grpSpPr>
        <p:sp>
          <p:nvSpPr>
            <p:cNvPr id="45" name="مثلث متساوي الساقين 49">
              <a:extLst>
                <a:ext uri="{FF2B5EF4-FFF2-40B4-BE49-F238E27FC236}">
                  <a16:creationId xmlns:a16="http://schemas.microsoft.com/office/drawing/2014/main" id="{7515C29C-A047-D34D-8178-EC30E0A03B4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6" name="مثلث متساوي الساقين 50">
              <a:extLst>
                <a:ext uri="{FF2B5EF4-FFF2-40B4-BE49-F238E27FC236}">
                  <a16:creationId xmlns:a16="http://schemas.microsoft.com/office/drawing/2014/main" id="{F35064C7-CD98-F549-B025-6406002FAFF7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F2C3EE3-B01D-FF44-82AE-F0D98CF8F534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507674" y="678458"/>
            <a:ext cx="63500" cy="787400"/>
            <a:chOff x="5944770" y="1379001"/>
            <a:chExt cx="226260" cy="3927154"/>
          </a:xfrm>
        </p:grpSpPr>
        <p:sp>
          <p:nvSpPr>
            <p:cNvPr id="48" name="مثلث متساوي الساقين 52">
              <a:extLst>
                <a:ext uri="{FF2B5EF4-FFF2-40B4-BE49-F238E27FC236}">
                  <a16:creationId xmlns:a16="http://schemas.microsoft.com/office/drawing/2014/main" id="{6C9F1224-FFA4-C945-810B-0D9CBE258A7D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49" name="مثلث متساوي الساقين 53">
              <a:extLst>
                <a:ext uri="{FF2B5EF4-FFF2-40B4-BE49-F238E27FC236}">
                  <a16:creationId xmlns:a16="http://schemas.microsoft.com/office/drawing/2014/main" id="{E4F810C6-BB06-A249-9894-40F0B7954848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554A9950-8B23-3744-B9C0-9CFA3442F687}"/>
              </a:ext>
            </a:extLst>
          </p:cNvPr>
          <p:cNvSpPr/>
          <p:nvPr/>
        </p:nvSpPr>
        <p:spPr>
          <a:xfrm>
            <a:off x="10542373" y="101818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51" name="شكل حر 50">
            <a:extLst>
              <a:ext uri="{FF2B5EF4-FFF2-40B4-BE49-F238E27FC236}">
                <a16:creationId xmlns:a16="http://schemas.microsoft.com/office/drawing/2014/main" id="{23B671DC-D796-384B-817D-E04474056EBC}"/>
              </a:ext>
            </a:extLst>
          </p:cNvPr>
          <p:cNvSpPr/>
          <p:nvPr/>
        </p:nvSpPr>
        <p:spPr>
          <a:xfrm>
            <a:off x="9837749" y="1630959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52" name="صورة 51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2EA606B-94B8-F84B-AB55-A63E82256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626737" y="2270721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96">
            <a:extLst>
              <a:ext uri="{FF2B5EF4-FFF2-40B4-BE49-F238E27FC236}">
                <a16:creationId xmlns:a16="http://schemas.microsoft.com/office/drawing/2014/main" id="{6FC17947-DFEB-CB46-973E-56C09281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9896488" y="2386609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1AA78387-48BA-854C-B4F7-231F85E1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58475" y="1580158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C1C77CE9-1BBA-E247-86D6-A5BBA6BDC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937" y="1581747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5AE6FCCB-DFF8-3148-B419-78B50DEA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84" y="4872985"/>
            <a:ext cx="12096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76B1029C-6283-5648-8468-47D296C4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24" y="5768180"/>
            <a:ext cx="2555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Google Shape;57;p13">
            <a:extLst>
              <a:ext uri="{FF2B5EF4-FFF2-40B4-BE49-F238E27FC236}">
                <a16:creationId xmlns:a16="http://schemas.microsoft.com/office/drawing/2014/main" id="{179A6F0C-8400-7A4B-8670-483D2469489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8" y="4571803"/>
            <a:ext cx="1308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Google Shape;69;p13">
            <a:extLst>
              <a:ext uri="{FF2B5EF4-FFF2-40B4-BE49-F238E27FC236}">
                <a16:creationId xmlns:a16="http://schemas.microsoft.com/office/drawing/2014/main" id="{D4B65245-6DD2-4E41-BAFE-66E291371E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310" y="3443697"/>
            <a:ext cx="3333598" cy="30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صورة 18" descr="صورة تحتوي على عنصر, منضدة, جالس, صغير&#10;&#10;تم إنشاء الوصف تلقائياً">
            <a:extLst>
              <a:ext uri="{FF2B5EF4-FFF2-40B4-BE49-F238E27FC236}">
                <a16:creationId xmlns:a16="http://schemas.microsoft.com/office/drawing/2014/main" id="{36CA4CD6-B759-4B4A-B356-1C5BA5866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83" y="5242416"/>
            <a:ext cx="3889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صورة 66">
            <a:extLst>
              <a:ext uri="{FF2B5EF4-FFF2-40B4-BE49-F238E27FC236}">
                <a16:creationId xmlns:a16="http://schemas.microsoft.com/office/drawing/2014/main" id="{761B7B74-1B9A-5142-A59F-E46BF9E6A225}"/>
              </a:ext>
            </a:extLst>
          </p:cNvPr>
          <p:cNvPicPr>
            <a:picLocks noChangeAspect="1"/>
          </p:cNvPicPr>
          <p:nvPr/>
        </p:nvPicPr>
        <p:blipFill>
          <a:blip r:embed="rId26">
            <a:alphaModFix amt="50000"/>
          </a:blip>
          <a:stretch>
            <a:fillRect/>
          </a:stretch>
        </p:blipFill>
        <p:spPr>
          <a:xfrm>
            <a:off x="621613" y="3192072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1470" name="Google Shape;1470;p59"/>
          <p:cNvPicPr preferRelativeResize="0"/>
          <p:nvPr/>
        </p:nvPicPr>
        <p:blipFill rotWithShape="1">
          <a:blip r:embed="rId27">
            <a:alphaModFix/>
          </a:blip>
          <a:srcRect l="2125" t="7754" r="2563" b="5507"/>
          <a:stretch/>
        </p:blipFill>
        <p:spPr>
          <a:xfrm>
            <a:off x="5642444" y="2155788"/>
            <a:ext cx="3942856" cy="240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59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6202520" y="2588659"/>
            <a:ext cx="487200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59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6937901" y="2635684"/>
            <a:ext cx="487200" cy="5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صورة 67">
            <a:extLst>
              <a:ext uri="{FF2B5EF4-FFF2-40B4-BE49-F238E27FC236}">
                <a16:creationId xmlns:a16="http://schemas.microsoft.com/office/drawing/2014/main" id="{99E60C37-9EFF-CB47-9E36-2F7FA13634AC}"/>
              </a:ext>
            </a:extLst>
          </p:cNvPr>
          <p:cNvPicPr>
            <a:picLocks noChangeAspect="1"/>
          </p:cNvPicPr>
          <p:nvPr/>
        </p:nvPicPr>
        <p:blipFill>
          <a:blip r:embed="rId26">
            <a:alphaModFix amt="50000"/>
          </a:blip>
          <a:stretch>
            <a:fillRect/>
          </a:stretch>
        </p:blipFill>
        <p:spPr>
          <a:xfrm>
            <a:off x="8289327" y="2244422"/>
            <a:ext cx="1121778" cy="1124590"/>
          </a:xfrm>
          <a:prstGeom prst="rect">
            <a:avLst/>
          </a:prstGeom>
          <a:ln>
            <a:noFill/>
          </a:ln>
        </p:spPr>
      </p:pic>
      <p:pic>
        <p:nvPicPr>
          <p:cNvPr id="61" name="Google Shape;70;p13">
            <a:extLst>
              <a:ext uri="{FF2B5EF4-FFF2-40B4-BE49-F238E27FC236}">
                <a16:creationId xmlns:a16="http://schemas.microsoft.com/office/drawing/2014/main" id="{D8476886-77DF-CE4C-99F9-8C50B48FF0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44" y="4501561"/>
            <a:ext cx="3759998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Google Shape;73;p13">
            <a:extLst>
              <a:ext uri="{FF2B5EF4-FFF2-40B4-BE49-F238E27FC236}">
                <a16:creationId xmlns:a16="http://schemas.microsoft.com/office/drawing/2014/main" id="{741424FC-28A2-E341-91EB-A4EBBA667B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225">
            <a:off x="7807032" y="4298389"/>
            <a:ext cx="8270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4E2D42DC-DE74-B942-888B-E2731D7BD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8578608" y="4626402"/>
            <a:ext cx="6397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24FDCFB5-5335-744E-AC76-CFF332A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9146123" y="4788282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3">
            <a:extLst>
              <a:ext uri="{FF2B5EF4-FFF2-40B4-BE49-F238E27FC236}">
                <a16:creationId xmlns:a16="http://schemas.microsoft.com/office/drawing/2014/main" id="{5778F1E3-D6F4-E641-9F39-29E662A0C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087" y="879688"/>
            <a:ext cx="7432057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84">
            <a:extLst>
              <a:ext uri="{FF2B5EF4-FFF2-40B4-BE49-F238E27FC236}">
                <a16:creationId xmlns:a16="http://schemas.microsoft.com/office/drawing/2014/main" id="{94F08605-1AE3-5F47-B5EA-C08CA289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308" y="1032088"/>
            <a:ext cx="8062912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احسب قيمة كل مما يلي </a:t>
            </a:r>
            <a:r>
              <a:rPr lang="ar-SA" altLang="en-US" sz="2000" b="1" dirty="0">
                <a:solidFill>
                  <a:srgbClr val="7030A0"/>
                </a:solidFill>
              </a:rPr>
              <a:t>:      </a:t>
            </a:r>
            <a:r>
              <a:rPr lang="ar-SA" altLang="en-US" sz="3600" b="1" baseline="30000" dirty="0">
                <a:solidFill>
                  <a:srgbClr val="C0000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C00000"/>
                </a:solidFill>
              </a:rPr>
              <a:t>٢</a:t>
            </a:r>
            <a:r>
              <a:rPr lang="ar-SA" altLang="en-US" sz="2000" b="1" dirty="0">
                <a:solidFill>
                  <a:srgbClr val="C0000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C00000"/>
                </a:solidFill>
              </a:rPr>
              <a:t>٤</a:t>
            </a:r>
            <a:r>
              <a:rPr lang="ar-SA" altLang="en-US" sz="4000" b="1" baseline="-25000" dirty="0">
                <a:solidFill>
                  <a:srgbClr val="C00000"/>
                </a:solidFill>
              </a:rPr>
              <a:t>٧</a:t>
            </a:r>
            <a:r>
              <a:rPr lang="ar-SA" altLang="en-US" sz="2000" b="1" dirty="0">
                <a:solidFill>
                  <a:srgbClr val="C0000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C00000"/>
                </a:solidFill>
              </a:rPr>
              <a:t>١٠</a:t>
            </a:r>
            <a:r>
              <a:rPr lang="ar-SA" altLang="en-US" sz="4000" b="1" baseline="-25000" dirty="0">
                <a:solidFill>
                  <a:srgbClr val="C00000"/>
                </a:solidFill>
              </a:rPr>
              <a:t>١</a:t>
            </a:r>
            <a:r>
              <a:rPr lang="ar-SA" altLang="en-US" sz="2000" b="1" dirty="0">
                <a:solidFill>
                  <a:srgbClr val="C0000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C00000"/>
                </a:solidFill>
              </a:rPr>
              <a:t>١</a:t>
            </a:r>
            <a:r>
              <a:rPr lang="ar-SA" altLang="en-US" sz="4000" b="1" baseline="-25000" dirty="0">
                <a:solidFill>
                  <a:srgbClr val="C00000"/>
                </a:solidFill>
              </a:rPr>
              <a:t>١٠</a:t>
            </a:r>
            <a:endParaRPr lang="en-US" altLang="en-US" sz="4000" b="1" baseline="-25000" dirty="0">
              <a:solidFill>
                <a:srgbClr val="C00000"/>
              </a:solidFill>
            </a:endParaRPr>
          </a:p>
        </p:txBody>
      </p:sp>
      <p:sp>
        <p:nvSpPr>
          <p:cNvPr id="7" name="Text Box 85">
            <a:extLst>
              <a:ext uri="{FF2B5EF4-FFF2-40B4-BE49-F238E27FC236}">
                <a16:creationId xmlns:a16="http://schemas.microsoft.com/office/drawing/2014/main" id="{65294E86-3EC7-FB43-85B3-A1B02A27E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83" y="1744875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٦</a:t>
            </a:r>
            <a:r>
              <a:rPr lang="ar-SA" altLang="en-US" sz="2800" b="1" dirty="0"/>
              <a:t>٢ =</a:t>
            </a:r>
            <a:endParaRPr lang="en-US" altLang="en-US" sz="2800" b="1" dirty="0"/>
          </a:p>
        </p:txBody>
      </p:sp>
      <p:sp>
        <p:nvSpPr>
          <p:cNvPr id="8" name="Text Box 86">
            <a:extLst>
              <a:ext uri="{FF2B5EF4-FFF2-40B4-BE49-F238E27FC236}">
                <a16:creationId xmlns:a16="http://schemas.microsoft.com/office/drawing/2014/main" id="{11AD4BA7-DDD5-9544-902B-228246BA1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683" y="1744875"/>
            <a:ext cx="1004887" cy="5191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chemeClr val="tx2"/>
                </a:solidFill>
              </a:rPr>
              <a:t>٦٤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8A9436E6-C284-0648-A066-94DBFF968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83" y="2321138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2800" b="1" dirty="0"/>
              <a:t>٧ =</a:t>
            </a:r>
            <a:endParaRPr lang="en-US" altLang="en-US" sz="2800" b="1" dirty="0"/>
          </a:p>
        </p:txBody>
      </p:sp>
      <p:sp>
        <p:nvSpPr>
          <p:cNvPr id="12" name="Text Box 88">
            <a:extLst>
              <a:ext uri="{FF2B5EF4-FFF2-40B4-BE49-F238E27FC236}">
                <a16:creationId xmlns:a16="http://schemas.microsoft.com/office/drawing/2014/main" id="{7612D41E-96CE-B046-B3E3-CC8489E0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683" y="2321138"/>
            <a:ext cx="1004887" cy="519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chemeClr val="tx2"/>
                </a:solidFill>
              </a:rPr>
              <a:t>٢٤٠١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13" name="Text Box 89">
            <a:extLst>
              <a:ext uri="{FF2B5EF4-FFF2-40B4-BE49-F238E27FC236}">
                <a16:creationId xmlns:a16="http://schemas.microsoft.com/office/drawing/2014/main" id="{E779A6BC-95C6-A54E-8DCD-BC2DC01C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83" y="2897400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3600" b="1" baseline="30000" dirty="0"/>
              <a:t>١٠</a:t>
            </a:r>
            <a:r>
              <a:rPr lang="ar-SA" altLang="en-US" sz="2800" b="1" dirty="0"/>
              <a:t>١ =</a:t>
            </a:r>
            <a:endParaRPr lang="en-US" altLang="en-US" sz="2800" b="1" dirty="0"/>
          </a:p>
        </p:txBody>
      </p:sp>
      <p:sp>
        <p:nvSpPr>
          <p:cNvPr id="14" name="Text Box 90">
            <a:extLst>
              <a:ext uri="{FF2B5EF4-FFF2-40B4-BE49-F238E27FC236}">
                <a16:creationId xmlns:a16="http://schemas.microsoft.com/office/drawing/2014/main" id="{C9AED015-5FA5-5648-B0F6-EBBD4B842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683" y="2897400"/>
            <a:ext cx="1004887" cy="5191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altLang="en-US" sz="2800" b="1" dirty="0">
                <a:solidFill>
                  <a:schemeClr val="tx2"/>
                </a:solidFill>
              </a:rPr>
              <a:t>١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15" name="Text Box 91">
            <a:extLst>
              <a:ext uri="{FF2B5EF4-FFF2-40B4-BE49-F238E27FC236}">
                <a16:creationId xmlns:a16="http://schemas.microsoft.com/office/drawing/2014/main" id="{CE580452-EFB5-CE45-9C33-2464506AD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83" y="3473663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١</a:t>
            </a:r>
            <a:r>
              <a:rPr lang="ar-SA" altLang="en-US" sz="2800" b="1" dirty="0"/>
              <a:t>١٠ =</a:t>
            </a:r>
            <a:endParaRPr lang="en-US" altLang="en-US" sz="2800" b="1" dirty="0"/>
          </a:p>
        </p:txBody>
      </p:sp>
      <p:sp>
        <p:nvSpPr>
          <p:cNvPr id="16" name="Text Box 92">
            <a:extLst>
              <a:ext uri="{FF2B5EF4-FFF2-40B4-BE49-F238E27FC236}">
                <a16:creationId xmlns:a16="http://schemas.microsoft.com/office/drawing/2014/main" id="{1BE41E91-6A4E-EC45-9D14-494E14333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683" y="3473663"/>
            <a:ext cx="1004887" cy="519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chemeClr val="tx2"/>
                </a:solidFill>
              </a:rPr>
              <a:t>١٠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17" name="AutoShape 93">
            <a:extLst>
              <a:ext uri="{FF2B5EF4-FFF2-40B4-BE49-F238E27FC236}">
                <a16:creationId xmlns:a16="http://schemas.microsoft.com/office/drawing/2014/main" id="{A2D40856-44DD-9D42-A8B9-795D0A635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483" y="4191213"/>
            <a:ext cx="8856662" cy="9366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4">
            <a:extLst>
              <a:ext uri="{FF2B5EF4-FFF2-40B4-BE49-F238E27FC236}">
                <a16:creationId xmlns:a16="http://schemas.microsoft.com/office/drawing/2014/main" id="{46A4DAB1-66C8-D644-B0B6-D034765BF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308" y="4343613"/>
            <a:ext cx="8062912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يعد قطار ماجليف في الصين أسرع قطار لنقل المسافرين في العالم ، إذ يبلغ متوسط سرعته </a:t>
            </a:r>
            <a:r>
              <a:rPr lang="ar-SA" altLang="en-US" sz="3600" b="1" baseline="30000" dirty="0">
                <a:solidFill>
                  <a:srgbClr val="00206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002060"/>
                </a:solidFill>
              </a:rPr>
              <a:t>٣</a:t>
            </a:r>
            <a:r>
              <a:rPr lang="ar-SA" altLang="en-US" sz="2000" b="1" dirty="0">
                <a:solidFill>
                  <a:srgbClr val="002060"/>
                </a:solidFill>
              </a:rPr>
              <a:t> ميلا في الساعة . اكتب هذه السرعة بالصيغة القياسية .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Text Box 95">
            <a:extLst>
              <a:ext uri="{FF2B5EF4-FFF2-40B4-BE49-F238E27FC236}">
                <a16:creationId xmlns:a16="http://schemas.microsoft.com/office/drawing/2014/main" id="{1A104ACB-9298-8648-8A86-B1725FC3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83" y="5473913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2800" b="1" dirty="0"/>
              <a:t>٣ =</a:t>
            </a:r>
            <a:endParaRPr lang="en-US" altLang="en-US" sz="2800" b="1" dirty="0"/>
          </a:p>
        </p:txBody>
      </p:sp>
      <p:sp>
        <p:nvSpPr>
          <p:cNvPr id="20" name="Text Box 96">
            <a:extLst>
              <a:ext uri="{FF2B5EF4-FFF2-40B4-BE49-F238E27FC236}">
                <a16:creationId xmlns:a16="http://schemas.microsoft.com/office/drawing/2014/main" id="{F0097AEA-D48F-9644-97FD-BA0279AD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895" y="5473913"/>
            <a:ext cx="2733675" cy="51911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chemeClr val="tx2"/>
                </a:solidFill>
              </a:rPr>
              <a:t>٢٤٣ ميلا في الساعة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B0F0695D-0F81-0C4A-9D5E-4F13E87C865D}"/>
              </a:ext>
            </a:extLst>
          </p:cNvPr>
          <p:cNvSpPr txBox="1"/>
          <p:nvPr/>
        </p:nvSpPr>
        <p:spPr>
          <a:xfrm>
            <a:off x="2038550" y="365762"/>
            <a:ext cx="206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1400" dirty="0">
              <a:solidFill>
                <a:srgbClr val="7030A0"/>
              </a:solidFill>
              <a:latin typeface="Beirut" pitchFamily="2" charset="-78"/>
            </a:endParaRPr>
          </a:p>
          <a:p>
            <a:r>
              <a:rPr lang="ar-SA" sz="1400" dirty="0">
                <a:solidFill>
                  <a:srgbClr val="7030A0"/>
                </a:solidFill>
                <a:latin typeface="Beirut" pitchFamily="2" charset="-78"/>
              </a:rPr>
              <a:t> ١٤-١٥-١٦- صـ١٩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83936614-A467-874D-9535-0031FEE98BB6}"/>
              </a:ext>
            </a:extLst>
          </p:cNvPr>
          <p:cNvSpPr txBox="1"/>
          <p:nvPr/>
        </p:nvSpPr>
        <p:spPr>
          <a:xfrm>
            <a:off x="2448606" y="3886629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7030A0"/>
                </a:solidFill>
                <a:latin typeface="Beirut" pitchFamily="2" charset="-78"/>
              </a:rPr>
              <a:t>١٨ صـ١٩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746E6E9C-19D4-9846-A2A8-BB2C2DD45434}"/>
              </a:ext>
            </a:extLst>
          </p:cNvPr>
          <p:cNvSpPr/>
          <p:nvPr/>
        </p:nvSpPr>
        <p:spPr>
          <a:xfrm rot="385153">
            <a:off x="9360563" y="296107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</p:spTree>
    <p:extLst>
      <p:ext uri="{BB962C8B-B14F-4D97-AF65-F5344CB8AC3E}">
        <p14:creationId xmlns:p14="http://schemas.microsoft.com/office/powerpoint/2010/main" val="38077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 animBg="1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22">
            <a:extLst>
              <a:ext uri="{FF2B5EF4-FFF2-40B4-BE49-F238E27FC236}">
                <a16:creationId xmlns:a16="http://schemas.microsoft.com/office/drawing/2014/main" id="{EE3750B9-3003-9C46-A467-6A4D1667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95" y="547927"/>
            <a:ext cx="8497888" cy="1081088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725AA67B-25F5-2942-80AE-7AA586F74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58" y="687627"/>
            <a:ext cx="835183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    </a:t>
            </a:r>
            <a:r>
              <a:rPr lang="ar-SA" altLang="en-US" sz="2000" b="1" dirty="0">
                <a:solidFill>
                  <a:srgbClr val="C00000"/>
                </a:solidFill>
              </a:rPr>
              <a:t>اكتب حاصل الضرب بالصيغة الأسية :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     </a:t>
            </a:r>
            <a:r>
              <a:rPr lang="en-US" altLang="en-US" sz="2000" b="1" dirty="0">
                <a:solidFill>
                  <a:srgbClr val="002060"/>
                </a:solidFill>
              </a:rPr>
              <a:t>◙</a:t>
            </a:r>
            <a:r>
              <a:rPr lang="ar-SA" altLang="en-US" sz="2000" b="1" dirty="0">
                <a:solidFill>
                  <a:srgbClr val="002060"/>
                </a:solidFill>
              </a:rPr>
              <a:t> ٣ × ٣ × ٣        </a:t>
            </a:r>
            <a:r>
              <a:rPr lang="en-US" altLang="en-US" sz="2000" b="1" dirty="0">
                <a:solidFill>
                  <a:srgbClr val="002060"/>
                </a:solidFill>
              </a:rPr>
              <a:t>◙</a:t>
            </a:r>
            <a:r>
              <a:rPr lang="ar-SA" altLang="en-US" sz="2000" b="1" dirty="0">
                <a:solidFill>
                  <a:srgbClr val="002060"/>
                </a:solidFill>
              </a:rPr>
              <a:t> ١ × ١ × ١ × ١ × ١ × ١ × ١ × ١         </a:t>
            </a:r>
            <a:r>
              <a:rPr lang="en-US" altLang="en-US" sz="2000" b="1" dirty="0">
                <a:solidFill>
                  <a:srgbClr val="002060"/>
                </a:solidFill>
              </a:rPr>
              <a:t>◙</a:t>
            </a:r>
            <a:r>
              <a:rPr lang="ar-SA" altLang="en-US" sz="2000" b="1" dirty="0">
                <a:solidFill>
                  <a:srgbClr val="002060"/>
                </a:solidFill>
              </a:rPr>
              <a:t> ٦ × ٦ × ٦ × ٦ × ٦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17F892DD-FBD8-044D-A9D8-D74036D1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1763" y="1721238"/>
            <a:ext cx="1077912" cy="46166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3600" b="1" baseline="-25000" dirty="0"/>
              <a:t>٣</a:t>
            </a:r>
            <a:endParaRPr lang="en-US" altLang="en-US" sz="3600" b="1" baseline="-25000" dirty="0"/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A73ACCAC-0062-6445-B297-07512023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676" y="1698865"/>
            <a:ext cx="2272320" cy="52322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C00000"/>
                </a:solidFill>
              </a:rPr>
              <a:t>٣ × ٣ × ٣ 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B5982312-DA8E-604F-9D2D-D10133936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95" y="2275127"/>
            <a:ext cx="1077913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٨</a:t>
            </a:r>
            <a:r>
              <a:rPr lang="ar-SA" altLang="en-US" sz="4000" b="1" baseline="-25000" dirty="0"/>
              <a:t>١</a:t>
            </a:r>
            <a:endParaRPr lang="en-US" altLang="en-US" sz="4000" b="1" baseline="-25000" dirty="0"/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9A27734A-48BE-A64D-8AD6-072B6D477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70" y="2275127"/>
            <a:ext cx="504190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C00000"/>
                </a:solidFill>
              </a:rPr>
              <a:t>١ × ١ × ١ × ١ × ١ × ١ × ١ × ١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7BF02187-1491-D248-A592-9F22056D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83" y="2851390"/>
            <a:ext cx="1077912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4000" b="1" baseline="-25000" dirty="0"/>
              <a:t>٦</a:t>
            </a:r>
            <a:endParaRPr lang="en-US" altLang="en-US" sz="4000" b="1" baseline="-25000" dirty="0"/>
          </a:p>
        </p:txBody>
      </p:sp>
      <p:sp>
        <p:nvSpPr>
          <p:cNvPr id="14" name="Text Box 29">
            <a:extLst>
              <a:ext uri="{FF2B5EF4-FFF2-40B4-BE49-F238E27FC236}">
                <a16:creationId xmlns:a16="http://schemas.microsoft.com/office/drawing/2014/main" id="{C905BB73-6EB1-5246-ADC6-A71EB39B6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033" y="2851390"/>
            <a:ext cx="33861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C00000"/>
                </a:solidFill>
              </a:rPr>
              <a:t>٦ × ٦ × ٦ × ٦ × ٦ 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AutoShape 30">
            <a:extLst>
              <a:ext uri="{FF2B5EF4-FFF2-40B4-BE49-F238E27FC236}">
                <a16:creationId xmlns:a16="http://schemas.microsoft.com/office/drawing/2014/main" id="{C611460F-3919-304F-8FDC-01D60710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695" y="3499090"/>
            <a:ext cx="8497888" cy="1081087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12FAFCF1-F7EB-E740-819B-C07BE8E5E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58" y="3638790"/>
            <a:ext cx="83518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    </a:t>
            </a:r>
            <a:r>
              <a:rPr lang="ar-SA" altLang="en-US" sz="2000" b="1" dirty="0">
                <a:solidFill>
                  <a:srgbClr val="00B050"/>
                </a:solidFill>
              </a:rPr>
              <a:t>احسب قيمة كل مما يأتي  :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     </a:t>
            </a:r>
            <a:r>
              <a:rPr lang="en-US" altLang="en-US" sz="2000" b="1" dirty="0">
                <a:solidFill>
                  <a:srgbClr val="002060"/>
                </a:solidFill>
              </a:rPr>
              <a:t>◙</a:t>
            </a:r>
            <a:r>
              <a:rPr lang="ar-SA" altLang="en-US" sz="2000" b="1" dirty="0">
                <a:solidFill>
                  <a:srgbClr val="002060"/>
                </a:solidFill>
              </a:rPr>
              <a:t> القوة الرابعة للعدد ستة                       </a:t>
            </a:r>
            <a:r>
              <a:rPr lang="en-US" altLang="en-US" sz="2000" b="1" dirty="0">
                <a:solidFill>
                  <a:srgbClr val="002060"/>
                </a:solidFill>
              </a:rPr>
              <a:t>◙</a:t>
            </a:r>
            <a:r>
              <a:rPr lang="ar-SA" altLang="en-US" sz="2000" b="1" dirty="0">
                <a:solidFill>
                  <a:srgbClr val="002060"/>
                </a:solidFill>
              </a:rPr>
              <a:t> ٦ تكعيب                         </a:t>
            </a:r>
            <a:r>
              <a:rPr lang="en-US" altLang="en-US" sz="2000" b="1" dirty="0">
                <a:solidFill>
                  <a:srgbClr val="002060"/>
                </a:solidFill>
              </a:rPr>
              <a:t>◙</a:t>
            </a:r>
            <a:r>
              <a:rPr lang="ar-SA" altLang="en-US" sz="2000" b="1" dirty="0">
                <a:solidFill>
                  <a:srgbClr val="002060"/>
                </a:solidFill>
              </a:rPr>
              <a:t> تسعة تربيع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16BA7158-9628-EF48-818F-82F2BC10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20" y="4708765"/>
            <a:ext cx="10779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٦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8" name="Text Box 33">
            <a:extLst>
              <a:ext uri="{FF2B5EF4-FFF2-40B4-BE49-F238E27FC236}">
                <a16:creationId xmlns:a16="http://schemas.microsoft.com/office/drawing/2014/main" id="{B37E635B-469C-BA4B-8C33-64ED30EA3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470" y="4708765"/>
            <a:ext cx="3311525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C00000"/>
                </a:solidFill>
              </a:rPr>
              <a:t>القوة الرابعة للعدد ستة 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id="{9A7287D3-1962-F944-8723-34F176E23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908" y="5285027"/>
            <a:ext cx="1077912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4000" b="1" baseline="-25000" dirty="0"/>
              <a:t>٦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757650EF-F4A2-644B-A7FE-8C8564FD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58" y="5285027"/>
            <a:ext cx="1585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C00000"/>
                </a:solidFill>
              </a:rPr>
              <a:t>٦ تكعيب 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21" name="Text Box 36">
            <a:extLst>
              <a:ext uri="{FF2B5EF4-FFF2-40B4-BE49-F238E27FC236}">
                <a16:creationId xmlns:a16="http://schemas.microsoft.com/office/drawing/2014/main" id="{2BA487EA-91DF-4042-924C-BC0A6692C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545" y="5861290"/>
            <a:ext cx="10779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٩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id="{4AA71A33-9D1F-DA4B-8E96-133A7284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95" y="5861290"/>
            <a:ext cx="1946275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C00000"/>
                </a:solidFill>
              </a:rPr>
              <a:t>تسعة تربيع  =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23" name="Text Box 38">
            <a:extLst>
              <a:ext uri="{FF2B5EF4-FFF2-40B4-BE49-F238E27FC236}">
                <a16:creationId xmlns:a16="http://schemas.microsoft.com/office/drawing/2014/main" id="{BE2D7524-E03E-0744-AB8F-2D0FF40C0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45" y="4711940"/>
            <a:ext cx="1438275" cy="5191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١٢٩٦</a:t>
            </a:r>
            <a:endParaRPr lang="en-US" altLang="en-US" sz="2800" b="1" dirty="0"/>
          </a:p>
        </p:txBody>
      </p:sp>
      <p:sp>
        <p:nvSpPr>
          <p:cNvPr id="24" name="Text Box 39">
            <a:extLst>
              <a:ext uri="{FF2B5EF4-FFF2-40B4-BE49-F238E27FC236}">
                <a16:creationId xmlns:a16="http://schemas.microsoft.com/office/drawing/2014/main" id="{A355BF77-EA82-EA42-8467-ED51B363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20" y="5286615"/>
            <a:ext cx="1438275" cy="5191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٢١٦</a:t>
            </a:r>
            <a:endParaRPr lang="en-US" altLang="en-US" sz="2800" b="1" dirty="0"/>
          </a:p>
        </p:txBody>
      </p:sp>
      <p:sp>
        <p:nvSpPr>
          <p:cNvPr id="25" name="Text Box 40">
            <a:extLst>
              <a:ext uri="{FF2B5EF4-FFF2-40B4-BE49-F238E27FC236}">
                <a16:creationId xmlns:a16="http://schemas.microsoft.com/office/drawing/2014/main" id="{AFB98383-EB2C-F04B-9F2E-A0D96296D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70" y="5875577"/>
            <a:ext cx="1438275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٨١</a:t>
            </a:r>
            <a:endParaRPr lang="en-US" altLang="en-US" sz="2800" b="1" dirty="0"/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9DD9EE8D-F6CB-A34C-850E-6DBDAEAA8FA6}"/>
              </a:ext>
            </a:extLst>
          </p:cNvPr>
          <p:cNvSpPr txBox="1"/>
          <p:nvPr/>
        </p:nvSpPr>
        <p:spPr>
          <a:xfrm>
            <a:off x="2431706" y="60031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٨-٩-١٠ صـ ١٩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B961B81B-C762-FB46-8969-D7041F5E63F0}"/>
              </a:ext>
            </a:extLst>
          </p:cNvPr>
          <p:cNvSpPr txBox="1"/>
          <p:nvPr/>
        </p:nvSpPr>
        <p:spPr>
          <a:xfrm>
            <a:off x="2549731" y="3663878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٢٤-٢٥ -٢٦ صـ ١٩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7AA732B0-44DD-524D-B4E6-792132EC1F8A}"/>
              </a:ext>
            </a:extLst>
          </p:cNvPr>
          <p:cNvSpPr/>
          <p:nvPr/>
        </p:nvSpPr>
        <p:spPr>
          <a:xfrm rot="385153">
            <a:off x="9360563" y="296107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</p:spTree>
    <p:extLst>
      <p:ext uri="{BB962C8B-B14F-4D97-AF65-F5344CB8AC3E}">
        <p14:creationId xmlns:p14="http://schemas.microsoft.com/office/powerpoint/2010/main" val="388735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77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F062828B-3D78-704B-88DB-97014724F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16" y="1083603"/>
            <a:ext cx="6336269" cy="719138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AA7CA57-4B9D-CA4E-A6C4-704B8ABCD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961" y="1223303"/>
            <a:ext cx="8351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    </a:t>
            </a:r>
            <a:r>
              <a:rPr lang="ar-SA" altLang="en-US" sz="2000" b="1" dirty="0">
                <a:solidFill>
                  <a:srgbClr val="C00000"/>
                </a:solidFill>
              </a:rPr>
              <a:t>اكتب </a:t>
            </a:r>
            <a:r>
              <a:rPr lang="ar-SA" altLang="en-US" sz="2400" b="1" dirty="0">
                <a:solidFill>
                  <a:srgbClr val="C00000"/>
                </a:solidFill>
              </a:rPr>
              <a:t>٥ × ٥ × ٥ × ٥ × ٤ × ٤ × ٤ </a:t>
            </a:r>
            <a:r>
              <a:rPr lang="ar-SA" altLang="en-US" sz="2000" b="1" dirty="0"/>
              <a:t>بالصيغة الأسية .</a:t>
            </a:r>
            <a:endParaRPr lang="en-US" altLang="en-US" sz="2000" b="1" dirty="0"/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4EF2107C-396E-234A-9158-7D58C9B7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02" y="2472309"/>
            <a:ext cx="1511300" cy="52322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٥</a:t>
            </a:r>
            <a:r>
              <a:rPr lang="ar-SA" altLang="en-US" sz="2800" b="1" dirty="0"/>
              <a:t> × </a:t>
            </a:r>
            <a:r>
              <a:rPr lang="ar-SA" altLang="en-US" sz="3600" b="1" baseline="30000" dirty="0"/>
              <a:t>٣</a:t>
            </a:r>
            <a:r>
              <a:rPr lang="ar-SA" altLang="en-US" sz="4000" b="1" baseline="-25000" dirty="0"/>
              <a:t>٤</a:t>
            </a:r>
            <a:endParaRPr lang="en-US" altLang="en-US" sz="4000" b="1" baseline="-25000" dirty="0"/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50933DE4-43BC-254E-9AD6-0BA1F166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336" y="2452028"/>
            <a:ext cx="4465637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7030A0"/>
                </a:solidFill>
              </a:rPr>
              <a:t>٥ × ٥ × ٥ × ٥ × ٤ × ٤ × ٤ =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0B44AD0F-5466-1B4B-A74B-45A449915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498" y="3602966"/>
            <a:ext cx="8569325" cy="1081087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8E2D820-A007-0F4E-B969-751EABBC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414" y="3752400"/>
            <a:ext cx="8351837" cy="85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  </a:t>
            </a:r>
            <a:r>
              <a:rPr lang="ar-SA" altLang="en-US" sz="2000" b="1" dirty="0">
                <a:solidFill>
                  <a:srgbClr val="C00000"/>
                </a:solidFill>
              </a:rPr>
              <a:t>يستعمل الجيجابايت كوحدة لقياس سعة مخزن البيانات في الحاسوب . والجيجابايت الواحد يساوي </a:t>
            </a:r>
            <a:r>
              <a:rPr lang="ar-SA" altLang="en-US" sz="3600" b="1" baseline="30000" dirty="0">
                <a:solidFill>
                  <a:srgbClr val="C00000"/>
                </a:solidFill>
              </a:rPr>
              <a:t>٣٠</a:t>
            </a:r>
            <a:r>
              <a:rPr lang="ar-SA" altLang="en-US" sz="4400" b="1" baseline="-25000" dirty="0">
                <a:solidFill>
                  <a:srgbClr val="C00000"/>
                </a:solidFill>
              </a:rPr>
              <a:t>٢</a:t>
            </a:r>
            <a:r>
              <a:rPr lang="ar-SA" altLang="en-US" sz="2000" b="1" dirty="0">
                <a:solidFill>
                  <a:srgbClr val="C00000"/>
                </a:solidFill>
              </a:rPr>
              <a:t> بايت من البيانات . استعمل الآلة الحاسبة لإيجاد ما يساويه ٢ جيجابايت بالصيغة الأسية .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4C2B2832-69F5-6340-BC77-5617F6E5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073" y="5244441"/>
            <a:ext cx="3168650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 × ١٠٧٣٧٤١٨٢٤ =</a:t>
            </a:r>
            <a:endParaRPr lang="en-US" altLang="en-US" sz="2800" b="1" dirty="0"/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05A89CB2-0B83-E24C-98A7-26DC47495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1161" y="5244441"/>
            <a:ext cx="17986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4000" b="1" baseline="-25000" dirty="0"/>
              <a:t>٢</a:t>
            </a:r>
            <a:r>
              <a:rPr lang="ar-SA" altLang="en-US" sz="2800" b="1" dirty="0"/>
              <a:t> × </a:t>
            </a:r>
            <a:r>
              <a:rPr lang="ar-SA" altLang="en-US" sz="3600" b="1" baseline="30000" dirty="0"/>
              <a:t>٣٠</a:t>
            </a:r>
            <a:r>
              <a:rPr lang="ar-SA" altLang="en-US" sz="4000" b="1" baseline="-25000" dirty="0"/>
              <a:t>٢</a:t>
            </a:r>
            <a:r>
              <a:rPr lang="ar-SA" altLang="en-US" sz="2800" b="1" dirty="0"/>
              <a:t>  =</a:t>
            </a:r>
            <a:endParaRPr lang="en-US" altLang="en-US" sz="2800" b="1" dirty="0"/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7CC6487F-3147-7947-B8AD-7B8B4AD33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836" y="5247616"/>
            <a:ext cx="3097212" cy="5191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٢١٤٧٤٨٣٦٤٨ بايت</a:t>
            </a:r>
            <a:endParaRPr lang="en-US" altLang="en-US" sz="2800" b="1" dirty="0"/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55B25E94-F805-8243-A98D-A3873D5A6854}"/>
              </a:ext>
            </a:extLst>
          </p:cNvPr>
          <p:cNvSpPr txBox="1"/>
          <p:nvPr/>
        </p:nvSpPr>
        <p:spPr>
          <a:xfrm>
            <a:off x="2743200" y="520040"/>
            <a:ext cx="175771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٢٧ صـ ١٩</a:t>
            </a: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B1353471-34F0-AB4F-A89D-92ACA5A087B1}"/>
              </a:ext>
            </a:extLst>
          </p:cNvPr>
          <p:cNvSpPr txBox="1"/>
          <p:nvPr/>
        </p:nvSpPr>
        <p:spPr>
          <a:xfrm>
            <a:off x="2431705" y="3200808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٢٨ صـ ١٩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79DE6A08-D8F4-104B-9CC7-566FF47673A4}"/>
              </a:ext>
            </a:extLst>
          </p:cNvPr>
          <p:cNvSpPr/>
          <p:nvPr/>
        </p:nvSpPr>
        <p:spPr>
          <a:xfrm rot="385153">
            <a:off x="9360563" y="296107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</p:spTree>
    <p:extLst>
      <p:ext uri="{BB962C8B-B14F-4D97-AF65-F5344CB8AC3E}">
        <p14:creationId xmlns:p14="http://schemas.microsoft.com/office/powerpoint/2010/main" val="2433595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2" grpId="0"/>
      <p:bldP spid="13" grpId="0" animBg="1"/>
      <p:bldP spid="14" grpId="0" animBg="1"/>
      <p:bldP spid="15" grpId="0" animBg="1"/>
      <p:bldP spid="68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20" name="AutoShape 8">
            <a:extLst>
              <a:ext uri="{FF2B5EF4-FFF2-40B4-BE49-F238E27FC236}">
                <a16:creationId xmlns:a16="http://schemas.microsoft.com/office/drawing/2014/main" id="{EC694325-9EBA-7849-A15F-51942D2C8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663" y="349640"/>
            <a:ext cx="6272598" cy="2591601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B2D901C-20EE-1B42-B352-3DD4BA80F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438" y="599931"/>
            <a:ext cx="75596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    رتب القوى التالية من الأصغر إلى الأكبر  :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/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٦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١٤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١٠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٤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١٧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٨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٢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١٥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٦</a:t>
            </a:r>
            <a:r>
              <a:rPr lang="ar-SA" altLang="en-US" sz="2000" b="1" dirty="0">
                <a:solidFill>
                  <a:srgbClr val="0070C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٣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٥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٤</a:t>
            </a:r>
            <a:r>
              <a:rPr lang="ar-SA" altLang="en-US" sz="2000" b="1" dirty="0">
                <a:solidFill>
                  <a:srgbClr val="0070C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١١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٢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٧</a:t>
            </a:r>
            <a:endParaRPr lang="en-US" altLang="en-US" sz="4000" b="1" baseline="-25000" dirty="0">
              <a:solidFill>
                <a:srgbClr val="0070C0"/>
              </a:solidFill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E010CB91-14F1-4841-A923-24C01000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802" y="3264393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٧٧٧٦</a:t>
            </a:r>
            <a:endParaRPr lang="en-US" altLang="en-US" sz="2800" b="1" dirty="0"/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0F8DEE90-7542-ED4B-B9B5-9664A4101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89" y="3264393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 ٥</a:t>
            </a:r>
            <a:r>
              <a:rPr lang="ar-SA" altLang="en-US" sz="4000" b="1" baseline="-25000" dirty="0"/>
              <a:t>٦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FE3D4066-5C1B-F947-9C20-77165A163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499" y="5749076"/>
            <a:ext cx="8280400" cy="52322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002060"/>
                </a:solidFill>
              </a:rPr>
              <a:t>ويكون الترتيب كالتالي  :   </a:t>
            </a:r>
            <a:r>
              <a:rPr lang="ar-SA" altLang="en-US" sz="3600" b="1" baseline="30000" dirty="0">
                <a:solidFill>
                  <a:srgbClr val="002060"/>
                </a:solidFill>
              </a:rPr>
              <a:t>١٤</a:t>
            </a:r>
            <a:r>
              <a:rPr lang="ar-SA" altLang="en-US" sz="4000" b="1" baseline="-25000" dirty="0">
                <a:solidFill>
                  <a:srgbClr val="002060"/>
                </a:solidFill>
              </a:rPr>
              <a:t>١</a:t>
            </a:r>
            <a:r>
              <a:rPr lang="ar-SA" altLang="en-US" sz="2800" b="1" dirty="0">
                <a:solidFill>
                  <a:srgbClr val="002060"/>
                </a:solidFill>
              </a:rPr>
              <a:t>   ،    </a:t>
            </a:r>
            <a:r>
              <a:rPr lang="ar-SA" altLang="en-US" sz="3600" b="1" baseline="30000" dirty="0">
                <a:solidFill>
                  <a:srgbClr val="00206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2060"/>
                </a:solidFill>
              </a:rPr>
              <a:t>١٧</a:t>
            </a:r>
            <a:r>
              <a:rPr lang="ar-SA" altLang="en-US" sz="2800" b="1" dirty="0">
                <a:solidFill>
                  <a:srgbClr val="002060"/>
                </a:solidFill>
              </a:rPr>
              <a:t>   ،    </a:t>
            </a:r>
            <a:r>
              <a:rPr lang="ar-SA" altLang="en-US" sz="3600" b="1" baseline="30000" dirty="0">
                <a:solidFill>
                  <a:srgbClr val="00206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002060"/>
                </a:solidFill>
              </a:rPr>
              <a:t>٦</a:t>
            </a:r>
            <a:r>
              <a:rPr lang="ar-SA" altLang="en-US" sz="2800" b="1" dirty="0">
                <a:solidFill>
                  <a:srgbClr val="002060"/>
                </a:solidFill>
              </a:rPr>
              <a:t>   ،    </a:t>
            </a:r>
            <a:r>
              <a:rPr lang="ar-SA" altLang="en-US" sz="3600" b="1" baseline="30000" dirty="0">
                <a:solidFill>
                  <a:srgbClr val="002060"/>
                </a:solidFill>
              </a:rPr>
              <a:t>١٠</a:t>
            </a:r>
            <a:r>
              <a:rPr lang="ar-SA" altLang="en-US" sz="4000" b="1" baseline="-25000" dirty="0">
                <a:solidFill>
                  <a:srgbClr val="002060"/>
                </a:solidFill>
              </a:rPr>
              <a:t>٤</a:t>
            </a:r>
            <a:endParaRPr lang="en-US" altLang="en-US" sz="4000" b="1" baseline="-25000" dirty="0">
              <a:solidFill>
                <a:srgbClr val="002060"/>
              </a:solidFill>
            </a:endParaRP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23D1F0AC-2B1C-D04F-88FD-0E1F1C900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802" y="3824781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</a:t>
            </a:r>
            <a:endParaRPr lang="en-US" altLang="en-US" sz="2800" b="1" dirty="0"/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57B316E8-FA91-0643-90FC-AD5CA3E0B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89" y="3824781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١٤</a:t>
            </a:r>
            <a:r>
              <a:rPr lang="ar-SA" altLang="en-US" sz="4000" b="1" baseline="-25000" dirty="0"/>
              <a:t>١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64674476-4D68-FB40-BD7D-AF5E7D75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802" y="4375643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١٠٤٨٥٧٦</a:t>
            </a:r>
            <a:endParaRPr lang="en-US" altLang="en-US" sz="2800" b="1" dirty="0"/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D06EF773-4E94-1B49-B6E7-1AC38E30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89" y="4375643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١٠</a:t>
            </a:r>
            <a:r>
              <a:rPr lang="ar-SA" altLang="en-US" sz="4000" b="1" baseline="-25000" dirty="0"/>
              <a:t>٤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274A23D9-6434-5040-AA51-F5C62EA62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802" y="4939206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٤٩١٣</a:t>
            </a:r>
            <a:endParaRPr lang="en-US" altLang="en-US" sz="2800" b="1" dirty="0"/>
          </a:p>
        </p:txBody>
      </p:sp>
      <p:sp>
        <p:nvSpPr>
          <p:cNvPr id="30" name="Text Box 22">
            <a:extLst>
              <a:ext uri="{FF2B5EF4-FFF2-40B4-BE49-F238E27FC236}">
                <a16:creationId xmlns:a16="http://schemas.microsoft.com/office/drawing/2014/main" id="{4F7EB487-3F55-E64B-AB78-C5D925566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589" y="4939206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4000" b="1" baseline="-25000" dirty="0"/>
              <a:t>١٧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FBC0A91E-7F3A-A740-8CC2-5DB7B41F42A2}"/>
              </a:ext>
            </a:extLst>
          </p:cNvPr>
          <p:cNvSpPr txBox="1"/>
          <p:nvPr/>
        </p:nvSpPr>
        <p:spPr>
          <a:xfrm>
            <a:off x="1462917" y="446042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٢٩-٣٠-٣١ صـ ١٩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20CDA610-4EEC-9B4A-A26A-54E4CC7CD7DC}"/>
              </a:ext>
            </a:extLst>
          </p:cNvPr>
          <p:cNvSpPr/>
          <p:nvPr/>
        </p:nvSpPr>
        <p:spPr>
          <a:xfrm rot="385153">
            <a:off x="9360563" y="296107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</p:spTree>
    <p:extLst>
      <p:ext uri="{BB962C8B-B14F-4D97-AF65-F5344CB8AC3E}">
        <p14:creationId xmlns:p14="http://schemas.microsoft.com/office/powerpoint/2010/main" val="392350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3DE04A21-1400-CB40-A9BF-41E27574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26" y="595273"/>
            <a:ext cx="5177562" cy="2455936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3054A665-B635-F34A-B07B-9A20DA17B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087" y="637235"/>
            <a:ext cx="75596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C00000"/>
                </a:solidFill>
              </a:rPr>
              <a:t> رتب القوى التالية من الأصغر إلى الأكبر  :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٦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١٤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١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١٠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٤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١٧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٨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٢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١٥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٦</a:t>
            </a:r>
            <a:r>
              <a:rPr lang="ar-SA" altLang="en-US" sz="2000" b="1" dirty="0">
                <a:solidFill>
                  <a:srgbClr val="7030A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٣</a:t>
            </a:r>
          </a:p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7030A0"/>
                </a:solidFill>
              </a:rPr>
              <a:t> </a:t>
            </a:r>
            <a:r>
              <a:rPr lang="en-US" altLang="en-US" sz="2000" b="1" dirty="0">
                <a:solidFill>
                  <a:srgbClr val="7030A0"/>
                </a:solidFill>
              </a:rPr>
              <a:t>◙</a:t>
            </a:r>
            <a:r>
              <a:rPr lang="ar-SA" altLang="en-US" sz="2000" b="1" dirty="0">
                <a:solidFill>
                  <a:srgbClr val="7030A0"/>
                </a:solidFill>
              </a:rPr>
              <a:t>  </a:t>
            </a:r>
            <a:r>
              <a:rPr lang="ar-SA" altLang="en-US" sz="2400" b="1" dirty="0">
                <a:solidFill>
                  <a:srgbClr val="7030A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٥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2800" b="1" baseline="30000" dirty="0">
                <a:solidFill>
                  <a:srgbClr val="7030A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٤</a:t>
            </a:r>
            <a:r>
              <a:rPr lang="ar-SA" altLang="en-US" sz="2000" b="1" dirty="0">
                <a:solidFill>
                  <a:srgbClr val="7030A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١١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٢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٧</a:t>
            </a:r>
            <a:endParaRPr lang="en-US" altLang="en-US" sz="4000" b="1" baseline="-25000" dirty="0">
              <a:solidFill>
                <a:srgbClr val="7030A0"/>
              </a:solidFill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C3504F29-233A-1C4E-AD86-E611DC3F7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36" y="3375839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٢٥٦</a:t>
            </a:r>
            <a:endParaRPr lang="en-US" altLang="en-US" sz="2800" b="1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ECB9E8E2-15C7-B94D-A7A8-6BC9F6E1F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6623" y="3375839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 ٨</a:t>
            </a:r>
            <a:r>
              <a:rPr lang="ar-SA" altLang="en-US" sz="2800" b="1" dirty="0"/>
              <a:t>٢=</a:t>
            </a:r>
            <a:endParaRPr lang="en-US" altLang="en-US" sz="2800" b="1" dirty="0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AD770C6D-508B-DB43-A27D-FAF08E44C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087" y="5861084"/>
            <a:ext cx="8280400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0070C0"/>
                </a:solidFill>
              </a:rPr>
              <a:t>ويكون الترتيب كالتالي  :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2800" b="1" dirty="0">
                <a:solidFill>
                  <a:srgbClr val="0070C0"/>
                </a:solidFill>
              </a:rPr>
              <a:t>٦   ، 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٢</a:t>
            </a:r>
            <a:r>
              <a:rPr lang="ar-SA" altLang="en-US" sz="2800" b="1" dirty="0">
                <a:solidFill>
                  <a:srgbClr val="0070C0"/>
                </a:solidFill>
              </a:rPr>
              <a:t>١٥   ، 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٥</a:t>
            </a:r>
            <a:r>
              <a:rPr lang="ar-SA" altLang="en-US" sz="2800" b="1" dirty="0">
                <a:solidFill>
                  <a:srgbClr val="0070C0"/>
                </a:solidFill>
              </a:rPr>
              <a:t>٣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٨</a:t>
            </a:r>
            <a:r>
              <a:rPr lang="ar-SA" altLang="en-US" sz="2800" b="1" dirty="0">
                <a:solidFill>
                  <a:srgbClr val="0070C0"/>
                </a:solidFill>
              </a:rPr>
              <a:t>٢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CB14C0F1-0459-BB44-ADD1-F9DA87852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36" y="3936227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٢٢٥</a:t>
            </a:r>
            <a:endParaRPr lang="en-US" altLang="en-US" sz="2800" b="1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9D92B390-424C-0B48-90CF-7F849F03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6623" y="3936227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2800" b="1" baseline="30000" dirty="0"/>
              <a:t>١٥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38741563-79D5-8247-83A7-CC3DDA9EF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36" y="4487089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٢١٦</a:t>
            </a:r>
            <a:endParaRPr lang="en-US" altLang="en-US" sz="2800" b="1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0F3546B4-9010-6E40-A767-984E89AA8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6623" y="4487089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baseline="30000" dirty="0"/>
              <a:t>٦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2C5983EA-D788-0446-A118-BAF0ACB66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36" y="5050652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٢٤٣</a:t>
            </a:r>
            <a:endParaRPr lang="en-US" altLang="en-US" sz="2800" b="1" dirty="0"/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D7A8D5DC-0113-4347-829A-687B5052C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6623" y="5050652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2800" b="1" baseline="30000" dirty="0"/>
              <a:t>٣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620202C8-9091-5740-BB72-0BA58B32F8DD}"/>
              </a:ext>
            </a:extLst>
          </p:cNvPr>
          <p:cNvSpPr txBox="1"/>
          <p:nvPr/>
        </p:nvSpPr>
        <p:spPr>
          <a:xfrm>
            <a:off x="1659692" y="111425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٣٠ صـ ١٩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159A5323-ECB7-CE48-A82E-1DA0D7743F4A}"/>
              </a:ext>
            </a:extLst>
          </p:cNvPr>
          <p:cNvSpPr/>
          <p:nvPr/>
        </p:nvSpPr>
        <p:spPr>
          <a:xfrm rot="385153">
            <a:off x="9360563" y="296107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</p:spTree>
    <p:extLst>
      <p:ext uri="{BB962C8B-B14F-4D97-AF65-F5344CB8AC3E}">
        <p14:creationId xmlns:p14="http://schemas.microsoft.com/office/powerpoint/2010/main" val="355366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87075" y="426459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4036CA98-5E66-A84D-AA4E-CF7337F4B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748" y="491489"/>
            <a:ext cx="5668760" cy="2374062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F607F31-DAA9-7C48-B348-17080BE3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613" y="477002"/>
            <a:ext cx="55193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/>
              <a:t> </a:t>
            </a:r>
            <a:r>
              <a:rPr lang="ar-SA" altLang="en-US" sz="2400" b="1" dirty="0">
                <a:solidFill>
                  <a:srgbClr val="7030A0"/>
                </a:solidFill>
              </a:rPr>
              <a:t>رتب القوى التالية من الأصغر إلى الأكبر  :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/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٦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١٤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١٠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٤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١٧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٨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٢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١٥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٦</a:t>
            </a:r>
            <a:r>
              <a:rPr lang="ar-SA" altLang="en-US" sz="2000" b="1" dirty="0">
                <a:solidFill>
                  <a:srgbClr val="0070C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٣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70C0"/>
                </a:solidFill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</a:rPr>
              <a:t>◙</a:t>
            </a:r>
            <a:r>
              <a:rPr lang="ar-SA" altLang="en-US" sz="2000" b="1" dirty="0">
                <a:solidFill>
                  <a:srgbClr val="0070C0"/>
                </a:solidFill>
              </a:rPr>
              <a:t>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٥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٤</a:t>
            </a:r>
            <a:r>
              <a:rPr lang="ar-SA" altLang="en-US" sz="2000" b="1" dirty="0">
                <a:solidFill>
                  <a:srgbClr val="0070C0"/>
                </a:solidFill>
              </a:rPr>
              <a:t>  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١١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٢</a:t>
            </a:r>
            <a:r>
              <a:rPr lang="ar-SA" altLang="en-US" sz="2000" b="1" dirty="0">
                <a:solidFill>
                  <a:srgbClr val="0070C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0070C0"/>
                </a:solidFill>
              </a:rPr>
              <a:t>٢</a:t>
            </a:r>
            <a:r>
              <a:rPr lang="ar-SA" altLang="en-US" sz="4000" b="1" baseline="-25000" dirty="0">
                <a:solidFill>
                  <a:srgbClr val="0070C0"/>
                </a:solidFill>
              </a:rPr>
              <a:t>٧</a:t>
            </a:r>
            <a:endParaRPr lang="en-US" altLang="en-US" sz="4000" b="1" baseline="-25000" dirty="0">
              <a:solidFill>
                <a:srgbClr val="0070C0"/>
              </a:solidFill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1F15F94E-2F2C-6640-9140-8B9B1DDA0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349" y="3163542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١٢٥</a:t>
            </a:r>
            <a:endParaRPr lang="en-US" altLang="en-US" sz="2800" b="1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8F4C2B99-2033-7942-A8BC-7B62A663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136" y="3163542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 ٣</a:t>
            </a:r>
            <a:r>
              <a:rPr lang="ar-SA" altLang="en-US" sz="2800" b="1" dirty="0"/>
              <a:t>٥=</a:t>
            </a:r>
            <a:endParaRPr lang="en-US" altLang="en-US" sz="2800" b="1" dirty="0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DC28C7F-10E6-D64E-AF32-884D81D3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1" y="5779461"/>
            <a:ext cx="8280400" cy="52322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002060"/>
                </a:solidFill>
              </a:rPr>
              <a:t>ويكون الترتيب كالتالي  :   </a:t>
            </a:r>
            <a:r>
              <a:rPr lang="ar-SA" altLang="en-US" sz="3600" b="1" baseline="30000" dirty="0">
                <a:solidFill>
                  <a:srgbClr val="002060"/>
                </a:solidFill>
              </a:rPr>
              <a:t>٢</a:t>
            </a:r>
            <a:r>
              <a:rPr lang="ar-SA" altLang="en-US" sz="2800" b="1" dirty="0">
                <a:solidFill>
                  <a:srgbClr val="002060"/>
                </a:solidFill>
              </a:rPr>
              <a:t>٧   ،    </a:t>
            </a:r>
            <a:r>
              <a:rPr lang="ar-SA" altLang="en-US" sz="3600" b="1" baseline="30000" dirty="0">
                <a:solidFill>
                  <a:srgbClr val="002060"/>
                </a:solidFill>
              </a:rPr>
              <a:t>٣</a:t>
            </a:r>
            <a:r>
              <a:rPr lang="ar-SA" altLang="en-US" sz="4000" b="1" baseline="-25000" dirty="0">
                <a:solidFill>
                  <a:srgbClr val="002060"/>
                </a:solidFill>
              </a:rPr>
              <a:t>٥</a:t>
            </a:r>
            <a:r>
              <a:rPr lang="ar-SA" altLang="en-US" sz="2800" b="1" dirty="0">
                <a:solidFill>
                  <a:srgbClr val="002060"/>
                </a:solidFill>
              </a:rPr>
              <a:t>   ،    </a:t>
            </a:r>
            <a:r>
              <a:rPr lang="ar-SA" altLang="en-US" sz="3600" b="1" baseline="30000" dirty="0">
                <a:solidFill>
                  <a:srgbClr val="002060"/>
                </a:solidFill>
              </a:rPr>
              <a:t>١١</a:t>
            </a:r>
            <a:r>
              <a:rPr lang="ar-SA" altLang="en-US" sz="4000" b="1" baseline="-25000" dirty="0">
                <a:solidFill>
                  <a:srgbClr val="002060"/>
                </a:solidFill>
              </a:rPr>
              <a:t>٢</a:t>
            </a:r>
            <a:r>
              <a:rPr lang="ar-SA" altLang="en-US" sz="2800" b="1" dirty="0">
                <a:solidFill>
                  <a:srgbClr val="002060"/>
                </a:solidFill>
              </a:rPr>
              <a:t>   ،    </a:t>
            </a:r>
            <a:r>
              <a:rPr lang="ar-SA" altLang="en-US" sz="3600" b="1" baseline="30000" dirty="0">
                <a:solidFill>
                  <a:srgbClr val="00206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002060"/>
                </a:solidFill>
              </a:rPr>
              <a:t>٤</a:t>
            </a:r>
            <a:endParaRPr lang="en-US" altLang="en-US" sz="4000" b="1" baseline="-25000" dirty="0">
              <a:solidFill>
                <a:srgbClr val="002060"/>
              </a:solidFill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79DF8920-48A8-B740-A7D7-F84DF0D6F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349" y="3723930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٤٠٩٦</a:t>
            </a:r>
            <a:endParaRPr lang="en-US" altLang="en-US" sz="2800" b="1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4808C36D-8D93-3E41-B2B3-8F4892295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136" y="3723930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٦</a:t>
            </a:r>
            <a:r>
              <a:rPr lang="ar-SA" altLang="en-US" sz="4000" b="1" baseline="-25000" dirty="0"/>
              <a:t>٤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67F780A8-3CB5-E343-ACB4-D53F2141E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349" y="4274792"/>
            <a:ext cx="1622425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٢٠٤٨</a:t>
            </a:r>
            <a:endParaRPr lang="en-US" altLang="en-US" sz="2800" b="1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C216DED-ECAF-FC41-895E-E7238FF50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136" y="4274792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١١</a:t>
            </a:r>
            <a:r>
              <a:rPr lang="ar-SA" altLang="en-US" sz="4000" b="1" baseline="-25000" dirty="0"/>
              <a:t>٢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061260CA-86FF-5743-8BED-B5951D2EF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349" y="4838355"/>
            <a:ext cx="162242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٤٩</a:t>
            </a:r>
            <a:endParaRPr lang="en-US" altLang="en-US" sz="2800" b="1" dirty="0"/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D46F67F3-A163-EE44-983D-16F0BDA03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136" y="4838355"/>
            <a:ext cx="1009650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٧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D6DFB10E-2A74-3B4C-92E6-7A70F32E2E37}"/>
              </a:ext>
            </a:extLst>
          </p:cNvPr>
          <p:cNvSpPr txBox="1"/>
          <p:nvPr/>
        </p:nvSpPr>
        <p:spPr>
          <a:xfrm>
            <a:off x="2431706" y="60031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٣١ صـ ١٩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49D3390A-A66C-D04E-86BD-C42C3DF51303}"/>
              </a:ext>
            </a:extLst>
          </p:cNvPr>
          <p:cNvSpPr/>
          <p:nvPr/>
        </p:nvSpPr>
        <p:spPr>
          <a:xfrm rot="385153">
            <a:off x="9360563" y="296107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</p:spTree>
    <p:extLst>
      <p:ext uri="{BB962C8B-B14F-4D97-AF65-F5344CB8AC3E}">
        <p14:creationId xmlns:p14="http://schemas.microsoft.com/office/powerpoint/2010/main" val="3253197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44010FEF-1C7D-6444-93BD-9FAEBDC7E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856" y="974134"/>
            <a:ext cx="6215063" cy="719138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98EB0C86-4E61-EC47-A59C-A26734630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495" y="1113834"/>
            <a:ext cx="835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اختر عددا يقع بين ١٠٠٠  ،  ٢٠٠٠  يمكن التعبير عنه كقوة  .</a:t>
            </a:r>
            <a:endParaRPr lang="en-US" altLang="en-US" sz="2000" b="1" dirty="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0DF050B5-BB28-034F-B772-028E21FFA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382" y="2342559"/>
            <a:ext cx="862013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١٠</a:t>
            </a:r>
            <a:r>
              <a:rPr lang="ar-SA" altLang="en-US" sz="4000" b="1" baseline="-25000" dirty="0"/>
              <a:t>٢</a:t>
            </a:r>
            <a:endParaRPr lang="en-US" altLang="en-US" sz="4000" b="1" baseline="-25000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49E76FFF-0A03-0C48-BA53-C82E3C37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807" y="2342559"/>
            <a:ext cx="1298575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١٠٢٤ =</a:t>
            </a:r>
            <a:endParaRPr lang="en-US" altLang="en-US" sz="2800" b="1" dirty="0"/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67836493-31AF-3D45-8E0F-2AAF93DA1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754" y="3493497"/>
            <a:ext cx="3738603" cy="649287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291880E6-39D3-9F49-808D-B0B57CC2D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495" y="3607797"/>
            <a:ext cx="835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  اكتب قوتين مختلفتين لها القيمة نفسها  .</a:t>
            </a:r>
            <a:endParaRPr lang="en-US" altLang="en-US" sz="2000" b="1"/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39314436-9842-BA49-B51C-D13E1E3A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607" y="2342559"/>
            <a:ext cx="649288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/>
              <a:t>أو</a:t>
            </a:r>
            <a:endParaRPr lang="en-US" altLang="en-US" sz="2800" b="1"/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40DC935A-0164-6B44-B919-260A2EB0D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082" y="2342559"/>
            <a:ext cx="862013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٦</a:t>
            </a:r>
            <a:endParaRPr lang="en-US" altLang="en-US" sz="4000" b="1" baseline="-25000" dirty="0"/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CD281770-FCFE-AD43-9B76-3758A52E8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9507" y="2342559"/>
            <a:ext cx="1298575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١٢٩٦ =</a:t>
            </a:r>
            <a:endParaRPr lang="en-US" altLang="en-US" sz="2800" b="1" dirty="0"/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A35D4241-AE11-5845-9DCC-B8DFD83D0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857" y="2342559"/>
            <a:ext cx="649288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/>
              <a:t>أو</a:t>
            </a:r>
            <a:endParaRPr lang="en-US" altLang="en-US" sz="2800" b="1"/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6B8D946F-8870-6B44-9A52-78E597E7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182" y="2342559"/>
            <a:ext cx="862013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4000" b="1" baseline="-25000" dirty="0"/>
              <a:t>١١</a:t>
            </a:r>
            <a:endParaRPr lang="en-US" altLang="en-US" sz="4000" b="1" baseline="-25000" dirty="0"/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EB1E2B8E-A75F-D948-91E0-8CDC4478A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195" y="2342559"/>
            <a:ext cx="1298575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١٣٣١ =</a:t>
            </a:r>
            <a:endParaRPr lang="en-US" altLang="en-US" sz="2800" b="1" dirty="0"/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A19B6F70-4568-F344-8819-16AC54386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745" y="4342809"/>
            <a:ext cx="862012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١٦</a:t>
            </a:r>
            <a:endParaRPr lang="en-US" altLang="en-US" sz="2800" b="1" dirty="0"/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9021B3ED-9246-F443-A3D4-8FF498DCC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0757" y="4342809"/>
            <a:ext cx="935038" cy="52322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4000" b="1" baseline="-25000" dirty="0"/>
              <a:t>٤</a:t>
            </a:r>
            <a:r>
              <a:rPr lang="ar-SA" altLang="en-US" sz="2800" b="1" baseline="30000" dirty="0"/>
              <a:t>٢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3EF5EDBE-DC81-F644-B009-D8E69CED6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7157" y="4919072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١٦</a:t>
            </a:r>
            <a:endParaRPr lang="en-US" altLang="en-US" sz="2800" b="1" dirty="0"/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437AB0E5-22F3-0C43-A665-F09B4CC1A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9170" y="4919072"/>
            <a:ext cx="9350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4000" b="1" baseline="-25000" dirty="0"/>
              <a:t>٢</a:t>
            </a:r>
            <a:r>
              <a:rPr lang="ar-SA" altLang="en-US" sz="2800" b="1" baseline="30000" dirty="0"/>
              <a:t>٤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CB2B49BF-61B7-1949-AFD2-BD0F03444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657" y="5639797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٢</a:t>
            </a:r>
            <a:endParaRPr lang="en-US" altLang="en-US" sz="4000" b="1" baseline="-25000" dirty="0"/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977DFFEC-A228-804F-BABF-675345B92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295" y="5639797"/>
            <a:ext cx="360362" cy="519112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=</a:t>
            </a:r>
            <a:endParaRPr lang="en-US" altLang="en-US" sz="2800" b="1"/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7F46F3A7-7312-F94A-B438-992B3010A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0032" y="5654084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٤</a:t>
            </a:r>
            <a:endParaRPr lang="en-US" altLang="en-US" sz="4000" b="1" baseline="-25000" dirty="0"/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F31A8760-C15A-2944-AA4A-F6C438C93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507" y="5006384"/>
            <a:ext cx="649288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/>
              <a:t>أو</a:t>
            </a:r>
            <a:endParaRPr lang="en-US" altLang="en-US" sz="2800" b="1"/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DDB77CD4-E628-C34C-A8C8-FB1D5905A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682" y="4357097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٨١</a:t>
            </a:r>
            <a:endParaRPr lang="en-US" altLang="en-US" sz="2800" b="1" dirty="0"/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5510AE62-5FF8-D74C-9156-EEE3DEE2B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695" y="4357097"/>
            <a:ext cx="9350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٣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E598134A-D80D-5A40-A588-7EC510C5D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095" y="4933359"/>
            <a:ext cx="862012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٨١</a:t>
            </a:r>
            <a:endParaRPr lang="en-US" altLang="en-US" sz="2800" b="1" dirty="0"/>
          </a:p>
        </p:txBody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6EAF6F14-5A43-5640-88A0-50177166E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107" y="4933359"/>
            <a:ext cx="935038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٩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31" name="Text Box 36">
            <a:extLst>
              <a:ext uri="{FF2B5EF4-FFF2-40B4-BE49-F238E27FC236}">
                <a16:creationId xmlns:a16="http://schemas.microsoft.com/office/drawing/2014/main" id="{2013C6CC-EEF9-AC48-B501-86D982EA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9595" y="5654084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000" b="1" baseline="-25000" dirty="0"/>
              <a:t>٣</a:t>
            </a:r>
            <a:endParaRPr lang="en-US" altLang="en-US" sz="4000" b="1" baseline="-25000" dirty="0"/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EA05A4F0-A2BC-E04A-B6F9-B34F5A4F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232" y="5654084"/>
            <a:ext cx="360363" cy="5191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=</a:t>
            </a:r>
            <a:endParaRPr lang="en-US" altLang="en-US" sz="2800" b="1"/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36CC0213-A523-8A40-8267-186BBA326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970" y="5668372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٩</a:t>
            </a:r>
            <a:endParaRPr lang="en-US" altLang="en-US" sz="4000" b="1" baseline="-25000" dirty="0"/>
          </a:p>
        </p:txBody>
      </p:sp>
      <p:sp>
        <p:nvSpPr>
          <p:cNvPr id="34" name="Text Box 39">
            <a:extLst>
              <a:ext uri="{FF2B5EF4-FFF2-40B4-BE49-F238E27FC236}">
                <a16:creationId xmlns:a16="http://schemas.microsoft.com/office/drawing/2014/main" id="{D1105598-66DE-A44A-8578-06F6B3CD0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007" y="5020672"/>
            <a:ext cx="649288" cy="5191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/>
              <a:t>أو</a:t>
            </a:r>
            <a:endParaRPr lang="en-US" altLang="en-US" sz="2800" b="1"/>
          </a:p>
        </p:txBody>
      </p:sp>
      <p:sp>
        <p:nvSpPr>
          <p:cNvPr id="35" name="Text Box 40">
            <a:extLst>
              <a:ext uri="{FF2B5EF4-FFF2-40B4-BE49-F238E27FC236}">
                <a16:creationId xmlns:a16="http://schemas.microsoft.com/office/drawing/2014/main" id="{7F6E79EB-4E55-9F4F-B4F4-5E584A4B1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982" y="4357097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٦٤</a:t>
            </a:r>
            <a:endParaRPr lang="en-US" altLang="en-US" sz="2800" b="1" dirty="0"/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D92850EB-569A-C14D-A2D7-7FEC005D9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995" y="4357097"/>
            <a:ext cx="9350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٦</a:t>
            </a:r>
            <a:r>
              <a:rPr lang="ar-SA" altLang="en-US" sz="4000" b="1" baseline="-25000" dirty="0"/>
              <a:t>٢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0336439E-15EE-A145-8E17-CECDD4B2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395" y="4933359"/>
            <a:ext cx="862012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٦٤</a:t>
            </a:r>
            <a:endParaRPr lang="en-US" altLang="en-US" sz="2800" b="1" dirty="0"/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451A555B-1162-A94E-85EC-942A27B29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407" y="4933359"/>
            <a:ext cx="935038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٨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6912F3A1-2F8E-3347-A0FE-589B24821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895" y="5654084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٦</a:t>
            </a:r>
            <a:r>
              <a:rPr lang="ar-SA" altLang="en-US" sz="4000" b="1" baseline="-25000" dirty="0"/>
              <a:t>٢</a:t>
            </a:r>
            <a:endParaRPr lang="en-US" altLang="en-US" sz="4000" b="1" baseline="-25000" dirty="0"/>
          </a:p>
        </p:txBody>
      </p:sp>
      <p:sp>
        <p:nvSpPr>
          <p:cNvPr id="41" name="Text Box 45">
            <a:extLst>
              <a:ext uri="{FF2B5EF4-FFF2-40B4-BE49-F238E27FC236}">
                <a16:creationId xmlns:a16="http://schemas.microsoft.com/office/drawing/2014/main" id="{D5F86AAB-3D13-4646-B6F3-EB870AD08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532" y="5654084"/>
            <a:ext cx="360363" cy="519113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/>
              <a:t>=</a:t>
            </a:r>
            <a:endParaRPr lang="en-US" altLang="en-US" sz="2800" b="1"/>
          </a:p>
        </p:txBody>
      </p:sp>
      <p:sp>
        <p:nvSpPr>
          <p:cNvPr id="42" name="Text Box 46">
            <a:extLst>
              <a:ext uri="{FF2B5EF4-FFF2-40B4-BE49-F238E27FC236}">
                <a16:creationId xmlns:a16="http://schemas.microsoft.com/office/drawing/2014/main" id="{8AD61294-9D45-FF4D-9E21-9E66E7900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8270" y="5668372"/>
            <a:ext cx="574675" cy="50270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٨</a:t>
            </a:r>
            <a:endParaRPr lang="en-US" altLang="en-US" sz="4000" b="1" baseline="-25000" dirty="0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EB473BEF-C49E-8740-8234-2A23AF1CE75A}"/>
              </a:ext>
            </a:extLst>
          </p:cNvPr>
          <p:cNvSpPr txBox="1"/>
          <p:nvPr/>
        </p:nvSpPr>
        <p:spPr>
          <a:xfrm>
            <a:off x="2431706" y="60031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٣٢ صـ ١٩</a:t>
            </a:r>
          </a:p>
        </p:txBody>
      </p: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BF90826C-C7E4-6640-B5C6-B6E5EDE9DA00}"/>
              </a:ext>
            </a:extLst>
          </p:cNvPr>
          <p:cNvSpPr/>
          <p:nvPr/>
        </p:nvSpPr>
        <p:spPr>
          <a:xfrm rot="385153">
            <a:off x="9360563" y="296107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</p:spTree>
    <p:extLst>
      <p:ext uri="{BB962C8B-B14F-4D97-AF65-F5344CB8AC3E}">
        <p14:creationId xmlns:p14="http://schemas.microsoft.com/office/powerpoint/2010/main" val="99126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A34EFE7C-989A-8947-85C5-6AF9E372F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164" y="885758"/>
            <a:ext cx="8497888" cy="1295400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2312137-DEB6-FC41-84DA-D2A1ED02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627" y="1025458"/>
            <a:ext cx="8351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/>
              <a:t>      حدد العدد الذي يختلف عن الأعداد الثلاثة الأخرى ووضح ذلك  .</a:t>
            </a:r>
            <a:endParaRPr lang="en-US" altLang="en-US" sz="2000" b="1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63AF328F-A771-F748-81E7-0C420E576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514" y="2397058"/>
            <a:ext cx="862013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2800" b="1" dirty="0"/>
              <a:t>١١</a:t>
            </a:r>
            <a:endParaRPr lang="en-US" altLang="en-US" sz="2800" b="1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7BCAFE6C-E582-0342-95EC-6EF62C1E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0939" y="2397058"/>
            <a:ext cx="1298575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١٢١  =</a:t>
            </a:r>
            <a:endParaRPr lang="en-US" altLang="en-US" sz="2800" b="1" dirty="0"/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id="{2618B387-CB70-0B46-BFAA-131D4E463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927" y="3028883"/>
            <a:ext cx="862012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١٩</a:t>
            </a:r>
            <a:endParaRPr lang="en-US" altLang="en-US" sz="4000" b="1" baseline="-25000" dirty="0"/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D8D2EDA0-4362-8E4C-82C1-A591D8A2A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9352" y="3028883"/>
            <a:ext cx="1298575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٣٦١  =</a:t>
            </a:r>
            <a:endParaRPr lang="en-US" altLang="en-US" sz="2800" b="1" dirty="0"/>
          </a:p>
        </p:txBody>
      </p:sp>
      <p:sp>
        <p:nvSpPr>
          <p:cNvPr id="13" name="Text Box 45">
            <a:extLst>
              <a:ext uri="{FF2B5EF4-FFF2-40B4-BE49-F238E27FC236}">
                <a16:creationId xmlns:a16="http://schemas.microsoft.com/office/drawing/2014/main" id="{32CFACCF-82D3-974D-BA55-E91DD3353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689" y="3665471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2800" b="1" dirty="0"/>
              <a:t>٢٤</a:t>
            </a:r>
            <a:endParaRPr lang="en-US" altLang="en-US" sz="2800" b="1" dirty="0"/>
          </a:p>
        </p:txBody>
      </p:sp>
      <p:sp>
        <p:nvSpPr>
          <p:cNvPr id="14" name="Text Box 46">
            <a:extLst>
              <a:ext uri="{FF2B5EF4-FFF2-40B4-BE49-F238E27FC236}">
                <a16:creationId xmlns:a16="http://schemas.microsoft.com/office/drawing/2014/main" id="{EC937CA5-6DBA-CE47-94FB-2838FFE43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4114" y="3665471"/>
            <a:ext cx="1298575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٥٧٦  =</a:t>
            </a:r>
            <a:endParaRPr lang="en-US" altLang="en-US" sz="2800" b="1" dirty="0"/>
          </a:p>
        </p:txBody>
      </p:sp>
      <p:sp>
        <p:nvSpPr>
          <p:cNvPr id="15" name="Text Box 47">
            <a:extLst>
              <a:ext uri="{FF2B5EF4-FFF2-40B4-BE49-F238E27FC236}">
                <a16:creationId xmlns:a16="http://schemas.microsoft.com/office/drawing/2014/main" id="{08BE3175-6D0A-5F44-98BA-C09989D4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102" y="4325871"/>
            <a:ext cx="8620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dirty="0"/>
              <a:t>١٠</a:t>
            </a:r>
            <a:endParaRPr lang="en-US" altLang="en-US" sz="2800" b="1" dirty="0"/>
          </a:p>
        </p:txBody>
      </p:sp>
      <p:sp>
        <p:nvSpPr>
          <p:cNvPr id="16" name="Text Box 48">
            <a:extLst>
              <a:ext uri="{FF2B5EF4-FFF2-40B4-BE49-F238E27FC236}">
                <a16:creationId xmlns:a16="http://schemas.microsoft.com/office/drawing/2014/main" id="{6CD0F2C2-5EEA-5C44-AAA2-476D78AB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2527" y="4325871"/>
            <a:ext cx="1298575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١٠٠٠ =</a:t>
            </a:r>
            <a:endParaRPr lang="en-US" altLang="en-US" sz="2800" b="1" dirty="0"/>
          </a:p>
        </p:txBody>
      </p:sp>
      <p:sp>
        <p:nvSpPr>
          <p:cNvPr id="17" name="Text Box 49">
            <a:extLst>
              <a:ext uri="{FF2B5EF4-FFF2-40B4-BE49-F238E27FC236}">
                <a16:creationId xmlns:a16="http://schemas.microsoft.com/office/drawing/2014/main" id="{B7A91BF6-E801-9D45-BBEA-60325B451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5189" y="1533458"/>
            <a:ext cx="938213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١٢١</a:t>
            </a:r>
            <a:endParaRPr lang="en-US" altLang="en-US" sz="2800" b="1" dirty="0"/>
          </a:p>
        </p:txBody>
      </p:sp>
      <p:sp>
        <p:nvSpPr>
          <p:cNvPr id="18" name="Text Box 50">
            <a:extLst>
              <a:ext uri="{FF2B5EF4-FFF2-40B4-BE49-F238E27FC236}">
                <a16:creationId xmlns:a16="http://schemas.microsoft.com/office/drawing/2014/main" id="{0E1D4574-197E-DF42-B18A-A2DCABB02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739" y="1533458"/>
            <a:ext cx="938213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٣٦١</a:t>
            </a:r>
            <a:endParaRPr lang="en-US" altLang="en-US" sz="2800" b="1" dirty="0"/>
          </a:p>
        </p:txBody>
      </p:sp>
      <p:sp>
        <p:nvSpPr>
          <p:cNvPr id="19" name="Text Box 51">
            <a:extLst>
              <a:ext uri="{FF2B5EF4-FFF2-40B4-BE49-F238E27FC236}">
                <a16:creationId xmlns:a16="http://schemas.microsoft.com/office/drawing/2014/main" id="{B9C49AAB-0B63-4F48-ADC0-F18770D55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464" y="1533458"/>
            <a:ext cx="938213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٥٧٦</a:t>
            </a:r>
            <a:endParaRPr lang="en-US" altLang="en-US" sz="2800" b="1" dirty="0"/>
          </a:p>
        </p:txBody>
      </p:sp>
      <p:sp>
        <p:nvSpPr>
          <p:cNvPr id="20" name="Text Box 52">
            <a:extLst>
              <a:ext uri="{FF2B5EF4-FFF2-40B4-BE49-F238E27FC236}">
                <a16:creationId xmlns:a16="http://schemas.microsoft.com/office/drawing/2014/main" id="{CA61A6C8-565B-8E40-A585-F7AFF1F2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577" y="1533458"/>
            <a:ext cx="1009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١٠٠٠</a:t>
            </a:r>
            <a:endParaRPr lang="en-US" altLang="en-US" sz="2800" b="1" dirty="0"/>
          </a:p>
        </p:txBody>
      </p:sp>
      <p:sp>
        <p:nvSpPr>
          <p:cNvPr id="21" name="AutoShape 55">
            <a:extLst>
              <a:ext uri="{FF2B5EF4-FFF2-40B4-BE49-F238E27FC236}">
                <a16:creationId xmlns:a16="http://schemas.microsoft.com/office/drawing/2014/main" id="{016A1627-3012-0145-A230-9B0E64F0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089" y="5278371"/>
            <a:ext cx="8064500" cy="863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53">
            <a:extLst>
              <a:ext uri="{FF2B5EF4-FFF2-40B4-BE49-F238E27FC236}">
                <a16:creationId xmlns:a16="http://schemas.microsoft.com/office/drawing/2014/main" id="{1A40027C-989E-8E42-B1AC-353664D0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514" y="5422833"/>
            <a:ext cx="6553200" cy="51911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العدد الذي يختلف عن الأعداد الثلاثة الأخرى هو العدد :</a:t>
            </a:r>
            <a:endParaRPr lang="en-US" altLang="en-US" sz="2800" b="1" dirty="0"/>
          </a:p>
        </p:txBody>
      </p:sp>
      <p:sp>
        <p:nvSpPr>
          <p:cNvPr id="23" name="Text Box 56">
            <a:extLst>
              <a:ext uri="{FF2B5EF4-FFF2-40B4-BE49-F238E27FC236}">
                <a16:creationId xmlns:a16="http://schemas.microsoft.com/office/drawing/2014/main" id="{BC97929C-3925-2040-8B76-E417D685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552" y="5421246"/>
            <a:ext cx="1008062" cy="51911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١٠٠٠</a:t>
            </a:r>
            <a:endParaRPr lang="en-US" altLang="en-US" sz="2800" b="1" dirty="0"/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5B213740-D455-1F48-85FA-361C9DA29C39}"/>
              </a:ext>
            </a:extLst>
          </p:cNvPr>
          <p:cNvSpPr txBox="1"/>
          <p:nvPr/>
        </p:nvSpPr>
        <p:spPr>
          <a:xfrm>
            <a:off x="7226327" y="507437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 ٣٤ صـ ٢٠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5C40BDD1-ACE0-D34D-95A1-0D4D73D5C7CF}"/>
              </a:ext>
            </a:extLst>
          </p:cNvPr>
          <p:cNvSpPr/>
          <p:nvPr/>
        </p:nvSpPr>
        <p:spPr>
          <a:xfrm rot="385153">
            <a:off x="9360563" y="296107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</p:spTree>
    <p:extLst>
      <p:ext uri="{BB962C8B-B14F-4D97-AF65-F5344CB8AC3E}">
        <p14:creationId xmlns:p14="http://schemas.microsoft.com/office/powerpoint/2010/main" val="4286284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14" y="2106445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38932" y="3287146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45102" y="4382440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645263" y="5598129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D53843F5-296D-E14F-B4BA-AFA834A6F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980" y="1149375"/>
            <a:ext cx="8497888" cy="647700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2F43CA9A-588C-C245-A1CA-95CB7EE82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443" y="1263675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      حلل النمط العددي المجاور  .  ما قيمة  </a:t>
            </a:r>
            <a:r>
              <a:rPr lang="ar-SA" altLang="en-US" sz="3600" b="1" baseline="30000" dirty="0"/>
              <a:t>٠</a:t>
            </a:r>
            <a:r>
              <a:rPr lang="ar-SA" altLang="en-US" sz="2000" b="1" dirty="0"/>
              <a:t>٢  ؟  لماذا ؟ استنتج قيمة </a:t>
            </a:r>
            <a:r>
              <a:rPr lang="ar-SA" altLang="en-US" sz="3600" b="1" baseline="-25000" dirty="0"/>
              <a:t>٢</a:t>
            </a:r>
            <a:r>
              <a:rPr lang="ar-SA" altLang="en-US" sz="3600" b="1" baseline="30000" dirty="0"/>
              <a:t>-١</a:t>
            </a:r>
            <a:r>
              <a:rPr lang="ar-SA" altLang="en-US" sz="2000" b="1" dirty="0"/>
              <a:t> .</a:t>
            </a:r>
            <a:endParaRPr lang="en-US" altLang="en-US" sz="2000" b="1" dirty="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C67EA506-D8A9-9047-85E8-58A1F1344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5" y="2064136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١٦</a:t>
            </a:r>
            <a:endParaRPr lang="en-US" altLang="en-US" sz="2800" b="1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44A53DC-7004-9E44-814A-DC162ED3C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28" y="2064136"/>
            <a:ext cx="9350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3600" b="1" baseline="30000" dirty="0"/>
              <a:t>٤</a:t>
            </a:r>
            <a:r>
              <a:rPr lang="ar-SA" altLang="en-US" sz="2800" b="1" dirty="0"/>
              <a:t>٢=</a:t>
            </a:r>
            <a:endParaRPr lang="en-US" altLang="en-US" sz="2800" b="1" dirty="0"/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F88FA940-F9F6-E642-A688-18128DFBB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5328" y="2711836"/>
            <a:ext cx="8620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٨</a:t>
            </a:r>
            <a:endParaRPr lang="en-US" altLang="en-US" sz="2800" b="1" dirty="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351F09D-1C9A-DF4B-A8CC-F7F2891EE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40" y="2711836"/>
            <a:ext cx="935038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3600" b="1" baseline="30000" dirty="0"/>
              <a:t>٣</a:t>
            </a:r>
            <a:r>
              <a:rPr lang="ar-SA" altLang="en-US" sz="2800" b="1" dirty="0"/>
              <a:t>٢=</a:t>
            </a:r>
            <a:endParaRPr lang="en-US" altLang="en-US" sz="2800" b="1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3B0641D6-A591-8C49-8134-D4D69AD9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0090" y="3359536"/>
            <a:ext cx="8620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٤ </a:t>
            </a:r>
            <a:endParaRPr lang="en-US" altLang="en-US" sz="2800" b="1" dirty="0"/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2E6752F7-3985-2542-9F80-D840175FB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03" y="3359536"/>
            <a:ext cx="9350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3600" b="1" baseline="30000" dirty="0"/>
              <a:t>٢</a:t>
            </a:r>
            <a:r>
              <a:rPr lang="ar-SA" altLang="en-US" sz="2800" b="1" dirty="0"/>
              <a:t>٢=</a:t>
            </a:r>
            <a:endParaRPr lang="en-US" altLang="en-US" sz="2800" b="1" dirty="0"/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7753BBCA-A8D9-1644-98E9-813593A9A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3" y="4007236"/>
            <a:ext cx="8620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</a:t>
            </a:r>
            <a:endParaRPr lang="en-US" altLang="en-US" sz="2800" b="1" dirty="0"/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0EC17983-4171-0944-8381-A41D03E7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715" y="4007236"/>
            <a:ext cx="935038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 ١</a:t>
            </a:r>
            <a:r>
              <a:rPr lang="ar-SA" altLang="en-US" sz="4000" b="1" baseline="-25000" dirty="0"/>
              <a:t>٢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17" name="Text Box 25">
            <a:extLst>
              <a:ext uri="{FF2B5EF4-FFF2-40B4-BE49-F238E27FC236}">
                <a16:creationId xmlns:a16="http://schemas.microsoft.com/office/drawing/2014/main" id="{B224326F-1131-BC4F-AEFD-C225D376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3" y="4656523"/>
            <a:ext cx="862012" cy="5191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</a:t>
            </a:r>
            <a:endParaRPr lang="en-US" altLang="en-US" sz="2800" b="1" dirty="0"/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EE2F69B7-A381-8942-87DC-01115A34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715" y="4656523"/>
            <a:ext cx="935038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3600" b="1" baseline="30000" dirty="0"/>
              <a:t> ٠</a:t>
            </a:r>
            <a:r>
              <a:rPr lang="ar-SA" altLang="en-US" sz="4000" b="1" baseline="-25000" dirty="0"/>
              <a:t>٢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9F62D508-31DA-4B4C-AAFE-EAB849CB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6715" y="5435986"/>
            <a:ext cx="935038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٢</a:t>
            </a:r>
            <a:r>
              <a:rPr lang="ar-SA" altLang="en-US" sz="3600" b="1" baseline="30000" dirty="0"/>
              <a:t>-١</a:t>
            </a:r>
            <a:r>
              <a:rPr lang="ar-SA" altLang="en-US" sz="2800" b="1" dirty="0"/>
              <a:t>=</a:t>
            </a:r>
            <a:endParaRPr lang="en-US" altLang="en-US" sz="2800" b="1" dirty="0"/>
          </a:p>
        </p:txBody>
      </p:sp>
      <p:grpSp>
        <p:nvGrpSpPr>
          <p:cNvPr id="20" name="Group 31">
            <a:extLst>
              <a:ext uri="{FF2B5EF4-FFF2-40B4-BE49-F238E27FC236}">
                <a16:creationId xmlns:a16="http://schemas.microsoft.com/office/drawing/2014/main" id="{AA6FAAAA-61E4-4045-9247-74A6F5214B37}"/>
              </a:ext>
            </a:extLst>
          </p:cNvPr>
          <p:cNvGrpSpPr>
            <a:grpSpLocks/>
          </p:cNvGrpSpPr>
          <p:nvPr/>
        </p:nvGrpSpPr>
        <p:grpSpPr bwMode="auto">
          <a:xfrm>
            <a:off x="8264324" y="5197878"/>
            <a:ext cx="862013" cy="876301"/>
            <a:chOff x="1202" y="2163"/>
            <a:chExt cx="543" cy="552"/>
          </a:xfrm>
        </p:grpSpPr>
        <p:sp>
          <p:nvSpPr>
            <p:cNvPr id="93" name="Text Box 27">
              <a:extLst>
                <a:ext uri="{FF2B5EF4-FFF2-40B4-BE49-F238E27FC236}">
                  <a16:creationId xmlns:a16="http://schemas.microsoft.com/office/drawing/2014/main" id="{604DD59F-86D4-5040-889C-9B6361C87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163"/>
              <a:ext cx="543" cy="3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FFFF66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١</a:t>
              </a:r>
              <a:endParaRPr lang="en-US" altLang="en-US" sz="2800" b="1" dirty="0"/>
            </a:p>
          </p:txBody>
        </p:sp>
        <p:sp>
          <p:nvSpPr>
            <p:cNvPr id="94" name="Text Box 30">
              <a:extLst>
                <a:ext uri="{FF2B5EF4-FFF2-40B4-BE49-F238E27FC236}">
                  <a16:creationId xmlns:a16="http://schemas.microsoft.com/office/drawing/2014/main" id="{CC218374-7EBB-2B4E-B1B8-732229ABD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388"/>
              <a:ext cx="543" cy="3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rgbClr val="FFFF66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٢</a:t>
              </a:r>
              <a:endParaRPr lang="en-US" altLang="en-US" sz="2800" b="1" dirty="0"/>
            </a:p>
          </p:txBody>
        </p:sp>
        <p:sp>
          <p:nvSpPr>
            <p:cNvPr id="95" name="Line 29">
              <a:extLst>
                <a:ext uri="{FF2B5EF4-FFF2-40B4-BE49-F238E27FC236}">
                  <a16:creationId xmlns:a16="http://schemas.microsoft.com/office/drawing/2014/main" id="{C3C316F0-D574-A74D-9E87-8B0325FB8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5" y="2430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3A4AC0DE-EC68-D54A-BC58-C830897964A6}"/>
              </a:ext>
            </a:extLst>
          </p:cNvPr>
          <p:cNvGrpSpPr>
            <a:grpSpLocks/>
          </p:cNvGrpSpPr>
          <p:nvPr/>
        </p:nvGrpSpPr>
        <p:grpSpPr bwMode="auto">
          <a:xfrm>
            <a:off x="7092954" y="2307023"/>
            <a:ext cx="4403726" cy="874713"/>
            <a:chOff x="1791" y="1322"/>
            <a:chExt cx="2774" cy="551"/>
          </a:xfrm>
        </p:grpSpPr>
        <p:sp>
          <p:nvSpPr>
            <p:cNvPr id="107" name="Arc 32">
              <a:extLst>
                <a:ext uri="{FF2B5EF4-FFF2-40B4-BE49-F238E27FC236}">
                  <a16:creationId xmlns:a16="http://schemas.microsoft.com/office/drawing/2014/main" id="{49DD1143-DC1A-8844-986B-B1D567290A34}"/>
                </a:ext>
              </a:extLst>
            </p:cNvPr>
            <p:cNvSpPr>
              <a:spLocks/>
            </p:cNvSpPr>
            <p:nvPr/>
          </p:nvSpPr>
          <p:spPr bwMode="auto">
            <a:xfrm rot="584650" flipH="1">
              <a:off x="2338" y="1449"/>
              <a:ext cx="2227" cy="424"/>
            </a:xfrm>
            <a:custGeom>
              <a:avLst/>
              <a:gdLst>
                <a:gd name="G0" fmla="+- 0 0 0"/>
                <a:gd name="G1" fmla="+- 6545 0 0"/>
                <a:gd name="G2" fmla="+- 21600 0 0"/>
                <a:gd name="T0" fmla="*/ 20584 w 21600"/>
                <a:gd name="T1" fmla="*/ 0 h 14034"/>
                <a:gd name="T2" fmla="*/ 20260 w 21600"/>
                <a:gd name="T3" fmla="*/ 14034 h 14034"/>
                <a:gd name="T4" fmla="*/ 0 w 21600"/>
                <a:gd name="T5" fmla="*/ 6545 h 14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34" fill="none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</a:path>
                <a:path w="21600" h="14034" stroke="0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  <a:lnTo>
                    <a:pt x="0" y="654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Text Box 33">
              <a:extLst>
                <a:ext uri="{FF2B5EF4-FFF2-40B4-BE49-F238E27FC236}">
                  <a16:creationId xmlns:a16="http://schemas.microsoft.com/office/drawing/2014/main" id="{0E17483B-7C00-F244-90BB-0C48BC22E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322"/>
              <a:ext cx="453" cy="32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÷ ٢</a:t>
              </a:r>
              <a:endParaRPr lang="en-US" altLang="en-US" sz="2800" b="1" dirty="0"/>
            </a:p>
          </p:txBody>
        </p:sp>
      </p:grpSp>
      <p:grpSp>
        <p:nvGrpSpPr>
          <p:cNvPr id="22" name="Group 35">
            <a:extLst>
              <a:ext uri="{FF2B5EF4-FFF2-40B4-BE49-F238E27FC236}">
                <a16:creationId xmlns:a16="http://schemas.microsoft.com/office/drawing/2014/main" id="{3FEA80FD-7EFF-5046-BDAF-F52F1999E2B0}"/>
              </a:ext>
            </a:extLst>
          </p:cNvPr>
          <p:cNvGrpSpPr>
            <a:grpSpLocks/>
          </p:cNvGrpSpPr>
          <p:nvPr/>
        </p:nvGrpSpPr>
        <p:grpSpPr bwMode="auto">
          <a:xfrm>
            <a:off x="7092954" y="3003939"/>
            <a:ext cx="4403726" cy="874713"/>
            <a:chOff x="1791" y="1322"/>
            <a:chExt cx="2774" cy="551"/>
          </a:xfrm>
        </p:grpSpPr>
        <p:sp>
          <p:nvSpPr>
            <p:cNvPr id="113" name="Arc 36">
              <a:extLst>
                <a:ext uri="{FF2B5EF4-FFF2-40B4-BE49-F238E27FC236}">
                  <a16:creationId xmlns:a16="http://schemas.microsoft.com/office/drawing/2014/main" id="{3E4FDDB1-BE48-244C-A2F8-F97BA0337486}"/>
                </a:ext>
              </a:extLst>
            </p:cNvPr>
            <p:cNvSpPr>
              <a:spLocks/>
            </p:cNvSpPr>
            <p:nvPr/>
          </p:nvSpPr>
          <p:spPr bwMode="auto">
            <a:xfrm rot="584650" flipH="1">
              <a:off x="2338" y="1449"/>
              <a:ext cx="2227" cy="424"/>
            </a:xfrm>
            <a:custGeom>
              <a:avLst/>
              <a:gdLst>
                <a:gd name="G0" fmla="+- 0 0 0"/>
                <a:gd name="G1" fmla="+- 6545 0 0"/>
                <a:gd name="G2" fmla="+- 21600 0 0"/>
                <a:gd name="T0" fmla="*/ 20584 w 21600"/>
                <a:gd name="T1" fmla="*/ 0 h 14034"/>
                <a:gd name="T2" fmla="*/ 20260 w 21600"/>
                <a:gd name="T3" fmla="*/ 14034 h 14034"/>
                <a:gd name="T4" fmla="*/ 0 w 21600"/>
                <a:gd name="T5" fmla="*/ 6545 h 14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34" fill="none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</a:path>
                <a:path w="21600" h="14034" stroke="0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  <a:lnTo>
                    <a:pt x="0" y="654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37">
              <a:extLst>
                <a:ext uri="{FF2B5EF4-FFF2-40B4-BE49-F238E27FC236}">
                  <a16:creationId xmlns:a16="http://schemas.microsoft.com/office/drawing/2014/main" id="{8C61FC3B-9C7D-2449-A12E-18BC4EEED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322"/>
              <a:ext cx="453" cy="32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÷ ٢</a:t>
              </a:r>
              <a:endParaRPr lang="en-US" altLang="en-US" sz="2800" b="1" dirty="0"/>
            </a:p>
          </p:txBody>
        </p:sp>
      </p:grpSp>
      <p:grpSp>
        <p:nvGrpSpPr>
          <p:cNvPr id="23" name="Group 38">
            <a:extLst>
              <a:ext uri="{FF2B5EF4-FFF2-40B4-BE49-F238E27FC236}">
                <a16:creationId xmlns:a16="http://schemas.microsoft.com/office/drawing/2014/main" id="{92CA394A-4144-4941-8AD5-BFDB6B9B29E0}"/>
              </a:ext>
            </a:extLst>
          </p:cNvPr>
          <p:cNvGrpSpPr>
            <a:grpSpLocks/>
          </p:cNvGrpSpPr>
          <p:nvPr/>
        </p:nvGrpSpPr>
        <p:grpSpPr bwMode="auto">
          <a:xfrm>
            <a:off x="7092954" y="3699264"/>
            <a:ext cx="4403726" cy="874713"/>
            <a:chOff x="1791" y="1322"/>
            <a:chExt cx="2774" cy="551"/>
          </a:xfrm>
        </p:grpSpPr>
        <p:sp>
          <p:nvSpPr>
            <p:cNvPr id="122" name="Arc 39">
              <a:extLst>
                <a:ext uri="{FF2B5EF4-FFF2-40B4-BE49-F238E27FC236}">
                  <a16:creationId xmlns:a16="http://schemas.microsoft.com/office/drawing/2014/main" id="{1FB4D0DD-FA9B-9043-971C-70FB0F092834}"/>
                </a:ext>
              </a:extLst>
            </p:cNvPr>
            <p:cNvSpPr>
              <a:spLocks/>
            </p:cNvSpPr>
            <p:nvPr/>
          </p:nvSpPr>
          <p:spPr bwMode="auto">
            <a:xfrm rot="584650" flipH="1">
              <a:off x="2338" y="1449"/>
              <a:ext cx="2227" cy="424"/>
            </a:xfrm>
            <a:custGeom>
              <a:avLst/>
              <a:gdLst>
                <a:gd name="G0" fmla="+- 0 0 0"/>
                <a:gd name="G1" fmla="+- 6545 0 0"/>
                <a:gd name="G2" fmla="+- 21600 0 0"/>
                <a:gd name="T0" fmla="*/ 20584 w 21600"/>
                <a:gd name="T1" fmla="*/ 0 h 14034"/>
                <a:gd name="T2" fmla="*/ 20260 w 21600"/>
                <a:gd name="T3" fmla="*/ 14034 h 14034"/>
                <a:gd name="T4" fmla="*/ 0 w 21600"/>
                <a:gd name="T5" fmla="*/ 6545 h 14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34" fill="none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</a:path>
                <a:path w="21600" h="14034" stroke="0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  <a:lnTo>
                    <a:pt x="0" y="654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Text Box 40">
              <a:extLst>
                <a:ext uri="{FF2B5EF4-FFF2-40B4-BE49-F238E27FC236}">
                  <a16:creationId xmlns:a16="http://schemas.microsoft.com/office/drawing/2014/main" id="{B78163F8-1EB8-BF41-96AF-7BCC77276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322"/>
              <a:ext cx="453" cy="32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÷ ٢</a:t>
              </a:r>
              <a:endParaRPr lang="en-US" altLang="en-US" sz="2800" b="1" dirty="0"/>
            </a:p>
          </p:txBody>
        </p:sp>
      </p:grpSp>
      <p:grpSp>
        <p:nvGrpSpPr>
          <p:cNvPr id="24" name="Group 41">
            <a:extLst>
              <a:ext uri="{FF2B5EF4-FFF2-40B4-BE49-F238E27FC236}">
                <a16:creationId xmlns:a16="http://schemas.microsoft.com/office/drawing/2014/main" id="{6E9EAA87-A2F9-0F43-A5E0-81460165583B}"/>
              </a:ext>
            </a:extLst>
          </p:cNvPr>
          <p:cNvGrpSpPr>
            <a:grpSpLocks/>
          </p:cNvGrpSpPr>
          <p:nvPr/>
        </p:nvGrpSpPr>
        <p:grpSpPr bwMode="auto">
          <a:xfrm>
            <a:off x="7092954" y="4392998"/>
            <a:ext cx="4403726" cy="874713"/>
            <a:chOff x="1791" y="1322"/>
            <a:chExt cx="2774" cy="551"/>
          </a:xfrm>
        </p:grpSpPr>
        <p:sp>
          <p:nvSpPr>
            <p:cNvPr id="125" name="Arc 42">
              <a:extLst>
                <a:ext uri="{FF2B5EF4-FFF2-40B4-BE49-F238E27FC236}">
                  <a16:creationId xmlns:a16="http://schemas.microsoft.com/office/drawing/2014/main" id="{9B2941C2-6D41-344E-8A66-684C77BEDFF9}"/>
                </a:ext>
              </a:extLst>
            </p:cNvPr>
            <p:cNvSpPr>
              <a:spLocks/>
            </p:cNvSpPr>
            <p:nvPr/>
          </p:nvSpPr>
          <p:spPr bwMode="auto">
            <a:xfrm rot="584650" flipH="1">
              <a:off x="2338" y="1449"/>
              <a:ext cx="2227" cy="424"/>
            </a:xfrm>
            <a:custGeom>
              <a:avLst/>
              <a:gdLst>
                <a:gd name="G0" fmla="+- 0 0 0"/>
                <a:gd name="G1" fmla="+- 6545 0 0"/>
                <a:gd name="G2" fmla="+- 21600 0 0"/>
                <a:gd name="T0" fmla="*/ 20584 w 21600"/>
                <a:gd name="T1" fmla="*/ 0 h 14034"/>
                <a:gd name="T2" fmla="*/ 20260 w 21600"/>
                <a:gd name="T3" fmla="*/ 14034 h 14034"/>
                <a:gd name="T4" fmla="*/ 0 w 21600"/>
                <a:gd name="T5" fmla="*/ 6545 h 14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34" fill="none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</a:path>
                <a:path w="21600" h="14034" stroke="0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  <a:lnTo>
                    <a:pt x="0" y="654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Text Box 43">
              <a:extLst>
                <a:ext uri="{FF2B5EF4-FFF2-40B4-BE49-F238E27FC236}">
                  <a16:creationId xmlns:a16="http://schemas.microsoft.com/office/drawing/2014/main" id="{2EC643E1-9553-E04E-862E-C7BAFFE9F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322"/>
              <a:ext cx="453" cy="32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÷ ٢</a:t>
              </a:r>
              <a:endParaRPr lang="en-US" altLang="en-US" sz="2800" b="1" dirty="0"/>
            </a:p>
          </p:txBody>
        </p:sp>
      </p:grpSp>
      <p:grpSp>
        <p:nvGrpSpPr>
          <p:cNvPr id="25" name="Group 44">
            <a:extLst>
              <a:ext uri="{FF2B5EF4-FFF2-40B4-BE49-F238E27FC236}">
                <a16:creationId xmlns:a16="http://schemas.microsoft.com/office/drawing/2014/main" id="{40EC7524-65F6-2841-936B-DCA0295EEBBE}"/>
              </a:ext>
            </a:extLst>
          </p:cNvPr>
          <p:cNvGrpSpPr>
            <a:grpSpLocks/>
          </p:cNvGrpSpPr>
          <p:nvPr/>
        </p:nvGrpSpPr>
        <p:grpSpPr bwMode="auto">
          <a:xfrm>
            <a:off x="7092954" y="5067689"/>
            <a:ext cx="4403726" cy="874713"/>
            <a:chOff x="1791" y="1322"/>
            <a:chExt cx="2774" cy="551"/>
          </a:xfrm>
        </p:grpSpPr>
        <p:sp>
          <p:nvSpPr>
            <p:cNvPr id="128" name="Arc 45">
              <a:extLst>
                <a:ext uri="{FF2B5EF4-FFF2-40B4-BE49-F238E27FC236}">
                  <a16:creationId xmlns:a16="http://schemas.microsoft.com/office/drawing/2014/main" id="{46FA3788-DE5E-794C-BC22-E14DCC3A3A26}"/>
                </a:ext>
              </a:extLst>
            </p:cNvPr>
            <p:cNvSpPr>
              <a:spLocks/>
            </p:cNvSpPr>
            <p:nvPr/>
          </p:nvSpPr>
          <p:spPr bwMode="auto">
            <a:xfrm rot="584650" flipH="1">
              <a:off x="2338" y="1449"/>
              <a:ext cx="2227" cy="424"/>
            </a:xfrm>
            <a:custGeom>
              <a:avLst/>
              <a:gdLst>
                <a:gd name="G0" fmla="+- 0 0 0"/>
                <a:gd name="G1" fmla="+- 6545 0 0"/>
                <a:gd name="G2" fmla="+- 21600 0 0"/>
                <a:gd name="T0" fmla="*/ 20584 w 21600"/>
                <a:gd name="T1" fmla="*/ 0 h 14034"/>
                <a:gd name="T2" fmla="*/ 20260 w 21600"/>
                <a:gd name="T3" fmla="*/ 14034 h 14034"/>
                <a:gd name="T4" fmla="*/ 0 w 21600"/>
                <a:gd name="T5" fmla="*/ 6545 h 14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034" fill="none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</a:path>
                <a:path w="21600" h="14034" stroke="0" extrusionOk="0">
                  <a:moveTo>
                    <a:pt x="20584" y="-1"/>
                  </a:moveTo>
                  <a:cubicBezTo>
                    <a:pt x="21257" y="2116"/>
                    <a:pt x="21600" y="4324"/>
                    <a:pt x="21600" y="6545"/>
                  </a:cubicBezTo>
                  <a:cubicBezTo>
                    <a:pt x="21600" y="9100"/>
                    <a:pt x="21146" y="11636"/>
                    <a:pt x="20260" y="14034"/>
                  </a:cubicBezTo>
                  <a:lnTo>
                    <a:pt x="0" y="6545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Text Box 46">
              <a:extLst>
                <a:ext uri="{FF2B5EF4-FFF2-40B4-BE49-F238E27FC236}">
                  <a16:creationId xmlns:a16="http://schemas.microsoft.com/office/drawing/2014/main" id="{985D74BD-F3D3-C94B-A77E-A0D56DEBE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1322"/>
              <a:ext cx="453" cy="32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800" b="1" dirty="0"/>
                <a:t>÷ ٢</a:t>
              </a:r>
              <a:endParaRPr lang="en-US" altLang="en-US" sz="2800" b="1" dirty="0"/>
            </a:p>
          </p:txBody>
        </p:sp>
      </p:grp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37A78BE7-B505-0540-B8D9-CC54BB29398B}"/>
              </a:ext>
            </a:extLst>
          </p:cNvPr>
          <p:cNvSpPr txBox="1"/>
          <p:nvPr/>
        </p:nvSpPr>
        <p:spPr>
          <a:xfrm>
            <a:off x="2431706" y="60031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تدرب ٣٥ صـ ١٩</a:t>
            </a:r>
          </a:p>
        </p:txBody>
      </p: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923BDB27-3704-F047-92CD-A1C6823B521C}"/>
              </a:ext>
            </a:extLst>
          </p:cNvPr>
          <p:cNvSpPr/>
          <p:nvPr/>
        </p:nvSpPr>
        <p:spPr>
          <a:xfrm rot="385153">
            <a:off x="9360563" y="296107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مهارات تفكير عليا</a:t>
            </a:r>
          </a:p>
        </p:txBody>
      </p:sp>
    </p:spTree>
    <p:extLst>
      <p:ext uri="{BB962C8B-B14F-4D97-AF65-F5344CB8AC3E}">
        <p14:creationId xmlns:p14="http://schemas.microsoft.com/office/powerpoint/2010/main" val="1717810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>
            <a:off x="6221387" y="498726"/>
            <a:ext cx="4836478" cy="6103614"/>
          </a:xfrm>
          <a:prstGeom prst="rect">
            <a:avLst/>
          </a:prstGeom>
          <a:gradFill flip="none" rotWithShape="0">
            <a:gsLst>
              <a:gs pos="3000">
                <a:srgbClr val="00EAEF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8ACCDB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 flipH="1">
            <a:off x="6351724" y="384762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 flipH="1">
            <a:off x="6351724" y="43856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 flipH="1">
            <a:off x="6351724" y="485904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 flipH="1">
            <a:off x="6351724" y="53273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 flipH="1">
            <a:off x="6351724" y="579286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 flipH="1">
            <a:off x="6336843" y="628008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5737" y="3943149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65533" y="4915744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32195" y="5852369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 flipH="1">
            <a:off x="6382204" y="73866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 flipH="1">
            <a:off x="6382204" y="12766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 flipH="1">
            <a:off x="6382204" y="221842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 flipH="1">
            <a:off x="6382205" y="28048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 flipH="1">
            <a:off x="6382205" y="330942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096000" y="819359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88829" y="2866071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 flipH="1">
            <a:off x="6364464" y="175494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H="1" flipV="1">
            <a:off x="6176646" y="1812299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657553" flipH="1">
            <a:off x="6276279" y="3978913"/>
            <a:ext cx="2949965" cy="2403378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9527508" y="587442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 flipH="1">
            <a:off x="8729836" y="4624036"/>
            <a:ext cx="2191955" cy="1978304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602398" flipH="1">
            <a:off x="7118488" y="1597524"/>
            <a:ext cx="3684235" cy="3001599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DDF4F3EA-DEAE-3749-8C93-123919CABB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6628833" y="232577"/>
            <a:ext cx="2115120" cy="21204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79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AF96BE59-88ED-B04A-96D7-AA4E7F5EA38F}"/>
              </a:ext>
            </a:extLst>
          </p:cNvPr>
          <p:cNvSpPr/>
          <p:nvPr/>
        </p:nvSpPr>
        <p:spPr>
          <a:xfrm flipH="1">
            <a:off x="1203959" y="297132"/>
            <a:ext cx="4836478" cy="6103614"/>
          </a:xfrm>
          <a:prstGeom prst="rect">
            <a:avLst/>
          </a:prstGeom>
          <a:gradFill flip="none" rotWithShape="0">
            <a:gsLst>
              <a:gs pos="3000">
                <a:srgbClr val="00EAEF"/>
              </a:gs>
              <a:gs pos="76000">
                <a:srgbClr val="DFC5DF"/>
              </a:gs>
              <a:gs pos="18000">
                <a:srgbClr val="FFF6DE"/>
              </a:gs>
              <a:gs pos="60000">
                <a:srgbClr val="8ACCDB"/>
              </a:gs>
              <a:gs pos="29000">
                <a:srgbClr val="DEF7FF">
                  <a:lumMod val="78000"/>
                  <a:lumOff val="22000"/>
                </a:srgb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  <a:round/>
          </a:ln>
          <a:scene3d>
            <a:camera prst="orthographicFront"/>
            <a:lightRig rig="threePt" dir="t"/>
          </a:scene3d>
          <a:sp3d prstMaterial="matte"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5A2DD5C3-6C7A-0D46-AE14-24B6BAE2B749}"/>
              </a:ext>
            </a:extLst>
          </p:cNvPr>
          <p:cNvSpPr/>
          <p:nvPr/>
        </p:nvSpPr>
        <p:spPr>
          <a:xfrm>
            <a:off x="5428351" y="364603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79785CED-CA91-CD49-AB81-78E792BDBFEA}"/>
              </a:ext>
            </a:extLst>
          </p:cNvPr>
          <p:cNvSpPr/>
          <p:nvPr/>
        </p:nvSpPr>
        <p:spPr>
          <a:xfrm>
            <a:off x="5428351" y="418403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1366F773-6876-0B4E-87CA-840358F2D1E9}"/>
              </a:ext>
            </a:extLst>
          </p:cNvPr>
          <p:cNvSpPr/>
          <p:nvPr/>
        </p:nvSpPr>
        <p:spPr>
          <a:xfrm>
            <a:off x="5428351" y="465745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F7228C0F-CB74-8449-B2D2-060140ED6CDC}"/>
              </a:ext>
            </a:extLst>
          </p:cNvPr>
          <p:cNvSpPr/>
          <p:nvPr/>
        </p:nvSpPr>
        <p:spPr>
          <a:xfrm>
            <a:off x="5428351" y="512579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C6DA50CE-B0A1-2344-83D3-53F22BEEBBE6}"/>
              </a:ext>
            </a:extLst>
          </p:cNvPr>
          <p:cNvSpPr/>
          <p:nvPr/>
        </p:nvSpPr>
        <p:spPr>
          <a:xfrm>
            <a:off x="5428351" y="559126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6D817F78-3620-7F42-A40D-04D2892DF35C}"/>
              </a:ext>
            </a:extLst>
          </p:cNvPr>
          <p:cNvSpPr/>
          <p:nvPr/>
        </p:nvSpPr>
        <p:spPr>
          <a:xfrm>
            <a:off x="5443232" y="607848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19488" name="Google Shape;150;p5">
            <a:extLst>
              <a:ext uri="{FF2B5EF4-FFF2-40B4-BE49-F238E27FC236}">
                <a16:creationId xmlns:a16="http://schemas.microsoft.com/office/drawing/2014/main" id="{4E8AFA14-7337-774E-8AD8-834DE961C7EA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8400" y="3741555"/>
            <a:ext cx="547687" cy="604838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4CB99A64-6BF8-B049-A2B2-AF809F48CCD8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908AAFE2-0877-6847-9545-E4B43632A06C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89" name="Google Shape;150;p5">
            <a:extLst>
              <a:ext uri="{FF2B5EF4-FFF2-40B4-BE49-F238E27FC236}">
                <a16:creationId xmlns:a16="http://schemas.microsoft.com/office/drawing/2014/main" id="{94DB4187-3204-F444-B2CC-AFD5755C98D3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48603" y="4714150"/>
            <a:ext cx="547688" cy="604838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E4F4187-6E97-1B44-93A1-CE3BD11E697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9D1943E1-7D9F-864F-AD8C-25D6BDDF07EB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90" name="Google Shape;150;p5">
            <a:extLst>
              <a:ext uri="{FF2B5EF4-FFF2-40B4-BE49-F238E27FC236}">
                <a16:creationId xmlns:a16="http://schemas.microsoft.com/office/drawing/2014/main" id="{3EBD406E-7E33-444D-8362-710CCC16F63E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81942" y="5650775"/>
            <a:ext cx="547687" cy="604838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14A1B242-C85A-624C-BC36-201B414DCD70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9039D2BB-ACDF-1740-B3F4-2FA6903E018E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D2AB5BE-F582-2F46-97A9-521F7F569D64}"/>
              </a:ext>
            </a:extLst>
          </p:cNvPr>
          <p:cNvSpPr/>
          <p:nvPr/>
        </p:nvSpPr>
        <p:spPr>
          <a:xfrm>
            <a:off x="2123427" y="1625545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002060"/>
                </a:solidFill>
                <a:latin typeface="18 Khebrat Musamim" pitchFamily="2" charset="0"/>
                <a:cs typeface="KufiStandardGK" pitchFamily="2" charset="-78"/>
              </a:rPr>
              <a:t>١-٢</a:t>
            </a:r>
            <a:r>
              <a:rPr lang="ar-SA" sz="4500" dirty="0">
                <a:solidFill>
                  <a:srgbClr val="0070C0"/>
                </a:solidFill>
                <a:latin typeface="18 Khebrat Musamim" pitchFamily="2" charset="0"/>
                <a:cs typeface="KufiStandardGK" pitchFamily="2" charset="-78"/>
              </a:rPr>
              <a:t> </a:t>
            </a:r>
          </a:p>
        </p:txBody>
      </p:sp>
      <p:sp>
        <p:nvSpPr>
          <p:cNvPr id="68" name="مستطيل مستدير الزوايا 67">
            <a:extLst>
              <a:ext uri="{FF2B5EF4-FFF2-40B4-BE49-F238E27FC236}">
                <a16:creationId xmlns:a16="http://schemas.microsoft.com/office/drawing/2014/main" id="{34359695-56C4-A041-98F8-207CCAB49801}"/>
              </a:ext>
            </a:extLst>
          </p:cNvPr>
          <p:cNvSpPr/>
          <p:nvPr/>
        </p:nvSpPr>
        <p:spPr>
          <a:xfrm>
            <a:off x="5397871" y="5370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69" name="مستطيل مستدير الزوايا 68">
            <a:extLst>
              <a:ext uri="{FF2B5EF4-FFF2-40B4-BE49-F238E27FC236}">
                <a16:creationId xmlns:a16="http://schemas.microsoft.com/office/drawing/2014/main" id="{1233A23D-0D7A-DB46-81AC-FCD9263E6B79}"/>
              </a:ext>
            </a:extLst>
          </p:cNvPr>
          <p:cNvSpPr/>
          <p:nvPr/>
        </p:nvSpPr>
        <p:spPr>
          <a:xfrm>
            <a:off x="5397871" y="107507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0" name="مستطيل مستدير الزوايا 69">
            <a:extLst>
              <a:ext uri="{FF2B5EF4-FFF2-40B4-BE49-F238E27FC236}">
                <a16:creationId xmlns:a16="http://schemas.microsoft.com/office/drawing/2014/main" id="{973B7A8A-97BD-8447-9DDB-0E703D44C482}"/>
              </a:ext>
            </a:extLst>
          </p:cNvPr>
          <p:cNvSpPr/>
          <p:nvPr/>
        </p:nvSpPr>
        <p:spPr>
          <a:xfrm>
            <a:off x="5397871" y="20168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1" name="مستطيل مستدير الزوايا 70">
            <a:extLst>
              <a:ext uri="{FF2B5EF4-FFF2-40B4-BE49-F238E27FC236}">
                <a16:creationId xmlns:a16="http://schemas.microsoft.com/office/drawing/2014/main" id="{7D5135A3-A11B-6046-AE04-F9D6F8FCAA07}"/>
              </a:ext>
            </a:extLst>
          </p:cNvPr>
          <p:cNvSpPr/>
          <p:nvPr/>
        </p:nvSpPr>
        <p:spPr>
          <a:xfrm>
            <a:off x="5397870" y="260329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sp>
        <p:nvSpPr>
          <p:cNvPr id="72" name="مستطيل مستدير الزوايا 71">
            <a:extLst>
              <a:ext uri="{FF2B5EF4-FFF2-40B4-BE49-F238E27FC236}">
                <a16:creationId xmlns:a16="http://schemas.microsoft.com/office/drawing/2014/main" id="{0513526F-1414-624C-8D90-D5AB3A3E2C5F}"/>
              </a:ext>
            </a:extLst>
          </p:cNvPr>
          <p:cNvSpPr/>
          <p:nvPr/>
        </p:nvSpPr>
        <p:spPr>
          <a:xfrm>
            <a:off x="5397870" y="310783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3" name="Google Shape;150;p5">
            <a:extLst>
              <a:ext uri="{FF2B5EF4-FFF2-40B4-BE49-F238E27FC236}">
                <a16:creationId xmlns:a16="http://schemas.microsoft.com/office/drawing/2014/main" id="{EA5E1B57-1AE3-B849-9191-E0FC27D854AF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618137" y="617765"/>
            <a:ext cx="547687" cy="604838"/>
            <a:chOff x="1283516" y="896752"/>
            <a:chExt cx="509409" cy="351872"/>
          </a:xfrm>
        </p:grpSpPr>
        <p:sp>
          <p:nvSpPr>
            <p:cNvPr id="74" name="Google Shape;152;p5">
              <a:extLst>
                <a:ext uri="{FF2B5EF4-FFF2-40B4-BE49-F238E27FC236}">
                  <a16:creationId xmlns:a16="http://schemas.microsoft.com/office/drawing/2014/main" id="{AF557BAB-63F1-854B-96AB-20F4501374BE}"/>
                </a:ext>
              </a:extLst>
            </p:cNvPr>
            <p:cNvSpPr/>
            <p:nvPr/>
          </p:nvSpPr>
          <p:spPr>
            <a:xfrm>
              <a:off x="1283516" y="898599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53;p5">
              <a:extLst>
                <a:ext uri="{FF2B5EF4-FFF2-40B4-BE49-F238E27FC236}">
                  <a16:creationId xmlns:a16="http://schemas.microsoft.com/office/drawing/2014/main" id="{CCCC8714-7263-1B46-835D-BDFEB2533B8B}"/>
                </a:ext>
              </a:extLst>
            </p:cNvPr>
            <p:cNvSpPr/>
            <p:nvPr/>
          </p:nvSpPr>
          <p:spPr>
            <a:xfrm>
              <a:off x="1286469" y="1198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150;p5">
            <a:extLst>
              <a:ext uri="{FF2B5EF4-FFF2-40B4-BE49-F238E27FC236}">
                <a16:creationId xmlns:a16="http://schemas.microsoft.com/office/drawing/2014/main" id="{8EE82A37-53D5-C04C-A0D2-EBFF0A593706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25308" y="2664477"/>
            <a:ext cx="547687" cy="604838"/>
            <a:chOff x="1283516" y="896752"/>
            <a:chExt cx="509409" cy="351872"/>
          </a:xfrm>
        </p:grpSpPr>
        <p:sp>
          <p:nvSpPr>
            <p:cNvPr id="80" name="Google Shape;152;p5">
              <a:extLst>
                <a:ext uri="{FF2B5EF4-FFF2-40B4-BE49-F238E27FC236}">
                  <a16:creationId xmlns:a16="http://schemas.microsoft.com/office/drawing/2014/main" id="{2E4550FB-96D8-3A46-83F8-9D3D7FF9891F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53;p5">
              <a:extLst>
                <a:ext uri="{FF2B5EF4-FFF2-40B4-BE49-F238E27FC236}">
                  <a16:creationId xmlns:a16="http://schemas.microsoft.com/office/drawing/2014/main" id="{F99B2149-9220-7843-9EAB-AD9BBAFAADC8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4C677F04-F7F9-1347-BC8A-CD9A17319463}"/>
              </a:ext>
            </a:extLst>
          </p:cNvPr>
          <p:cNvSpPr/>
          <p:nvPr/>
        </p:nvSpPr>
        <p:spPr>
          <a:xfrm>
            <a:off x="5415611" y="1553352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1350"/>
          </a:p>
        </p:txBody>
      </p:sp>
      <p:grpSp>
        <p:nvGrpSpPr>
          <p:cNvPr id="76" name="Google Shape;150;p5">
            <a:extLst>
              <a:ext uri="{FF2B5EF4-FFF2-40B4-BE49-F238E27FC236}">
                <a16:creationId xmlns:a16="http://schemas.microsoft.com/office/drawing/2014/main" id="{E0C564EF-015A-144A-9505-953B5652D52B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5537490" y="1610705"/>
            <a:ext cx="547688" cy="604838"/>
            <a:chOff x="1283516" y="896752"/>
            <a:chExt cx="509409" cy="351872"/>
          </a:xfrm>
        </p:grpSpPr>
        <p:sp>
          <p:nvSpPr>
            <p:cNvPr id="77" name="Google Shape;152;p5">
              <a:extLst>
                <a:ext uri="{FF2B5EF4-FFF2-40B4-BE49-F238E27FC236}">
                  <a16:creationId xmlns:a16="http://schemas.microsoft.com/office/drawing/2014/main" id="{78A81C5B-F1D7-8A45-8B4F-338E13FE1EDC}"/>
                </a:ext>
              </a:extLst>
            </p:cNvPr>
            <p:cNvSpPr/>
            <p:nvPr/>
          </p:nvSpPr>
          <p:spPr>
            <a:xfrm>
              <a:off x="1283516" y="896752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53;p5">
              <a:extLst>
                <a:ext uri="{FF2B5EF4-FFF2-40B4-BE49-F238E27FC236}">
                  <a16:creationId xmlns:a16="http://schemas.microsoft.com/office/drawing/2014/main" id="{80376ABE-E8CA-3F4A-BF0C-2E5E34C19320}"/>
                </a:ext>
              </a:extLst>
            </p:cNvPr>
            <p:cNvSpPr/>
            <p:nvPr/>
          </p:nvSpPr>
          <p:spPr>
            <a:xfrm>
              <a:off x="1286469" y="1196905"/>
              <a:ext cx="506456" cy="51719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lIns="68569" tIns="34275" rIns="68569" bIns="34275" anchor="ctr"/>
            <a:lstStyle/>
            <a:p>
              <a:pPr algn="ctr" defTabSz="685800">
                <a:defRPr/>
              </a:pPr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3" name="صورة 82">
            <a:extLst>
              <a:ext uri="{FF2B5EF4-FFF2-40B4-BE49-F238E27FC236}">
                <a16:creationId xmlns:a16="http://schemas.microsoft.com/office/drawing/2014/main" id="{78CB6D9D-4961-FF43-BFBB-6317E73BC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4942447">
            <a:off x="2526727" y="3332056"/>
            <a:ext cx="3474497" cy="2830722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F6005693-C927-BA48-B298-7BA94A43BE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4043280" y="674068"/>
            <a:ext cx="1625764" cy="1324533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D50C3389-53AC-DD41-80DD-8B4633A00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1239384" y="4527299"/>
            <a:ext cx="2191955" cy="1978304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FF614D9E-CEFA-D246-B8C6-DE007A8B5EE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1213950" y="252340"/>
            <a:ext cx="1391310" cy="1394099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A5852512-8145-024A-81ED-42934ACE5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3" b="56657"/>
          <a:stretch/>
        </p:blipFill>
        <p:spPr>
          <a:xfrm rot="19997602">
            <a:off x="926732" y="1333173"/>
            <a:ext cx="3684235" cy="3001599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5381303A-A7E5-C14D-9AEF-BAD32960FF0D}"/>
              </a:ext>
            </a:extLst>
          </p:cNvPr>
          <p:cNvSpPr/>
          <p:nvPr/>
        </p:nvSpPr>
        <p:spPr>
          <a:xfrm>
            <a:off x="1673895" y="2854142"/>
            <a:ext cx="3509632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القوى والأسس</a:t>
            </a:r>
          </a:p>
        </p:txBody>
      </p:sp>
    </p:spTree>
    <p:extLst>
      <p:ext uri="{BB962C8B-B14F-4D97-AF65-F5344CB8AC3E}">
        <p14:creationId xmlns:p14="http://schemas.microsoft.com/office/powerpoint/2010/main" val="16291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استعد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392405" y="439891"/>
            <a:ext cx="4550671" cy="6008498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194052" y="432100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D59BA05-34C6-604F-BAE8-ECDBEF8D6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068" y="1156653"/>
            <a:ext cx="3910758" cy="323926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E907821-9D28-324D-B69C-38E1B64E8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048" y="1758850"/>
            <a:ext cx="3426121" cy="133013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6E014AF-8BA7-6E48-9DB8-9373BEEBF9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29" b="3621"/>
          <a:stretch/>
        </p:blipFill>
        <p:spPr>
          <a:xfrm>
            <a:off x="1874291" y="3061797"/>
            <a:ext cx="3426121" cy="73440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19CFA7D-E6B7-9F4B-B413-A1E504894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668" y="4175474"/>
            <a:ext cx="3138164" cy="711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EECF0D7-02BB-9B4A-AB15-AA4DEC31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822" y="2404061"/>
            <a:ext cx="2824565" cy="508068"/>
          </a:xfrm>
          <a:ln>
            <a:noFill/>
          </a:ln>
        </p:spPr>
        <p:txBody>
          <a:bodyPr>
            <a:normAutofit/>
          </a:bodyPr>
          <a:lstStyle/>
          <a:p>
            <a:r>
              <a:rPr lang="ar-SA" sz="2400" dirty="0">
                <a:solidFill>
                  <a:srgbClr val="0070C0"/>
                </a:solidFill>
              </a:rPr>
              <a:t>بالضرب في ٢</a:t>
            </a:r>
            <a:endParaRPr lang="en-SA" sz="2400" dirty="0">
              <a:solidFill>
                <a:srgbClr val="0070C0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77589CA8-F028-B84C-8F7F-FF35EA4631B3}"/>
              </a:ext>
            </a:extLst>
          </p:cNvPr>
          <p:cNvSpPr txBox="1">
            <a:spLocks/>
          </p:cNvSpPr>
          <p:nvPr/>
        </p:nvSpPr>
        <p:spPr>
          <a:xfrm>
            <a:off x="3519707" y="3642082"/>
            <a:ext cx="442875" cy="7036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>
                <a:solidFill>
                  <a:srgbClr val="0070C0"/>
                </a:solidFill>
              </a:rPr>
              <a:t>٦</a:t>
            </a:r>
            <a:endParaRPr lang="en-SA" sz="2800" dirty="0">
              <a:solidFill>
                <a:srgbClr val="0070C0"/>
              </a:solidFill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EEC4E449-3023-394B-911B-21651218BBDB}"/>
              </a:ext>
            </a:extLst>
          </p:cNvPr>
          <p:cNvSpPr txBox="1">
            <a:spLocks/>
          </p:cNvSpPr>
          <p:nvPr/>
        </p:nvSpPr>
        <p:spPr>
          <a:xfrm flipH="1">
            <a:off x="1715394" y="4626663"/>
            <a:ext cx="3057018" cy="8683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dirty="0">
                <a:solidFill>
                  <a:srgbClr val="0070C0"/>
                </a:solidFill>
              </a:rPr>
              <a:t>يوجد اثنان لكل دقيقة</a:t>
            </a:r>
            <a:endParaRPr lang="en-SA" sz="2800" dirty="0">
              <a:solidFill>
                <a:srgbClr val="0070C0"/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0B879690-770A-4C41-B063-0B7BED480312}"/>
              </a:ext>
            </a:extLst>
          </p:cNvPr>
          <p:cNvSpPr txBox="1"/>
          <p:nvPr/>
        </p:nvSpPr>
        <p:spPr>
          <a:xfrm>
            <a:off x="7686261" y="1016647"/>
            <a:ext cx="117598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صـ ١٧ </a:t>
            </a:r>
          </a:p>
        </p:txBody>
      </p:sp>
    </p:spTree>
    <p:extLst>
      <p:ext uri="{BB962C8B-B14F-4D97-AF65-F5344CB8AC3E}">
        <p14:creationId xmlns:p14="http://schemas.microsoft.com/office/powerpoint/2010/main" val="48575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19212" y="5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التهيئة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57276" y="463122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" name="Line 50">
            <a:extLst>
              <a:ext uri="{FF2B5EF4-FFF2-40B4-BE49-F238E27FC236}">
                <a16:creationId xmlns:a16="http://schemas.microsoft.com/office/drawing/2014/main" id="{D5BFDEBE-186A-5E43-82D6-A5B0A8E9D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293" y="1260480"/>
            <a:ext cx="0" cy="3240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69FD7C0-8DE4-AF4A-A753-59AB48914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255" y="1239843"/>
            <a:ext cx="576263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١٦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Line 52">
            <a:extLst>
              <a:ext uri="{FF2B5EF4-FFF2-40B4-BE49-F238E27FC236}">
                <a16:creationId xmlns:a16="http://schemas.microsoft.com/office/drawing/2014/main" id="{4A9A6DFB-C1C0-8D46-832A-593A9A75EE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1118" y="1765305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3">
            <a:extLst>
              <a:ext uri="{FF2B5EF4-FFF2-40B4-BE49-F238E27FC236}">
                <a16:creationId xmlns:a16="http://schemas.microsoft.com/office/drawing/2014/main" id="{FEFBD08A-3207-3148-A813-4FAF4C945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318" y="1824043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٨</a:t>
            </a:r>
            <a:endParaRPr lang="en-US" altLang="en-US" sz="2400" b="1" dirty="0"/>
          </a:p>
        </p:txBody>
      </p:sp>
      <p:sp>
        <p:nvSpPr>
          <p:cNvPr id="8" name="Text Box 54">
            <a:extLst>
              <a:ext uri="{FF2B5EF4-FFF2-40B4-BE49-F238E27FC236}">
                <a16:creationId xmlns:a16="http://schemas.microsoft.com/office/drawing/2014/main" id="{FC0D4F49-4F65-E541-B690-F8DBC1E7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318" y="2370143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٤</a:t>
            </a:r>
            <a:endParaRPr lang="en-US" altLang="en-US" sz="2400" b="1" dirty="0"/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F2A2AEC7-AA09-0941-87B6-8DB3EEB8B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380" y="2916243"/>
            <a:ext cx="576263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62092E74-2A32-4C4E-B0EF-682A89CCD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380" y="3479805"/>
            <a:ext cx="576263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١</a:t>
            </a:r>
            <a:endParaRPr lang="en-US" altLang="en-US" sz="2400" b="1" dirty="0"/>
          </a:p>
        </p:txBody>
      </p:sp>
      <p:sp>
        <p:nvSpPr>
          <p:cNvPr id="13" name="Text Box 59">
            <a:extLst>
              <a:ext uri="{FF2B5EF4-FFF2-40B4-BE49-F238E27FC236}">
                <a16:creationId xmlns:a16="http://schemas.microsoft.com/office/drawing/2014/main" id="{201E45CB-0FE5-694F-98DE-36198935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93" y="1260480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sp>
        <p:nvSpPr>
          <p:cNvPr id="14" name="Text Box 62">
            <a:extLst>
              <a:ext uri="{FF2B5EF4-FFF2-40B4-BE49-F238E27FC236}">
                <a16:creationId xmlns:a16="http://schemas.microsoft.com/office/drawing/2014/main" id="{8076B0B1-7FF3-994D-A1DB-725A43CEC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93" y="1824043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sp>
        <p:nvSpPr>
          <p:cNvPr id="15" name="Text Box 63">
            <a:extLst>
              <a:ext uri="{FF2B5EF4-FFF2-40B4-BE49-F238E27FC236}">
                <a16:creationId xmlns:a16="http://schemas.microsoft.com/office/drawing/2014/main" id="{F7515431-639F-9446-B995-52C376F2B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93" y="2378080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sp>
        <p:nvSpPr>
          <p:cNvPr id="16" name="Text Box 64">
            <a:extLst>
              <a:ext uri="{FF2B5EF4-FFF2-40B4-BE49-F238E27FC236}">
                <a16:creationId xmlns:a16="http://schemas.microsoft.com/office/drawing/2014/main" id="{F5527DAB-9524-0949-8559-EA460CFE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593" y="2928943"/>
            <a:ext cx="576262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٢</a:t>
            </a:r>
            <a:endParaRPr lang="en-US" altLang="en-US" sz="2400" b="1" dirty="0"/>
          </a:p>
        </p:txBody>
      </p:sp>
      <p:grpSp>
        <p:nvGrpSpPr>
          <p:cNvPr id="17" name="Group 83">
            <a:extLst>
              <a:ext uri="{FF2B5EF4-FFF2-40B4-BE49-F238E27FC236}">
                <a16:creationId xmlns:a16="http://schemas.microsoft.com/office/drawing/2014/main" id="{BBB44F59-21B1-0C49-B4EF-12829BAD37C8}"/>
              </a:ext>
            </a:extLst>
          </p:cNvPr>
          <p:cNvGrpSpPr>
            <a:grpSpLocks/>
          </p:cNvGrpSpPr>
          <p:nvPr/>
        </p:nvGrpSpPr>
        <p:grpSpPr bwMode="auto">
          <a:xfrm>
            <a:off x="3860293" y="598494"/>
            <a:ext cx="6192838" cy="576262"/>
            <a:chOff x="1292" y="2886"/>
            <a:chExt cx="3901" cy="363"/>
          </a:xfrm>
        </p:grpSpPr>
        <p:sp>
          <p:nvSpPr>
            <p:cNvPr id="88" name="AutoShape 81">
              <a:extLst>
                <a:ext uri="{FF2B5EF4-FFF2-40B4-BE49-F238E27FC236}">
                  <a16:creationId xmlns:a16="http://schemas.microsoft.com/office/drawing/2014/main" id="{04BB2B07-66D5-9A47-8ED6-497BF6066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886"/>
              <a:ext cx="3901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Text Box 7">
              <a:extLst>
                <a:ext uri="{FF2B5EF4-FFF2-40B4-BE49-F238E27FC236}">
                  <a16:creationId xmlns:a16="http://schemas.microsoft.com/office/drawing/2014/main" id="{0C511C67-1086-D142-A659-AAACB515E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" y="2923"/>
              <a:ext cx="376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002060"/>
                  </a:solidFill>
                </a:rPr>
                <a:t>حلل العدد ١٦ إلى عوامله الأوليه</a:t>
              </a:r>
              <a:endParaRPr lang="en-US" alt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7CB1A540-25D0-BA43-A78A-6B8AE68EFF8D}"/>
              </a:ext>
            </a:extLst>
          </p:cNvPr>
          <p:cNvGrpSpPr>
            <a:grpSpLocks/>
          </p:cNvGrpSpPr>
          <p:nvPr/>
        </p:nvGrpSpPr>
        <p:grpSpPr bwMode="auto">
          <a:xfrm>
            <a:off x="3849180" y="1260480"/>
            <a:ext cx="6192838" cy="576263"/>
            <a:chOff x="1292" y="2886"/>
            <a:chExt cx="3901" cy="363"/>
          </a:xfrm>
        </p:grpSpPr>
        <p:sp>
          <p:nvSpPr>
            <p:cNvPr id="92" name="AutoShape 85">
              <a:extLst>
                <a:ext uri="{FF2B5EF4-FFF2-40B4-BE49-F238E27FC236}">
                  <a16:creationId xmlns:a16="http://schemas.microsoft.com/office/drawing/2014/main" id="{A4F023E5-1B1C-8F44-8183-21744F2A8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886"/>
              <a:ext cx="3901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86">
              <a:extLst>
                <a:ext uri="{FF2B5EF4-FFF2-40B4-BE49-F238E27FC236}">
                  <a16:creationId xmlns:a16="http://schemas.microsoft.com/office/drawing/2014/main" id="{EE7AF28D-8FFB-874A-9892-89FC35313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" y="2923"/>
              <a:ext cx="376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>
                  <a:solidFill>
                    <a:srgbClr val="C00000"/>
                  </a:solidFill>
                </a:rPr>
                <a:t>٢ × ٢ × ٢ × ٢</a:t>
              </a:r>
              <a:r>
                <a:rPr lang="ar-SA" altLang="en-US" sz="2400" b="1" dirty="0"/>
                <a:t> = ١٦ </a:t>
              </a:r>
              <a:endParaRPr lang="en-US" altLang="en-US" sz="2400" b="1" dirty="0"/>
            </a:p>
          </p:txBody>
        </p:sp>
      </p:grpSp>
      <p:grpSp>
        <p:nvGrpSpPr>
          <p:cNvPr id="19" name="Group 98">
            <a:extLst>
              <a:ext uri="{FF2B5EF4-FFF2-40B4-BE49-F238E27FC236}">
                <a16:creationId xmlns:a16="http://schemas.microsoft.com/office/drawing/2014/main" id="{A62859BB-E95A-DE48-B5A5-1745B17C2102}"/>
              </a:ext>
            </a:extLst>
          </p:cNvPr>
          <p:cNvGrpSpPr>
            <a:grpSpLocks/>
          </p:cNvGrpSpPr>
          <p:nvPr/>
        </p:nvGrpSpPr>
        <p:grpSpPr bwMode="auto">
          <a:xfrm>
            <a:off x="6370130" y="2052643"/>
            <a:ext cx="3671888" cy="576262"/>
            <a:chOff x="3334" y="1570"/>
            <a:chExt cx="2313" cy="363"/>
          </a:xfrm>
        </p:grpSpPr>
        <p:sp>
          <p:nvSpPr>
            <p:cNvPr id="96" name="AutoShape 88">
              <a:extLst>
                <a:ext uri="{FF2B5EF4-FFF2-40B4-BE49-F238E27FC236}">
                  <a16:creationId xmlns:a16="http://schemas.microsoft.com/office/drawing/2014/main" id="{D15C0C55-2294-4642-BAFC-B83C992B5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570"/>
              <a:ext cx="231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89">
              <a:extLst>
                <a:ext uri="{FF2B5EF4-FFF2-40B4-BE49-F238E27FC236}">
                  <a16:creationId xmlns:a16="http://schemas.microsoft.com/office/drawing/2014/main" id="{4BDE5548-F0E7-B645-A695-27D180E79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1607"/>
              <a:ext cx="214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altLang="en-US" sz="2400" b="1" dirty="0"/>
                <a:t>لاختصار ٢ × ٢ × ٢ × ٢ </a:t>
              </a:r>
              <a:endParaRPr lang="en-US" altLang="en-US" sz="2400" b="1" dirty="0"/>
            </a:p>
          </p:txBody>
        </p:sp>
      </p:grpSp>
      <p:grpSp>
        <p:nvGrpSpPr>
          <p:cNvPr id="20" name="Group 97">
            <a:extLst>
              <a:ext uri="{FF2B5EF4-FFF2-40B4-BE49-F238E27FC236}">
                <a16:creationId xmlns:a16="http://schemas.microsoft.com/office/drawing/2014/main" id="{BDB81161-0803-864C-8341-1758A4358931}"/>
              </a:ext>
            </a:extLst>
          </p:cNvPr>
          <p:cNvGrpSpPr>
            <a:grpSpLocks/>
          </p:cNvGrpSpPr>
          <p:nvPr/>
        </p:nvGrpSpPr>
        <p:grpSpPr bwMode="auto">
          <a:xfrm>
            <a:off x="5250943" y="2052643"/>
            <a:ext cx="1008062" cy="576262"/>
            <a:chOff x="2699" y="1570"/>
            <a:chExt cx="635" cy="363"/>
          </a:xfrm>
        </p:grpSpPr>
        <p:sp>
          <p:nvSpPr>
            <p:cNvPr id="111" name="AutoShape 91">
              <a:extLst>
                <a:ext uri="{FF2B5EF4-FFF2-40B4-BE49-F238E27FC236}">
                  <a16:creationId xmlns:a16="http://schemas.microsoft.com/office/drawing/2014/main" id="{D9EB1EF2-530B-ED4E-AA97-23CC055D0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570"/>
              <a:ext cx="635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92">
              <a:extLst>
                <a:ext uri="{FF2B5EF4-FFF2-40B4-BE49-F238E27FC236}">
                  <a16:creationId xmlns:a16="http://schemas.microsoft.com/office/drawing/2014/main" id="{FE2CABF6-E1F9-0C4F-A08B-730A7E756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1" y="1607"/>
              <a:ext cx="481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2400" b="1"/>
                <a:t>نكتب</a:t>
              </a:r>
              <a:endParaRPr lang="en-US" altLang="en-US" sz="2400" b="1"/>
            </a:p>
          </p:txBody>
        </p:sp>
      </p:grpSp>
      <p:grpSp>
        <p:nvGrpSpPr>
          <p:cNvPr id="21" name="Group 96">
            <a:extLst>
              <a:ext uri="{FF2B5EF4-FFF2-40B4-BE49-F238E27FC236}">
                <a16:creationId xmlns:a16="http://schemas.microsoft.com/office/drawing/2014/main" id="{5A8293CB-F67E-A948-BF87-DF2AD3536B28}"/>
              </a:ext>
            </a:extLst>
          </p:cNvPr>
          <p:cNvGrpSpPr>
            <a:grpSpLocks/>
          </p:cNvGrpSpPr>
          <p:nvPr/>
        </p:nvGrpSpPr>
        <p:grpSpPr bwMode="auto">
          <a:xfrm>
            <a:off x="4136518" y="2052643"/>
            <a:ext cx="1008062" cy="576262"/>
            <a:chOff x="2109" y="1570"/>
            <a:chExt cx="635" cy="363"/>
          </a:xfrm>
        </p:grpSpPr>
        <p:sp>
          <p:nvSpPr>
            <p:cNvPr id="120" name="AutoShape 94">
              <a:extLst>
                <a:ext uri="{FF2B5EF4-FFF2-40B4-BE49-F238E27FC236}">
                  <a16:creationId xmlns:a16="http://schemas.microsoft.com/office/drawing/2014/main" id="{5ED5A96C-ECA6-E248-8F93-A8AC570E1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570"/>
              <a:ext cx="635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Text Box 95">
              <a:extLst>
                <a:ext uri="{FF2B5EF4-FFF2-40B4-BE49-F238E27FC236}">
                  <a16:creationId xmlns:a16="http://schemas.microsoft.com/office/drawing/2014/main" id="{34E3015A-4993-7843-9B2C-34D187B20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" y="1607"/>
              <a:ext cx="481" cy="265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altLang="en-US" sz="3200" b="1" baseline="30000" dirty="0"/>
                <a:t>٤</a:t>
              </a:r>
              <a:r>
                <a:rPr lang="ar-SA" altLang="en-US" sz="3200" b="1" baseline="-25000" dirty="0"/>
                <a:t>٢</a:t>
              </a:r>
              <a:endParaRPr lang="en-US" altLang="en-US" sz="3200" b="1" baseline="-25000" dirty="0"/>
            </a:p>
          </p:txBody>
        </p:sp>
      </p:grpSp>
      <p:grpSp>
        <p:nvGrpSpPr>
          <p:cNvPr id="22" name="Group 102">
            <a:extLst>
              <a:ext uri="{FF2B5EF4-FFF2-40B4-BE49-F238E27FC236}">
                <a16:creationId xmlns:a16="http://schemas.microsoft.com/office/drawing/2014/main" id="{E0F59247-0FCB-844E-872D-9A63C3F6E149}"/>
              </a:ext>
            </a:extLst>
          </p:cNvPr>
          <p:cNvGrpSpPr>
            <a:grpSpLocks/>
          </p:cNvGrpSpPr>
          <p:nvPr/>
        </p:nvGrpSpPr>
        <p:grpSpPr bwMode="auto">
          <a:xfrm>
            <a:off x="8529130" y="3386143"/>
            <a:ext cx="1512888" cy="576262"/>
            <a:chOff x="4694" y="2205"/>
            <a:chExt cx="953" cy="363"/>
          </a:xfrm>
        </p:grpSpPr>
        <p:sp>
          <p:nvSpPr>
            <p:cNvPr id="123" name="AutoShape 100">
              <a:extLst>
                <a:ext uri="{FF2B5EF4-FFF2-40B4-BE49-F238E27FC236}">
                  <a16:creationId xmlns:a16="http://schemas.microsoft.com/office/drawing/2014/main" id="{D5EEC825-F1A2-E946-9BB6-F765B3DB5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205"/>
              <a:ext cx="95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Text Box 101">
              <a:extLst>
                <a:ext uri="{FF2B5EF4-FFF2-40B4-BE49-F238E27FC236}">
                  <a16:creationId xmlns:a16="http://schemas.microsoft.com/office/drawing/2014/main" id="{303F67F5-91B8-5249-9DCC-CC72E00C2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7" y="2242"/>
              <a:ext cx="799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ar-SA" altLang="en-US" sz="2400" b="1"/>
                <a:t>حيث أن :</a:t>
              </a:r>
              <a:endParaRPr lang="en-US" altLang="en-US" sz="2400" b="1"/>
            </a:p>
          </p:txBody>
        </p:sp>
      </p:grpSp>
      <p:grpSp>
        <p:nvGrpSpPr>
          <p:cNvPr id="23" name="Group 103">
            <a:extLst>
              <a:ext uri="{FF2B5EF4-FFF2-40B4-BE49-F238E27FC236}">
                <a16:creationId xmlns:a16="http://schemas.microsoft.com/office/drawing/2014/main" id="{D1601B4D-3743-564C-AD85-0B093B25283C}"/>
              </a:ext>
            </a:extLst>
          </p:cNvPr>
          <p:cNvGrpSpPr>
            <a:grpSpLocks/>
          </p:cNvGrpSpPr>
          <p:nvPr/>
        </p:nvGrpSpPr>
        <p:grpSpPr bwMode="auto">
          <a:xfrm>
            <a:off x="7233730" y="3386143"/>
            <a:ext cx="1008063" cy="576262"/>
            <a:chOff x="2109" y="1570"/>
            <a:chExt cx="635" cy="363"/>
          </a:xfrm>
        </p:grpSpPr>
        <p:sp>
          <p:nvSpPr>
            <p:cNvPr id="126" name="AutoShape 104">
              <a:extLst>
                <a:ext uri="{FF2B5EF4-FFF2-40B4-BE49-F238E27FC236}">
                  <a16:creationId xmlns:a16="http://schemas.microsoft.com/office/drawing/2014/main" id="{5B42422D-0622-7E4A-BA9F-5A5848797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1570"/>
              <a:ext cx="635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Text Box 105">
              <a:extLst>
                <a:ext uri="{FF2B5EF4-FFF2-40B4-BE49-F238E27FC236}">
                  <a16:creationId xmlns:a16="http://schemas.microsoft.com/office/drawing/2014/main" id="{FF5DBF4D-4D46-B943-8042-5C62F3FD64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" y="1607"/>
              <a:ext cx="481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ar-SA" altLang="en-US" sz="3200" b="1" baseline="30000" dirty="0"/>
                <a:t>٤</a:t>
              </a:r>
              <a:r>
                <a:rPr lang="ar-SA" altLang="en-US" sz="2400" b="1" dirty="0">
                  <a:solidFill>
                    <a:srgbClr val="FF0000"/>
                  </a:solidFill>
                </a:rPr>
                <a:t>٢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106">
            <a:extLst>
              <a:ext uri="{FF2B5EF4-FFF2-40B4-BE49-F238E27FC236}">
                <a16:creationId xmlns:a16="http://schemas.microsoft.com/office/drawing/2014/main" id="{9EF603D0-20A9-1948-8FD5-4E7971C41E86}"/>
              </a:ext>
            </a:extLst>
          </p:cNvPr>
          <p:cNvGrpSpPr>
            <a:grpSpLocks/>
          </p:cNvGrpSpPr>
          <p:nvPr/>
        </p:nvGrpSpPr>
        <p:grpSpPr bwMode="auto">
          <a:xfrm>
            <a:off x="3633280" y="3060705"/>
            <a:ext cx="2447925" cy="576263"/>
            <a:chOff x="3334" y="1570"/>
            <a:chExt cx="2313" cy="363"/>
          </a:xfrm>
        </p:grpSpPr>
        <p:sp>
          <p:nvSpPr>
            <p:cNvPr id="129" name="AutoShape 107">
              <a:extLst>
                <a:ext uri="{FF2B5EF4-FFF2-40B4-BE49-F238E27FC236}">
                  <a16:creationId xmlns:a16="http://schemas.microsoft.com/office/drawing/2014/main" id="{A38E5F95-AFD1-2E48-8C58-9EF2ABB40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570"/>
              <a:ext cx="231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Text Box 108">
              <a:extLst>
                <a:ext uri="{FF2B5EF4-FFF2-40B4-BE49-F238E27FC236}">
                  <a16:creationId xmlns:a16="http://schemas.microsoft.com/office/drawing/2014/main" id="{201F9568-274E-1047-9933-15D7EF160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1607"/>
              <a:ext cx="214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يسمى الأس أو القوة</a:t>
              </a:r>
              <a:endParaRPr lang="en-US" altLang="en-US" sz="2400" b="1"/>
            </a:p>
          </p:txBody>
        </p:sp>
      </p:grpSp>
      <p:grpSp>
        <p:nvGrpSpPr>
          <p:cNvPr id="25" name="Group 109">
            <a:extLst>
              <a:ext uri="{FF2B5EF4-FFF2-40B4-BE49-F238E27FC236}">
                <a16:creationId xmlns:a16="http://schemas.microsoft.com/office/drawing/2014/main" id="{C58F159C-C93F-0748-B94A-03DBA9212A7A}"/>
              </a:ext>
            </a:extLst>
          </p:cNvPr>
          <p:cNvGrpSpPr>
            <a:grpSpLocks/>
          </p:cNvGrpSpPr>
          <p:nvPr/>
        </p:nvGrpSpPr>
        <p:grpSpPr bwMode="auto">
          <a:xfrm>
            <a:off x="3633280" y="3708405"/>
            <a:ext cx="2447925" cy="576263"/>
            <a:chOff x="3334" y="1570"/>
            <a:chExt cx="2313" cy="363"/>
          </a:xfrm>
        </p:grpSpPr>
        <p:sp>
          <p:nvSpPr>
            <p:cNvPr id="132" name="AutoShape 110">
              <a:extLst>
                <a:ext uri="{FF2B5EF4-FFF2-40B4-BE49-F238E27FC236}">
                  <a16:creationId xmlns:a16="http://schemas.microsoft.com/office/drawing/2014/main" id="{0CD9ACFC-6D79-4945-8903-24E0805DC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570"/>
              <a:ext cx="231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Text Box 111">
              <a:extLst>
                <a:ext uri="{FF2B5EF4-FFF2-40B4-BE49-F238E27FC236}">
                  <a16:creationId xmlns:a16="http://schemas.microsoft.com/office/drawing/2014/main" id="{8317925F-23C6-3941-AF25-3E6511756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6" y="1607"/>
              <a:ext cx="214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>
                  <a:solidFill>
                    <a:srgbClr val="FF0000"/>
                  </a:solidFill>
                </a:rPr>
                <a:t>يسمى الأساس</a:t>
              </a:r>
              <a:endParaRPr lang="en-US" alt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26" name="Line 112">
            <a:extLst>
              <a:ext uri="{FF2B5EF4-FFF2-40B4-BE49-F238E27FC236}">
                <a16:creationId xmlns:a16="http://schemas.microsoft.com/office/drawing/2014/main" id="{176FFD08-F447-214E-831F-665AE1AB7A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36743" y="3395668"/>
            <a:ext cx="144145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3">
            <a:extLst>
              <a:ext uri="{FF2B5EF4-FFF2-40B4-BE49-F238E27FC236}">
                <a16:creationId xmlns:a16="http://schemas.microsoft.com/office/drawing/2014/main" id="{4FBF7BF7-615A-CE46-A5C9-298A20915C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3243" y="3721105"/>
            <a:ext cx="172878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114">
            <a:extLst>
              <a:ext uri="{FF2B5EF4-FFF2-40B4-BE49-F238E27FC236}">
                <a16:creationId xmlns:a16="http://schemas.microsoft.com/office/drawing/2014/main" id="{C1E5C170-81C9-1A41-9FB4-C626C265D375}"/>
              </a:ext>
            </a:extLst>
          </p:cNvPr>
          <p:cNvGrpSpPr>
            <a:grpSpLocks/>
          </p:cNvGrpSpPr>
          <p:nvPr/>
        </p:nvGrpSpPr>
        <p:grpSpPr bwMode="auto">
          <a:xfrm>
            <a:off x="8024305" y="4500568"/>
            <a:ext cx="1512888" cy="576262"/>
            <a:chOff x="4694" y="2205"/>
            <a:chExt cx="953" cy="363"/>
          </a:xfrm>
        </p:grpSpPr>
        <p:sp>
          <p:nvSpPr>
            <p:cNvPr id="137" name="AutoShape 115">
              <a:extLst>
                <a:ext uri="{FF2B5EF4-FFF2-40B4-BE49-F238E27FC236}">
                  <a16:creationId xmlns:a16="http://schemas.microsoft.com/office/drawing/2014/main" id="{16FC7E62-63D2-184E-99B1-303B001C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205"/>
              <a:ext cx="95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Text Box 116">
              <a:extLst>
                <a:ext uri="{FF2B5EF4-FFF2-40B4-BE49-F238E27FC236}">
                  <a16:creationId xmlns:a16="http://schemas.microsoft.com/office/drawing/2014/main" id="{FA707C4C-EA29-7747-A85F-0DF3CCF3A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7" y="2242"/>
              <a:ext cx="799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أي أن :</a:t>
              </a:r>
              <a:endParaRPr lang="en-US" altLang="en-US" sz="2400" b="1"/>
            </a:p>
          </p:txBody>
        </p:sp>
      </p:grpSp>
      <p:grpSp>
        <p:nvGrpSpPr>
          <p:cNvPr id="29" name="Group 117">
            <a:extLst>
              <a:ext uri="{FF2B5EF4-FFF2-40B4-BE49-F238E27FC236}">
                <a16:creationId xmlns:a16="http://schemas.microsoft.com/office/drawing/2014/main" id="{71316AE0-1CE8-484B-9C10-F0EC26E85B4F}"/>
              </a:ext>
            </a:extLst>
          </p:cNvPr>
          <p:cNvGrpSpPr>
            <a:grpSpLocks/>
          </p:cNvGrpSpPr>
          <p:nvPr/>
        </p:nvGrpSpPr>
        <p:grpSpPr bwMode="auto">
          <a:xfrm>
            <a:off x="5420805" y="4500568"/>
            <a:ext cx="1728788" cy="576262"/>
            <a:chOff x="4694" y="2205"/>
            <a:chExt cx="953" cy="363"/>
          </a:xfrm>
        </p:grpSpPr>
        <p:sp>
          <p:nvSpPr>
            <p:cNvPr id="140" name="AutoShape 118">
              <a:extLst>
                <a:ext uri="{FF2B5EF4-FFF2-40B4-BE49-F238E27FC236}">
                  <a16:creationId xmlns:a16="http://schemas.microsoft.com/office/drawing/2014/main" id="{F546A249-5BE6-3346-B9EA-10046B299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205"/>
              <a:ext cx="95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Text Box 119">
              <a:extLst>
                <a:ext uri="{FF2B5EF4-FFF2-40B4-BE49-F238E27FC236}">
                  <a16:creationId xmlns:a16="http://schemas.microsoft.com/office/drawing/2014/main" id="{DAFD229A-F085-1442-BD65-FB31D928A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7" y="2242"/>
              <a:ext cx="799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 dirty="0"/>
                <a:t>١٦ =  </a:t>
              </a:r>
              <a:r>
                <a:rPr lang="ar-SA" altLang="en-US" sz="3200" b="1" baseline="30000" dirty="0"/>
                <a:t>٤</a:t>
              </a:r>
              <a:r>
                <a:rPr lang="ar-SA" altLang="en-US" sz="2400" b="1" dirty="0">
                  <a:solidFill>
                    <a:srgbClr val="C00000"/>
                  </a:solidFill>
                </a:rPr>
                <a:t>٢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" name="Group 120">
            <a:extLst>
              <a:ext uri="{FF2B5EF4-FFF2-40B4-BE49-F238E27FC236}">
                <a16:creationId xmlns:a16="http://schemas.microsoft.com/office/drawing/2014/main" id="{30ED8735-531B-E54C-A96E-D0DEF9B4E40F}"/>
              </a:ext>
            </a:extLst>
          </p:cNvPr>
          <p:cNvGrpSpPr>
            <a:grpSpLocks/>
          </p:cNvGrpSpPr>
          <p:nvPr/>
        </p:nvGrpSpPr>
        <p:grpSpPr bwMode="auto">
          <a:xfrm>
            <a:off x="6728905" y="5653093"/>
            <a:ext cx="3168650" cy="576262"/>
            <a:chOff x="3334" y="1570"/>
            <a:chExt cx="2313" cy="363"/>
          </a:xfrm>
        </p:grpSpPr>
        <p:sp>
          <p:nvSpPr>
            <p:cNvPr id="143" name="AutoShape 121">
              <a:extLst>
                <a:ext uri="{FF2B5EF4-FFF2-40B4-BE49-F238E27FC236}">
                  <a16:creationId xmlns:a16="http://schemas.microsoft.com/office/drawing/2014/main" id="{8903941D-6460-194C-BC4A-99FB1D114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570"/>
              <a:ext cx="231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Text Box 122">
              <a:extLst>
                <a:ext uri="{FF2B5EF4-FFF2-40B4-BE49-F238E27FC236}">
                  <a16:creationId xmlns:a16="http://schemas.microsoft.com/office/drawing/2014/main" id="{A71E7573-F837-354D-8EF0-BA7F07AC8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7" y="1607"/>
              <a:ext cx="214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تسمى الصيغة القياسية</a:t>
              </a:r>
              <a:endParaRPr lang="en-US" altLang="en-US" sz="2400" b="1"/>
            </a:p>
          </p:txBody>
        </p:sp>
      </p:grpSp>
      <p:grpSp>
        <p:nvGrpSpPr>
          <p:cNvPr id="31" name="Group 126">
            <a:extLst>
              <a:ext uri="{FF2B5EF4-FFF2-40B4-BE49-F238E27FC236}">
                <a16:creationId xmlns:a16="http://schemas.microsoft.com/office/drawing/2014/main" id="{CDE025CC-BF13-6B43-8899-CEF990457A86}"/>
              </a:ext>
            </a:extLst>
          </p:cNvPr>
          <p:cNvGrpSpPr>
            <a:grpSpLocks/>
          </p:cNvGrpSpPr>
          <p:nvPr/>
        </p:nvGrpSpPr>
        <p:grpSpPr bwMode="auto">
          <a:xfrm>
            <a:off x="2625218" y="5653093"/>
            <a:ext cx="3168650" cy="576262"/>
            <a:chOff x="3334" y="1570"/>
            <a:chExt cx="2313" cy="363"/>
          </a:xfrm>
        </p:grpSpPr>
        <p:sp>
          <p:nvSpPr>
            <p:cNvPr id="147" name="AutoShape 127">
              <a:extLst>
                <a:ext uri="{FF2B5EF4-FFF2-40B4-BE49-F238E27FC236}">
                  <a16:creationId xmlns:a16="http://schemas.microsoft.com/office/drawing/2014/main" id="{CC9061BE-2910-E849-849C-9F93F7419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570"/>
              <a:ext cx="2313" cy="363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Text Box 128">
              <a:extLst>
                <a:ext uri="{FF2B5EF4-FFF2-40B4-BE49-F238E27FC236}">
                  <a16:creationId xmlns:a16="http://schemas.microsoft.com/office/drawing/2014/main" id="{94F77FB9-DD90-9346-87CF-222FEABF9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7" y="1607"/>
              <a:ext cx="2145" cy="28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</a:pPr>
              <a:r>
                <a:rPr lang="ar-SA" altLang="en-US" sz="2400" b="1"/>
                <a:t>تسمى الصيغة الأسية</a:t>
              </a:r>
              <a:endParaRPr lang="en-US" altLang="en-US" sz="2400" b="1"/>
            </a:p>
          </p:txBody>
        </p:sp>
      </p:grpSp>
      <p:sp>
        <p:nvSpPr>
          <p:cNvPr id="32" name="Line 129">
            <a:extLst>
              <a:ext uri="{FF2B5EF4-FFF2-40B4-BE49-F238E27FC236}">
                <a16:creationId xmlns:a16="http://schemas.microsoft.com/office/drawing/2014/main" id="{B2E0D7AA-200A-2240-B73A-714DA694A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8105" y="4873630"/>
            <a:ext cx="1584325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30">
            <a:extLst>
              <a:ext uri="{FF2B5EF4-FFF2-40B4-BE49-F238E27FC236}">
                <a16:creationId xmlns:a16="http://schemas.microsoft.com/office/drawing/2014/main" id="{85DD5D41-64BC-7640-8FAB-A2E53CC812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3705" y="4814893"/>
            <a:ext cx="1366838" cy="935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31">
            <a:extLst>
              <a:ext uri="{FF2B5EF4-FFF2-40B4-BE49-F238E27FC236}">
                <a16:creationId xmlns:a16="http://schemas.microsoft.com/office/drawing/2014/main" id="{2CA855EF-7284-0A4F-8747-2931F2B117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293" y="4789493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3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5CD52103-ADA3-6C44-8F4B-7A230ABA7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9995742" y="13155"/>
            <a:ext cx="974153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D7957D9C-AA6E-714D-B566-E4D9CD16A7F3}"/>
              </a:ext>
            </a:extLst>
          </p:cNvPr>
          <p:cNvSpPr/>
          <p:nvPr/>
        </p:nvSpPr>
        <p:spPr>
          <a:xfrm rot="385153">
            <a:off x="9407333" y="90099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</p:spTree>
    <p:extLst>
      <p:ext uri="{BB962C8B-B14F-4D97-AF65-F5344CB8AC3E}">
        <p14:creationId xmlns:p14="http://schemas.microsoft.com/office/powerpoint/2010/main" val="3646483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مثال 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41136" y="42191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30" name="AutoShape 39">
            <a:extLst>
              <a:ext uri="{FF2B5EF4-FFF2-40B4-BE49-F238E27FC236}">
                <a16:creationId xmlns:a16="http://schemas.microsoft.com/office/drawing/2014/main" id="{E491ABDA-20D3-E344-9AFE-6D14497E4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860" y="906294"/>
            <a:ext cx="5042317" cy="792163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Text Box 40">
            <a:extLst>
              <a:ext uri="{FF2B5EF4-FFF2-40B4-BE49-F238E27FC236}">
                <a16:creationId xmlns:a16="http://schemas.microsoft.com/office/drawing/2014/main" id="{311E723E-8B6F-FC4F-8434-7DB8C5A8C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470" y="1088163"/>
            <a:ext cx="8062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400" b="1" dirty="0"/>
              <a:t>     اقرأ القوى التالية بعدة قراءات</a:t>
            </a:r>
            <a:endParaRPr lang="en-US" altLang="en-US" sz="2400" b="1" dirty="0"/>
          </a:p>
        </p:txBody>
      </p:sp>
      <p:graphicFrame>
        <p:nvGraphicFramePr>
          <p:cNvPr id="32" name="Group 125">
            <a:extLst>
              <a:ext uri="{FF2B5EF4-FFF2-40B4-BE49-F238E27FC236}">
                <a16:creationId xmlns:a16="http://schemas.microsoft.com/office/drawing/2014/main" id="{1EA2D8B9-3B08-B346-98BE-4CA9928A7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44247"/>
              </p:ext>
            </p:extLst>
          </p:nvPr>
        </p:nvGraphicFramePr>
        <p:xfrm>
          <a:off x="2120635" y="2114382"/>
          <a:ext cx="8496300" cy="4064001"/>
        </p:xfrm>
        <a:graphic>
          <a:graphicData uri="http://schemas.openxmlformats.org/drawingml/2006/table">
            <a:tbl>
              <a:tblPr rtl="1"/>
              <a:tblGrid>
                <a:gridCol w="830262">
                  <a:extLst>
                    <a:ext uri="{9D8B030D-6E8A-4147-A177-3AD203B41FA5}">
                      <a16:colId xmlns:a16="http://schemas.microsoft.com/office/drawing/2014/main" val="1866344956"/>
                    </a:ext>
                  </a:extLst>
                </a:gridCol>
                <a:gridCol w="2735263">
                  <a:extLst>
                    <a:ext uri="{9D8B030D-6E8A-4147-A177-3AD203B41FA5}">
                      <a16:colId xmlns:a16="http://schemas.microsoft.com/office/drawing/2014/main" val="857674578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818148419"/>
                    </a:ext>
                  </a:extLst>
                </a:gridCol>
                <a:gridCol w="2122488">
                  <a:extLst>
                    <a:ext uri="{9D8B030D-6E8A-4147-A177-3AD203B41FA5}">
                      <a16:colId xmlns:a16="http://schemas.microsoft.com/office/drawing/2014/main" val="667281650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القوة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القراءة الأولى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القراءة الثانية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القراءة الثالثة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2"/>
                        </a:gs>
                        <a:gs pos="5000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4527176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0001098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92006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٨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787968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4753943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٦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٩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7397310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٧</a:t>
                      </a:r>
                      <a:r>
                        <a:rPr kumimoji="0" lang="ar-SA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50000">
                          <a:srgbClr val="FFFFFF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25856767"/>
                  </a:ext>
                </a:extLst>
              </a:tr>
            </a:tbl>
          </a:graphicData>
        </a:graphic>
      </p:graphicFrame>
      <p:sp>
        <p:nvSpPr>
          <p:cNvPr id="33" name="Text Box 123">
            <a:extLst>
              <a:ext uri="{FF2B5EF4-FFF2-40B4-BE49-F238E27FC236}">
                <a16:creationId xmlns:a16="http://schemas.microsoft.com/office/drawing/2014/main" id="{7DC56A7B-2D6F-8D48-A4A7-6FDB08251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848" y="2779544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الثانية للعدد ٧</a:t>
            </a:r>
            <a:endParaRPr lang="en-US" altLang="en-US" sz="2000" b="1" dirty="0"/>
          </a:p>
        </p:txBody>
      </p:sp>
      <p:sp>
        <p:nvSpPr>
          <p:cNvPr id="34" name="Text Box 124">
            <a:extLst>
              <a:ext uri="{FF2B5EF4-FFF2-40B4-BE49-F238E27FC236}">
                <a16:creationId xmlns:a16="http://schemas.microsoft.com/office/drawing/2014/main" id="{DE4460FE-FCB3-6046-92E4-38C492648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260" y="2779544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سبعة أس ٢</a:t>
            </a:r>
            <a:endParaRPr lang="en-US" altLang="en-US" sz="2000" b="1" dirty="0"/>
          </a:p>
        </p:txBody>
      </p:sp>
      <p:sp>
        <p:nvSpPr>
          <p:cNvPr id="35" name="Text Box 126">
            <a:extLst>
              <a:ext uri="{FF2B5EF4-FFF2-40B4-BE49-F238E27FC236}">
                <a16:creationId xmlns:a16="http://schemas.microsoft.com/office/drawing/2014/main" id="{BF7A1B36-B8ED-5C4E-A61B-9228A5C89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848" y="3355807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الثالثة للعدد ٥</a:t>
            </a:r>
            <a:endParaRPr lang="en-US" altLang="en-US" sz="2000" b="1" dirty="0"/>
          </a:p>
        </p:txBody>
      </p:sp>
      <p:sp>
        <p:nvSpPr>
          <p:cNvPr id="36" name="Text Box 127">
            <a:extLst>
              <a:ext uri="{FF2B5EF4-FFF2-40B4-BE49-F238E27FC236}">
                <a16:creationId xmlns:a16="http://schemas.microsoft.com/office/drawing/2014/main" id="{8AE98866-9397-F74D-A075-053DE67B8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260" y="3355807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خمسة أس ٣</a:t>
            </a:r>
            <a:endParaRPr lang="en-US" altLang="en-US" sz="2000" b="1" dirty="0"/>
          </a:p>
        </p:txBody>
      </p:sp>
      <p:sp>
        <p:nvSpPr>
          <p:cNvPr id="37" name="Text Box 128">
            <a:extLst>
              <a:ext uri="{FF2B5EF4-FFF2-40B4-BE49-F238E27FC236}">
                <a16:creationId xmlns:a16="http://schemas.microsoft.com/office/drawing/2014/main" id="{46A6D9C7-B134-F74B-B863-1140490C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148" y="3941594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الخامسة للعدد ٨</a:t>
            </a:r>
            <a:endParaRPr lang="en-US" altLang="en-US" sz="2000" b="1" dirty="0"/>
          </a:p>
        </p:txBody>
      </p:sp>
      <p:sp>
        <p:nvSpPr>
          <p:cNvPr id="38" name="Text Box 129">
            <a:extLst>
              <a:ext uri="{FF2B5EF4-FFF2-40B4-BE49-F238E27FC236}">
                <a16:creationId xmlns:a16="http://schemas.microsoft.com/office/drawing/2014/main" id="{4894B1B1-06DE-A941-BEC5-6369C778C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560" y="3941594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ثمانية أس ٥</a:t>
            </a:r>
            <a:endParaRPr lang="en-US" altLang="en-US" sz="2000" b="1" dirty="0"/>
          </a:p>
        </p:txBody>
      </p:sp>
      <p:sp>
        <p:nvSpPr>
          <p:cNvPr id="39" name="Text Box 130">
            <a:extLst>
              <a:ext uri="{FF2B5EF4-FFF2-40B4-BE49-F238E27FC236}">
                <a16:creationId xmlns:a16="http://schemas.microsoft.com/office/drawing/2014/main" id="{FD71CAEB-5168-704B-AE4D-70B4F5387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148" y="4517857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الرابعة للعدد ٦</a:t>
            </a:r>
            <a:endParaRPr lang="en-US" altLang="en-US" sz="2000" b="1" dirty="0"/>
          </a:p>
        </p:txBody>
      </p:sp>
      <p:sp>
        <p:nvSpPr>
          <p:cNvPr id="41" name="Text Box 131">
            <a:extLst>
              <a:ext uri="{FF2B5EF4-FFF2-40B4-BE49-F238E27FC236}">
                <a16:creationId xmlns:a16="http://schemas.microsoft.com/office/drawing/2014/main" id="{7D826CBC-5A7F-CD4D-BF13-DA38913E8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560" y="4517857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ستة أس ٤</a:t>
            </a:r>
            <a:endParaRPr lang="en-US" altLang="en-US" sz="2000" b="1" dirty="0"/>
          </a:p>
        </p:txBody>
      </p:sp>
      <p:sp>
        <p:nvSpPr>
          <p:cNvPr id="42" name="Text Box 132">
            <a:extLst>
              <a:ext uri="{FF2B5EF4-FFF2-40B4-BE49-F238E27FC236}">
                <a16:creationId xmlns:a16="http://schemas.microsoft.com/office/drawing/2014/main" id="{E0D0C5AA-1548-7243-B669-59ED918D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148" y="5084594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السادسة للعدد ٩</a:t>
            </a:r>
            <a:endParaRPr lang="en-US" altLang="en-US" sz="2000" b="1" dirty="0"/>
          </a:p>
        </p:txBody>
      </p:sp>
      <p:sp>
        <p:nvSpPr>
          <p:cNvPr id="43" name="Text Box 133">
            <a:extLst>
              <a:ext uri="{FF2B5EF4-FFF2-40B4-BE49-F238E27FC236}">
                <a16:creationId xmlns:a16="http://schemas.microsoft.com/office/drawing/2014/main" id="{9CD5A8E8-8E1C-7240-8A64-1BB75C573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560" y="5084594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تسعة أس ٦</a:t>
            </a:r>
            <a:endParaRPr lang="en-US" altLang="en-US" sz="2000" b="1" dirty="0"/>
          </a:p>
        </p:txBody>
      </p:sp>
      <p:sp>
        <p:nvSpPr>
          <p:cNvPr id="44" name="Text Box 134">
            <a:extLst>
              <a:ext uri="{FF2B5EF4-FFF2-40B4-BE49-F238E27FC236}">
                <a16:creationId xmlns:a16="http://schemas.microsoft.com/office/drawing/2014/main" id="{D089F1F2-642D-D246-9360-61EAFA2B7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148" y="5660857"/>
            <a:ext cx="2592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القوة السابعة للعدد ١٠</a:t>
            </a:r>
            <a:endParaRPr lang="en-US" altLang="en-US" sz="2000" b="1" dirty="0"/>
          </a:p>
        </p:txBody>
      </p:sp>
      <p:sp>
        <p:nvSpPr>
          <p:cNvPr id="45" name="Text Box 135">
            <a:extLst>
              <a:ext uri="{FF2B5EF4-FFF2-40B4-BE49-F238E27FC236}">
                <a16:creationId xmlns:a16="http://schemas.microsoft.com/office/drawing/2014/main" id="{632E6292-6847-0B44-B492-68215C7AC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560" y="5660857"/>
            <a:ext cx="2592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 dirty="0"/>
              <a:t>عشرة أس ٧</a:t>
            </a:r>
            <a:endParaRPr lang="en-US" altLang="en-US" sz="2000" b="1" dirty="0"/>
          </a:p>
        </p:txBody>
      </p:sp>
      <p:sp>
        <p:nvSpPr>
          <p:cNvPr id="46" name="Text Box 136">
            <a:extLst>
              <a:ext uri="{FF2B5EF4-FFF2-40B4-BE49-F238E27FC236}">
                <a16:creationId xmlns:a16="http://schemas.microsoft.com/office/drawing/2014/main" id="{F1D71B8A-05F2-6A43-864B-65377395D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598" y="2779544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سبعة تربيع</a:t>
            </a:r>
            <a:endParaRPr lang="en-US" altLang="en-US" sz="2000" b="1"/>
          </a:p>
        </p:txBody>
      </p:sp>
      <p:sp>
        <p:nvSpPr>
          <p:cNvPr id="47" name="Text Box 137">
            <a:extLst>
              <a:ext uri="{FF2B5EF4-FFF2-40B4-BE49-F238E27FC236}">
                <a16:creationId xmlns:a16="http://schemas.microsoft.com/office/drawing/2014/main" id="{43FC8182-B40A-8541-85A6-A9DA0B3F7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98" y="3358982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000" b="1"/>
              <a:t>خمسة تكعيب</a:t>
            </a:r>
            <a:endParaRPr lang="en-US" altLang="en-US" sz="2000" b="1"/>
          </a:p>
        </p:txBody>
      </p:sp>
      <p:sp>
        <p:nvSpPr>
          <p:cNvPr id="48" name="Text Box 138">
            <a:extLst>
              <a:ext uri="{FF2B5EF4-FFF2-40B4-BE49-F238E27FC236}">
                <a16:creationId xmlns:a16="http://schemas.microsoft.com/office/drawing/2014/main" id="{3A22DC64-56F6-7C4D-B7DF-7169F0E6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598" y="3928894"/>
            <a:ext cx="1990725" cy="396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49" name="Text Box 139">
            <a:extLst>
              <a:ext uri="{FF2B5EF4-FFF2-40B4-BE49-F238E27FC236}">
                <a16:creationId xmlns:a16="http://schemas.microsoft.com/office/drawing/2014/main" id="{20C03B34-F04C-F843-A1E7-AEA6509AE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98" y="4508332"/>
            <a:ext cx="1990725" cy="396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50" name="Text Box 140">
            <a:extLst>
              <a:ext uri="{FF2B5EF4-FFF2-40B4-BE49-F238E27FC236}">
                <a16:creationId xmlns:a16="http://schemas.microsoft.com/office/drawing/2014/main" id="{66DBB65E-D398-C748-AF6D-442AAD66A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598" y="5102057"/>
            <a:ext cx="1990725" cy="396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 b="1"/>
          </a:p>
        </p:txBody>
      </p:sp>
      <p:sp>
        <p:nvSpPr>
          <p:cNvPr id="51" name="Text Box 141">
            <a:extLst>
              <a:ext uri="{FF2B5EF4-FFF2-40B4-BE49-F238E27FC236}">
                <a16:creationId xmlns:a16="http://schemas.microsoft.com/office/drawing/2014/main" id="{E492545F-6C44-2B4E-A5D1-67123761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98" y="5681494"/>
            <a:ext cx="1990725" cy="39687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000" b="1"/>
          </a:p>
        </p:txBody>
      </p:sp>
      <p:pic>
        <p:nvPicPr>
          <p:cNvPr id="79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ADFC37E-6E71-8B4F-BFDC-934379E6D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9858313" y="-150616"/>
            <a:ext cx="974153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مستطيل 79">
            <a:extLst>
              <a:ext uri="{FF2B5EF4-FFF2-40B4-BE49-F238E27FC236}">
                <a16:creationId xmlns:a16="http://schemas.microsoft.com/office/drawing/2014/main" id="{0A5DC686-A875-6C40-B18A-F7FE37C3C502}"/>
              </a:ext>
            </a:extLst>
          </p:cNvPr>
          <p:cNvSpPr/>
          <p:nvPr/>
        </p:nvSpPr>
        <p:spPr>
          <a:xfrm rot="385153">
            <a:off x="9269904" y="73722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</p:spTree>
    <p:extLst>
      <p:ext uri="{BB962C8B-B14F-4D97-AF65-F5344CB8AC3E}">
        <p14:creationId xmlns:p14="http://schemas.microsoft.com/office/powerpoint/2010/main" val="209356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62303" y="42191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F6A9F002-3EF2-5741-9B74-CC36C71A2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938" y="710726"/>
            <a:ext cx="8856662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01C9FC5-F682-054C-AB4B-75DC324E6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763" y="863126"/>
            <a:ext cx="8062912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اكتب كل قوة فيما يلي كحاصل ضرب للعامل نفسه   </a:t>
            </a:r>
            <a:r>
              <a:rPr lang="ar-SA" altLang="en-US" sz="3600" b="1" baseline="30000" dirty="0"/>
              <a:t>٤</a:t>
            </a:r>
            <a:r>
              <a:rPr lang="ar-SA" altLang="en-US" sz="4400" b="1" baseline="-25000" dirty="0"/>
              <a:t>٦</a:t>
            </a:r>
            <a:r>
              <a:rPr lang="ar-SA" altLang="en-US" sz="2000" b="1" dirty="0"/>
              <a:t>    ،    </a:t>
            </a:r>
            <a:r>
              <a:rPr lang="ar-SA" altLang="en-US" sz="3600" b="1" baseline="30000" dirty="0"/>
              <a:t>٣</a:t>
            </a:r>
            <a:r>
              <a:rPr lang="ar-SA" altLang="en-US" sz="4000" b="1" baseline="-25000" dirty="0"/>
              <a:t>١</a:t>
            </a:r>
            <a:r>
              <a:rPr lang="ar-SA" altLang="en-US" sz="2000" b="1" dirty="0"/>
              <a:t>    ،   </a:t>
            </a:r>
            <a:r>
              <a:rPr lang="ar-SA" altLang="en-US" sz="3600" b="1" baseline="30000" dirty="0"/>
              <a:t>٥</a:t>
            </a:r>
            <a:r>
              <a:rPr lang="ar-SA" altLang="en-US" sz="4400" b="1" baseline="-25000" dirty="0"/>
              <a:t>٩</a:t>
            </a:r>
            <a:endParaRPr lang="en-US" altLang="en-US" sz="4400" b="1" baseline="-25000" dirty="0"/>
          </a:p>
        </p:txBody>
      </p:sp>
      <p:sp>
        <p:nvSpPr>
          <p:cNvPr id="7" name="Text Box 129">
            <a:extLst>
              <a:ext uri="{FF2B5EF4-FFF2-40B4-BE49-F238E27FC236}">
                <a16:creationId xmlns:a16="http://schemas.microsoft.com/office/drawing/2014/main" id="{7D7BA5C8-167D-FA43-8CB8-BBB78A2C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1647351"/>
            <a:ext cx="1077912" cy="543739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4400" b="1" baseline="-25000" dirty="0"/>
              <a:t>٦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8" name="Text Box 132">
            <a:extLst>
              <a:ext uri="{FF2B5EF4-FFF2-40B4-BE49-F238E27FC236}">
                <a16:creationId xmlns:a16="http://schemas.microsoft.com/office/drawing/2014/main" id="{FA34E0D5-CA16-E54A-BE52-5305C5F62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013" y="1647351"/>
            <a:ext cx="30210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0070C0"/>
                </a:solidFill>
              </a:rPr>
              <a:t>٦ × ٦ × ٦ × ٦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 Box 133">
            <a:extLst>
              <a:ext uri="{FF2B5EF4-FFF2-40B4-BE49-F238E27FC236}">
                <a16:creationId xmlns:a16="http://schemas.microsoft.com/office/drawing/2014/main" id="{68E4F122-F7DB-224E-9403-FC87D4299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2280763"/>
            <a:ext cx="1077912" cy="543739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4400" b="1" baseline="-25000" dirty="0"/>
              <a:t>١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2" name="Text Box 134">
            <a:extLst>
              <a:ext uri="{FF2B5EF4-FFF2-40B4-BE49-F238E27FC236}">
                <a16:creationId xmlns:a16="http://schemas.microsoft.com/office/drawing/2014/main" id="{722FB658-6F3F-8540-975D-D6B76A9EE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013" y="2280763"/>
            <a:ext cx="30210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0070C0"/>
                </a:solidFill>
              </a:rPr>
              <a:t>١ × ١ × ١ 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3" name="Text Box 135">
            <a:extLst>
              <a:ext uri="{FF2B5EF4-FFF2-40B4-BE49-F238E27FC236}">
                <a16:creationId xmlns:a16="http://schemas.microsoft.com/office/drawing/2014/main" id="{4DF15DE6-06DE-2E40-9214-E0B7E6F4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2928463"/>
            <a:ext cx="1077912" cy="543739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4400" b="1" baseline="-25000" dirty="0"/>
              <a:t>٩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4" name="Text Box 136">
            <a:extLst>
              <a:ext uri="{FF2B5EF4-FFF2-40B4-BE49-F238E27FC236}">
                <a16:creationId xmlns:a16="http://schemas.microsoft.com/office/drawing/2014/main" id="{D8E3E4C0-46CE-2248-B9F1-B6FEBBFC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013" y="2928463"/>
            <a:ext cx="30210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</a:t>
            </a:r>
            <a:r>
              <a:rPr lang="ar-SA" altLang="en-US" sz="2800" b="1" dirty="0">
                <a:solidFill>
                  <a:srgbClr val="0070C0"/>
                </a:solidFill>
              </a:rPr>
              <a:t>٩ × ٩ × ٩ × ٩ × ٩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AutoShape 137">
            <a:extLst>
              <a:ext uri="{FF2B5EF4-FFF2-40B4-BE49-F238E27FC236}">
                <a16:creationId xmlns:a16="http://schemas.microsoft.com/office/drawing/2014/main" id="{621E52FF-4EBE-CA44-A277-08A95864D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938" y="3661888"/>
            <a:ext cx="8856662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38">
            <a:extLst>
              <a:ext uri="{FF2B5EF4-FFF2-40B4-BE49-F238E27FC236}">
                <a16:creationId xmlns:a16="http://schemas.microsoft.com/office/drawing/2014/main" id="{94F745CC-B13A-634A-9DBB-88482178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763" y="3814288"/>
            <a:ext cx="8062912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/>
              <a:t>احسب قيمة كل مما يلي :     </a:t>
            </a:r>
            <a:r>
              <a:rPr lang="ar-SA" altLang="en-US" sz="3600" b="1" baseline="30000" dirty="0"/>
              <a:t>٢</a:t>
            </a:r>
            <a:r>
              <a:rPr lang="ar-SA" altLang="en-US" sz="4000" b="1" baseline="-25000" dirty="0"/>
              <a:t>١٠</a:t>
            </a:r>
            <a:r>
              <a:rPr lang="ar-SA" altLang="en-US" sz="2000" b="1" dirty="0"/>
              <a:t>   ،   </a:t>
            </a:r>
            <a:r>
              <a:rPr lang="ar-SA" altLang="en-US" sz="3600" b="1" baseline="30000" dirty="0"/>
              <a:t>٣</a:t>
            </a:r>
            <a:r>
              <a:rPr lang="ar-SA" altLang="en-US" sz="4400" b="1" baseline="-25000" dirty="0"/>
              <a:t>٧</a:t>
            </a:r>
            <a:r>
              <a:rPr lang="ar-SA" altLang="en-US" sz="2000" b="1" dirty="0"/>
              <a:t>   ،   </a:t>
            </a:r>
            <a:r>
              <a:rPr lang="ar-SA" altLang="en-US" sz="3600" b="1" baseline="30000" dirty="0"/>
              <a:t>٤</a:t>
            </a:r>
            <a:r>
              <a:rPr lang="ar-SA" altLang="en-US" sz="4400" b="1" baseline="-25000" dirty="0"/>
              <a:t>٥</a:t>
            </a:r>
            <a:endParaRPr lang="en-US" altLang="en-US" sz="4400" b="1" baseline="-25000" dirty="0"/>
          </a:p>
        </p:txBody>
      </p:sp>
      <p:sp>
        <p:nvSpPr>
          <p:cNvPr id="17" name="Text Box 139">
            <a:extLst>
              <a:ext uri="{FF2B5EF4-FFF2-40B4-BE49-F238E27FC236}">
                <a16:creationId xmlns:a16="http://schemas.microsoft.com/office/drawing/2014/main" id="{C0C1D4A7-7B38-4842-A350-20111727B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4598513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2800" b="1" dirty="0"/>
              <a:t>١٠ =</a:t>
            </a:r>
            <a:endParaRPr lang="en-US" altLang="en-US" sz="2800" b="1" dirty="0"/>
          </a:p>
        </p:txBody>
      </p:sp>
      <p:sp>
        <p:nvSpPr>
          <p:cNvPr id="18" name="Text Box 140">
            <a:extLst>
              <a:ext uri="{FF2B5EF4-FFF2-40B4-BE49-F238E27FC236}">
                <a16:creationId xmlns:a16="http://schemas.microsoft.com/office/drawing/2014/main" id="{9137EA52-AE6A-7A4C-BA22-186521054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138" y="4598513"/>
            <a:ext cx="1004887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0070C0"/>
                </a:solidFill>
              </a:rPr>
              <a:t>١٠٠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Text Box 141">
            <a:extLst>
              <a:ext uri="{FF2B5EF4-FFF2-40B4-BE49-F238E27FC236}">
                <a16:creationId xmlns:a16="http://schemas.microsoft.com/office/drawing/2014/main" id="{8D4EB049-91A9-0747-B6E3-85803D71E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5231926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dirty="0"/>
              <a:t>٧ =</a:t>
            </a:r>
            <a:endParaRPr lang="en-US" altLang="en-US" sz="2800" b="1" dirty="0"/>
          </a:p>
        </p:txBody>
      </p:sp>
      <p:sp>
        <p:nvSpPr>
          <p:cNvPr id="20" name="Text Box 142">
            <a:extLst>
              <a:ext uri="{FF2B5EF4-FFF2-40B4-BE49-F238E27FC236}">
                <a16:creationId xmlns:a16="http://schemas.microsoft.com/office/drawing/2014/main" id="{08E1D092-A9BB-5E4C-8FD7-461E72A87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138" y="5231926"/>
            <a:ext cx="100488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0070C0"/>
                </a:solidFill>
              </a:rPr>
              <a:t>٣٤٣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21" name="Text Box 143">
            <a:extLst>
              <a:ext uri="{FF2B5EF4-FFF2-40B4-BE49-F238E27FC236}">
                <a16:creationId xmlns:a16="http://schemas.microsoft.com/office/drawing/2014/main" id="{C5806110-1A26-0A40-829C-4536400C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638" y="5879626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2800" b="1" dirty="0"/>
              <a:t>٥ =</a:t>
            </a:r>
            <a:endParaRPr lang="en-US" altLang="en-US" sz="2800" b="1" dirty="0"/>
          </a:p>
        </p:txBody>
      </p:sp>
      <p:sp>
        <p:nvSpPr>
          <p:cNvPr id="22" name="Text Box 144">
            <a:extLst>
              <a:ext uri="{FF2B5EF4-FFF2-40B4-BE49-F238E27FC236}">
                <a16:creationId xmlns:a16="http://schemas.microsoft.com/office/drawing/2014/main" id="{25733FB1-AD22-A241-A382-CA78B25ED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138" y="5879626"/>
            <a:ext cx="100488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>
                <a:solidFill>
                  <a:srgbClr val="0070C0"/>
                </a:solidFill>
              </a:rPr>
              <a:t>٦٢٥</a:t>
            </a: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B0B4C8BB-21A3-4240-9A99-19D2FC2EBDD1}"/>
              </a:ext>
            </a:extLst>
          </p:cNvPr>
          <p:cNvSpPr txBox="1"/>
          <p:nvPr/>
        </p:nvSpPr>
        <p:spPr>
          <a:xfrm>
            <a:off x="8616009" y="437757"/>
            <a:ext cx="127150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 err="1">
                <a:solidFill>
                  <a:srgbClr val="C00000"/>
                </a:solidFill>
                <a:latin typeface="Beirut" pitchFamily="2" charset="-78"/>
              </a:rPr>
              <a:t>أ</a:t>
            </a:r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-ب- </a:t>
            </a:r>
            <a:r>
              <a:rPr lang="ar-SA" sz="1400" dirty="0" err="1">
                <a:solidFill>
                  <a:srgbClr val="C00000"/>
                </a:solidFill>
                <a:latin typeface="Beirut" pitchFamily="2" charset="-78"/>
              </a:rPr>
              <a:t>ج</a:t>
            </a:r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ـ صـ ١٧ 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0D594A58-D24C-B846-A894-013F0075BB33}"/>
              </a:ext>
            </a:extLst>
          </p:cNvPr>
          <p:cNvSpPr txBox="1"/>
          <p:nvPr/>
        </p:nvSpPr>
        <p:spPr>
          <a:xfrm>
            <a:off x="3684104" y="3292099"/>
            <a:ext cx="143391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د-هـ وـ صـ ١٧ </a:t>
            </a:r>
          </a:p>
        </p:txBody>
      </p:sp>
      <p:pic>
        <p:nvPicPr>
          <p:cNvPr id="76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5411B0D8-A1FB-434B-B290-F9CBF9B07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456000" y="-248783"/>
            <a:ext cx="974153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مستطيل 76">
            <a:extLst>
              <a:ext uri="{FF2B5EF4-FFF2-40B4-BE49-F238E27FC236}">
                <a16:creationId xmlns:a16="http://schemas.microsoft.com/office/drawing/2014/main" id="{6EA3FEA5-CE52-A443-858A-1C5143E00F75}"/>
              </a:ext>
            </a:extLst>
          </p:cNvPr>
          <p:cNvSpPr/>
          <p:nvPr/>
        </p:nvSpPr>
        <p:spPr>
          <a:xfrm rot="385153">
            <a:off x="9867591" y="63905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350823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/>
      <p:bldP spid="16" grpId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3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560366"/>
            <a:chOff x="10372773" y="968175"/>
            <a:chExt cx="1066002" cy="590202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534870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تحقق من فهمك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73257" y="421918"/>
            <a:ext cx="4538117" cy="5991922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86FD5695-17B6-9E44-9902-D00CF231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779" y="1022378"/>
            <a:ext cx="8856662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192CD90-3EE8-934B-AB1D-B06684F3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604" y="1174778"/>
            <a:ext cx="8062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C00000"/>
                </a:solidFill>
              </a:rPr>
              <a:t>اكتب حاصل الضرب بالصيغة الأسية </a:t>
            </a:r>
            <a:r>
              <a:rPr lang="ar-SA" altLang="en-US" sz="2000" b="1" dirty="0"/>
              <a:t>:   </a:t>
            </a:r>
            <a:r>
              <a:rPr lang="ar-SA" altLang="en-US" sz="2400" b="1" dirty="0"/>
              <a:t>١٢ × ١٢ × ١٢ × ١٢ × ١٢</a:t>
            </a:r>
            <a:endParaRPr lang="en-US" altLang="en-US" sz="2400" b="1" dirty="0"/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26757B69-0A2D-E84E-88B1-22DCDE84A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09" y="2000099"/>
            <a:ext cx="1077913" cy="46166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FFFF66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3600" b="1" baseline="-25000" dirty="0"/>
              <a:t>١٢</a:t>
            </a:r>
            <a:endParaRPr lang="en-US" altLang="en-US" sz="3600" b="1" baseline="-25000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1D3BF912-AD54-0449-8D67-E6221EDF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29" y="1959003"/>
            <a:ext cx="424973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C00000"/>
                </a:solidFill>
              </a:rPr>
              <a:t> </a:t>
            </a:r>
            <a:r>
              <a:rPr lang="ar-SA" altLang="en-US" sz="2800" b="1" dirty="0">
                <a:solidFill>
                  <a:schemeClr val="accent1"/>
                </a:solidFill>
              </a:rPr>
              <a:t>١٢ × ١٢ × ١٢ × ١٢ × ١٢ =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AutoShape 16">
            <a:extLst>
              <a:ext uri="{FF2B5EF4-FFF2-40B4-BE49-F238E27FC236}">
                <a16:creationId xmlns:a16="http://schemas.microsoft.com/office/drawing/2014/main" id="{4119A86D-67F8-DA49-A309-F2727DB76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779" y="3052790"/>
            <a:ext cx="8856662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BF76EFF9-E8F3-2A43-BF4A-335D05369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604" y="3167090"/>
            <a:ext cx="8062912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C00000"/>
                </a:solidFill>
              </a:rPr>
              <a:t>اكتب كل قوة فيما يلي كحاصل ضرب العامل في نفسه  </a:t>
            </a:r>
            <a:r>
              <a:rPr lang="ar-SA" altLang="en-US" sz="2000" b="1" dirty="0"/>
              <a:t>:      </a:t>
            </a:r>
            <a:r>
              <a:rPr lang="ar-SA" altLang="en-US" sz="3600" b="1" baseline="30000" dirty="0"/>
              <a:t>٣</a:t>
            </a:r>
            <a:r>
              <a:rPr lang="ar-SA" altLang="en-US" sz="4400" b="1" baseline="-25000" dirty="0"/>
              <a:t>٩</a:t>
            </a:r>
            <a:r>
              <a:rPr lang="ar-SA" altLang="en-US" sz="2000" b="1" dirty="0"/>
              <a:t>   ،   </a:t>
            </a:r>
            <a:r>
              <a:rPr lang="ar-SA" altLang="en-US" sz="3600" b="1" baseline="30000" dirty="0"/>
              <a:t>٤</a:t>
            </a:r>
            <a:r>
              <a:rPr lang="ar-SA" altLang="en-US" sz="4400" b="1" baseline="-25000" dirty="0"/>
              <a:t>٣</a:t>
            </a:r>
            <a:r>
              <a:rPr lang="ar-SA" altLang="en-US" sz="2000" b="1" dirty="0"/>
              <a:t>   ،   </a:t>
            </a:r>
            <a:r>
              <a:rPr lang="ar-SA" altLang="en-US" sz="3600" b="1" baseline="30000" dirty="0"/>
              <a:t>٥</a:t>
            </a:r>
            <a:r>
              <a:rPr lang="ar-SA" altLang="en-US" sz="4400" b="1" baseline="-25000" dirty="0"/>
              <a:t>٨</a:t>
            </a:r>
            <a:endParaRPr lang="en-US" altLang="en-US" sz="4400" b="1" baseline="-25000" dirty="0"/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FFD1D66E-B093-1E4B-8D47-F7988DFA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479" y="3989415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dirty="0"/>
              <a:t>٩ =</a:t>
            </a:r>
            <a:endParaRPr lang="en-US" altLang="en-US" sz="2800" b="1" dirty="0"/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20CD7477-3F5A-F341-AA05-47B3077C8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689" y="3989415"/>
            <a:ext cx="2637177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chemeClr val="accent1"/>
                </a:solidFill>
              </a:rPr>
              <a:t>٩ × ٩ × ٩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3DD35889-13B7-A04F-B242-D6581E1D8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479" y="4622828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2800" b="1" dirty="0"/>
              <a:t>٣ =</a:t>
            </a:r>
            <a:endParaRPr lang="en-US" altLang="en-US" sz="2800" b="1" dirty="0"/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186E1A89-E99C-9140-89B7-6B15AEB84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642" y="4622828"/>
            <a:ext cx="2625224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chemeClr val="accent1"/>
                </a:solidFill>
              </a:rPr>
              <a:t>٣ × ٣ × ٣ × ٣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68F6A58A-2266-2A4B-8604-E7844E5F4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479" y="5270528"/>
            <a:ext cx="107791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2800" b="1" dirty="0"/>
              <a:t>٨ =</a:t>
            </a:r>
            <a:endParaRPr lang="en-US" altLang="en-US" sz="2800" b="1" dirty="0"/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515D66A8-FB0C-BB4A-B562-4B52C6F80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774" y="5270528"/>
            <a:ext cx="2861092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chemeClr val="accent1"/>
                </a:solidFill>
              </a:rPr>
              <a:t>٨ × ٨ × ٨ × ٨ × ٨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35B6F347-DB3E-D84E-B415-8E18E531D6C4}"/>
              </a:ext>
            </a:extLst>
          </p:cNvPr>
          <p:cNvSpPr txBox="1"/>
          <p:nvPr/>
        </p:nvSpPr>
        <p:spPr>
          <a:xfrm>
            <a:off x="7925432" y="706973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صـ ١٨ 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924ABCEE-FB36-5B41-BE56-4334DB6B2C35}"/>
              </a:ext>
            </a:extLst>
          </p:cNvPr>
          <p:cNvSpPr txBox="1"/>
          <p:nvPr/>
        </p:nvSpPr>
        <p:spPr>
          <a:xfrm>
            <a:off x="7686261" y="2694015"/>
            <a:ext cx="159332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١-٢-٣ صـ ١٨</a:t>
            </a:r>
          </a:p>
        </p:txBody>
      </p:sp>
      <p:pic>
        <p:nvPicPr>
          <p:cNvPr id="72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925CAB6D-C92F-CF47-9E16-3F94941F5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220481" y="-180234"/>
            <a:ext cx="974153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مستطيل 72">
            <a:extLst>
              <a:ext uri="{FF2B5EF4-FFF2-40B4-BE49-F238E27FC236}">
                <a16:creationId xmlns:a16="http://schemas.microsoft.com/office/drawing/2014/main" id="{4D532055-6B2A-7A4F-9D13-87AC6D1EB69C}"/>
              </a:ext>
            </a:extLst>
          </p:cNvPr>
          <p:cNvSpPr/>
          <p:nvPr/>
        </p:nvSpPr>
        <p:spPr>
          <a:xfrm rot="385153">
            <a:off x="9818864" y="718081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55E9B1CC-8F1B-3446-9F8E-3684E4F4CFBE}"/>
              </a:ext>
            </a:extLst>
          </p:cNvPr>
          <p:cNvSpPr/>
          <p:nvPr/>
        </p:nvSpPr>
        <p:spPr>
          <a:xfrm rot="385153">
            <a:off x="9424920" y="2500079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</p:spTree>
    <p:extLst>
      <p:ext uri="{BB962C8B-B14F-4D97-AF65-F5344CB8AC3E}">
        <p14:creationId xmlns:p14="http://schemas.microsoft.com/office/powerpoint/2010/main" val="232792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تأكد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94093" y="444160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16">
            <a:extLst>
              <a:ext uri="{FF2B5EF4-FFF2-40B4-BE49-F238E27FC236}">
                <a16:creationId xmlns:a16="http://schemas.microsoft.com/office/drawing/2014/main" id="{A193C8A1-17F4-6546-A07A-7752301D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789" y="1267990"/>
            <a:ext cx="8856663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23EA72D0-6CBA-DA44-9688-782772FEC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614" y="1382290"/>
            <a:ext cx="8062913" cy="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7030A0"/>
                </a:solidFill>
              </a:rPr>
              <a:t>احسب قيمة كل مما يلي :   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٤</a:t>
            </a:r>
            <a:r>
              <a:rPr lang="ar-SA" altLang="en-US" sz="3600" b="1" baseline="-25000" dirty="0">
                <a:solidFill>
                  <a:srgbClr val="7030A0"/>
                </a:solidFill>
              </a:rPr>
              <a:t>٢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٢</a:t>
            </a:r>
            <a:r>
              <a:rPr lang="ar-SA" altLang="en-US" sz="4400" b="1" baseline="-25000" dirty="0">
                <a:solidFill>
                  <a:srgbClr val="7030A0"/>
                </a:solidFill>
              </a:rPr>
              <a:t>٧</a:t>
            </a:r>
            <a:r>
              <a:rPr lang="ar-SA" altLang="en-US" sz="2000" b="1" dirty="0">
                <a:solidFill>
                  <a:srgbClr val="7030A0"/>
                </a:solidFill>
              </a:rPr>
              <a:t>   ،  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٣</a:t>
            </a:r>
            <a:r>
              <a:rPr lang="ar-SA" altLang="en-US" sz="4400" b="1" baseline="-25000" dirty="0">
                <a:solidFill>
                  <a:srgbClr val="7030A0"/>
                </a:solidFill>
              </a:rPr>
              <a:t>١٠</a:t>
            </a:r>
            <a:endParaRPr lang="en-US" altLang="en-US" sz="4400" b="1" baseline="-25000" dirty="0">
              <a:solidFill>
                <a:srgbClr val="7030A0"/>
              </a:solidFill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D04737AF-C347-CB47-9CB5-7EB36FB5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489" y="2204615"/>
            <a:ext cx="1077913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2800" b="1" baseline="30000" dirty="0"/>
              <a:t>٢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01E7AC0E-37A9-7540-AC52-88021BD61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989" y="2204615"/>
            <a:ext cx="1004888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١٦</a:t>
            </a:r>
            <a:endParaRPr lang="en-US" altLang="en-US" sz="2800" b="1" dirty="0"/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C31E9BDA-CDDC-5F4F-ABF0-5BC6B0BA1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077" y="2838027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٢</a:t>
            </a:r>
            <a:r>
              <a:rPr lang="ar-SA" altLang="en-US" sz="2800" b="1" baseline="30000" dirty="0"/>
              <a:t>٧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BF9756CA-5742-E343-BE98-A47BB8923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989" y="2838027"/>
            <a:ext cx="1004888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٤٩</a:t>
            </a:r>
            <a:endParaRPr lang="en-US" altLang="en-US" sz="2800" b="1" dirty="0"/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77817DFB-B532-D040-AB7A-A3EDB62C6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077" y="3485727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baseline="30000" dirty="0"/>
              <a:t>١٠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5F63283B-A789-D640-85B6-C40A5B3FA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577" y="3485727"/>
            <a:ext cx="1004887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١٠٠٠</a:t>
            </a:r>
            <a:endParaRPr lang="en-US" altLang="en-US" sz="2800" b="1" dirty="0"/>
          </a:p>
        </p:txBody>
      </p:sp>
      <p:sp>
        <p:nvSpPr>
          <p:cNvPr id="15" name="AutoShape 24">
            <a:extLst>
              <a:ext uri="{FF2B5EF4-FFF2-40B4-BE49-F238E27FC236}">
                <a16:creationId xmlns:a16="http://schemas.microsoft.com/office/drawing/2014/main" id="{CFCD2205-06D4-B849-AD4C-578C6C54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789" y="4219152"/>
            <a:ext cx="8856663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5">
            <a:extLst>
              <a:ext uri="{FF2B5EF4-FFF2-40B4-BE49-F238E27FC236}">
                <a16:creationId xmlns:a16="http://schemas.microsoft.com/office/drawing/2014/main" id="{B188908F-0F8D-F647-A29D-2A6DC76A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614" y="4333452"/>
            <a:ext cx="8062913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7030A0"/>
                </a:solidFill>
              </a:rPr>
              <a:t>يبلغ عدد سكان الوطن العربي </a:t>
            </a:r>
            <a:r>
              <a:rPr lang="ar-SA" altLang="en-US" sz="3600" b="1" baseline="30000" dirty="0">
                <a:solidFill>
                  <a:srgbClr val="7030A0"/>
                </a:solidFill>
              </a:rPr>
              <a:t>١٢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٥</a:t>
            </a:r>
            <a:r>
              <a:rPr lang="ar-SA" altLang="en-US" sz="2000" b="1" dirty="0">
                <a:solidFill>
                  <a:srgbClr val="7030A0"/>
                </a:solidFill>
              </a:rPr>
              <a:t> شخصا تقريبا . اكتب هذا العدد بالصيغة القياسية </a:t>
            </a:r>
            <a:endParaRPr lang="en-US" altLang="en-US" sz="2000" b="1" dirty="0">
              <a:solidFill>
                <a:srgbClr val="7030A0"/>
              </a:solidFill>
            </a:endParaRP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id="{D8B500A6-553D-9C4A-931F-A1AACA277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902" y="5285952"/>
            <a:ext cx="10779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١٢</a:t>
            </a:r>
            <a:r>
              <a:rPr lang="ar-SA" altLang="en-US" sz="4000" b="1" baseline="-25000" dirty="0"/>
              <a:t>٥</a:t>
            </a:r>
            <a:r>
              <a:rPr lang="ar-SA" altLang="en-US" sz="2800" b="1" dirty="0"/>
              <a:t> =</a:t>
            </a:r>
            <a:endParaRPr lang="en-US" altLang="en-US" sz="2800" b="1" dirty="0"/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id="{D7D0F8BD-C4A5-9248-9B7C-702AD3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639" y="5285952"/>
            <a:ext cx="266065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2800" b="1" dirty="0"/>
              <a:t>٢٤٤١٤٠٦٢٥</a:t>
            </a:r>
            <a:endParaRPr lang="en-US" altLang="en-US" sz="2800" b="1" dirty="0"/>
          </a:p>
        </p:txBody>
      </p: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022751AC-7CBC-5449-820A-DB4253A05558}"/>
              </a:ext>
            </a:extLst>
          </p:cNvPr>
          <p:cNvSpPr txBox="1"/>
          <p:nvPr/>
        </p:nvSpPr>
        <p:spPr>
          <a:xfrm>
            <a:off x="7627915" y="86366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تحقق من فهمك صـ ١٤ 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C33BF131-E8E9-6249-81ED-7608EFC24241}"/>
              </a:ext>
            </a:extLst>
          </p:cNvPr>
          <p:cNvSpPr txBox="1"/>
          <p:nvPr/>
        </p:nvSpPr>
        <p:spPr>
          <a:xfrm>
            <a:off x="2281581" y="3618293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C00000"/>
                </a:solidFill>
                <a:latin typeface="Beirut" pitchFamily="2" charset="-78"/>
              </a:rPr>
              <a:t>تأكد ٧صـ ١٨</a:t>
            </a:r>
          </a:p>
        </p:txBody>
      </p:sp>
    </p:spTree>
    <p:extLst>
      <p:ext uri="{BB962C8B-B14F-4D97-AF65-F5344CB8AC3E}">
        <p14:creationId xmlns:p14="http://schemas.microsoft.com/office/powerpoint/2010/main" val="253219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صورة 56">
            <a:extLst>
              <a:ext uri="{FF2B5EF4-FFF2-40B4-BE49-F238E27FC236}">
                <a16:creationId xmlns:a16="http://schemas.microsoft.com/office/drawing/2014/main" id="{BA1B8A35-7182-9A44-8472-8018BC2D45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805483" y="-252407"/>
            <a:ext cx="8160822" cy="8177183"/>
          </a:xfrm>
          <a:prstGeom prst="rect">
            <a:avLst/>
          </a:prstGeom>
        </p:spPr>
      </p:pic>
      <p:sp>
        <p:nvSpPr>
          <p:cNvPr id="40" name="مستطيل 39">
            <a:extLst>
              <a:ext uri="{FF2B5EF4-FFF2-40B4-BE49-F238E27FC236}">
                <a16:creationId xmlns:a16="http://schemas.microsoft.com/office/drawing/2014/main" id="{44B23806-9ECD-164F-8EEE-6AD46AA0C773}"/>
              </a:ext>
            </a:extLst>
          </p:cNvPr>
          <p:cNvSpPr/>
          <p:nvPr/>
        </p:nvSpPr>
        <p:spPr>
          <a:xfrm>
            <a:off x="930927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4B3BBF-B640-9245-833C-7455DFE211CF}"/>
              </a:ext>
            </a:extLst>
          </p:cNvPr>
          <p:cNvSpPr/>
          <p:nvPr/>
        </p:nvSpPr>
        <p:spPr>
          <a:xfrm>
            <a:off x="6135616" y="251063"/>
            <a:ext cx="5177561" cy="6416041"/>
          </a:xfrm>
          <a:prstGeom prst="rect">
            <a:avLst/>
          </a:prstGeom>
          <a:gradFill>
            <a:gsLst>
              <a:gs pos="0">
                <a:srgbClr val="84DDE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F6DE"/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 prstMaterial="matt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 dirty="0"/>
          </a:p>
        </p:txBody>
      </p:sp>
      <p:sp>
        <p:nvSpPr>
          <p:cNvPr id="11" name="مستطيل ذو زاوية واحدة مستديرة 10">
            <a:extLst>
              <a:ext uri="{FF2B5EF4-FFF2-40B4-BE49-F238E27FC236}">
                <a16:creationId xmlns:a16="http://schemas.microsoft.com/office/drawing/2014/main" id="{5B631456-EC16-3A4D-9F31-219C4042379B}"/>
              </a:ext>
            </a:extLst>
          </p:cNvPr>
          <p:cNvSpPr/>
          <p:nvPr/>
        </p:nvSpPr>
        <p:spPr>
          <a:xfrm flipH="1">
            <a:off x="1215771" y="413877"/>
            <a:ext cx="4640815" cy="6012023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146" name="مستطيل ذو زاوية واحدة مستديرة 145">
            <a:extLst>
              <a:ext uri="{FF2B5EF4-FFF2-40B4-BE49-F238E27FC236}">
                <a16:creationId xmlns:a16="http://schemas.microsoft.com/office/drawing/2014/main" id="{F6CED11E-8733-5D4F-ABC3-0489C18AF84D}"/>
              </a:ext>
            </a:extLst>
          </p:cNvPr>
          <p:cNvSpPr/>
          <p:nvPr/>
        </p:nvSpPr>
        <p:spPr>
          <a:xfrm>
            <a:off x="6377830" y="421918"/>
            <a:ext cx="4635002" cy="6050214"/>
          </a:xfrm>
          <a:prstGeom prst="round1Rect">
            <a:avLst/>
          </a:prstGeom>
          <a:blipFill dpi="0" rotWithShape="1">
            <a:blip r:embed="rId4">
              <a:alphaModFix amt="5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6C685A5-481C-D846-BC88-DAC444732834}"/>
              </a:ext>
            </a:extLst>
          </p:cNvPr>
          <p:cNvGrpSpPr>
            <a:grpSpLocks/>
          </p:cNvGrpSpPr>
          <p:nvPr/>
        </p:nvGrpSpPr>
        <p:grpSpPr bwMode="auto">
          <a:xfrm>
            <a:off x="9997473" y="1121410"/>
            <a:ext cx="974668" cy="480398"/>
            <a:chOff x="10372773" y="968175"/>
            <a:chExt cx="1066002" cy="505976"/>
          </a:xfrm>
        </p:grpSpPr>
        <p:sp>
          <p:nvSpPr>
            <p:cNvPr id="59" name="مستطيل ذو زاويتين مستديرتين في نفس الجانب 58">
              <a:extLst>
                <a:ext uri="{FF2B5EF4-FFF2-40B4-BE49-F238E27FC236}">
                  <a16:creationId xmlns:a16="http://schemas.microsoft.com/office/drawing/2014/main" id="{D544BABA-C8B4-0A4D-BE12-97963EF46C80}"/>
                </a:ext>
              </a:extLst>
            </p:cNvPr>
            <p:cNvSpPr/>
            <p:nvPr/>
          </p:nvSpPr>
          <p:spPr>
            <a:xfrm rot="16200000" flipV="1">
              <a:off x="10652786" y="688162"/>
              <a:ext cx="505976" cy="1066002"/>
            </a:xfrm>
            <a:prstGeom prst="round2SameRect">
              <a:avLst/>
            </a:prstGeom>
            <a:solidFill>
              <a:schemeClr val="accent6">
                <a:lumMod val="60000"/>
                <a:lumOff val="40000"/>
                <a:alpha val="9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>
                <a:defRPr/>
              </a:pPr>
              <a:endParaRPr lang="ar-SA" sz="1350" dirty="0"/>
            </a:p>
          </p:txBody>
        </p: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F02DD5D7-3530-0D43-B502-EC9CF52F1010}"/>
                </a:ext>
              </a:extLst>
            </p:cNvPr>
            <p:cNvSpPr txBox="1"/>
            <p:nvPr/>
          </p:nvSpPr>
          <p:spPr>
            <a:xfrm>
              <a:off x="10372773" y="1023507"/>
              <a:ext cx="1034213" cy="316059"/>
            </a:xfrm>
            <a:prstGeom prst="rect">
              <a:avLst/>
            </a:prstGeom>
            <a:solidFill>
              <a:srgbClr val="7A81FF"/>
            </a:solidFill>
          </p:spPr>
          <p:txBody>
            <a:bodyPr rtlCol="1">
              <a:spAutoFit/>
            </a:bodyPr>
            <a:lstStyle/>
            <a:p>
              <a:pPr defTabSz="685800">
                <a:defRPr/>
              </a:pPr>
              <a:r>
                <a:rPr lang="ar-SA" sz="1350" dirty="0">
                  <a:solidFill>
                    <a:schemeClr val="bg1"/>
                  </a:solidFill>
                </a:rPr>
                <a:t>تدرب :</a:t>
              </a:r>
            </a:p>
          </p:txBody>
        </p:sp>
      </p:grpSp>
      <p:sp>
        <p:nvSpPr>
          <p:cNvPr id="67" name="مستطيل ذو زاوية واحدة مستديرة 66">
            <a:extLst>
              <a:ext uri="{FF2B5EF4-FFF2-40B4-BE49-F238E27FC236}">
                <a16:creationId xmlns:a16="http://schemas.microsoft.com/office/drawing/2014/main" id="{0F3EB21D-2CCD-8E4A-8EF5-6C36BEEBD91C}"/>
              </a:ext>
            </a:extLst>
          </p:cNvPr>
          <p:cNvSpPr/>
          <p:nvPr/>
        </p:nvSpPr>
        <p:spPr>
          <a:xfrm>
            <a:off x="6481966" y="421918"/>
            <a:ext cx="4538117" cy="5991922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sp>
        <p:nvSpPr>
          <p:cNvPr id="66" name="مستطيل ذو زاوية واحدة مستديرة 65">
            <a:extLst>
              <a:ext uri="{FF2B5EF4-FFF2-40B4-BE49-F238E27FC236}">
                <a16:creationId xmlns:a16="http://schemas.microsoft.com/office/drawing/2014/main" id="{AE7F4C68-15C9-1549-819B-FB714BCCFC97}"/>
              </a:ext>
            </a:extLst>
          </p:cNvPr>
          <p:cNvSpPr/>
          <p:nvPr/>
        </p:nvSpPr>
        <p:spPr>
          <a:xfrm flipH="1">
            <a:off x="1208858" y="446546"/>
            <a:ext cx="4677632" cy="5905491"/>
          </a:xfrm>
          <a:prstGeom prst="round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SA" sz="1350"/>
          </a:p>
        </p:txBody>
      </p:sp>
      <p:grpSp>
        <p:nvGrpSpPr>
          <p:cNvPr id="20488" name="مجموعة 150">
            <a:extLst>
              <a:ext uri="{FF2B5EF4-FFF2-40B4-BE49-F238E27FC236}">
                <a16:creationId xmlns:a16="http://schemas.microsoft.com/office/drawing/2014/main" id="{4B0357C6-8132-834C-9588-E08EAFFFBB3E}"/>
              </a:ext>
            </a:extLst>
          </p:cNvPr>
          <p:cNvGrpSpPr>
            <a:grpSpLocks/>
          </p:cNvGrpSpPr>
          <p:nvPr/>
        </p:nvGrpSpPr>
        <p:grpSpPr bwMode="auto">
          <a:xfrm>
            <a:off x="5701569" y="1963617"/>
            <a:ext cx="893285" cy="631152"/>
            <a:chOff x="5588071" y="1636276"/>
            <a:chExt cx="974777" cy="666294"/>
          </a:xfrm>
        </p:grpSpPr>
        <p:grpSp>
          <p:nvGrpSpPr>
            <p:cNvPr id="20557" name="مجموعة 151">
              <a:extLst>
                <a:ext uri="{FF2B5EF4-FFF2-40B4-BE49-F238E27FC236}">
                  <a16:creationId xmlns:a16="http://schemas.microsoft.com/office/drawing/2014/main" id="{39A914F0-45DE-804A-AA93-0CA551094E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56" name="مستطيل مستدير الزوايا 155">
                <a:extLst>
                  <a:ext uri="{FF2B5EF4-FFF2-40B4-BE49-F238E27FC236}">
                    <a16:creationId xmlns:a16="http://schemas.microsoft.com/office/drawing/2014/main" id="{9EDEFC73-8C4E-AA4F-9842-F14235EE158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7" name="مستطيل مستدير الزوايا 156">
                <a:extLst>
                  <a:ext uri="{FF2B5EF4-FFF2-40B4-BE49-F238E27FC236}">
                    <a16:creationId xmlns:a16="http://schemas.microsoft.com/office/drawing/2014/main" id="{6B08B555-ACCF-604E-9E9E-ED1337DBC8F0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8" name="مستطيل مستدير الزوايا 157">
                <a:extLst>
                  <a:ext uri="{FF2B5EF4-FFF2-40B4-BE49-F238E27FC236}">
                    <a16:creationId xmlns:a16="http://schemas.microsoft.com/office/drawing/2014/main" id="{EF4B3582-B17E-7E40-8F17-404B70CFE62E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59" name="مستطيل مستدير الزوايا 158">
                <a:extLst>
                  <a:ext uri="{FF2B5EF4-FFF2-40B4-BE49-F238E27FC236}">
                    <a16:creationId xmlns:a16="http://schemas.microsoft.com/office/drawing/2014/main" id="{00B9A856-248E-5B45-BDC0-DE703F16CEDE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58" name="Google Shape;150;p5">
              <a:extLst>
                <a:ext uri="{FF2B5EF4-FFF2-40B4-BE49-F238E27FC236}">
                  <a16:creationId xmlns:a16="http://schemas.microsoft.com/office/drawing/2014/main" id="{B951B9F0-77F4-434E-9578-083C6BF081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54" name="Google Shape;152;p5">
                <a:extLst>
                  <a:ext uri="{FF2B5EF4-FFF2-40B4-BE49-F238E27FC236}">
                    <a16:creationId xmlns:a16="http://schemas.microsoft.com/office/drawing/2014/main" id="{5F936048-8118-284B-BFF1-A6B0EAA769B0}"/>
                  </a:ext>
                </a:extLst>
              </p:cNvPr>
              <p:cNvSpPr/>
              <p:nvPr/>
            </p:nvSpPr>
            <p:spPr>
              <a:xfrm>
                <a:off x="1391643" y="923180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3;p5">
                <a:extLst>
                  <a:ext uri="{FF2B5EF4-FFF2-40B4-BE49-F238E27FC236}">
                    <a16:creationId xmlns:a16="http://schemas.microsoft.com/office/drawing/2014/main" id="{44DA7AA6-49CD-8C44-A02C-DA2A7371E73C}"/>
                  </a:ext>
                </a:extLst>
              </p:cNvPr>
              <p:cNvSpPr/>
              <p:nvPr/>
            </p:nvSpPr>
            <p:spPr>
              <a:xfrm>
                <a:off x="1391643" y="1108609"/>
                <a:ext cx="507075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89" name="مجموعة 149">
            <a:extLst>
              <a:ext uri="{FF2B5EF4-FFF2-40B4-BE49-F238E27FC236}">
                <a16:creationId xmlns:a16="http://schemas.microsoft.com/office/drawing/2014/main" id="{C641AF9F-6EB7-384F-BB5D-B33F53E6E557}"/>
              </a:ext>
            </a:extLst>
          </p:cNvPr>
          <p:cNvGrpSpPr>
            <a:grpSpLocks/>
          </p:cNvGrpSpPr>
          <p:nvPr/>
        </p:nvGrpSpPr>
        <p:grpSpPr bwMode="auto">
          <a:xfrm>
            <a:off x="5707383" y="745534"/>
            <a:ext cx="891347" cy="633163"/>
            <a:chOff x="5588071" y="1636276"/>
            <a:chExt cx="974777" cy="666294"/>
          </a:xfrm>
        </p:grpSpPr>
        <p:grpSp>
          <p:nvGrpSpPr>
            <p:cNvPr id="20541" name="مجموعة 148">
              <a:extLst>
                <a:ext uri="{FF2B5EF4-FFF2-40B4-BE49-F238E27FC236}">
                  <a16:creationId xmlns:a16="http://schemas.microsoft.com/office/drawing/2014/main" id="{2DDD4929-BE11-2347-8C70-9ED9F968E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3" name="مستطيل مستدير الزوايا 102">
                <a:extLst>
                  <a:ext uri="{FF2B5EF4-FFF2-40B4-BE49-F238E27FC236}">
                    <a16:creationId xmlns:a16="http://schemas.microsoft.com/office/drawing/2014/main" id="{F1873BD5-0D0B-9543-A62A-00CEE3A44C3C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4" name="مستطيل مستدير الزوايا 103">
                <a:extLst>
                  <a:ext uri="{FF2B5EF4-FFF2-40B4-BE49-F238E27FC236}">
                    <a16:creationId xmlns:a16="http://schemas.microsoft.com/office/drawing/2014/main" id="{D14CAA02-FA89-054F-87B5-51467901687A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5" name="مستطيل مستدير الزوايا 104">
                <a:extLst>
                  <a:ext uri="{FF2B5EF4-FFF2-40B4-BE49-F238E27FC236}">
                    <a16:creationId xmlns:a16="http://schemas.microsoft.com/office/drawing/2014/main" id="{327FE259-5977-334D-AD40-4251EC6D7DC0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6" name="مستطيل مستدير الزوايا 105">
                <a:extLst>
                  <a:ext uri="{FF2B5EF4-FFF2-40B4-BE49-F238E27FC236}">
                    <a16:creationId xmlns:a16="http://schemas.microsoft.com/office/drawing/2014/main" id="{81D2AF9D-0C06-B54D-82A3-FC7702B063B5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42" name="Google Shape;150;p5">
              <a:extLst>
                <a:ext uri="{FF2B5EF4-FFF2-40B4-BE49-F238E27FC236}">
                  <a16:creationId xmlns:a16="http://schemas.microsoft.com/office/drawing/2014/main" id="{704034CE-5D7D-BB46-835A-9D9BEEA8768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08" name="Google Shape;152;p5">
                <a:extLst>
                  <a:ext uri="{FF2B5EF4-FFF2-40B4-BE49-F238E27FC236}">
                    <a16:creationId xmlns:a16="http://schemas.microsoft.com/office/drawing/2014/main" id="{F54A46E7-6F5A-CB41-AE35-FC6DDCF8E5A8}"/>
                  </a:ext>
                </a:extLst>
              </p:cNvPr>
              <p:cNvSpPr/>
              <p:nvPr/>
            </p:nvSpPr>
            <p:spPr>
              <a:xfrm>
                <a:off x="1391860" y="924942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53;p5">
                <a:extLst>
                  <a:ext uri="{FF2B5EF4-FFF2-40B4-BE49-F238E27FC236}">
                    <a16:creationId xmlns:a16="http://schemas.microsoft.com/office/drawing/2014/main" id="{CD619EC6-5C4E-A348-AF02-D37601EF15A0}"/>
                  </a:ext>
                </a:extLst>
              </p:cNvPr>
              <p:cNvSpPr/>
              <p:nvPr/>
            </p:nvSpPr>
            <p:spPr>
              <a:xfrm>
                <a:off x="1391860" y="1110707"/>
                <a:ext cx="506701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0" name="مجموعة 159">
            <a:extLst>
              <a:ext uri="{FF2B5EF4-FFF2-40B4-BE49-F238E27FC236}">
                <a16:creationId xmlns:a16="http://schemas.microsoft.com/office/drawing/2014/main" id="{F36ECD74-C71D-7C4B-A2A1-C178F39FCD7B}"/>
              </a:ext>
            </a:extLst>
          </p:cNvPr>
          <p:cNvGrpSpPr>
            <a:grpSpLocks/>
          </p:cNvGrpSpPr>
          <p:nvPr/>
        </p:nvGrpSpPr>
        <p:grpSpPr bwMode="auto">
          <a:xfrm>
            <a:off x="5680256" y="3177679"/>
            <a:ext cx="893284" cy="631152"/>
            <a:chOff x="5588071" y="1636276"/>
            <a:chExt cx="974777" cy="666294"/>
          </a:xfrm>
        </p:grpSpPr>
        <p:grpSp>
          <p:nvGrpSpPr>
            <p:cNvPr id="20525" name="مجموعة 160">
              <a:extLst>
                <a:ext uri="{FF2B5EF4-FFF2-40B4-BE49-F238E27FC236}">
                  <a16:creationId xmlns:a16="http://schemas.microsoft.com/office/drawing/2014/main" id="{4F5A8D26-DA82-4447-871D-098CC8C4C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65" name="مستطيل مستدير الزوايا 164">
                <a:extLst>
                  <a:ext uri="{FF2B5EF4-FFF2-40B4-BE49-F238E27FC236}">
                    <a16:creationId xmlns:a16="http://schemas.microsoft.com/office/drawing/2014/main" id="{9508F1A9-7128-0848-A674-DC77F3ADAB6A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6" name="مستطيل مستدير الزوايا 165">
                <a:extLst>
                  <a:ext uri="{FF2B5EF4-FFF2-40B4-BE49-F238E27FC236}">
                    <a16:creationId xmlns:a16="http://schemas.microsoft.com/office/drawing/2014/main" id="{CB5A67BA-C297-5544-AE38-2AA346CEDBCD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7" name="مستطيل مستدير الزوايا 166">
                <a:extLst>
                  <a:ext uri="{FF2B5EF4-FFF2-40B4-BE49-F238E27FC236}">
                    <a16:creationId xmlns:a16="http://schemas.microsoft.com/office/drawing/2014/main" id="{4D72069D-C9B3-EF45-90A8-8660C927D0CD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68" name="مستطيل مستدير الزوايا 167">
                <a:extLst>
                  <a:ext uri="{FF2B5EF4-FFF2-40B4-BE49-F238E27FC236}">
                    <a16:creationId xmlns:a16="http://schemas.microsoft.com/office/drawing/2014/main" id="{5956203C-4930-B246-AB2F-B5B746B76BDB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26" name="Google Shape;150;p5">
              <a:extLst>
                <a:ext uri="{FF2B5EF4-FFF2-40B4-BE49-F238E27FC236}">
                  <a16:creationId xmlns:a16="http://schemas.microsoft.com/office/drawing/2014/main" id="{69A7929B-FF86-1D49-9382-6B216277AA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63" name="Google Shape;152;p5">
                <a:extLst>
                  <a:ext uri="{FF2B5EF4-FFF2-40B4-BE49-F238E27FC236}">
                    <a16:creationId xmlns:a16="http://schemas.microsoft.com/office/drawing/2014/main" id="{E7FD637C-9B60-ED43-A69F-51E7CCAFF1DC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53;p5">
                <a:extLst>
                  <a:ext uri="{FF2B5EF4-FFF2-40B4-BE49-F238E27FC236}">
                    <a16:creationId xmlns:a16="http://schemas.microsoft.com/office/drawing/2014/main" id="{F0B204D9-5508-3546-9804-17107E83498F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1" name="مجموعة 94">
            <a:extLst>
              <a:ext uri="{FF2B5EF4-FFF2-40B4-BE49-F238E27FC236}">
                <a16:creationId xmlns:a16="http://schemas.microsoft.com/office/drawing/2014/main" id="{965D2337-44F4-894A-9C25-441D0F254B54}"/>
              </a:ext>
            </a:extLst>
          </p:cNvPr>
          <p:cNvGrpSpPr>
            <a:grpSpLocks/>
          </p:cNvGrpSpPr>
          <p:nvPr/>
        </p:nvGrpSpPr>
        <p:grpSpPr bwMode="auto">
          <a:xfrm>
            <a:off x="5695758" y="4363602"/>
            <a:ext cx="893284" cy="631152"/>
            <a:chOff x="5588071" y="1636276"/>
            <a:chExt cx="974777" cy="666294"/>
          </a:xfrm>
        </p:grpSpPr>
        <p:grpSp>
          <p:nvGrpSpPr>
            <p:cNvPr id="20509" name="مجموعة 95">
              <a:extLst>
                <a:ext uri="{FF2B5EF4-FFF2-40B4-BE49-F238E27FC236}">
                  <a16:creationId xmlns:a16="http://schemas.microsoft.com/office/drawing/2014/main" id="{534F66C5-8E40-7A41-8059-300FC00253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00" name="مستطيل مستدير الزوايا 99">
                <a:extLst>
                  <a:ext uri="{FF2B5EF4-FFF2-40B4-BE49-F238E27FC236}">
                    <a16:creationId xmlns:a16="http://schemas.microsoft.com/office/drawing/2014/main" id="{784CB944-C396-264A-8EBD-C5D176C6DDB2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EABE544D-C941-FB44-8B0A-83D8A9E9F9B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02" name="مستطيل مستدير الزوايا 101">
                <a:extLst>
                  <a:ext uri="{FF2B5EF4-FFF2-40B4-BE49-F238E27FC236}">
                    <a16:creationId xmlns:a16="http://schemas.microsoft.com/office/drawing/2014/main" id="{8AE5595F-D091-DD46-B738-7B6092C43231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0" name="مستطيل مستدير الزوايا 109">
                <a:extLst>
                  <a:ext uri="{FF2B5EF4-FFF2-40B4-BE49-F238E27FC236}">
                    <a16:creationId xmlns:a16="http://schemas.microsoft.com/office/drawing/2014/main" id="{8D7E60DC-00D0-0647-A3B2-B39FCD542E56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510" name="Google Shape;150;p5">
              <a:extLst>
                <a:ext uri="{FF2B5EF4-FFF2-40B4-BE49-F238E27FC236}">
                  <a16:creationId xmlns:a16="http://schemas.microsoft.com/office/drawing/2014/main" id="{50DD20FD-9C0B-E44D-80A6-CA9E0DF2A54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98" name="Google Shape;152;p5">
                <a:extLst>
                  <a:ext uri="{FF2B5EF4-FFF2-40B4-BE49-F238E27FC236}">
                    <a16:creationId xmlns:a16="http://schemas.microsoft.com/office/drawing/2014/main" id="{221B0587-4EB1-A748-8DDF-43676C0F56A6}"/>
                  </a:ext>
                </a:extLst>
              </p:cNvPr>
              <p:cNvSpPr/>
              <p:nvPr/>
            </p:nvSpPr>
            <p:spPr>
              <a:xfrm>
                <a:off x="1391643" y="92132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3;p5">
                <a:extLst>
                  <a:ext uri="{FF2B5EF4-FFF2-40B4-BE49-F238E27FC236}">
                    <a16:creationId xmlns:a16="http://schemas.microsoft.com/office/drawing/2014/main" id="{19994BE9-796B-EE4A-A507-FABE35C38B4A}"/>
                  </a:ext>
                </a:extLst>
              </p:cNvPr>
              <p:cNvSpPr/>
              <p:nvPr/>
            </p:nvSpPr>
            <p:spPr>
              <a:xfrm>
                <a:off x="1391643" y="1106755"/>
                <a:ext cx="507076" cy="51920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492" name="مجموعة 110">
            <a:extLst>
              <a:ext uri="{FF2B5EF4-FFF2-40B4-BE49-F238E27FC236}">
                <a16:creationId xmlns:a16="http://schemas.microsoft.com/office/drawing/2014/main" id="{5211D619-256D-0C4B-9A25-F2854F0D02CD}"/>
              </a:ext>
            </a:extLst>
          </p:cNvPr>
          <p:cNvGrpSpPr>
            <a:grpSpLocks/>
          </p:cNvGrpSpPr>
          <p:nvPr/>
        </p:nvGrpSpPr>
        <p:grpSpPr bwMode="auto">
          <a:xfrm>
            <a:off x="5709320" y="5547514"/>
            <a:ext cx="891347" cy="633161"/>
            <a:chOff x="5588071" y="1636276"/>
            <a:chExt cx="974777" cy="666294"/>
          </a:xfrm>
        </p:grpSpPr>
        <p:grpSp>
          <p:nvGrpSpPr>
            <p:cNvPr id="20493" name="مجموعة 111">
              <a:extLst>
                <a:ext uri="{FF2B5EF4-FFF2-40B4-BE49-F238E27FC236}">
                  <a16:creationId xmlns:a16="http://schemas.microsoft.com/office/drawing/2014/main" id="{07E05D89-881F-FB48-9405-C508FF104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71" y="1636276"/>
              <a:ext cx="974777" cy="666294"/>
              <a:chOff x="5588071" y="1636276"/>
              <a:chExt cx="974777" cy="666294"/>
            </a:xfrm>
          </p:grpSpPr>
          <p:sp>
            <p:nvSpPr>
              <p:cNvPr id="116" name="مستطيل مستدير الزوايا 115">
                <a:extLst>
                  <a:ext uri="{FF2B5EF4-FFF2-40B4-BE49-F238E27FC236}">
                    <a16:creationId xmlns:a16="http://schemas.microsoft.com/office/drawing/2014/main" id="{73EFE8F3-DFBD-844C-B482-E2BD463AFC25}"/>
                  </a:ext>
                </a:extLst>
              </p:cNvPr>
              <p:cNvSpPr/>
              <p:nvPr/>
            </p:nvSpPr>
            <p:spPr>
              <a:xfrm>
                <a:off x="6144246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7" name="مستطيل مستدير الزوايا 116">
                <a:extLst>
                  <a:ext uri="{FF2B5EF4-FFF2-40B4-BE49-F238E27FC236}">
                    <a16:creationId xmlns:a16="http://schemas.microsoft.com/office/drawing/2014/main" id="{0FBFD652-CCDA-A54C-87FC-B15BE505A57B}"/>
                  </a:ext>
                </a:extLst>
              </p:cNvPr>
              <p:cNvSpPr/>
              <p:nvPr/>
            </p:nvSpPr>
            <p:spPr>
              <a:xfrm>
                <a:off x="6164740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8" name="مستطيل مستدير الزوايا 117">
                <a:extLst>
                  <a:ext uri="{FF2B5EF4-FFF2-40B4-BE49-F238E27FC236}">
                    <a16:creationId xmlns:a16="http://schemas.microsoft.com/office/drawing/2014/main" id="{C594E06C-5327-174B-AEA5-F42410A25CF6}"/>
                  </a:ext>
                </a:extLst>
              </p:cNvPr>
              <p:cNvSpPr/>
              <p:nvPr/>
            </p:nvSpPr>
            <p:spPr>
              <a:xfrm>
                <a:off x="5588071" y="1636276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  <p:sp>
            <p:nvSpPr>
              <p:cNvPr id="119" name="مستطيل مستدير الزوايا 118">
                <a:extLst>
                  <a:ext uri="{FF2B5EF4-FFF2-40B4-BE49-F238E27FC236}">
                    <a16:creationId xmlns:a16="http://schemas.microsoft.com/office/drawing/2014/main" id="{4E8B3EC9-0B10-E14F-9ACC-941E96D625D0}"/>
                  </a:ext>
                </a:extLst>
              </p:cNvPr>
              <p:cNvSpPr/>
              <p:nvPr/>
            </p:nvSpPr>
            <p:spPr>
              <a:xfrm>
                <a:off x="5588071" y="2087104"/>
                <a:ext cx="398108" cy="215466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endParaRPr lang="ar-SA" sz="1350"/>
              </a:p>
            </p:txBody>
          </p:sp>
        </p:grpSp>
        <p:grpSp>
          <p:nvGrpSpPr>
            <p:cNvPr id="20494" name="Google Shape;150;p5">
              <a:extLst>
                <a:ext uri="{FF2B5EF4-FFF2-40B4-BE49-F238E27FC236}">
                  <a16:creationId xmlns:a16="http://schemas.microsoft.com/office/drawing/2014/main" id="{C2547250-4C8E-834C-BCEC-13B91311B8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V="1">
              <a:off x="5691669" y="1697556"/>
              <a:ext cx="727328" cy="543734"/>
              <a:chOff x="1391688" y="923067"/>
              <a:chExt cx="507038" cy="237574"/>
            </a:xfrm>
          </p:grpSpPr>
          <p:sp>
            <p:nvSpPr>
              <p:cNvPr id="114" name="Google Shape;152;p5">
                <a:extLst>
                  <a:ext uri="{FF2B5EF4-FFF2-40B4-BE49-F238E27FC236}">
                    <a16:creationId xmlns:a16="http://schemas.microsoft.com/office/drawing/2014/main" id="{DDE377CE-2366-564F-B9F7-ACF8E9280D0B}"/>
                  </a:ext>
                </a:extLst>
              </p:cNvPr>
              <p:cNvSpPr/>
              <p:nvPr/>
            </p:nvSpPr>
            <p:spPr>
              <a:xfrm>
                <a:off x="1391860" y="923094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53;p5">
                <a:extLst>
                  <a:ext uri="{FF2B5EF4-FFF2-40B4-BE49-F238E27FC236}">
                    <a16:creationId xmlns:a16="http://schemas.microsoft.com/office/drawing/2014/main" id="{CFA70577-3913-EC45-B97B-C485855C6443}"/>
                  </a:ext>
                </a:extLst>
              </p:cNvPr>
              <p:cNvSpPr/>
              <p:nvPr/>
            </p:nvSpPr>
            <p:spPr>
              <a:xfrm>
                <a:off x="1391860" y="1108859"/>
                <a:ext cx="506700" cy="51755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8" name="صورة 57">
            <a:extLst>
              <a:ext uri="{FF2B5EF4-FFF2-40B4-BE49-F238E27FC236}">
                <a16:creationId xmlns:a16="http://schemas.microsoft.com/office/drawing/2014/main" id="{79DA0FE5-7646-7F48-B618-8EEA458BC6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72769" y="5810101"/>
            <a:ext cx="1081704" cy="1083872"/>
          </a:xfrm>
          <a:prstGeom prst="rect">
            <a:avLst/>
          </a:prstGeom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C68FC8D0-4890-454D-915B-1C000D72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917" y="467185"/>
            <a:ext cx="9568617" cy="1081088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0EBC219-1F17-444B-AC0B-3D67F537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917" y="632285"/>
            <a:ext cx="956702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400" b="1" dirty="0">
                <a:solidFill>
                  <a:srgbClr val="C00000"/>
                </a:solidFill>
              </a:rPr>
              <a:t>اكتب حاصل الضرب بالصيغة الأسية :</a:t>
            </a:r>
          </a:p>
          <a:p>
            <a:pPr>
              <a:spcBef>
                <a:spcPct val="50000"/>
              </a:spcBef>
            </a:pPr>
            <a:r>
              <a:rPr lang="ar-SA" altLang="en-US" sz="2000" b="1" dirty="0"/>
              <a:t>     </a:t>
            </a:r>
            <a:r>
              <a:rPr lang="en-US" altLang="en-US" sz="2000" b="1" dirty="0">
                <a:solidFill>
                  <a:schemeClr val="accent1"/>
                </a:solidFill>
              </a:rPr>
              <a:t>◙</a:t>
            </a:r>
            <a:r>
              <a:rPr lang="ar-SA" altLang="en-US" sz="2000" b="1" dirty="0">
                <a:solidFill>
                  <a:schemeClr val="accent1"/>
                </a:solidFill>
              </a:rPr>
              <a:t> </a:t>
            </a:r>
            <a:r>
              <a:rPr lang="ar-SA" altLang="en-US" sz="2400" b="1" dirty="0">
                <a:solidFill>
                  <a:schemeClr val="accent1"/>
                </a:solidFill>
              </a:rPr>
              <a:t>٥ × ٥ × ٥ × ٥ × ٥ × ٥         </a:t>
            </a:r>
            <a:r>
              <a:rPr lang="en-US" altLang="en-US" sz="2000" b="1" dirty="0">
                <a:solidFill>
                  <a:schemeClr val="accent1"/>
                </a:solidFill>
              </a:rPr>
              <a:t>◙</a:t>
            </a:r>
            <a:r>
              <a:rPr lang="ar-SA" altLang="en-US" sz="2400" b="1" dirty="0">
                <a:solidFill>
                  <a:schemeClr val="accent1"/>
                </a:solidFill>
              </a:rPr>
              <a:t> ١ × ١ × ١ × ١     </a:t>
            </a:r>
            <a:r>
              <a:rPr lang="en-US" altLang="en-US" sz="2000" b="1" dirty="0">
                <a:solidFill>
                  <a:schemeClr val="accent1"/>
                </a:solidFill>
              </a:rPr>
              <a:t>◙</a:t>
            </a:r>
            <a:r>
              <a:rPr lang="ar-SA" altLang="en-US" sz="2000" b="1" dirty="0">
                <a:solidFill>
                  <a:schemeClr val="accent1"/>
                </a:solidFill>
              </a:rPr>
              <a:t> </a:t>
            </a:r>
            <a:r>
              <a:rPr lang="ar-SA" altLang="en-US" sz="2400" b="1" dirty="0">
                <a:solidFill>
                  <a:schemeClr val="accent1"/>
                </a:solidFill>
              </a:rPr>
              <a:t>٤ × ٤ × ٤ × ٤ × ٤</a:t>
            </a:r>
            <a:endParaRPr lang="en-US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A4E12CAB-6AF9-AB4B-8F14-B6E17CEB7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371" y="226741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A8C34A99-445D-4447-9A6D-D9C8A7D85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395" y="1675273"/>
            <a:ext cx="713326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>
                <a:solidFill>
                  <a:srgbClr val="7030A0"/>
                </a:solidFill>
              </a:rPr>
              <a:t>٦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٥</a:t>
            </a:r>
            <a:endParaRPr lang="en-US" altLang="en-US" sz="4000" b="1" baseline="-25000" dirty="0">
              <a:solidFill>
                <a:srgbClr val="7030A0"/>
              </a:solidFill>
            </a:endParaRPr>
          </a:p>
        </p:txBody>
      </p:sp>
      <p:sp>
        <p:nvSpPr>
          <p:cNvPr id="9" name="Text Box 51">
            <a:extLst>
              <a:ext uri="{FF2B5EF4-FFF2-40B4-BE49-F238E27FC236}">
                <a16:creationId xmlns:a16="http://schemas.microsoft.com/office/drawing/2014/main" id="{A8644E53-0DF7-C741-AB5A-DDD66429B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159" y="1675273"/>
            <a:ext cx="3887787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٥ × ٥ × ٥ × ٥ × ٥ × ٥ =</a:t>
            </a:r>
            <a:endParaRPr lang="en-US" altLang="en-US" sz="2800" b="1" dirty="0"/>
          </a:p>
        </p:txBody>
      </p:sp>
      <p:sp>
        <p:nvSpPr>
          <p:cNvPr id="12" name="Text Box 52">
            <a:extLst>
              <a:ext uri="{FF2B5EF4-FFF2-40B4-BE49-F238E27FC236}">
                <a16:creationId xmlns:a16="http://schemas.microsoft.com/office/drawing/2014/main" id="{F5FA839C-266B-BD4B-9171-197CB8F53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5771" y="2324560"/>
            <a:ext cx="1077913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>
                <a:solidFill>
                  <a:srgbClr val="7030A0"/>
                </a:solidFill>
              </a:rPr>
              <a:t>٤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١</a:t>
            </a:r>
            <a:endParaRPr lang="en-US" altLang="en-US" sz="4000" b="1" baseline="-25000" dirty="0">
              <a:solidFill>
                <a:srgbClr val="7030A0"/>
              </a:solidFill>
            </a:endParaRPr>
          </a:p>
        </p:txBody>
      </p:sp>
      <p:sp>
        <p:nvSpPr>
          <p:cNvPr id="13" name="Text Box 53">
            <a:extLst>
              <a:ext uri="{FF2B5EF4-FFF2-40B4-BE49-F238E27FC236}">
                <a16:creationId xmlns:a16="http://schemas.microsoft.com/office/drawing/2014/main" id="{5ACA6994-EFD8-FF42-8920-F7EC0FFF3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709" y="2324560"/>
            <a:ext cx="266541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١ × ١ × ١ × ١ =</a:t>
            </a:r>
            <a:endParaRPr lang="en-US" altLang="en-US" sz="2800" b="1" dirty="0"/>
          </a:p>
        </p:txBody>
      </p:sp>
      <p:sp>
        <p:nvSpPr>
          <p:cNvPr id="14" name="Text Box 54">
            <a:extLst>
              <a:ext uri="{FF2B5EF4-FFF2-40B4-BE49-F238E27FC236}">
                <a16:creationId xmlns:a16="http://schemas.microsoft.com/office/drawing/2014/main" id="{EBE703A2-705B-2E4E-8C9C-BD48A1FF1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720" y="2972260"/>
            <a:ext cx="747826" cy="50270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>
                <a:solidFill>
                  <a:srgbClr val="7030A0"/>
                </a:solidFill>
              </a:rPr>
              <a:t>٥</a:t>
            </a:r>
            <a:r>
              <a:rPr lang="ar-SA" altLang="en-US" sz="4000" b="1" baseline="-25000" dirty="0">
                <a:solidFill>
                  <a:srgbClr val="7030A0"/>
                </a:solidFill>
              </a:rPr>
              <a:t>٤</a:t>
            </a:r>
            <a:endParaRPr lang="en-US" altLang="en-US" sz="4000" b="1" baseline="-25000" dirty="0">
              <a:solidFill>
                <a:srgbClr val="7030A0"/>
              </a:solidFill>
            </a:endParaRPr>
          </a:p>
        </p:txBody>
      </p:sp>
      <p:sp>
        <p:nvSpPr>
          <p:cNvPr id="15" name="Text Box 55">
            <a:extLst>
              <a:ext uri="{FF2B5EF4-FFF2-40B4-BE49-F238E27FC236}">
                <a16:creationId xmlns:a16="http://schemas.microsoft.com/office/drawing/2014/main" id="{3476E8BD-1EDC-6F41-8362-1CE546DB2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984" y="2972260"/>
            <a:ext cx="3386137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/>
              <a:t> ٤ × ٤ × ٤ × ٤ × ٤  =</a:t>
            </a:r>
            <a:endParaRPr lang="en-US" altLang="en-US" sz="2800" b="1" dirty="0"/>
          </a:p>
        </p:txBody>
      </p:sp>
      <p:sp>
        <p:nvSpPr>
          <p:cNvPr id="16" name="AutoShape 56">
            <a:extLst>
              <a:ext uri="{FF2B5EF4-FFF2-40B4-BE49-F238E27FC236}">
                <a16:creationId xmlns:a16="http://schemas.microsoft.com/office/drawing/2014/main" id="{2D0AABE9-9BA8-0449-87D2-FC8C0E0B1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134" y="3707273"/>
            <a:ext cx="8280400" cy="720725"/>
          </a:xfrm>
          <a:prstGeom prst="plus">
            <a:avLst>
              <a:gd name="adj" fmla="val 25000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57">
            <a:extLst>
              <a:ext uri="{FF2B5EF4-FFF2-40B4-BE49-F238E27FC236}">
                <a16:creationId xmlns:a16="http://schemas.microsoft.com/office/drawing/2014/main" id="{07E90234-F996-924C-9667-83FB4F217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696" y="3821573"/>
            <a:ext cx="8062913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C00000"/>
                </a:solidFill>
              </a:rPr>
              <a:t>اكتب كل قوة فيما يلي كحاصل ضرب العامل في نفسه  :</a:t>
            </a:r>
            <a:r>
              <a:rPr lang="ar-SA" altLang="en-US" sz="2000" b="1" dirty="0"/>
              <a:t>      </a:t>
            </a:r>
            <a:r>
              <a:rPr lang="ar-SA" altLang="en-US" sz="3600" b="1" baseline="30000" dirty="0">
                <a:solidFill>
                  <a:schemeClr val="accent1"/>
                </a:solidFill>
              </a:rPr>
              <a:t>٥</a:t>
            </a:r>
            <a:r>
              <a:rPr lang="ar-SA" altLang="en-US" sz="4000" b="1" baseline="-25000" dirty="0">
                <a:solidFill>
                  <a:schemeClr val="accent1"/>
                </a:solidFill>
              </a:rPr>
              <a:t>١</a:t>
            </a:r>
            <a:r>
              <a:rPr lang="ar-SA" altLang="en-US" sz="2000" b="1" dirty="0">
                <a:solidFill>
                  <a:schemeClr val="accent1"/>
                </a:solidFill>
              </a:rPr>
              <a:t>   ،   </a:t>
            </a:r>
            <a:r>
              <a:rPr lang="ar-SA" altLang="en-US" sz="3600" b="1" baseline="30000" dirty="0">
                <a:solidFill>
                  <a:schemeClr val="accent1"/>
                </a:solidFill>
              </a:rPr>
              <a:t>٣</a:t>
            </a:r>
            <a:r>
              <a:rPr lang="ar-SA" altLang="en-US" sz="4000" b="1" baseline="-25000" dirty="0">
                <a:solidFill>
                  <a:schemeClr val="accent1"/>
                </a:solidFill>
              </a:rPr>
              <a:t>٩</a:t>
            </a:r>
            <a:r>
              <a:rPr lang="ar-SA" altLang="en-US" sz="2000" b="1" dirty="0">
                <a:solidFill>
                  <a:schemeClr val="accent1"/>
                </a:solidFill>
              </a:rPr>
              <a:t>   ،   </a:t>
            </a:r>
            <a:r>
              <a:rPr lang="ar-SA" altLang="en-US" sz="3600" b="1" baseline="30000" dirty="0">
                <a:solidFill>
                  <a:schemeClr val="accent1"/>
                </a:solidFill>
              </a:rPr>
              <a:t>٤</a:t>
            </a:r>
            <a:r>
              <a:rPr lang="ar-SA" altLang="en-US" sz="4000" b="1" baseline="-25000" dirty="0">
                <a:solidFill>
                  <a:schemeClr val="accent1"/>
                </a:solidFill>
              </a:rPr>
              <a:t>١٠</a:t>
            </a:r>
            <a:endParaRPr lang="en-US" altLang="en-US" sz="4000" b="1" baseline="-25000" dirty="0">
              <a:solidFill>
                <a:schemeClr val="accent1"/>
              </a:solidFill>
            </a:endParaRPr>
          </a:p>
        </p:txBody>
      </p:sp>
      <p:sp>
        <p:nvSpPr>
          <p:cNvPr id="18" name="Text Box 58">
            <a:extLst>
              <a:ext uri="{FF2B5EF4-FFF2-40B4-BE49-F238E27FC236}">
                <a16:creationId xmlns:a16="http://schemas.microsoft.com/office/drawing/2014/main" id="{E40429D0-B623-3D48-A383-C3D2C725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571" y="4643898"/>
            <a:ext cx="1077913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٥</a:t>
            </a:r>
            <a:r>
              <a:rPr lang="ar-SA" altLang="en-US" sz="2800" b="1" dirty="0"/>
              <a:t>١ =</a:t>
            </a:r>
            <a:endParaRPr lang="en-US" altLang="en-US" sz="2800" b="1" dirty="0"/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FE98570B-8C93-6B4B-B20A-6698588DF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468" y="4643898"/>
            <a:ext cx="2944491" cy="5191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7030A0"/>
                </a:solidFill>
              </a:rPr>
              <a:t>١ × ١ × ١ × ١ × ١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 Box 60">
            <a:extLst>
              <a:ext uri="{FF2B5EF4-FFF2-40B4-BE49-F238E27FC236}">
                <a16:creationId xmlns:a16="http://schemas.microsoft.com/office/drawing/2014/main" id="{669C00BD-2A6A-6B48-9BB2-47D8F913E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571" y="5277310"/>
            <a:ext cx="1077913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٣</a:t>
            </a:r>
            <a:r>
              <a:rPr lang="ar-SA" altLang="en-US" sz="2800" b="1" dirty="0"/>
              <a:t>٩ =</a:t>
            </a:r>
            <a:endParaRPr lang="en-US" altLang="en-US" sz="2800" b="1" dirty="0"/>
          </a:p>
        </p:txBody>
      </p:sp>
      <p:sp>
        <p:nvSpPr>
          <p:cNvPr id="21" name="Text Box 61">
            <a:extLst>
              <a:ext uri="{FF2B5EF4-FFF2-40B4-BE49-F238E27FC236}">
                <a16:creationId xmlns:a16="http://schemas.microsoft.com/office/drawing/2014/main" id="{D1E716DC-39E6-0148-A39E-E4CB37F1C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117" y="5277310"/>
            <a:ext cx="2730842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7030A0"/>
                </a:solidFill>
              </a:rPr>
              <a:t>٩ × ٩ × ٩ 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 Box 62">
            <a:extLst>
              <a:ext uri="{FF2B5EF4-FFF2-40B4-BE49-F238E27FC236}">
                <a16:creationId xmlns:a16="http://schemas.microsoft.com/office/drawing/2014/main" id="{A374BA9B-5F40-8B44-9554-25843F7B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6571" y="5925010"/>
            <a:ext cx="1077913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altLang="en-US" sz="3600" b="1" baseline="30000" dirty="0"/>
              <a:t>٤</a:t>
            </a:r>
            <a:r>
              <a:rPr lang="ar-SA" altLang="en-US" sz="2800" b="1" dirty="0"/>
              <a:t>١٠ =</a:t>
            </a:r>
            <a:endParaRPr lang="en-US" altLang="en-US" sz="2800" b="1" dirty="0"/>
          </a:p>
        </p:txBody>
      </p:sp>
      <p:sp>
        <p:nvSpPr>
          <p:cNvPr id="23" name="Text Box 63">
            <a:extLst>
              <a:ext uri="{FF2B5EF4-FFF2-40B4-BE49-F238E27FC236}">
                <a16:creationId xmlns:a16="http://schemas.microsoft.com/office/drawing/2014/main" id="{407788F9-48EE-7A4F-9B9C-EDCB1A04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419" y="5925010"/>
            <a:ext cx="3055540" cy="51911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en-US" sz="2800" b="1" dirty="0">
                <a:solidFill>
                  <a:srgbClr val="7030A0"/>
                </a:solidFill>
              </a:rPr>
              <a:t>١٠ × ١٠ × ١٠ × ١٠ 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FA4F10EA-8310-0A43-B159-46C76B3D763D}"/>
              </a:ext>
            </a:extLst>
          </p:cNvPr>
          <p:cNvSpPr txBox="1"/>
          <p:nvPr/>
        </p:nvSpPr>
        <p:spPr>
          <a:xfrm>
            <a:off x="7308191" y="421484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7030A0"/>
                </a:solidFill>
                <a:latin typeface="Beirut" pitchFamily="2" charset="-78"/>
              </a:rPr>
              <a:t>٨-٩-١٠ صـ ١٨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978E26AC-C571-8542-B91E-8F253213ED9C}"/>
              </a:ext>
            </a:extLst>
          </p:cNvPr>
          <p:cNvSpPr txBox="1"/>
          <p:nvPr/>
        </p:nvSpPr>
        <p:spPr>
          <a:xfrm>
            <a:off x="3261043" y="3283340"/>
            <a:ext cx="206921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7030A0"/>
                </a:solidFill>
                <a:latin typeface="Beirut" pitchFamily="2" charset="-78"/>
              </a:rPr>
              <a:t>١١-١٢-١٣ صـ ١٩</a:t>
            </a: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075DC954-3F6C-EC41-9F09-38BDE6FC51EB}"/>
              </a:ext>
            </a:extLst>
          </p:cNvPr>
          <p:cNvSpPr/>
          <p:nvPr/>
        </p:nvSpPr>
        <p:spPr>
          <a:xfrm rot="385153">
            <a:off x="9360563" y="296107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تأكد</a:t>
            </a: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A1C3F38F-1AE8-C241-BEB7-9E4578C0F136}"/>
              </a:ext>
            </a:extLst>
          </p:cNvPr>
          <p:cNvSpPr/>
          <p:nvPr/>
        </p:nvSpPr>
        <p:spPr>
          <a:xfrm rot="385153">
            <a:off x="9286931" y="3442666"/>
            <a:ext cx="222723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</p:spTree>
    <p:extLst>
      <p:ext uri="{BB962C8B-B14F-4D97-AF65-F5344CB8AC3E}">
        <p14:creationId xmlns:p14="http://schemas.microsoft.com/office/powerpoint/2010/main" val="40890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32 L 0.0631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75" grpId="0"/>
      <p:bldP spid="7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1164</Words>
  <Application>Microsoft Macintosh PowerPoint</Application>
  <PresentationFormat>شاشة عريضة</PresentationFormat>
  <Paragraphs>324</Paragraphs>
  <Slides>19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18 Khebrat Musamim</vt:lpstr>
      <vt:lpstr>Aldhabi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بالضرب في ٢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12</cp:revision>
  <dcterms:created xsi:type="dcterms:W3CDTF">2021-08-28T07:17:54Z</dcterms:created>
  <dcterms:modified xsi:type="dcterms:W3CDTF">2021-11-16T06:17:30Z</dcterms:modified>
</cp:coreProperties>
</file>