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sldIdLst>
    <p:sldId id="317" r:id="rId2"/>
    <p:sldId id="300" r:id="rId3"/>
    <p:sldId id="316" r:id="rId4"/>
    <p:sldId id="320" r:id="rId5"/>
    <p:sldId id="326" r:id="rId6"/>
    <p:sldId id="321" r:id="rId7"/>
    <p:sldId id="325" r:id="rId8"/>
    <p:sldId id="327" r:id="rId9"/>
    <p:sldId id="322" r:id="rId10"/>
    <p:sldId id="323" r:id="rId11"/>
    <p:sldId id="324" r:id="rId12"/>
    <p:sldId id="31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D"/>
    <a:srgbClr val="7C5793"/>
    <a:srgbClr val="D0C564"/>
    <a:srgbClr val="521B93"/>
    <a:srgbClr val="C0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534"/>
    <p:restoredTop sz="94648"/>
  </p:normalViewPr>
  <p:slideViewPr>
    <p:cSldViewPr snapToGrid="0" snapToObjects="1">
      <p:cViewPr varScale="1">
        <p:scale>
          <a:sx n="64" d="100"/>
          <a:sy n="64" d="100"/>
        </p:scale>
        <p:origin x="20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73411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63034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27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1952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20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789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5609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6222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685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15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524589" y="2249789"/>
            <a:ext cx="334161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١-٤</a:t>
            </a:r>
          </a:p>
          <a:p>
            <a:pPr algn="ctr">
              <a:defRPr/>
            </a:pPr>
            <a:r>
              <a:rPr lang="ar-SA" sz="32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32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١٠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3332" y="451064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226799" y="196526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ترفيه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9D1A7D48-8B2B-744E-81ED-79A3EE09A276}"/>
              </a:ext>
            </a:extLst>
          </p:cNvPr>
          <p:cNvSpPr/>
          <p:nvPr/>
        </p:nvSpPr>
        <p:spPr>
          <a:xfrm>
            <a:off x="2445638" y="783200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يضم قطار في مدينة العاب ٨ عربات ، يتسع كل منها لأربعة ركاب . فكم رحلة سيقوم بها القطار لنقل ١٠٥٦؟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A01912D-BA28-1D4B-BBBB-79F717338C69}"/>
              </a:ext>
            </a:extLst>
          </p:cNvPr>
          <p:cNvSpPr txBox="1"/>
          <p:nvPr/>
        </p:nvSpPr>
        <p:spPr>
          <a:xfrm>
            <a:off x="2985943" y="409379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١٠صـ٢٦</a:t>
            </a:r>
          </a:p>
        </p:txBody>
      </p:sp>
      <p:cxnSp>
        <p:nvCxnSpPr>
          <p:cNvPr id="69" name="موصل مستقيم 68">
            <a:extLst>
              <a:ext uri="{FF2B5EF4-FFF2-40B4-BE49-F238E27FC236}">
                <a16:creationId xmlns:a16="http://schemas.microsoft.com/office/drawing/2014/main" id="{F50A9A12-4B36-3040-98AC-85F9B9C87022}"/>
              </a:ext>
            </a:extLst>
          </p:cNvPr>
          <p:cNvCxnSpPr/>
          <p:nvPr/>
        </p:nvCxnSpPr>
        <p:spPr>
          <a:xfrm flipH="1">
            <a:off x="7568996" y="912790"/>
            <a:ext cx="17281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موصل مستقيم 69">
            <a:extLst>
              <a:ext uri="{FF2B5EF4-FFF2-40B4-BE49-F238E27FC236}">
                <a16:creationId xmlns:a16="http://schemas.microsoft.com/office/drawing/2014/main" id="{BA682CCC-D15A-BC44-9A47-4995EE5D42C6}"/>
              </a:ext>
            </a:extLst>
          </p:cNvPr>
          <p:cNvCxnSpPr>
            <a:cxnSpLocks/>
          </p:cNvCxnSpPr>
          <p:nvPr/>
        </p:nvCxnSpPr>
        <p:spPr>
          <a:xfrm flipH="1">
            <a:off x="5192732" y="912790"/>
            <a:ext cx="20882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85B10E8F-DB63-DE41-A1A7-6C25AAFD9137}"/>
              </a:ext>
            </a:extLst>
          </p:cNvPr>
          <p:cNvSpPr txBox="1"/>
          <p:nvPr/>
        </p:nvSpPr>
        <p:spPr>
          <a:xfrm>
            <a:off x="8853671" y="1874084"/>
            <a:ext cx="9361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50"/>
                </a:solidFill>
              </a:rPr>
              <a:t>٤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73BA2EB6-17F6-9F4F-80F7-372C50571D05}"/>
              </a:ext>
            </a:extLst>
          </p:cNvPr>
          <p:cNvSpPr/>
          <p:nvPr/>
        </p:nvSpPr>
        <p:spPr>
          <a:xfrm>
            <a:off x="8975215" y="187259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/>
              <a:t>×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F365190F-0DBC-D648-B79E-6259A1391A8A}"/>
              </a:ext>
            </a:extLst>
          </p:cNvPr>
          <p:cNvSpPr txBox="1"/>
          <p:nvPr/>
        </p:nvSpPr>
        <p:spPr>
          <a:xfrm>
            <a:off x="2951491" y="1889914"/>
            <a:ext cx="69009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</a:rPr>
              <a:t>     ٨= ٣٢ راكبا              </a:t>
            </a:r>
            <a:r>
              <a:rPr lang="ar-SA" sz="3600" dirty="0">
                <a:solidFill>
                  <a:srgbClr val="FF0000"/>
                </a:solidFill>
              </a:rPr>
              <a:t>الرحلة الاولى</a:t>
            </a:r>
          </a:p>
        </p:txBody>
      </p:sp>
      <p:cxnSp>
        <p:nvCxnSpPr>
          <p:cNvPr id="74" name="موصل مستقيم 73">
            <a:extLst>
              <a:ext uri="{FF2B5EF4-FFF2-40B4-BE49-F238E27FC236}">
                <a16:creationId xmlns:a16="http://schemas.microsoft.com/office/drawing/2014/main" id="{B455E1F6-48AA-B746-ADC2-A7055109E7E3}"/>
              </a:ext>
            </a:extLst>
          </p:cNvPr>
          <p:cNvCxnSpPr/>
          <p:nvPr/>
        </p:nvCxnSpPr>
        <p:spPr>
          <a:xfrm flipH="1">
            <a:off x="2888476" y="912790"/>
            <a:ext cx="2100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جدول 74">
            <a:extLst>
              <a:ext uri="{FF2B5EF4-FFF2-40B4-BE49-F238E27FC236}">
                <a16:creationId xmlns:a16="http://schemas.microsoft.com/office/drawing/2014/main" id="{3532DC11-DF18-3041-8A79-CB63DFDAE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77189"/>
              </p:ext>
            </p:extLst>
          </p:nvPr>
        </p:nvGraphicFramePr>
        <p:xfrm>
          <a:off x="3439186" y="2523045"/>
          <a:ext cx="7015158" cy="34615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62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الرحلات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٣٢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أقل – أكثر – يساوي</a:t>
                      </a:r>
                    </a:p>
                    <a:p>
                      <a:pPr algn="ctr" rtl="1"/>
                      <a:r>
                        <a:rPr lang="ar-SA" dirty="0"/>
                        <a:t>١٠٥٦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٣٣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6A07C8A-14C6-AA42-AB6E-AD89C715F8C5}"/>
              </a:ext>
            </a:extLst>
          </p:cNvPr>
          <p:cNvSpPr txBox="1"/>
          <p:nvPr/>
        </p:nvSpPr>
        <p:spPr>
          <a:xfrm>
            <a:off x="8997027" y="3351723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١٠</a:t>
            </a:r>
            <a:endParaRPr lang="ar-SA" sz="2000" b="1" spc="-100" baseline="30000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11B2DF73-C315-0E41-B4FC-1E277BF6BFFC}"/>
              </a:ext>
            </a:extLst>
          </p:cNvPr>
          <p:cNvSpPr txBox="1"/>
          <p:nvPr/>
        </p:nvSpPr>
        <p:spPr>
          <a:xfrm>
            <a:off x="6296707" y="3351725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١٠ × ٣٢ =</a:t>
            </a:r>
            <a:endParaRPr lang="ar-SA" sz="2000" b="1" spc="-100" baseline="30000" dirty="0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0B6B86B-B0D7-5D4D-9EBD-6845A59B9260}"/>
              </a:ext>
            </a:extLst>
          </p:cNvPr>
          <p:cNvSpPr txBox="1"/>
          <p:nvPr/>
        </p:nvSpPr>
        <p:spPr>
          <a:xfrm>
            <a:off x="6631752" y="3363582"/>
            <a:ext cx="1142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٣٢٠</a:t>
            </a:r>
            <a:endParaRPr lang="ar-SA" sz="2000" b="1" spc="-100" baseline="30000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43DC666-30A8-0B40-9464-D300E9C78E90}"/>
              </a:ext>
            </a:extLst>
          </p:cNvPr>
          <p:cNvSpPr txBox="1"/>
          <p:nvPr/>
        </p:nvSpPr>
        <p:spPr>
          <a:xfrm>
            <a:off x="3767767" y="335172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اقل</a:t>
            </a:r>
            <a:endParaRPr lang="ar-SA" sz="2000" b="1" spc="-100" baseline="30000" dirty="0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CC7D5713-6BD8-B643-AECB-35E688D6790E}"/>
              </a:ext>
            </a:extLst>
          </p:cNvPr>
          <p:cNvSpPr txBox="1"/>
          <p:nvPr/>
        </p:nvSpPr>
        <p:spPr>
          <a:xfrm>
            <a:off x="8997027" y="4051757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٢٠</a:t>
            </a:r>
            <a:endParaRPr lang="ar-SA" sz="2000" b="1" spc="-100" baseline="30000" dirty="0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B9A402A-9785-F045-9668-F158B1992BFA}"/>
              </a:ext>
            </a:extLst>
          </p:cNvPr>
          <p:cNvSpPr txBox="1"/>
          <p:nvPr/>
        </p:nvSpPr>
        <p:spPr>
          <a:xfrm>
            <a:off x="3767767" y="4051759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اقل</a:t>
            </a:r>
            <a:endParaRPr lang="ar-SA" sz="2000" b="1" spc="-100" baseline="30000" dirty="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760BCEF5-DD83-DF46-8B6B-99C9908F786E}"/>
              </a:ext>
            </a:extLst>
          </p:cNvPr>
          <p:cNvSpPr txBox="1"/>
          <p:nvPr/>
        </p:nvSpPr>
        <p:spPr>
          <a:xfrm>
            <a:off x="8997027" y="4737623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٣٠</a:t>
            </a:r>
            <a:endParaRPr lang="ar-SA" sz="2000" b="1" spc="-100" baseline="30000" dirty="0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22B3ED9D-840B-D345-A827-B2C89611D770}"/>
              </a:ext>
            </a:extLst>
          </p:cNvPr>
          <p:cNvSpPr txBox="1"/>
          <p:nvPr/>
        </p:nvSpPr>
        <p:spPr>
          <a:xfrm>
            <a:off x="3767767" y="473762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اقل</a:t>
            </a:r>
            <a:endParaRPr lang="ar-SA" sz="2000" b="1" spc="-100" baseline="30000" dirty="0"/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12CB575B-DFEF-664C-8D8C-C8EC85E15F7D}"/>
              </a:ext>
            </a:extLst>
          </p:cNvPr>
          <p:cNvSpPr/>
          <p:nvPr/>
        </p:nvSpPr>
        <p:spPr>
          <a:xfrm>
            <a:off x="3464540" y="5274436"/>
            <a:ext cx="6900912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677FC27-0985-EF44-A081-64B37BD5255C}"/>
              </a:ext>
            </a:extLst>
          </p:cNvPr>
          <p:cNvSpPr txBox="1"/>
          <p:nvPr/>
        </p:nvSpPr>
        <p:spPr>
          <a:xfrm>
            <a:off x="3767801" y="545194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يساوي</a:t>
            </a:r>
            <a:endParaRPr lang="ar-SA" sz="2000" b="1" spc="-100" baseline="30000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F2284409-1939-004F-8C1C-93E961A023C9}"/>
              </a:ext>
            </a:extLst>
          </p:cNvPr>
          <p:cNvSpPr txBox="1"/>
          <p:nvPr/>
        </p:nvSpPr>
        <p:spPr>
          <a:xfrm>
            <a:off x="6221635" y="4118954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٢٠ × ٣٢ =٦٤٠</a:t>
            </a:r>
            <a:endParaRPr lang="ar-SA" sz="2000" b="1" spc="-100" baseline="30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2D1EDEC6-6ADC-B04B-913E-15F418B19724}"/>
              </a:ext>
            </a:extLst>
          </p:cNvPr>
          <p:cNvSpPr txBox="1"/>
          <p:nvPr/>
        </p:nvSpPr>
        <p:spPr>
          <a:xfrm>
            <a:off x="6266558" y="4786051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٣٠ × ٣٢ =٩٦٠</a:t>
            </a:r>
            <a:endParaRPr lang="ar-SA" sz="2000" b="1" spc="-100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E3AD34E-BC69-F74F-A4AB-7C1E007E2848}"/>
              </a:ext>
            </a:extLst>
          </p:cNvPr>
          <p:cNvSpPr txBox="1"/>
          <p:nvPr/>
        </p:nvSpPr>
        <p:spPr>
          <a:xfrm>
            <a:off x="6197227" y="5395852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 × ٣٢ =١٠٥٦</a:t>
            </a:r>
            <a:endParaRPr lang="ar-SA" sz="2000" b="1" spc="-100" baseline="30000" dirty="0"/>
          </a:p>
        </p:txBody>
      </p:sp>
    </p:spTree>
    <p:extLst>
      <p:ext uri="{BB962C8B-B14F-4D97-AF65-F5344CB8AC3E}">
        <p14:creationId xmlns:p14="http://schemas.microsoft.com/office/powerpoint/2010/main" val="328209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١١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6361" y="44654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اعداد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176ACEB8-4AE5-BF4F-A0DA-340D04A4D000}"/>
              </a:ext>
            </a:extLst>
          </p:cNvPr>
          <p:cNvSpPr/>
          <p:nvPr/>
        </p:nvSpPr>
        <p:spPr>
          <a:xfrm>
            <a:off x="2352933" y="845655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ثلاثة اعداد محصورة بين العددين ١، ٩ وناتج ضربهما يساوي ٣٦ .ما هذه الارقام  ؟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3DA93EE-7453-C847-85AE-AAABC403D338}"/>
              </a:ext>
            </a:extLst>
          </p:cNvPr>
          <p:cNvSpPr txBox="1"/>
          <p:nvPr/>
        </p:nvSpPr>
        <p:spPr>
          <a:xfrm>
            <a:off x="2390804" y="1092744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١١صـ٢٦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75564DEB-7D13-4949-BDC7-D65183E35C4C}"/>
              </a:ext>
            </a:extLst>
          </p:cNvPr>
          <p:cNvSpPr txBox="1"/>
          <p:nvPr/>
        </p:nvSpPr>
        <p:spPr>
          <a:xfrm>
            <a:off x="5448925" y="2492818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١، ٢ ،٣، ٥، ٦، ٧، ٨، ٩</a:t>
            </a:r>
          </a:p>
        </p:txBody>
      </p:sp>
      <p:cxnSp>
        <p:nvCxnSpPr>
          <p:cNvPr id="70" name="موصل مستقيم 69">
            <a:extLst>
              <a:ext uri="{FF2B5EF4-FFF2-40B4-BE49-F238E27FC236}">
                <a16:creationId xmlns:a16="http://schemas.microsoft.com/office/drawing/2014/main" id="{66F57056-3161-7244-AE54-EB25AA991635}"/>
              </a:ext>
            </a:extLst>
          </p:cNvPr>
          <p:cNvCxnSpPr>
            <a:cxnSpLocks/>
          </p:cNvCxnSpPr>
          <p:nvPr/>
        </p:nvCxnSpPr>
        <p:spPr>
          <a:xfrm flipH="1">
            <a:off x="5035998" y="1621104"/>
            <a:ext cx="53886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B079E8E3-4C05-EE4E-AC17-DE448FCF0128}"/>
              </a:ext>
            </a:extLst>
          </p:cNvPr>
          <p:cNvSpPr txBox="1"/>
          <p:nvPr/>
        </p:nvSpPr>
        <p:spPr>
          <a:xfrm>
            <a:off x="7132527" y="3617016"/>
            <a:ext cx="2860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٢ × ٤ × ٦ = ٤٨</a:t>
            </a:r>
            <a:endParaRPr lang="ar-SA" sz="2800" b="1" spc="-100" baseline="30000" dirty="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33A9AC6-36A2-E249-ACE4-B3906E911F82}"/>
              </a:ext>
            </a:extLst>
          </p:cNvPr>
          <p:cNvSpPr txBox="1"/>
          <p:nvPr/>
        </p:nvSpPr>
        <p:spPr>
          <a:xfrm>
            <a:off x="6983044" y="4448247"/>
            <a:ext cx="2860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٢ × ٣ × ٦ = ٣٦</a:t>
            </a:r>
            <a:endParaRPr lang="ar-SA" sz="2800" b="1" spc="-100" baseline="30000" dirty="0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72292211-B5E6-F847-8700-6351B5B72CD1}"/>
              </a:ext>
            </a:extLst>
          </p:cNvPr>
          <p:cNvSpPr txBox="1"/>
          <p:nvPr/>
        </p:nvSpPr>
        <p:spPr>
          <a:xfrm>
            <a:off x="6587305" y="3680911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أكثر</a:t>
            </a:r>
            <a:endParaRPr lang="ar-SA" sz="20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C6E6E8B-013D-C64E-908A-F7B92D4CC002}"/>
              </a:ext>
            </a:extLst>
          </p:cNvPr>
          <p:cNvSpPr txBox="1"/>
          <p:nvPr/>
        </p:nvSpPr>
        <p:spPr>
          <a:xfrm>
            <a:off x="6524721" y="4513378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يساوي</a:t>
            </a:r>
            <a:endParaRPr lang="ar-SA" sz="2000" b="1" spc="-100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71" grpId="0"/>
      <p:bldP spid="72" grpId="0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63631BE-2400-A14A-9B1D-564875223440}"/>
              </a:ext>
            </a:extLst>
          </p:cNvPr>
          <p:cNvGrpSpPr/>
          <p:nvPr/>
        </p:nvGrpSpPr>
        <p:grpSpPr>
          <a:xfrm>
            <a:off x="6842759" y="277642"/>
            <a:ext cx="4961865" cy="6302715"/>
            <a:chOff x="1203959" y="202888"/>
            <a:chExt cx="4961865" cy="6302715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754CF943-3D25-3340-9648-1C9529DE3699}"/>
                </a:ext>
              </a:extLst>
            </p:cNvPr>
            <p:cNvGrpSpPr/>
            <p:nvPr/>
          </p:nvGrpSpPr>
          <p:grpSpPr>
            <a:xfrm flipH="1">
              <a:off x="1203959" y="297132"/>
              <a:ext cx="4961865" cy="6208471"/>
              <a:chOff x="1203959" y="297132"/>
              <a:chExt cx="4961865" cy="6208471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AF96BE59-88ED-B04A-96D7-AA4E7F5EA38F}"/>
                  </a:ext>
                </a:extLst>
              </p:cNvPr>
              <p:cNvSpPr/>
              <p:nvPr/>
            </p:nvSpPr>
            <p:spPr>
              <a:xfrm flipH="1">
                <a:off x="1203959" y="297132"/>
                <a:ext cx="4836478" cy="6103614"/>
              </a:xfrm>
              <a:prstGeom prst="rect">
                <a:avLst/>
              </a:prstGeom>
              <a:gradFill flip="none" rotWithShape="0">
                <a:gsLst>
                  <a:gs pos="4000">
                    <a:srgbClr val="7C5793"/>
                  </a:gs>
                  <a:gs pos="76000">
                    <a:srgbClr val="DFC5DF"/>
                  </a:gs>
                  <a:gs pos="18000">
                    <a:srgbClr val="FFF6DE"/>
                  </a:gs>
                  <a:gs pos="60000">
                    <a:srgbClr val="D0C564"/>
                  </a:gs>
                  <a:gs pos="29000">
                    <a:srgbClr val="DEF7FF">
                      <a:lumMod val="78000"/>
                      <a:lumOff val="22000"/>
                    </a:srgb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rgbClr val="FF920D"/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  <a:round/>
              </a:ln>
              <a:scene3d>
                <a:camera prst="orthographicFront"/>
                <a:lightRig rig="threePt" dir="t"/>
              </a:scene3d>
              <a:sp3d prstMaterial="matte"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 dirty="0"/>
              </a:p>
            </p:txBody>
          </p:sp>
          <p:sp>
            <p:nvSpPr>
              <p:cNvPr id="19" name="مستطيل مستدير الزوايا 18">
                <a:extLst>
                  <a:ext uri="{FF2B5EF4-FFF2-40B4-BE49-F238E27FC236}">
                    <a16:creationId xmlns:a16="http://schemas.microsoft.com/office/drawing/2014/main" id="{5A2DD5C3-6C7A-0D46-AE14-24B6BAE2B749}"/>
                  </a:ext>
                </a:extLst>
              </p:cNvPr>
              <p:cNvSpPr/>
              <p:nvPr/>
            </p:nvSpPr>
            <p:spPr>
              <a:xfrm>
                <a:off x="5428351" y="364603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0" name="مستطيل مستدير الزوايا 19">
                <a:extLst>
                  <a:ext uri="{FF2B5EF4-FFF2-40B4-BE49-F238E27FC236}">
                    <a16:creationId xmlns:a16="http://schemas.microsoft.com/office/drawing/2014/main" id="{79785CED-CA91-CD49-AB81-78E792BDBFEA}"/>
                  </a:ext>
                </a:extLst>
              </p:cNvPr>
              <p:cNvSpPr/>
              <p:nvPr/>
            </p:nvSpPr>
            <p:spPr>
              <a:xfrm>
                <a:off x="5428351" y="418403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1" name="مستطيل مستدير الزوايا 20">
                <a:extLst>
                  <a:ext uri="{FF2B5EF4-FFF2-40B4-BE49-F238E27FC236}">
                    <a16:creationId xmlns:a16="http://schemas.microsoft.com/office/drawing/2014/main" id="{1366F773-6876-0B4E-87CA-840358F2D1E9}"/>
                  </a:ext>
                </a:extLst>
              </p:cNvPr>
              <p:cNvSpPr/>
              <p:nvPr/>
            </p:nvSpPr>
            <p:spPr>
              <a:xfrm>
                <a:off x="5428351" y="465745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2" name="مستطيل مستدير الزوايا 21">
                <a:extLst>
                  <a:ext uri="{FF2B5EF4-FFF2-40B4-BE49-F238E27FC236}">
                    <a16:creationId xmlns:a16="http://schemas.microsoft.com/office/drawing/2014/main" id="{F7228C0F-CB74-8449-B2D2-060140ED6CDC}"/>
                  </a:ext>
                </a:extLst>
              </p:cNvPr>
              <p:cNvSpPr/>
              <p:nvPr/>
            </p:nvSpPr>
            <p:spPr>
              <a:xfrm>
                <a:off x="5428351" y="512579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3" name="مستطيل مستدير الزوايا 22">
                <a:extLst>
                  <a:ext uri="{FF2B5EF4-FFF2-40B4-BE49-F238E27FC236}">
                    <a16:creationId xmlns:a16="http://schemas.microsoft.com/office/drawing/2014/main" id="{C6DA50CE-B0A1-2344-83D3-53F22BEEBBE6}"/>
                  </a:ext>
                </a:extLst>
              </p:cNvPr>
              <p:cNvSpPr/>
              <p:nvPr/>
            </p:nvSpPr>
            <p:spPr>
              <a:xfrm>
                <a:off x="5428351" y="5591268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4" name="مستطيل مستدير الزوايا 23">
                <a:extLst>
                  <a:ext uri="{FF2B5EF4-FFF2-40B4-BE49-F238E27FC236}">
                    <a16:creationId xmlns:a16="http://schemas.microsoft.com/office/drawing/2014/main" id="{6D817F78-3620-7F42-A40D-04D2892DF35C}"/>
                  </a:ext>
                </a:extLst>
              </p:cNvPr>
              <p:cNvSpPr/>
              <p:nvPr/>
            </p:nvSpPr>
            <p:spPr>
              <a:xfrm>
                <a:off x="5443232" y="6078489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19488" name="Google Shape;150;p5">
                <a:extLst>
                  <a:ext uri="{FF2B5EF4-FFF2-40B4-BE49-F238E27FC236}">
                    <a16:creationId xmlns:a16="http://schemas.microsoft.com/office/drawing/2014/main" id="{4E8AFA14-7337-774E-8AD8-834DE961C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8400" y="3741555"/>
                <a:ext cx="547687" cy="604838"/>
                <a:chOff x="1283516" y="896752"/>
                <a:chExt cx="509409" cy="351872"/>
              </a:xfrm>
            </p:grpSpPr>
            <p:sp>
              <p:nvSpPr>
                <p:cNvPr id="26" name="Google Shape;152;p5">
                  <a:extLst>
                    <a:ext uri="{FF2B5EF4-FFF2-40B4-BE49-F238E27FC236}">
                      <a16:creationId xmlns:a16="http://schemas.microsoft.com/office/drawing/2014/main" id="{4CB99A64-6BF8-B049-A2B2-AF809F48CCD8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53;p5">
                  <a:extLst>
                    <a:ext uri="{FF2B5EF4-FFF2-40B4-BE49-F238E27FC236}">
                      <a16:creationId xmlns:a16="http://schemas.microsoft.com/office/drawing/2014/main" id="{908AAFE2-0877-6847-9545-E4B43632A06C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89" name="Google Shape;150;p5">
                <a:extLst>
                  <a:ext uri="{FF2B5EF4-FFF2-40B4-BE49-F238E27FC236}">
                    <a16:creationId xmlns:a16="http://schemas.microsoft.com/office/drawing/2014/main" id="{94DB4187-3204-F444-B2CC-AFD5755C9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48603" y="4714150"/>
                <a:ext cx="547688" cy="604838"/>
                <a:chOff x="1283516" y="896752"/>
                <a:chExt cx="509409" cy="351872"/>
              </a:xfrm>
            </p:grpSpPr>
            <p:sp>
              <p:nvSpPr>
                <p:cNvPr id="41" name="Google Shape;152;p5">
                  <a:extLst>
                    <a:ext uri="{FF2B5EF4-FFF2-40B4-BE49-F238E27FC236}">
                      <a16:creationId xmlns:a16="http://schemas.microsoft.com/office/drawing/2014/main" id="{BE4F4187-6E97-1B44-93A1-CE3BD11E697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53;p5">
                  <a:extLst>
                    <a:ext uri="{FF2B5EF4-FFF2-40B4-BE49-F238E27FC236}">
                      <a16:creationId xmlns:a16="http://schemas.microsoft.com/office/drawing/2014/main" id="{9D1943E1-7D9F-864F-AD8C-25D6BDDF07EB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0" name="Google Shape;150;p5">
                <a:extLst>
                  <a:ext uri="{FF2B5EF4-FFF2-40B4-BE49-F238E27FC236}">
                    <a16:creationId xmlns:a16="http://schemas.microsoft.com/office/drawing/2014/main" id="{3EBD406E-7E33-444D-8362-710CCC16F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81942" y="5650775"/>
                <a:ext cx="547687" cy="604838"/>
                <a:chOff x="1283516" y="896752"/>
                <a:chExt cx="509409" cy="351872"/>
              </a:xfrm>
            </p:grpSpPr>
            <p:sp>
              <p:nvSpPr>
                <p:cNvPr id="44" name="Google Shape;152;p5">
                  <a:extLst>
                    <a:ext uri="{FF2B5EF4-FFF2-40B4-BE49-F238E27FC236}">
                      <a16:creationId xmlns:a16="http://schemas.microsoft.com/office/drawing/2014/main" id="{14A1B242-C85A-624C-BC36-201B414DCD70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53;p5">
                  <a:extLst>
                    <a:ext uri="{FF2B5EF4-FFF2-40B4-BE49-F238E27FC236}">
                      <a16:creationId xmlns:a16="http://schemas.microsoft.com/office/drawing/2014/main" id="{9039D2BB-ACDF-1740-B3F4-2FA6903E018E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" name="مستطيل مستدير الزوايا 67">
                <a:extLst>
                  <a:ext uri="{FF2B5EF4-FFF2-40B4-BE49-F238E27FC236}">
                    <a16:creationId xmlns:a16="http://schemas.microsoft.com/office/drawing/2014/main" id="{34359695-56C4-A041-98F8-207CCAB49801}"/>
                  </a:ext>
                </a:extLst>
              </p:cNvPr>
              <p:cNvSpPr/>
              <p:nvPr/>
            </p:nvSpPr>
            <p:spPr>
              <a:xfrm>
                <a:off x="5397871" y="53707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69" name="مستطيل مستدير الزوايا 68">
                <a:extLst>
                  <a:ext uri="{FF2B5EF4-FFF2-40B4-BE49-F238E27FC236}">
                    <a16:creationId xmlns:a16="http://schemas.microsoft.com/office/drawing/2014/main" id="{1233A23D-0D7A-DB46-81AC-FCD9263E6B79}"/>
                  </a:ext>
                </a:extLst>
              </p:cNvPr>
              <p:cNvSpPr/>
              <p:nvPr/>
            </p:nvSpPr>
            <p:spPr>
              <a:xfrm>
                <a:off x="5397871" y="107507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0" name="مستطيل مستدير الزوايا 69">
                <a:extLst>
                  <a:ext uri="{FF2B5EF4-FFF2-40B4-BE49-F238E27FC236}">
                    <a16:creationId xmlns:a16="http://schemas.microsoft.com/office/drawing/2014/main" id="{973B7A8A-97BD-8447-9DDB-0E703D44C482}"/>
                  </a:ext>
                </a:extLst>
              </p:cNvPr>
              <p:cNvSpPr/>
              <p:nvPr/>
            </p:nvSpPr>
            <p:spPr>
              <a:xfrm>
                <a:off x="5397871" y="201683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1" name="مستطيل مستدير الزوايا 70">
                <a:extLst>
                  <a:ext uri="{FF2B5EF4-FFF2-40B4-BE49-F238E27FC236}">
                    <a16:creationId xmlns:a16="http://schemas.microsoft.com/office/drawing/2014/main" id="{7D5135A3-A11B-6046-AE04-F9D6F8FCAA07}"/>
                  </a:ext>
                </a:extLst>
              </p:cNvPr>
              <p:cNvSpPr/>
              <p:nvPr/>
            </p:nvSpPr>
            <p:spPr>
              <a:xfrm>
                <a:off x="5397870" y="2603295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2" name="مستطيل مستدير الزوايا 71">
                <a:extLst>
                  <a:ext uri="{FF2B5EF4-FFF2-40B4-BE49-F238E27FC236}">
                    <a16:creationId xmlns:a16="http://schemas.microsoft.com/office/drawing/2014/main" id="{0513526F-1414-624C-8D90-D5AB3A3E2C5F}"/>
                  </a:ext>
                </a:extLst>
              </p:cNvPr>
              <p:cNvSpPr/>
              <p:nvPr/>
            </p:nvSpPr>
            <p:spPr>
              <a:xfrm>
                <a:off x="5397870" y="310783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3" name="Google Shape;150;p5">
                <a:extLst>
                  <a:ext uri="{FF2B5EF4-FFF2-40B4-BE49-F238E27FC236}">
                    <a16:creationId xmlns:a16="http://schemas.microsoft.com/office/drawing/2014/main" id="{EA5E1B57-1AE3-B849-9191-E0FC27D85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618137" y="617765"/>
                <a:ext cx="547687" cy="604838"/>
                <a:chOff x="1283516" y="896752"/>
                <a:chExt cx="509409" cy="351872"/>
              </a:xfrm>
            </p:grpSpPr>
            <p:sp>
              <p:nvSpPr>
                <p:cNvPr id="74" name="Google Shape;152;p5">
                  <a:extLst>
                    <a:ext uri="{FF2B5EF4-FFF2-40B4-BE49-F238E27FC236}">
                      <a16:creationId xmlns:a16="http://schemas.microsoft.com/office/drawing/2014/main" id="{AF557BAB-63F1-854B-96AB-20F4501374BE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153;p5">
                  <a:extLst>
                    <a:ext uri="{FF2B5EF4-FFF2-40B4-BE49-F238E27FC236}">
                      <a16:creationId xmlns:a16="http://schemas.microsoft.com/office/drawing/2014/main" id="{CCCC8714-7263-1B46-835D-BDFEB2533B8B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" name="Google Shape;150;p5">
                <a:extLst>
                  <a:ext uri="{FF2B5EF4-FFF2-40B4-BE49-F238E27FC236}">
                    <a16:creationId xmlns:a16="http://schemas.microsoft.com/office/drawing/2014/main" id="{8EE82A37-53D5-C04C-A0D2-EBFF0A593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5308" y="2664477"/>
                <a:ext cx="547687" cy="604838"/>
                <a:chOff x="1283516" y="896752"/>
                <a:chExt cx="509409" cy="351872"/>
              </a:xfrm>
            </p:grpSpPr>
            <p:sp>
              <p:nvSpPr>
                <p:cNvPr id="80" name="Google Shape;152;p5">
                  <a:extLst>
                    <a:ext uri="{FF2B5EF4-FFF2-40B4-BE49-F238E27FC236}">
                      <a16:creationId xmlns:a16="http://schemas.microsoft.com/office/drawing/2014/main" id="{2E4550FB-96D8-3A46-83F8-9D3D7FF9891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153;p5">
                  <a:extLst>
                    <a:ext uri="{FF2B5EF4-FFF2-40B4-BE49-F238E27FC236}">
                      <a16:creationId xmlns:a16="http://schemas.microsoft.com/office/drawing/2014/main" id="{F99B2149-9220-7843-9EAB-AD9BBAFAADC8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مستطيل مستدير الزوايا 81">
                <a:extLst>
                  <a:ext uri="{FF2B5EF4-FFF2-40B4-BE49-F238E27FC236}">
                    <a16:creationId xmlns:a16="http://schemas.microsoft.com/office/drawing/2014/main" id="{4C677F04-F7F9-1347-BC8A-CD9A17319463}"/>
                  </a:ext>
                </a:extLst>
              </p:cNvPr>
              <p:cNvSpPr/>
              <p:nvPr/>
            </p:nvSpPr>
            <p:spPr>
              <a:xfrm>
                <a:off x="5415611" y="155335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6" name="Google Shape;150;p5">
                <a:extLst>
                  <a:ext uri="{FF2B5EF4-FFF2-40B4-BE49-F238E27FC236}">
                    <a16:creationId xmlns:a16="http://schemas.microsoft.com/office/drawing/2014/main" id="{E0C564EF-015A-144A-9505-953B5652D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37490" y="1610705"/>
                <a:ext cx="547688" cy="604838"/>
                <a:chOff x="1283516" y="896752"/>
                <a:chExt cx="509409" cy="351872"/>
              </a:xfrm>
            </p:grpSpPr>
            <p:sp>
              <p:nvSpPr>
                <p:cNvPr id="77" name="Google Shape;152;p5">
                  <a:extLst>
                    <a:ext uri="{FF2B5EF4-FFF2-40B4-BE49-F238E27FC236}">
                      <a16:creationId xmlns:a16="http://schemas.microsoft.com/office/drawing/2014/main" id="{78A81C5B-F1D7-8A45-8B4F-338E13FE1EDC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53;p5">
                  <a:extLst>
                    <a:ext uri="{FF2B5EF4-FFF2-40B4-BE49-F238E27FC236}">
                      <a16:creationId xmlns:a16="http://schemas.microsoft.com/office/drawing/2014/main" id="{80376ABE-E8CA-3F4A-BF0C-2E5E34C19320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83" name="صورة 82">
                <a:extLst>
                  <a:ext uri="{FF2B5EF4-FFF2-40B4-BE49-F238E27FC236}">
                    <a16:creationId xmlns:a16="http://schemas.microsoft.com/office/drawing/2014/main" id="{78CB6D9D-4961-FF43-BFBB-6317E73BC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4942447">
                <a:off x="2526727" y="3332056"/>
                <a:ext cx="3474497" cy="2830722"/>
              </a:xfrm>
              <a:prstGeom prst="rect">
                <a:avLst/>
              </a:prstGeom>
            </p:spPr>
          </p:pic>
          <p:pic>
            <p:nvPicPr>
              <p:cNvPr id="84" name="صورة 83">
                <a:extLst>
                  <a:ext uri="{FF2B5EF4-FFF2-40B4-BE49-F238E27FC236}">
                    <a16:creationId xmlns:a16="http://schemas.microsoft.com/office/drawing/2014/main" id="{F6005693-C927-BA48-B298-7BA94A43B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19997602">
                <a:off x="4043280" y="674068"/>
                <a:ext cx="1625764" cy="1324533"/>
              </a:xfrm>
              <a:prstGeom prst="rect">
                <a:avLst/>
              </a:prstGeom>
            </p:spPr>
          </p:pic>
          <p:pic>
            <p:nvPicPr>
              <p:cNvPr id="88" name="صورة 87">
                <a:extLst>
                  <a:ext uri="{FF2B5EF4-FFF2-40B4-BE49-F238E27FC236}">
                    <a16:creationId xmlns:a16="http://schemas.microsoft.com/office/drawing/2014/main" id="{D50C3389-53AC-DD41-80DD-8B4633A00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81" t="28481" r="11885" b="24222"/>
              <a:stretch/>
            </p:blipFill>
            <p:spPr>
              <a:xfrm>
                <a:off x="1239384" y="4527299"/>
                <a:ext cx="2191955" cy="1978304"/>
              </a:xfrm>
              <a:prstGeom prst="rect">
                <a:avLst/>
              </a:prstGeom>
            </p:spPr>
          </p:pic>
        </p:grpSp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FF614D9E-CEFA-D246-B8C6-DE007A8B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</a:blip>
            <a:stretch>
              <a:fillRect/>
            </a:stretch>
          </p:blipFill>
          <p:spPr>
            <a:xfrm>
              <a:off x="4580010" y="202888"/>
              <a:ext cx="1391310" cy="1394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1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4000">
                <a:srgbClr val="7C5793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D0C564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١-٤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693964" y="1388773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٣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327" y="43397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رياضة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75FA4B39-A684-5D41-9B6F-123D01BD38CC}"/>
              </a:ext>
            </a:extLst>
          </p:cNvPr>
          <p:cNvSpPr/>
          <p:nvPr/>
        </p:nvSpPr>
        <p:spPr>
          <a:xfrm>
            <a:off x="2332798" y="745534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سعر تذكرة الدخول للمهرجان الرياضي ٣ ريالات للصغار و ٧ ريالات للكبار . فإذا كان عدد الصغار الذين حضروا مثلي عدد الكبار ، وكان الدخل ١٦٢٥ ريالا . فكم عدد كل من الصغار والكبار الذين حضروا المهرجان ؟</a:t>
            </a:r>
          </a:p>
        </p:txBody>
      </p:sp>
      <p:graphicFrame>
        <p:nvGraphicFramePr>
          <p:cNvPr id="65" name="جدول 64">
            <a:extLst>
              <a:ext uri="{FF2B5EF4-FFF2-40B4-BE49-F238E27FC236}">
                <a16:creationId xmlns:a16="http://schemas.microsoft.com/office/drawing/2014/main" id="{93D56651-D5EF-1343-AF3A-6AAA30588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18866"/>
              </p:ext>
            </p:extLst>
          </p:nvPr>
        </p:nvGraphicFramePr>
        <p:xfrm>
          <a:off x="1915777" y="2330999"/>
          <a:ext cx="8576971" cy="276924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92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عدد الكبار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عدد الصغار </a:t>
                      </a:r>
                      <a:r>
                        <a:rPr lang="ar-SA" sz="1600" dirty="0"/>
                        <a:t>= ٢ × عدد الكبار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٧ × عدد الكبار + ٣ × عدد الصغار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أقل – أكثر - يساوي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1FCD2FE-0016-9F49-B781-8E9E3D8848E1}"/>
              </a:ext>
            </a:extLst>
          </p:cNvPr>
          <p:cNvSpPr txBox="1"/>
          <p:nvPr/>
        </p:nvSpPr>
        <p:spPr>
          <a:xfrm>
            <a:off x="9462308" y="3145848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١٠٠</a:t>
            </a:r>
            <a:endParaRPr lang="ar-SA" sz="2000" b="1" spc="-100" baseline="30000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89C0B52-5358-1A4D-BE40-EFFEEA50912A}"/>
              </a:ext>
            </a:extLst>
          </p:cNvPr>
          <p:cNvSpPr txBox="1"/>
          <p:nvPr/>
        </p:nvSpPr>
        <p:spPr>
          <a:xfrm>
            <a:off x="8076412" y="3145850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٢٠٠</a:t>
            </a:r>
            <a:endParaRPr lang="ar-SA" sz="2000" b="1" spc="-100" baseline="30000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C0BCCF4E-6C97-B944-93A0-3EBDB741F77B}"/>
              </a:ext>
            </a:extLst>
          </p:cNvPr>
          <p:cNvSpPr txBox="1"/>
          <p:nvPr/>
        </p:nvSpPr>
        <p:spPr>
          <a:xfrm>
            <a:off x="4965174" y="3117247"/>
            <a:ext cx="2214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٧ × ١٠٠ + ٣ × ٢٠٠</a:t>
            </a:r>
            <a:endParaRPr lang="ar-SA" sz="2000" b="1" spc="-100" baseline="30000" dirty="0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E708C08-6B6C-6F42-BC51-20BBA48A21C3}"/>
              </a:ext>
            </a:extLst>
          </p:cNvPr>
          <p:cNvSpPr txBox="1"/>
          <p:nvPr/>
        </p:nvSpPr>
        <p:spPr>
          <a:xfrm>
            <a:off x="3950827" y="3097598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١٣٠٠</a:t>
            </a:r>
            <a:endParaRPr lang="ar-SA" sz="2000" b="1" spc="-100" baseline="30000" dirty="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57DB13B-FCD7-8D4B-BFEE-1F02A8A910DA}"/>
              </a:ext>
            </a:extLst>
          </p:cNvPr>
          <p:cNvSpPr txBox="1"/>
          <p:nvPr/>
        </p:nvSpPr>
        <p:spPr>
          <a:xfrm>
            <a:off x="2547112" y="3145850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أقل</a:t>
            </a:r>
            <a:endParaRPr lang="ar-SA" sz="2000" b="1" spc="-100" baseline="30000" dirty="0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C8A05116-D69F-4B4D-B9D1-31749720D0AE}"/>
              </a:ext>
            </a:extLst>
          </p:cNvPr>
          <p:cNvSpPr txBox="1"/>
          <p:nvPr/>
        </p:nvSpPr>
        <p:spPr>
          <a:xfrm>
            <a:off x="9462308" y="3845882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١٣٠</a:t>
            </a:r>
            <a:endParaRPr lang="ar-SA" sz="2000" b="1" spc="-100" baseline="30000" dirty="0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C6FEB5D6-8C57-3947-894F-86F3DD538D62}"/>
              </a:ext>
            </a:extLst>
          </p:cNvPr>
          <p:cNvSpPr txBox="1"/>
          <p:nvPr/>
        </p:nvSpPr>
        <p:spPr>
          <a:xfrm>
            <a:off x="8076412" y="3845884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٢٦٠</a:t>
            </a:r>
            <a:endParaRPr lang="ar-SA" sz="2000" b="1" spc="-100" baseline="300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24E3CD9-B492-B940-BC19-C5E0D236915B}"/>
              </a:ext>
            </a:extLst>
          </p:cNvPr>
          <p:cNvSpPr txBox="1"/>
          <p:nvPr/>
        </p:nvSpPr>
        <p:spPr>
          <a:xfrm>
            <a:off x="4898836" y="3845882"/>
            <a:ext cx="2214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٧ × ١٣٠ + ٣ × ٢٦٠</a:t>
            </a:r>
            <a:endParaRPr lang="ar-SA" sz="2000" b="1" spc="-100" baseline="30000" dirty="0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68DB9044-1FFA-AE44-9656-3C57E177F72C}"/>
              </a:ext>
            </a:extLst>
          </p:cNvPr>
          <p:cNvSpPr txBox="1"/>
          <p:nvPr/>
        </p:nvSpPr>
        <p:spPr>
          <a:xfrm>
            <a:off x="3890147" y="3832416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١٦٩٠</a:t>
            </a:r>
            <a:endParaRPr lang="ar-SA" sz="2000" b="1" spc="-100" baseline="30000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7F4B7685-3D56-7544-B6F7-522507431396}"/>
              </a:ext>
            </a:extLst>
          </p:cNvPr>
          <p:cNvSpPr txBox="1"/>
          <p:nvPr/>
        </p:nvSpPr>
        <p:spPr>
          <a:xfrm>
            <a:off x="2547112" y="3845884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أكثر</a:t>
            </a:r>
            <a:endParaRPr lang="ar-SA" sz="2000" b="1" spc="-100" baseline="30000" dirty="0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B00996D7-0BAF-3D44-AC2B-BBA6F98F339C}"/>
              </a:ext>
            </a:extLst>
          </p:cNvPr>
          <p:cNvSpPr txBox="1"/>
          <p:nvPr/>
        </p:nvSpPr>
        <p:spPr>
          <a:xfrm>
            <a:off x="9462308" y="4531748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١٢٥</a:t>
            </a:r>
            <a:endParaRPr lang="ar-SA" sz="2000" b="1" spc="-100" baseline="30000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3B3A8633-515C-7741-999B-B488CB2F07FC}"/>
              </a:ext>
            </a:extLst>
          </p:cNvPr>
          <p:cNvSpPr txBox="1"/>
          <p:nvPr/>
        </p:nvSpPr>
        <p:spPr>
          <a:xfrm>
            <a:off x="8076412" y="4531750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٢٥٠</a:t>
            </a:r>
            <a:endParaRPr lang="ar-SA" sz="2000" b="1" spc="-100" baseline="30000" dirty="0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83D124B-0F45-DD42-AEB1-132D1BF9F149}"/>
              </a:ext>
            </a:extLst>
          </p:cNvPr>
          <p:cNvSpPr txBox="1"/>
          <p:nvPr/>
        </p:nvSpPr>
        <p:spPr>
          <a:xfrm>
            <a:off x="5021872" y="4464311"/>
            <a:ext cx="2214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٧ × ١٢٥ + ٣ × ٢٥٠</a:t>
            </a:r>
            <a:endParaRPr lang="ar-SA" sz="2000" b="1" spc="-100" baseline="30000" dirty="0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8B8F0549-4BF0-FA4B-B7F6-5B96A0572510}"/>
              </a:ext>
            </a:extLst>
          </p:cNvPr>
          <p:cNvSpPr txBox="1"/>
          <p:nvPr/>
        </p:nvSpPr>
        <p:spPr>
          <a:xfrm>
            <a:off x="3902954" y="4477580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١٦٢٥</a:t>
            </a:r>
            <a:endParaRPr lang="ar-SA" sz="2000" b="1" spc="-100" baseline="30000" dirty="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5DA416CC-C4AA-2C4D-A1FB-8C42D3522348}"/>
              </a:ext>
            </a:extLst>
          </p:cNvPr>
          <p:cNvSpPr txBox="1"/>
          <p:nvPr/>
        </p:nvSpPr>
        <p:spPr>
          <a:xfrm>
            <a:off x="2547112" y="4531750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يساوي</a:t>
            </a:r>
            <a:endParaRPr lang="ar-SA" sz="2000" b="1" spc="-100" baseline="30000" dirty="0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73C62F8F-FD55-4345-9070-06FF9AC98208}"/>
              </a:ext>
            </a:extLst>
          </p:cNvPr>
          <p:cNvSpPr txBox="1"/>
          <p:nvPr/>
        </p:nvSpPr>
        <p:spPr>
          <a:xfrm>
            <a:off x="8905094" y="5460442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الكبار =</a:t>
            </a:r>
            <a:endParaRPr lang="ar-SA" sz="2000" b="1" spc="-100" baseline="30000" dirty="0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48C1C5F-F56F-2A47-B47B-7ACCF375F272}"/>
              </a:ext>
            </a:extLst>
          </p:cNvPr>
          <p:cNvSpPr txBox="1"/>
          <p:nvPr/>
        </p:nvSpPr>
        <p:spPr>
          <a:xfrm>
            <a:off x="8333590" y="5460442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١٢٥</a:t>
            </a:r>
            <a:endParaRPr lang="ar-SA" sz="2000" b="1" spc="-100" baseline="30000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FECE2CBD-2A81-F644-A261-49B3CCC738C4}"/>
              </a:ext>
            </a:extLst>
          </p:cNvPr>
          <p:cNvSpPr txBox="1"/>
          <p:nvPr/>
        </p:nvSpPr>
        <p:spPr>
          <a:xfrm>
            <a:off x="8905094" y="6060464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عدد الصغار=</a:t>
            </a:r>
            <a:endParaRPr lang="ar-SA" sz="2000" b="1" spc="-100" baseline="30000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D283D235-7A43-FD41-81C7-0652E2686A2A}"/>
              </a:ext>
            </a:extLst>
          </p:cNvPr>
          <p:cNvSpPr txBox="1"/>
          <p:nvPr/>
        </p:nvSpPr>
        <p:spPr>
          <a:xfrm>
            <a:off x="8333590" y="6060464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٢٥٠</a:t>
            </a:r>
            <a:endParaRPr lang="ar-SA" sz="2000" b="1" spc="-100" baseline="30000" dirty="0"/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EF31CAFF-407F-8F42-9206-9B6DD1754704}"/>
              </a:ext>
            </a:extLst>
          </p:cNvPr>
          <p:cNvSpPr/>
          <p:nvPr/>
        </p:nvSpPr>
        <p:spPr>
          <a:xfrm>
            <a:off x="1915777" y="4382616"/>
            <a:ext cx="8525234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A614DA61-E104-6E42-814C-69EEB235E5E8}"/>
              </a:ext>
            </a:extLst>
          </p:cNvPr>
          <p:cNvSpPr txBox="1"/>
          <p:nvPr/>
        </p:nvSpPr>
        <p:spPr>
          <a:xfrm>
            <a:off x="2900205" y="417215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٣صـ٢٦</a:t>
            </a:r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٤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6419" y="463122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اعداد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76A0500E-49A4-664C-B76F-04457682277F}"/>
              </a:ext>
            </a:extLst>
          </p:cNvPr>
          <p:cNvSpPr/>
          <p:nvPr/>
        </p:nvSpPr>
        <p:spPr>
          <a:xfrm>
            <a:off x="2435732" y="807845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ضرب عدد في ٦ ،ثم اضيف الى الناتج الضرب في ٤ ،فكان الناتج ٨٢، فما العدد؟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C07DFA28-A36D-7546-9C9D-F02D74E0889A}"/>
              </a:ext>
            </a:extLst>
          </p:cNvPr>
          <p:cNvSpPr txBox="1"/>
          <p:nvPr/>
        </p:nvSpPr>
        <p:spPr>
          <a:xfrm>
            <a:off x="2961502" y="386936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٤صـ٢٦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BE1F200-3F6D-1544-9D0F-B41368777173}"/>
              </a:ext>
            </a:extLst>
          </p:cNvPr>
          <p:cNvSpPr txBox="1"/>
          <p:nvPr/>
        </p:nvSpPr>
        <p:spPr>
          <a:xfrm>
            <a:off x="4908073" y="2098118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٦(عدد) +٤ =٨٢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EE946217-6302-BC45-BC93-A7AD1D8D79E2}"/>
              </a:ext>
            </a:extLst>
          </p:cNvPr>
          <p:cNvSpPr txBox="1"/>
          <p:nvPr/>
        </p:nvSpPr>
        <p:spPr>
          <a:xfrm>
            <a:off x="5707383" y="2828684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(٥)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83DD17D-5C1A-4041-9929-CEAA27785C17}"/>
              </a:ext>
            </a:extLst>
          </p:cNvPr>
          <p:cNvSpPr txBox="1"/>
          <p:nvPr/>
        </p:nvSpPr>
        <p:spPr>
          <a:xfrm>
            <a:off x="5670415" y="3609546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(١٠)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967471AC-F5F2-444A-9558-63E9651F8C49}"/>
              </a:ext>
            </a:extLst>
          </p:cNvPr>
          <p:cNvSpPr txBox="1"/>
          <p:nvPr/>
        </p:nvSpPr>
        <p:spPr>
          <a:xfrm>
            <a:off x="5856586" y="5191437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(١٣)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2F37C31-716B-DA4E-9176-48E817B37DBA}"/>
              </a:ext>
            </a:extLst>
          </p:cNvPr>
          <p:cNvSpPr txBox="1"/>
          <p:nvPr/>
        </p:nvSpPr>
        <p:spPr>
          <a:xfrm>
            <a:off x="5731709" y="4394787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(١٥)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23AE44F-C74E-1D42-B9F9-6A76FF679EEC}"/>
              </a:ext>
            </a:extLst>
          </p:cNvPr>
          <p:cNvSpPr txBox="1"/>
          <p:nvPr/>
        </p:nvSpPr>
        <p:spPr>
          <a:xfrm>
            <a:off x="6970113" y="2996407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٣٤أقل</a:t>
            </a:r>
            <a:endParaRPr lang="ar-SA" sz="24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DFBFEF8-1F2E-C44C-B6D3-F5E084BBCEC3}"/>
              </a:ext>
            </a:extLst>
          </p:cNvPr>
          <p:cNvSpPr txBox="1"/>
          <p:nvPr/>
        </p:nvSpPr>
        <p:spPr>
          <a:xfrm>
            <a:off x="6932109" y="3960213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٦٤أقل</a:t>
            </a:r>
            <a:endParaRPr lang="ar-SA" sz="24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CC66A2F-2B2C-1846-9783-45EE5B7802DE}"/>
              </a:ext>
            </a:extLst>
          </p:cNvPr>
          <p:cNvSpPr txBox="1"/>
          <p:nvPr/>
        </p:nvSpPr>
        <p:spPr>
          <a:xfrm>
            <a:off x="6821802" y="4653572"/>
            <a:ext cx="11430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٩٤أكثر</a:t>
            </a:r>
            <a:endParaRPr lang="ar-SA" sz="24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AE8AD93E-1136-A64B-A598-55FB3A815A60}"/>
              </a:ext>
            </a:extLst>
          </p:cNvPr>
          <p:cNvSpPr txBox="1"/>
          <p:nvPr/>
        </p:nvSpPr>
        <p:spPr>
          <a:xfrm>
            <a:off x="6905416" y="5396639"/>
            <a:ext cx="1337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٨٢يساوي </a:t>
            </a:r>
            <a:endParaRPr lang="ar-SA" sz="24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D565EEBE-0322-094C-A152-46955B8BBAF0}"/>
              </a:ext>
            </a:extLst>
          </p:cNvPr>
          <p:cNvSpPr/>
          <p:nvPr/>
        </p:nvSpPr>
        <p:spPr>
          <a:xfrm>
            <a:off x="2356235" y="5268540"/>
            <a:ext cx="8215370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927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٥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1538" y="429915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جسور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77AD98AD-EAF0-E148-833E-EA75D6FBCDAD}"/>
              </a:ext>
            </a:extLst>
          </p:cNvPr>
          <p:cNvSpPr/>
          <p:nvPr/>
        </p:nvSpPr>
        <p:spPr>
          <a:xfrm>
            <a:off x="4506581" y="707960"/>
            <a:ext cx="5500726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يريد سالم نقل بعض أشرطة الفيديو على أقراص مدمجة ، فإذا كانت سعة القرص ٦٠ دقيقة ، فما الأشرطة التي يمكن نقلها من الجدول ، بحيث تستوعب الحد الأعلى من سعة القرص ؟</a:t>
            </a:r>
          </a:p>
        </p:txBody>
      </p:sp>
      <p:graphicFrame>
        <p:nvGraphicFramePr>
          <p:cNvPr id="65" name="جدول 64">
            <a:extLst>
              <a:ext uri="{FF2B5EF4-FFF2-40B4-BE49-F238E27FC236}">
                <a16:creationId xmlns:a16="http://schemas.microsoft.com/office/drawing/2014/main" id="{18414F33-C2A8-594E-A720-D2398F347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32164"/>
              </p:ext>
            </p:extLst>
          </p:nvPr>
        </p:nvGraphicFramePr>
        <p:xfrm>
          <a:off x="2306396" y="2279596"/>
          <a:ext cx="7558035" cy="34615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0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الأشرطة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الشريط الأول + الشريط الثاني + الشريط الثالث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مربع نص 67">
            <a:extLst>
              <a:ext uri="{FF2B5EF4-FFF2-40B4-BE49-F238E27FC236}">
                <a16:creationId xmlns:a16="http://schemas.microsoft.com/office/drawing/2014/main" id="{C5E5FE1C-DF57-9940-8694-5BADB82EFCEE}"/>
              </a:ext>
            </a:extLst>
          </p:cNvPr>
          <p:cNvSpPr txBox="1"/>
          <p:nvPr/>
        </p:nvSpPr>
        <p:spPr>
          <a:xfrm>
            <a:off x="7506977" y="3108274"/>
            <a:ext cx="22860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مسابقة + تلاوة + رحلة</a:t>
            </a:r>
            <a:endParaRPr lang="ar-SA" sz="2000" b="1" spc="-100" baseline="30000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7D032F7D-BA27-F444-8980-94A6AFD4407A}"/>
              </a:ext>
            </a:extLst>
          </p:cNvPr>
          <p:cNvSpPr txBox="1"/>
          <p:nvPr/>
        </p:nvSpPr>
        <p:spPr>
          <a:xfrm>
            <a:off x="4363705" y="3108276"/>
            <a:ext cx="2757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٢٥.١٥ + ١٨.١٠ + ١٥.٢٠</a:t>
            </a:r>
            <a:endParaRPr lang="ar-SA" sz="2000" b="1" spc="-100" baseline="30000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D082BCE-FB30-144C-A0CA-FA63CCE014F1}"/>
              </a:ext>
            </a:extLst>
          </p:cNvPr>
          <p:cNvSpPr txBox="1"/>
          <p:nvPr/>
        </p:nvSpPr>
        <p:spPr>
          <a:xfrm>
            <a:off x="3220697" y="3108278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٥٨.٤٥</a:t>
            </a:r>
            <a:endParaRPr lang="ar-SA" sz="2000" b="1" spc="-100" baseline="30000" dirty="0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27E3201-3F2E-874A-A5CD-FA8F261A9D82}"/>
              </a:ext>
            </a:extLst>
          </p:cNvPr>
          <p:cNvSpPr txBox="1"/>
          <p:nvPr/>
        </p:nvSpPr>
        <p:spPr>
          <a:xfrm>
            <a:off x="7191664" y="3808308"/>
            <a:ext cx="26013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مسابقة + تلاوة + محاضرة</a:t>
            </a:r>
            <a:endParaRPr lang="ar-SA" sz="2000" b="1" spc="-100" baseline="30000" dirty="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D8E7945-E454-6B46-83B7-5DBF42DD5426}"/>
              </a:ext>
            </a:extLst>
          </p:cNvPr>
          <p:cNvSpPr txBox="1"/>
          <p:nvPr/>
        </p:nvSpPr>
        <p:spPr>
          <a:xfrm>
            <a:off x="4435143" y="3808310"/>
            <a:ext cx="268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٢٥.١٥ + ١٨.١٠ + ١٩.٢٠</a:t>
            </a:r>
            <a:endParaRPr lang="ar-SA" sz="2000" b="1" spc="-100" baseline="30000" dirty="0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CFAF153-35DA-3F47-9DF2-7E702CD21E4F}"/>
              </a:ext>
            </a:extLst>
          </p:cNvPr>
          <p:cNvSpPr txBox="1"/>
          <p:nvPr/>
        </p:nvSpPr>
        <p:spPr>
          <a:xfrm>
            <a:off x="3220697" y="3808312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٦٢.٤٥</a:t>
            </a:r>
            <a:endParaRPr lang="ar-SA" sz="2000" b="1" spc="-100" baseline="30000" dirty="0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50661657-7FDA-144D-BBCD-D9CACCEA081C}"/>
              </a:ext>
            </a:extLst>
          </p:cNvPr>
          <p:cNvSpPr txBox="1"/>
          <p:nvPr/>
        </p:nvSpPr>
        <p:spPr>
          <a:xfrm>
            <a:off x="7112836" y="4494174"/>
            <a:ext cx="2680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مسابقة + رحلة + محاضرة</a:t>
            </a:r>
            <a:endParaRPr lang="ar-SA" sz="2000" b="1" spc="-100" baseline="300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3C4393DB-C049-4243-9AE0-685AA44DBEED}"/>
              </a:ext>
            </a:extLst>
          </p:cNvPr>
          <p:cNvSpPr txBox="1"/>
          <p:nvPr/>
        </p:nvSpPr>
        <p:spPr>
          <a:xfrm>
            <a:off x="4435143" y="4494176"/>
            <a:ext cx="268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٢٥.١٥ + ١٥.٢٠ + ١٩.٢٠</a:t>
            </a:r>
            <a:endParaRPr lang="ar-SA" sz="2000" b="1" spc="-100" baseline="30000" dirty="0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F6C23B42-587B-F149-B253-55EC7326ED03}"/>
              </a:ext>
            </a:extLst>
          </p:cNvPr>
          <p:cNvSpPr txBox="1"/>
          <p:nvPr/>
        </p:nvSpPr>
        <p:spPr>
          <a:xfrm>
            <a:off x="3220697" y="4494178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٥٩.٥٥</a:t>
            </a:r>
            <a:endParaRPr lang="ar-SA" sz="2000" b="1" spc="-100" baseline="30000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5822EC3C-06DB-BA44-B585-1C5A6D99B72A}"/>
              </a:ext>
            </a:extLst>
          </p:cNvPr>
          <p:cNvSpPr txBox="1"/>
          <p:nvPr/>
        </p:nvSpPr>
        <p:spPr>
          <a:xfrm>
            <a:off x="8221357" y="5951452"/>
            <a:ext cx="13573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الحد الأعلى =</a:t>
            </a:r>
            <a:endParaRPr lang="ar-SA" sz="2000" b="1" spc="-100" baseline="30000" dirty="0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67D87D1-AE34-104C-91A0-A91E4BE3950A}"/>
              </a:ext>
            </a:extLst>
          </p:cNvPr>
          <p:cNvSpPr txBox="1"/>
          <p:nvPr/>
        </p:nvSpPr>
        <p:spPr>
          <a:xfrm>
            <a:off x="5578151" y="5951452"/>
            <a:ext cx="27146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مسابقة + رحلة + محاضرة =</a:t>
            </a:r>
            <a:endParaRPr lang="ar-SA" sz="2000" b="1" spc="-100" baseline="30000" dirty="0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8E53BECB-DCDC-3F47-8324-38A29B294F06}"/>
              </a:ext>
            </a:extLst>
          </p:cNvPr>
          <p:cNvSpPr txBox="1"/>
          <p:nvPr/>
        </p:nvSpPr>
        <p:spPr>
          <a:xfrm>
            <a:off x="7112836" y="5179918"/>
            <a:ext cx="2680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تلاوة + رحلة + محاضرة</a:t>
            </a:r>
            <a:endParaRPr lang="ar-SA" sz="2000" b="1" spc="-100" baseline="30000" dirty="0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61ED1A51-E8B3-8441-AAB6-92EB34909A8B}"/>
              </a:ext>
            </a:extLst>
          </p:cNvPr>
          <p:cNvSpPr txBox="1"/>
          <p:nvPr/>
        </p:nvSpPr>
        <p:spPr>
          <a:xfrm>
            <a:off x="4435143" y="5179920"/>
            <a:ext cx="268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١٨.١٠ + ١٥.٢٠ + ١٩.٢٠</a:t>
            </a:r>
            <a:endParaRPr lang="ar-SA" sz="2000" b="1" spc="-100" baseline="30000" dirty="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617B805-A763-464C-BEC2-83D04FC76AF5}"/>
              </a:ext>
            </a:extLst>
          </p:cNvPr>
          <p:cNvSpPr txBox="1"/>
          <p:nvPr/>
        </p:nvSpPr>
        <p:spPr>
          <a:xfrm>
            <a:off x="3220697" y="5179922"/>
            <a:ext cx="12144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٥٢.٥٠</a:t>
            </a:r>
            <a:endParaRPr lang="ar-SA" sz="2000" b="1" spc="-100" baseline="30000" dirty="0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BF7B849F-35CF-0742-8BF2-3A4CC375DA4B}"/>
              </a:ext>
            </a:extLst>
          </p:cNvPr>
          <p:cNvSpPr txBox="1"/>
          <p:nvPr/>
        </p:nvSpPr>
        <p:spPr>
          <a:xfrm>
            <a:off x="4720895" y="5951508"/>
            <a:ext cx="9286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٥٩.٥٥</a:t>
            </a:r>
            <a:endParaRPr lang="ar-SA" sz="2000" b="1" spc="-100" baseline="30000" dirty="0"/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D82F9CBC-777C-6545-8C8B-12741355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3309" y="422208"/>
            <a:ext cx="28051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مستطيل 84">
            <a:extLst>
              <a:ext uri="{FF2B5EF4-FFF2-40B4-BE49-F238E27FC236}">
                <a16:creationId xmlns:a16="http://schemas.microsoft.com/office/drawing/2014/main" id="{F1E430CA-40AD-584A-AC63-2B0276F1F2C0}"/>
              </a:ext>
            </a:extLst>
          </p:cNvPr>
          <p:cNvSpPr/>
          <p:nvPr/>
        </p:nvSpPr>
        <p:spPr>
          <a:xfrm>
            <a:off x="2292003" y="4418719"/>
            <a:ext cx="7500990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9F22FB5E-23D9-0946-9DF0-D95F742D89CB}"/>
              </a:ext>
            </a:extLst>
          </p:cNvPr>
          <p:cNvSpPr txBox="1"/>
          <p:nvPr/>
        </p:nvSpPr>
        <p:spPr>
          <a:xfrm>
            <a:off x="2696691" y="-33222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٥صـ٢٦</a:t>
            </a:r>
          </a:p>
        </p:txBody>
      </p:sp>
    </p:spTree>
    <p:extLst>
      <p:ext uri="{BB962C8B-B14F-4D97-AF65-F5344CB8AC3E}">
        <p14:creationId xmlns:p14="http://schemas.microsoft.com/office/powerpoint/2010/main" val="225837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80" grpId="0"/>
      <p:bldP spid="81" grpId="0"/>
      <p:bldP spid="82" grpId="0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02796" y="-51243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٦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5025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نقود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085F1E8E-EEC1-324C-9790-B0BB302B84D7}"/>
              </a:ext>
            </a:extLst>
          </p:cNvPr>
          <p:cNvSpPr/>
          <p:nvPr/>
        </p:nvSpPr>
        <p:spPr>
          <a:xfrm>
            <a:off x="2298370" y="678216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</a:rPr>
              <a:t>مع رقية ١٩٥ ريالا من الفئات التالية : ٥ ريالات و ١٠ ريالات و ٥٠ ريالا . فإذا كان معها أعداد متساوية من الفئات المختلفة ، فما عدد الأوراق النقدية من كل فئة ؟</a:t>
            </a:r>
          </a:p>
        </p:txBody>
      </p:sp>
      <p:pic>
        <p:nvPicPr>
          <p:cNvPr id="65" name="table">
            <a:extLst>
              <a:ext uri="{FF2B5EF4-FFF2-40B4-BE49-F238E27FC236}">
                <a16:creationId xmlns:a16="http://schemas.microsoft.com/office/drawing/2014/main" id="{BBF90F8D-E61C-B84E-8F4B-55407BE2D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836" y="2249852"/>
            <a:ext cx="8486368" cy="2920237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1A9C4B6-1A1E-3F44-9E78-E842F1A90BEB}"/>
              </a:ext>
            </a:extLst>
          </p:cNvPr>
          <p:cNvSpPr txBox="1"/>
          <p:nvPr/>
        </p:nvSpPr>
        <p:spPr>
          <a:xfrm>
            <a:off x="9685062" y="3176045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٢</a:t>
            </a:r>
            <a:endParaRPr lang="ar-SA" sz="2000" b="1" spc="-100" baseline="30000" dirty="0"/>
          </a:p>
        </p:txBody>
      </p:sp>
      <p:sp>
        <p:nvSpPr>
          <p:cNvPr id="69" name="مربع نص 20">
            <a:extLst>
              <a:ext uri="{FF2B5EF4-FFF2-40B4-BE49-F238E27FC236}">
                <a16:creationId xmlns:a16="http://schemas.microsoft.com/office/drawing/2014/main" id="{8B6B11E7-2A73-C24A-9AD4-83DB73A343B8}"/>
              </a:ext>
            </a:extLst>
          </p:cNvPr>
          <p:cNvSpPr txBox="1"/>
          <p:nvPr/>
        </p:nvSpPr>
        <p:spPr>
          <a:xfrm>
            <a:off x="8699218" y="3176047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٢</a:t>
            </a:r>
            <a:endParaRPr lang="ar-SA" sz="2000" b="1" spc="-100" baseline="30000" dirty="0"/>
          </a:p>
        </p:txBody>
      </p:sp>
      <p:sp>
        <p:nvSpPr>
          <p:cNvPr id="70" name="مربع نص 21">
            <a:extLst>
              <a:ext uri="{FF2B5EF4-FFF2-40B4-BE49-F238E27FC236}">
                <a16:creationId xmlns:a16="http://schemas.microsoft.com/office/drawing/2014/main" id="{FD0FC7E0-267E-C048-B879-15ACA361F303}"/>
              </a:ext>
            </a:extLst>
          </p:cNvPr>
          <p:cNvSpPr txBox="1"/>
          <p:nvPr/>
        </p:nvSpPr>
        <p:spPr>
          <a:xfrm>
            <a:off x="4298634" y="3176105"/>
            <a:ext cx="32147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٢ × ٥ + ٢ × ١٠ + ٢ × ٥٠ =</a:t>
            </a:r>
            <a:endParaRPr lang="ar-SA" sz="2000" b="1" spc="-100" baseline="30000" dirty="0"/>
          </a:p>
        </p:txBody>
      </p:sp>
      <p:sp>
        <p:nvSpPr>
          <p:cNvPr id="71" name="مربع نص 22">
            <a:extLst>
              <a:ext uri="{FF2B5EF4-FFF2-40B4-BE49-F238E27FC236}">
                <a16:creationId xmlns:a16="http://schemas.microsoft.com/office/drawing/2014/main" id="{042B9782-F74E-DC4D-85DB-F340EAA09F97}"/>
              </a:ext>
            </a:extLst>
          </p:cNvPr>
          <p:cNvSpPr txBox="1"/>
          <p:nvPr/>
        </p:nvSpPr>
        <p:spPr>
          <a:xfrm>
            <a:off x="3941444" y="3176107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 ١٣٠</a:t>
            </a:r>
            <a:endParaRPr lang="ar-SA" sz="2000" b="1" spc="-100" baseline="30000" dirty="0"/>
          </a:p>
        </p:txBody>
      </p:sp>
      <p:sp>
        <p:nvSpPr>
          <p:cNvPr id="72" name="مربع نص 23">
            <a:extLst>
              <a:ext uri="{FF2B5EF4-FFF2-40B4-BE49-F238E27FC236}">
                <a16:creationId xmlns:a16="http://schemas.microsoft.com/office/drawing/2014/main" id="{F69D88C9-F5FC-AF42-AFE2-48FF3A33B4D1}"/>
              </a:ext>
            </a:extLst>
          </p:cNvPr>
          <p:cNvSpPr txBox="1"/>
          <p:nvPr/>
        </p:nvSpPr>
        <p:spPr>
          <a:xfrm>
            <a:off x="2512684" y="317610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أقل</a:t>
            </a:r>
            <a:endParaRPr lang="ar-SA" sz="2000" b="1" spc="-100" baseline="30000" dirty="0"/>
          </a:p>
        </p:txBody>
      </p:sp>
      <p:sp>
        <p:nvSpPr>
          <p:cNvPr id="73" name="مربع نص 24">
            <a:extLst>
              <a:ext uri="{FF2B5EF4-FFF2-40B4-BE49-F238E27FC236}">
                <a16:creationId xmlns:a16="http://schemas.microsoft.com/office/drawing/2014/main" id="{14EF1500-A2C3-E244-80FD-C457838FDC20}"/>
              </a:ext>
            </a:extLst>
          </p:cNvPr>
          <p:cNvSpPr txBox="1"/>
          <p:nvPr/>
        </p:nvSpPr>
        <p:spPr>
          <a:xfrm>
            <a:off x="9685062" y="3876079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٤</a:t>
            </a:r>
            <a:endParaRPr lang="ar-SA" sz="2000" b="1" spc="-100" baseline="30000" dirty="0"/>
          </a:p>
        </p:txBody>
      </p:sp>
      <p:sp>
        <p:nvSpPr>
          <p:cNvPr id="74" name="مربع نص 25">
            <a:extLst>
              <a:ext uri="{FF2B5EF4-FFF2-40B4-BE49-F238E27FC236}">
                <a16:creationId xmlns:a16="http://schemas.microsoft.com/office/drawing/2014/main" id="{EF40DC52-C3FB-6B43-A88C-EDF711AE6B7A}"/>
              </a:ext>
            </a:extLst>
          </p:cNvPr>
          <p:cNvSpPr txBox="1"/>
          <p:nvPr/>
        </p:nvSpPr>
        <p:spPr>
          <a:xfrm>
            <a:off x="8699218" y="3876203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٤</a:t>
            </a:r>
            <a:endParaRPr lang="ar-SA" sz="2000" b="1" spc="-100" baseline="30000" dirty="0"/>
          </a:p>
        </p:txBody>
      </p:sp>
      <p:sp>
        <p:nvSpPr>
          <p:cNvPr id="75" name="مربع نص 26">
            <a:extLst>
              <a:ext uri="{FF2B5EF4-FFF2-40B4-BE49-F238E27FC236}">
                <a16:creationId xmlns:a16="http://schemas.microsoft.com/office/drawing/2014/main" id="{0FAA0FCC-B802-324D-A650-56F6ED376B23}"/>
              </a:ext>
            </a:extLst>
          </p:cNvPr>
          <p:cNvSpPr txBox="1"/>
          <p:nvPr/>
        </p:nvSpPr>
        <p:spPr>
          <a:xfrm>
            <a:off x="4370072" y="3876139"/>
            <a:ext cx="3143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٤ × ٥ + ٤ × ١٠ + ٤× ٥٠ =</a:t>
            </a:r>
            <a:endParaRPr lang="ar-SA" sz="2000" b="1" spc="-100" baseline="30000" dirty="0"/>
          </a:p>
        </p:txBody>
      </p:sp>
      <p:sp>
        <p:nvSpPr>
          <p:cNvPr id="76" name="مربع نص 27">
            <a:extLst>
              <a:ext uri="{FF2B5EF4-FFF2-40B4-BE49-F238E27FC236}">
                <a16:creationId xmlns:a16="http://schemas.microsoft.com/office/drawing/2014/main" id="{F44C4C94-518D-2143-B6ED-8D88594EEA50}"/>
              </a:ext>
            </a:extLst>
          </p:cNvPr>
          <p:cNvSpPr txBox="1"/>
          <p:nvPr/>
        </p:nvSpPr>
        <p:spPr>
          <a:xfrm>
            <a:off x="3941444" y="3876141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 ٢٦٠</a:t>
            </a:r>
            <a:endParaRPr lang="ar-SA" sz="2000" b="1" spc="-100" baseline="30000" dirty="0"/>
          </a:p>
        </p:txBody>
      </p:sp>
      <p:sp>
        <p:nvSpPr>
          <p:cNvPr id="77" name="مربع نص 28">
            <a:extLst>
              <a:ext uri="{FF2B5EF4-FFF2-40B4-BE49-F238E27FC236}">
                <a16:creationId xmlns:a16="http://schemas.microsoft.com/office/drawing/2014/main" id="{940C2B16-71C1-564B-9AC9-1F7311763D5F}"/>
              </a:ext>
            </a:extLst>
          </p:cNvPr>
          <p:cNvSpPr txBox="1"/>
          <p:nvPr/>
        </p:nvSpPr>
        <p:spPr>
          <a:xfrm>
            <a:off x="2512684" y="3876139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أكثر</a:t>
            </a:r>
            <a:endParaRPr lang="ar-SA" sz="2000" b="1" spc="-100" baseline="30000" dirty="0"/>
          </a:p>
        </p:txBody>
      </p:sp>
      <p:sp>
        <p:nvSpPr>
          <p:cNvPr id="78" name="مربع نص 29">
            <a:extLst>
              <a:ext uri="{FF2B5EF4-FFF2-40B4-BE49-F238E27FC236}">
                <a16:creationId xmlns:a16="http://schemas.microsoft.com/office/drawing/2014/main" id="{43222894-7073-1940-BA30-60CF829657C8}"/>
              </a:ext>
            </a:extLst>
          </p:cNvPr>
          <p:cNvSpPr txBox="1"/>
          <p:nvPr/>
        </p:nvSpPr>
        <p:spPr>
          <a:xfrm>
            <a:off x="9685062" y="4561945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٣</a:t>
            </a:r>
            <a:endParaRPr lang="ar-SA" sz="2000" b="1" spc="-100" baseline="30000" dirty="0"/>
          </a:p>
        </p:txBody>
      </p:sp>
      <p:sp>
        <p:nvSpPr>
          <p:cNvPr id="79" name="مربع نص 30">
            <a:extLst>
              <a:ext uri="{FF2B5EF4-FFF2-40B4-BE49-F238E27FC236}">
                <a16:creationId xmlns:a16="http://schemas.microsoft.com/office/drawing/2014/main" id="{26D36228-844A-E349-8A76-5587B55D1BFE}"/>
              </a:ext>
            </a:extLst>
          </p:cNvPr>
          <p:cNvSpPr txBox="1"/>
          <p:nvPr/>
        </p:nvSpPr>
        <p:spPr>
          <a:xfrm>
            <a:off x="8699218" y="4561947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٣</a:t>
            </a:r>
            <a:endParaRPr lang="ar-SA" sz="2000" b="1" spc="-100" baseline="30000" dirty="0"/>
          </a:p>
        </p:txBody>
      </p:sp>
      <p:sp>
        <p:nvSpPr>
          <p:cNvPr id="80" name="مربع نص 31">
            <a:extLst>
              <a:ext uri="{FF2B5EF4-FFF2-40B4-BE49-F238E27FC236}">
                <a16:creationId xmlns:a16="http://schemas.microsoft.com/office/drawing/2014/main" id="{DBDE8D0D-DCEF-CA4E-93A6-C9D4A45AF359}"/>
              </a:ext>
            </a:extLst>
          </p:cNvPr>
          <p:cNvSpPr txBox="1"/>
          <p:nvPr/>
        </p:nvSpPr>
        <p:spPr>
          <a:xfrm>
            <a:off x="4298634" y="4562005"/>
            <a:ext cx="32147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٣ × ٥ + ٣ × ١٠ + ٣ × ٥٠ =</a:t>
            </a:r>
            <a:endParaRPr lang="ar-SA" sz="2000" b="1" spc="-100" baseline="30000" dirty="0"/>
          </a:p>
        </p:txBody>
      </p:sp>
      <p:sp>
        <p:nvSpPr>
          <p:cNvPr id="81" name="مربع نص 32">
            <a:extLst>
              <a:ext uri="{FF2B5EF4-FFF2-40B4-BE49-F238E27FC236}">
                <a16:creationId xmlns:a16="http://schemas.microsoft.com/office/drawing/2014/main" id="{01E121EA-FA4B-A14D-B572-371132A439CE}"/>
              </a:ext>
            </a:extLst>
          </p:cNvPr>
          <p:cNvSpPr txBox="1"/>
          <p:nvPr/>
        </p:nvSpPr>
        <p:spPr>
          <a:xfrm>
            <a:off x="3927156" y="4576295"/>
            <a:ext cx="714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/>
              <a:t> ١٩٥</a:t>
            </a:r>
            <a:endParaRPr lang="ar-SA" sz="2000" b="1" spc="-100" baseline="30000" dirty="0"/>
          </a:p>
        </p:txBody>
      </p:sp>
      <p:sp>
        <p:nvSpPr>
          <p:cNvPr id="82" name="مربع نص 33">
            <a:extLst>
              <a:ext uri="{FF2B5EF4-FFF2-40B4-BE49-F238E27FC236}">
                <a16:creationId xmlns:a16="http://schemas.microsoft.com/office/drawing/2014/main" id="{2758F84D-D883-9A4A-8432-074AEC7A126E}"/>
              </a:ext>
            </a:extLst>
          </p:cNvPr>
          <p:cNvSpPr txBox="1"/>
          <p:nvPr/>
        </p:nvSpPr>
        <p:spPr>
          <a:xfrm>
            <a:off x="2512684" y="4562005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يساوي</a:t>
            </a:r>
            <a:endParaRPr lang="ar-SA" sz="2000" b="1" spc="-100" baseline="30000" dirty="0"/>
          </a:p>
        </p:txBody>
      </p:sp>
      <p:sp>
        <p:nvSpPr>
          <p:cNvPr id="83" name="مربع نص 34">
            <a:extLst>
              <a:ext uri="{FF2B5EF4-FFF2-40B4-BE49-F238E27FC236}">
                <a16:creationId xmlns:a16="http://schemas.microsoft.com/office/drawing/2014/main" id="{3F44DC0F-3B14-614D-BC59-9AC5F02F355F}"/>
              </a:ext>
            </a:extLst>
          </p:cNvPr>
          <p:cNvSpPr txBox="1"/>
          <p:nvPr/>
        </p:nvSpPr>
        <p:spPr>
          <a:xfrm>
            <a:off x="7687027" y="5564518"/>
            <a:ext cx="2826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B050"/>
                </a:solidFill>
              </a:rPr>
              <a:t>عدد الأوراق من كل فئة =</a:t>
            </a:r>
            <a:endParaRPr lang="ar-SA" sz="24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84" name="مربع نص 35">
            <a:extLst>
              <a:ext uri="{FF2B5EF4-FFF2-40B4-BE49-F238E27FC236}">
                <a16:creationId xmlns:a16="http://schemas.microsoft.com/office/drawing/2014/main" id="{C761F0D4-0806-1943-87E4-4C6589B7248C}"/>
              </a:ext>
            </a:extLst>
          </p:cNvPr>
          <p:cNvSpPr txBox="1"/>
          <p:nvPr/>
        </p:nvSpPr>
        <p:spPr>
          <a:xfrm>
            <a:off x="6641373" y="5564518"/>
            <a:ext cx="1240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C00000"/>
                </a:solidFill>
              </a:rPr>
              <a:t>٣ أوراق</a:t>
            </a:r>
            <a:endParaRPr lang="ar-SA" sz="2400" b="1" spc="-100" baseline="30000" dirty="0">
              <a:solidFill>
                <a:srgbClr val="C00000"/>
              </a:solidFill>
            </a:endParaRPr>
          </a:p>
        </p:txBody>
      </p:sp>
      <p:sp>
        <p:nvSpPr>
          <p:cNvPr id="86" name="مربع نص 38">
            <a:extLst>
              <a:ext uri="{FF2B5EF4-FFF2-40B4-BE49-F238E27FC236}">
                <a16:creationId xmlns:a16="http://schemas.microsoft.com/office/drawing/2014/main" id="{2ABF60F3-52FE-324D-89F6-1E4916158ED9}"/>
              </a:ext>
            </a:extLst>
          </p:cNvPr>
          <p:cNvSpPr txBox="1"/>
          <p:nvPr/>
        </p:nvSpPr>
        <p:spPr>
          <a:xfrm>
            <a:off x="7784630" y="3176107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٢</a:t>
            </a:r>
            <a:endParaRPr lang="ar-SA" sz="2000" b="1" spc="-100" baseline="30000" dirty="0"/>
          </a:p>
        </p:txBody>
      </p:sp>
      <p:sp>
        <p:nvSpPr>
          <p:cNvPr id="87" name="مربع نص 39">
            <a:extLst>
              <a:ext uri="{FF2B5EF4-FFF2-40B4-BE49-F238E27FC236}">
                <a16:creationId xmlns:a16="http://schemas.microsoft.com/office/drawing/2014/main" id="{1F3C85B6-A014-8C4A-A820-10AAACB17633}"/>
              </a:ext>
            </a:extLst>
          </p:cNvPr>
          <p:cNvSpPr txBox="1"/>
          <p:nvPr/>
        </p:nvSpPr>
        <p:spPr>
          <a:xfrm>
            <a:off x="7784630" y="3876141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٤</a:t>
            </a:r>
            <a:endParaRPr lang="ar-SA" sz="2000" b="1" spc="-100" baseline="30000" dirty="0"/>
          </a:p>
        </p:txBody>
      </p:sp>
      <p:sp>
        <p:nvSpPr>
          <p:cNvPr id="88" name="مربع نص 40">
            <a:extLst>
              <a:ext uri="{FF2B5EF4-FFF2-40B4-BE49-F238E27FC236}">
                <a16:creationId xmlns:a16="http://schemas.microsoft.com/office/drawing/2014/main" id="{2E077FB1-9E93-AE46-9040-D3DDC632E766}"/>
              </a:ext>
            </a:extLst>
          </p:cNvPr>
          <p:cNvSpPr txBox="1"/>
          <p:nvPr/>
        </p:nvSpPr>
        <p:spPr>
          <a:xfrm>
            <a:off x="7784630" y="4562007"/>
            <a:ext cx="7858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/>
              <a:t>٣</a:t>
            </a:r>
            <a:endParaRPr lang="ar-SA" sz="2000" b="1" spc="-100" baseline="30000" dirty="0"/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52D6C311-6589-ED44-95E9-7FE192E9FDCA}"/>
              </a:ext>
            </a:extLst>
          </p:cNvPr>
          <p:cNvSpPr/>
          <p:nvPr/>
        </p:nvSpPr>
        <p:spPr>
          <a:xfrm>
            <a:off x="2334089" y="4402891"/>
            <a:ext cx="8215370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59430CA0-D94A-5A49-BFA7-C2C9FD95DB79}"/>
              </a:ext>
            </a:extLst>
          </p:cNvPr>
          <p:cNvSpPr txBox="1"/>
          <p:nvPr/>
        </p:nvSpPr>
        <p:spPr>
          <a:xfrm>
            <a:off x="9585763" y="1975760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٦صـ٢٦</a:t>
            </a:r>
          </a:p>
        </p:txBody>
      </p:sp>
      <p:cxnSp>
        <p:nvCxnSpPr>
          <p:cNvPr id="91" name="موصل مستقيم 90">
            <a:extLst>
              <a:ext uri="{FF2B5EF4-FFF2-40B4-BE49-F238E27FC236}">
                <a16:creationId xmlns:a16="http://schemas.microsoft.com/office/drawing/2014/main" id="{DF1F948F-0257-E247-8145-D0C042224E02}"/>
              </a:ext>
            </a:extLst>
          </p:cNvPr>
          <p:cNvCxnSpPr/>
          <p:nvPr/>
        </p:nvCxnSpPr>
        <p:spPr>
          <a:xfrm flipH="1">
            <a:off x="2897415" y="1291381"/>
            <a:ext cx="12241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موصل مستقيم 91">
            <a:extLst>
              <a:ext uri="{FF2B5EF4-FFF2-40B4-BE49-F238E27FC236}">
                <a16:creationId xmlns:a16="http://schemas.microsoft.com/office/drawing/2014/main" id="{549CDE56-9CDB-4640-8E93-45F98A293C7B}"/>
              </a:ext>
            </a:extLst>
          </p:cNvPr>
          <p:cNvCxnSpPr>
            <a:cxnSpLocks/>
          </p:cNvCxnSpPr>
          <p:nvPr/>
        </p:nvCxnSpPr>
        <p:spPr>
          <a:xfrm flipH="1">
            <a:off x="7687027" y="1579413"/>
            <a:ext cx="26642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2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٧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3612" y="448582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تحليل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543F4FB1-FB2F-874B-9DF3-DD376A1ED961}"/>
              </a:ext>
            </a:extLst>
          </p:cNvPr>
          <p:cNvSpPr/>
          <p:nvPr/>
        </p:nvSpPr>
        <p:spPr>
          <a:xfrm>
            <a:off x="2178361" y="809643"/>
            <a:ext cx="8286808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استعملت أسلاك معدنية طولها ١٢٨٠٠٠ كلم لدعم أحد الجسور ، وهذا يزيد بمقدار ٨٤٨٠ كلم على ثلاثة أمثال محيط الأرض عند خط الاستواء . فما طول محيط الأرض عند خط الاستواء ؟</a:t>
            </a:r>
          </a:p>
        </p:txBody>
      </p:sp>
      <p:graphicFrame>
        <p:nvGraphicFramePr>
          <p:cNvPr id="65" name="جدول 64">
            <a:extLst>
              <a:ext uri="{FF2B5EF4-FFF2-40B4-BE49-F238E27FC236}">
                <a16:creationId xmlns:a16="http://schemas.microsoft.com/office/drawing/2014/main" id="{C7DC5586-A62D-BF4B-8775-3395294F7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29469"/>
              </p:ext>
            </p:extLst>
          </p:nvPr>
        </p:nvGraphicFramePr>
        <p:xfrm>
          <a:off x="3035616" y="2381279"/>
          <a:ext cx="7015158" cy="34615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62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311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محيط الأرض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٣× محيط الأرض + ٨٤٨٠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أقل – أكثر - يساوي</a:t>
                      </a: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مربع نص 67">
            <a:extLst>
              <a:ext uri="{FF2B5EF4-FFF2-40B4-BE49-F238E27FC236}">
                <a16:creationId xmlns:a16="http://schemas.microsoft.com/office/drawing/2014/main" id="{9AF6818D-033B-AD42-8955-211BDA8EEC48}"/>
              </a:ext>
            </a:extLst>
          </p:cNvPr>
          <p:cNvSpPr txBox="1"/>
          <p:nvPr/>
        </p:nvSpPr>
        <p:spPr>
          <a:xfrm>
            <a:off x="8593457" y="3209957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٤٠٠٠٠</a:t>
            </a:r>
            <a:endParaRPr lang="ar-SA" sz="2000" b="1" spc="-100" baseline="30000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C27B1617-CB2B-F442-A8BA-0F1E1AA468A0}"/>
              </a:ext>
            </a:extLst>
          </p:cNvPr>
          <p:cNvSpPr txBox="1"/>
          <p:nvPr/>
        </p:nvSpPr>
        <p:spPr>
          <a:xfrm>
            <a:off x="5893137" y="3209959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٤٠٠٠٠ + ٨٤٨٠ =</a:t>
            </a:r>
            <a:endParaRPr lang="ar-SA" sz="2000" b="1" spc="-100" baseline="30000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7BAA28A-5E5F-BD45-9F24-25490F47CDC2}"/>
              </a:ext>
            </a:extLst>
          </p:cNvPr>
          <p:cNvSpPr txBox="1"/>
          <p:nvPr/>
        </p:nvSpPr>
        <p:spPr>
          <a:xfrm>
            <a:off x="4893005" y="3209961"/>
            <a:ext cx="1142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١٢٨٤٨٠</a:t>
            </a:r>
            <a:endParaRPr lang="ar-SA" sz="2000" b="1" spc="-100" baseline="30000" dirty="0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FF73B45A-6D3C-3E47-99BA-11188029C0EE}"/>
              </a:ext>
            </a:extLst>
          </p:cNvPr>
          <p:cNvSpPr txBox="1"/>
          <p:nvPr/>
        </p:nvSpPr>
        <p:spPr>
          <a:xfrm>
            <a:off x="3364197" y="3209959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أكثر</a:t>
            </a:r>
            <a:endParaRPr lang="ar-SA" sz="2000" b="1" spc="-100" baseline="30000" dirty="0"/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F20590A-9BBA-E449-BE60-405F37A5AB63}"/>
              </a:ext>
            </a:extLst>
          </p:cNvPr>
          <p:cNvSpPr txBox="1"/>
          <p:nvPr/>
        </p:nvSpPr>
        <p:spPr>
          <a:xfrm>
            <a:off x="8593457" y="3909991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٣٩٩٠٠</a:t>
            </a:r>
            <a:endParaRPr lang="ar-SA" sz="2000" b="1" spc="-100" baseline="30000" dirty="0"/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59E2D045-FAAE-0843-8918-D1AF84589DA4}"/>
              </a:ext>
            </a:extLst>
          </p:cNvPr>
          <p:cNvSpPr txBox="1"/>
          <p:nvPr/>
        </p:nvSpPr>
        <p:spPr>
          <a:xfrm>
            <a:off x="5893137" y="3909993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٣٩٩٠٠ + ٨٤٨٠ =</a:t>
            </a:r>
            <a:endParaRPr lang="ar-SA" sz="2000" b="1" spc="-100" baseline="30000" dirty="0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774379D8-42CD-174C-8719-D2025F686EC3}"/>
              </a:ext>
            </a:extLst>
          </p:cNvPr>
          <p:cNvSpPr txBox="1"/>
          <p:nvPr/>
        </p:nvSpPr>
        <p:spPr>
          <a:xfrm>
            <a:off x="4893005" y="3909995"/>
            <a:ext cx="1142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١٢٨١٨٠</a:t>
            </a:r>
            <a:endParaRPr lang="ar-SA" sz="2000" b="1" spc="-100" baseline="30000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4145DCD-B8CD-BF4E-A9A6-C09DC53D69CC}"/>
              </a:ext>
            </a:extLst>
          </p:cNvPr>
          <p:cNvSpPr txBox="1"/>
          <p:nvPr/>
        </p:nvSpPr>
        <p:spPr>
          <a:xfrm>
            <a:off x="3364197" y="3909993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أكثر</a:t>
            </a:r>
            <a:endParaRPr lang="ar-SA" sz="2000" b="1" spc="-100" baseline="30000" dirty="0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5FF95E5-42C6-F548-86A7-803BA179CC01}"/>
              </a:ext>
            </a:extLst>
          </p:cNvPr>
          <p:cNvSpPr txBox="1"/>
          <p:nvPr/>
        </p:nvSpPr>
        <p:spPr>
          <a:xfrm>
            <a:off x="8593457" y="4595857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٣٩٨٥٠</a:t>
            </a:r>
            <a:endParaRPr lang="ar-SA" sz="2000" b="1" spc="-100" baseline="30000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10CAE4F2-C9D5-EE47-8EFF-3B2C30B78424}"/>
              </a:ext>
            </a:extLst>
          </p:cNvPr>
          <p:cNvSpPr txBox="1"/>
          <p:nvPr/>
        </p:nvSpPr>
        <p:spPr>
          <a:xfrm>
            <a:off x="5893137" y="4595859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٣٩٨٥٠ + ٨٤٨٠ =</a:t>
            </a:r>
            <a:endParaRPr lang="ar-SA" sz="2000" b="1" spc="-100" baseline="30000" dirty="0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6E021ED8-C248-414B-A187-D28924572CD2}"/>
              </a:ext>
            </a:extLst>
          </p:cNvPr>
          <p:cNvSpPr txBox="1"/>
          <p:nvPr/>
        </p:nvSpPr>
        <p:spPr>
          <a:xfrm>
            <a:off x="4893005" y="4595861"/>
            <a:ext cx="1142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١٢٨٠٣٠</a:t>
            </a:r>
            <a:endParaRPr lang="ar-SA" sz="2000" b="1" spc="-100" baseline="30000" dirty="0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38A9A70F-CA79-094C-948C-9E62A35BFDFB}"/>
              </a:ext>
            </a:extLst>
          </p:cNvPr>
          <p:cNvSpPr txBox="1"/>
          <p:nvPr/>
        </p:nvSpPr>
        <p:spPr>
          <a:xfrm>
            <a:off x="3364197" y="4595859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أكثر</a:t>
            </a:r>
            <a:endParaRPr lang="ar-SA" sz="2000" b="1" spc="-100" baseline="30000" dirty="0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47CF5FBD-89CC-8941-BD98-EF872DE13435}"/>
              </a:ext>
            </a:extLst>
          </p:cNvPr>
          <p:cNvSpPr txBox="1"/>
          <p:nvPr/>
        </p:nvSpPr>
        <p:spPr>
          <a:xfrm>
            <a:off x="6821831" y="6053135"/>
            <a:ext cx="32861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محيط الأرض عند خط الاستواء  =</a:t>
            </a:r>
            <a:endParaRPr lang="ar-SA" sz="2000" b="1" spc="-100" baseline="30000" dirty="0"/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52066917-FD57-5441-B3BD-57690509A709}"/>
              </a:ext>
            </a:extLst>
          </p:cNvPr>
          <p:cNvSpPr txBox="1"/>
          <p:nvPr/>
        </p:nvSpPr>
        <p:spPr>
          <a:xfrm>
            <a:off x="5464492" y="6057146"/>
            <a:ext cx="14287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٣٩٨٤٠ كلم</a:t>
            </a:r>
            <a:endParaRPr lang="ar-SA" sz="2000" b="1" spc="-100" baseline="30000" dirty="0"/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45290CAB-D38C-A944-A007-26B1F97DEBA0}"/>
              </a:ext>
            </a:extLst>
          </p:cNvPr>
          <p:cNvSpPr/>
          <p:nvPr/>
        </p:nvSpPr>
        <p:spPr>
          <a:xfrm>
            <a:off x="3107055" y="5167361"/>
            <a:ext cx="6900912" cy="64294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E5BB557-6544-E34A-A6F8-4C22C53A1D93}"/>
              </a:ext>
            </a:extLst>
          </p:cNvPr>
          <p:cNvSpPr txBox="1"/>
          <p:nvPr/>
        </p:nvSpPr>
        <p:spPr>
          <a:xfrm>
            <a:off x="8593491" y="5310177"/>
            <a:ext cx="12287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٣٩٨٤٠</a:t>
            </a:r>
            <a:endParaRPr lang="ar-SA" sz="2000" b="1" spc="-100" baseline="30000" dirty="0"/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CAB26DDD-EBDB-CA48-8904-77E6E0CA8ECF}"/>
              </a:ext>
            </a:extLst>
          </p:cNvPr>
          <p:cNvSpPr txBox="1"/>
          <p:nvPr/>
        </p:nvSpPr>
        <p:spPr>
          <a:xfrm>
            <a:off x="5893171" y="5310179"/>
            <a:ext cx="24288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 × ٣٩٨٤٠ + ٨٤٨٠ =</a:t>
            </a:r>
            <a:endParaRPr lang="ar-SA" sz="2000" b="1" spc="-100" baseline="30000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2C2AA1D6-53C9-514D-9A32-DED62AE7942E}"/>
              </a:ext>
            </a:extLst>
          </p:cNvPr>
          <p:cNvSpPr txBox="1"/>
          <p:nvPr/>
        </p:nvSpPr>
        <p:spPr>
          <a:xfrm>
            <a:off x="4893039" y="5310181"/>
            <a:ext cx="1142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١٢٨٠٠٠</a:t>
            </a:r>
            <a:endParaRPr lang="ar-SA" sz="2000" b="1" spc="-100" baseline="30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20084E46-C413-3643-BF78-039AFAEEB74E}"/>
              </a:ext>
            </a:extLst>
          </p:cNvPr>
          <p:cNvSpPr txBox="1"/>
          <p:nvPr/>
        </p:nvSpPr>
        <p:spPr>
          <a:xfrm>
            <a:off x="3364231" y="5310179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يساوي</a:t>
            </a:r>
            <a:endParaRPr lang="ar-SA" sz="2000" b="1" spc="-100" baseline="30000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AB4F4658-53E9-684F-B0AC-2D55E6DB28E7}"/>
              </a:ext>
            </a:extLst>
          </p:cNvPr>
          <p:cNvSpPr txBox="1"/>
          <p:nvPr/>
        </p:nvSpPr>
        <p:spPr>
          <a:xfrm>
            <a:off x="2630738" y="529199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٧صـ٢٦</a:t>
            </a:r>
          </a:p>
        </p:txBody>
      </p:sp>
    </p:spTree>
    <p:extLst>
      <p:ext uri="{BB962C8B-B14F-4D97-AF65-F5344CB8AC3E}">
        <p14:creationId xmlns:p14="http://schemas.microsoft.com/office/powerpoint/2010/main" val="203003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3" grpId="0" animBg="1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8202" y="451064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780099" y="2968420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740970" y="4175598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5428383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هندسة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216035EB-43CA-0143-B33E-BECD9A5E75CB}"/>
              </a:ext>
            </a:extLst>
          </p:cNvPr>
          <p:cNvSpPr/>
          <p:nvPr/>
        </p:nvSpPr>
        <p:spPr>
          <a:xfrm>
            <a:off x="6542595" y="826728"/>
            <a:ext cx="3837905" cy="114300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ما الشكلان التاليان في النمط أدناه ؟</a:t>
            </a:r>
          </a:p>
        </p:txBody>
      </p:sp>
      <p:sp>
        <p:nvSpPr>
          <p:cNvPr id="68" name="مثلث متساوي الساقين 25">
            <a:extLst>
              <a:ext uri="{FF2B5EF4-FFF2-40B4-BE49-F238E27FC236}">
                <a16:creationId xmlns:a16="http://schemas.microsoft.com/office/drawing/2014/main" id="{DCEFE6C3-5399-E546-8929-63CBC4B06ED8}"/>
              </a:ext>
            </a:extLst>
          </p:cNvPr>
          <p:cNvSpPr/>
          <p:nvPr/>
        </p:nvSpPr>
        <p:spPr>
          <a:xfrm>
            <a:off x="9666121" y="4398628"/>
            <a:ext cx="714380" cy="714380"/>
          </a:xfrm>
          <a:prstGeom prst="triangl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E08A111-325D-614B-94DC-AB2C2278976C}"/>
              </a:ext>
            </a:extLst>
          </p:cNvPr>
          <p:cNvGrpSpPr/>
          <p:nvPr/>
        </p:nvGrpSpPr>
        <p:grpSpPr>
          <a:xfrm>
            <a:off x="8336287" y="4242552"/>
            <a:ext cx="1044082" cy="870456"/>
            <a:chOff x="5099554" y="4273056"/>
            <a:chExt cx="1044082" cy="870456"/>
          </a:xfrm>
        </p:grpSpPr>
        <p:sp>
          <p:nvSpPr>
            <p:cNvPr id="70" name="مثلث متساوي الساقين 30">
              <a:extLst>
                <a:ext uri="{FF2B5EF4-FFF2-40B4-BE49-F238E27FC236}">
                  <a16:creationId xmlns:a16="http://schemas.microsoft.com/office/drawing/2014/main" id="{C20961C6-33E2-9B4C-B57F-AD9FC11D65AE}"/>
                </a:ext>
              </a:extLst>
            </p:cNvPr>
            <p:cNvSpPr/>
            <p:nvPr/>
          </p:nvSpPr>
          <p:spPr>
            <a:xfrm>
              <a:off x="5429256" y="4429132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ثلث متساوي الساقين 36">
              <a:extLst>
                <a:ext uri="{FF2B5EF4-FFF2-40B4-BE49-F238E27FC236}">
                  <a16:creationId xmlns:a16="http://schemas.microsoft.com/office/drawing/2014/main" id="{37A874F2-6E20-714A-8187-1D5A93FA3D91}"/>
                </a:ext>
              </a:extLst>
            </p:cNvPr>
            <p:cNvSpPr/>
            <p:nvPr/>
          </p:nvSpPr>
          <p:spPr>
            <a:xfrm rot="3250201">
              <a:off x="5099554" y="4273056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CF214F01-248A-CF45-9505-5893FCA616D6}"/>
              </a:ext>
            </a:extLst>
          </p:cNvPr>
          <p:cNvGrpSpPr/>
          <p:nvPr/>
        </p:nvGrpSpPr>
        <p:grpSpPr>
          <a:xfrm>
            <a:off x="6925336" y="3876659"/>
            <a:ext cx="1097711" cy="1235263"/>
            <a:chOff x="3661115" y="3907163"/>
            <a:chExt cx="1097711" cy="1235263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43E55DE5-8021-804A-A6F7-2A736B69FEA0}"/>
                </a:ext>
              </a:extLst>
            </p:cNvPr>
            <p:cNvGrpSpPr/>
            <p:nvPr/>
          </p:nvGrpSpPr>
          <p:grpSpPr>
            <a:xfrm>
              <a:off x="3714744" y="4271970"/>
              <a:ext cx="1044082" cy="870456"/>
              <a:chOff x="5099554" y="4273056"/>
              <a:chExt cx="1044082" cy="870456"/>
            </a:xfrm>
          </p:grpSpPr>
          <p:sp>
            <p:nvSpPr>
              <p:cNvPr id="75" name="مثلث متساوي الساقين 44">
                <a:extLst>
                  <a:ext uri="{FF2B5EF4-FFF2-40B4-BE49-F238E27FC236}">
                    <a16:creationId xmlns:a16="http://schemas.microsoft.com/office/drawing/2014/main" id="{5EFA9F4E-8401-DF46-A95B-C1D9FF2453B0}"/>
                  </a:ext>
                </a:extLst>
              </p:cNvPr>
              <p:cNvSpPr/>
              <p:nvPr/>
            </p:nvSpPr>
            <p:spPr>
              <a:xfrm>
                <a:off x="5429256" y="4429132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مثلث متساوي الساقين 45">
                <a:extLst>
                  <a:ext uri="{FF2B5EF4-FFF2-40B4-BE49-F238E27FC236}">
                    <a16:creationId xmlns:a16="http://schemas.microsoft.com/office/drawing/2014/main" id="{A7E4B24A-9D52-C141-B092-BAC9FC0C0011}"/>
                  </a:ext>
                </a:extLst>
              </p:cNvPr>
              <p:cNvSpPr/>
              <p:nvPr/>
            </p:nvSpPr>
            <p:spPr>
              <a:xfrm rot="3250201">
                <a:off x="5099554" y="4273056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4" name="مثلث متساوي الساقين 46">
              <a:extLst>
                <a:ext uri="{FF2B5EF4-FFF2-40B4-BE49-F238E27FC236}">
                  <a16:creationId xmlns:a16="http://schemas.microsoft.com/office/drawing/2014/main" id="{0717BBA6-C243-3C48-B455-45C6D941D1A7}"/>
                </a:ext>
              </a:extLst>
            </p:cNvPr>
            <p:cNvSpPr/>
            <p:nvPr/>
          </p:nvSpPr>
          <p:spPr>
            <a:xfrm rot="6486680">
              <a:off x="3661115" y="3907163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8679EA3E-E196-8348-842A-464A228925CD}"/>
              </a:ext>
            </a:extLst>
          </p:cNvPr>
          <p:cNvGrpSpPr/>
          <p:nvPr/>
        </p:nvGrpSpPr>
        <p:grpSpPr>
          <a:xfrm>
            <a:off x="3527186" y="1771599"/>
            <a:ext cx="1097711" cy="1521855"/>
            <a:chOff x="2143108" y="3571036"/>
            <a:chExt cx="1097711" cy="1521855"/>
          </a:xfrm>
        </p:grpSpPr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4707835F-9A2F-6446-A1DE-0EC433D04830}"/>
                </a:ext>
              </a:extLst>
            </p:cNvPr>
            <p:cNvGrpSpPr/>
            <p:nvPr/>
          </p:nvGrpSpPr>
          <p:grpSpPr>
            <a:xfrm>
              <a:off x="2143108" y="3857628"/>
              <a:ext cx="1097711" cy="1235263"/>
              <a:chOff x="3661115" y="3907163"/>
              <a:chExt cx="1097711" cy="1235263"/>
            </a:xfrm>
          </p:grpSpPr>
          <p:grpSp>
            <p:nvGrpSpPr>
              <p:cNvPr id="80" name="مجموعة 79">
                <a:extLst>
                  <a:ext uri="{FF2B5EF4-FFF2-40B4-BE49-F238E27FC236}">
                    <a16:creationId xmlns:a16="http://schemas.microsoft.com/office/drawing/2014/main" id="{630045D7-35FE-D348-AA59-FF9E0262E624}"/>
                  </a:ext>
                </a:extLst>
              </p:cNvPr>
              <p:cNvGrpSpPr/>
              <p:nvPr/>
            </p:nvGrpSpPr>
            <p:grpSpPr>
              <a:xfrm>
                <a:off x="3714744" y="4271970"/>
                <a:ext cx="1044082" cy="870456"/>
                <a:chOff x="5099554" y="4273056"/>
                <a:chExt cx="1044082" cy="870456"/>
              </a:xfrm>
            </p:grpSpPr>
            <p:sp>
              <p:nvSpPr>
                <p:cNvPr id="82" name="مثلث متساوي الساقين 51">
                  <a:extLst>
                    <a:ext uri="{FF2B5EF4-FFF2-40B4-BE49-F238E27FC236}">
                      <a16:creationId xmlns:a16="http://schemas.microsoft.com/office/drawing/2014/main" id="{4A2C92E5-7BA7-554F-A71C-5645BD075DED}"/>
                    </a:ext>
                  </a:extLst>
                </p:cNvPr>
                <p:cNvSpPr/>
                <p:nvPr/>
              </p:nvSpPr>
              <p:spPr>
                <a:xfrm>
                  <a:off x="5429256" y="4429132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3" name="مثلث متساوي الساقين 52">
                  <a:extLst>
                    <a:ext uri="{FF2B5EF4-FFF2-40B4-BE49-F238E27FC236}">
                      <a16:creationId xmlns:a16="http://schemas.microsoft.com/office/drawing/2014/main" id="{75FC5B06-180F-FD4B-8CDA-AB7C43071C37}"/>
                    </a:ext>
                  </a:extLst>
                </p:cNvPr>
                <p:cNvSpPr/>
                <p:nvPr/>
              </p:nvSpPr>
              <p:spPr>
                <a:xfrm rot="3250201">
                  <a:off x="5099554" y="4273056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81" name="مثلث متساوي الساقين 50">
                <a:extLst>
                  <a:ext uri="{FF2B5EF4-FFF2-40B4-BE49-F238E27FC236}">
                    <a16:creationId xmlns:a16="http://schemas.microsoft.com/office/drawing/2014/main" id="{46108BE3-3BA4-2A43-B336-33A8F9B220BC}"/>
                  </a:ext>
                </a:extLst>
              </p:cNvPr>
              <p:cNvSpPr/>
              <p:nvPr/>
            </p:nvSpPr>
            <p:spPr>
              <a:xfrm rot="6486680">
                <a:off x="3661115" y="3907163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9" name="مثلث متساوي الساقين 53">
              <a:extLst>
                <a:ext uri="{FF2B5EF4-FFF2-40B4-BE49-F238E27FC236}">
                  <a16:creationId xmlns:a16="http://schemas.microsoft.com/office/drawing/2014/main" id="{D8953E69-019C-7748-8C5B-FC3D71BD9BC9}"/>
                </a:ext>
              </a:extLst>
            </p:cNvPr>
            <p:cNvSpPr/>
            <p:nvPr/>
          </p:nvSpPr>
          <p:spPr>
            <a:xfrm rot="9723661">
              <a:off x="2386840" y="3571036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9FA8E43D-1FC5-4F48-B709-C60737C49CE4}"/>
              </a:ext>
            </a:extLst>
          </p:cNvPr>
          <p:cNvGrpSpPr/>
          <p:nvPr/>
        </p:nvGrpSpPr>
        <p:grpSpPr>
          <a:xfrm>
            <a:off x="2096779" y="2792097"/>
            <a:ext cx="1332214" cy="1521855"/>
            <a:chOff x="2000232" y="3557588"/>
            <a:chExt cx="1332214" cy="1521855"/>
          </a:xfrm>
        </p:grpSpPr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CFC43EE0-D070-5A44-93EA-51420898D8EA}"/>
                </a:ext>
              </a:extLst>
            </p:cNvPr>
            <p:cNvGrpSpPr/>
            <p:nvPr/>
          </p:nvGrpSpPr>
          <p:grpSpPr>
            <a:xfrm>
              <a:off x="2000232" y="3557588"/>
              <a:ext cx="1097711" cy="1521855"/>
              <a:chOff x="2143108" y="3571036"/>
              <a:chExt cx="1097711" cy="1521855"/>
            </a:xfrm>
          </p:grpSpPr>
          <p:grpSp>
            <p:nvGrpSpPr>
              <p:cNvPr id="87" name="مجموعة 86">
                <a:extLst>
                  <a:ext uri="{FF2B5EF4-FFF2-40B4-BE49-F238E27FC236}">
                    <a16:creationId xmlns:a16="http://schemas.microsoft.com/office/drawing/2014/main" id="{6084014F-6FBA-4042-A797-1DE03FB860B8}"/>
                  </a:ext>
                </a:extLst>
              </p:cNvPr>
              <p:cNvGrpSpPr/>
              <p:nvPr/>
            </p:nvGrpSpPr>
            <p:grpSpPr>
              <a:xfrm>
                <a:off x="2143108" y="3857628"/>
                <a:ext cx="1097711" cy="1235263"/>
                <a:chOff x="3661115" y="3907163"/>
                <a:chExt cx="1097711" cy="1235263"/>
              </a:xfrm>
            </p:grpSpPr>
            <p:grpSp>
              <p:nvGrpSpPr>
                <p:cNvPr id="89" name="مجموعة 88">
                  <a:extLst>
                    <a:ext uri="{FF2B5EF4-FFF2-40B4-BE49-F238E27FC236}">
                      <a16:creationId xmlns:a16="http://schemas.microsoft.com/office/drawing/2014/main" id="{9B85A4DA-A8C3-A648-879E-B2F0B6E4FC68}"/>
                    </a:ext>
                  </a:extLst>
                </p:cNvPr>
                <p:cNvGrpSpPr/>
                <p:nvPr/>
              </p:nvGrpSpPr>
              <p:grpSpPr>
                <a:xfrm>
                  <a:off x="3714744" y="4271970"/>
                  <a:ext cx="1044082" cy="870456"/>
                  <a:chOff x="5099554" y="4273056"/>
                  <a:chExt cx="1044082" cy="870456"/>
                </a:xfrm>
              </p:grpSpPr>
              <p:sp>
                <p:nvSpPr>
                  <p:cNvPr id="91" name="مثلث متساوي الساقين 60">
                    <a:extLst>
                      <a:ext uri="{FF2B5EF4-FFF2-40B4-BE49-F238E27FC236}">
                        <a16:creationId xmlns:a16="http://schemas.microsoft.com/office/drawing/2014/main" id="{CD9EFD01-8D1E-0D4F-9028-98FFBCC711B7}"/>
                      </a:ext>
                    </a:extLst>
                  </p:cNvPr>
                  <p:cNvSpPr/>
                  <p:nvPr/>
                </p:nvSpPr>
                <p:spPr>
                  <a:xfrm>
                    <a:off x="5429256" y="4429132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  <p:sp>
                <p:nvSpPr>
                  <p:cNvPr id="92" name="مثلث متساوي الساقين 61">
                    <a:extLst>
                      <a:ext uri="{FF2B5EF4-FFF2-40B4-BE49-F238E27FC236}">
                        <a16:creationId xmlns:a16="http://schemas.microsoft.com/office/drawing/2014/main" id="{3EFE5AFB-B616-8C49-BD9A-C30CB53F0AD3}"/>
                      </a:ext>
                    </a:extLst>
                  </p:cNvPr>
                  <p:cNvSpPr/>
                  <p:nvPr/>
                </p:nvSpPr>
                <p:spPr>
                  <a:xfrm rot="3250201">
                    <a:off x="5099554" y="4273056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</p:grpSp>
            <p:sp>
              <p:nvSpPr>
                <p:cNvPr id="90" name="مثلث متساوي الساقين 59">
                  <a:extLst>
                    <a:ext uri="{FF2B5EF4-FFF2-40B4-BE49-F238E27FC236}">
                      <a16:creationId xmlns:a16="http://schemas.microsoft.com/office/drawing/2014/main" id="{6125B3B9-5A37-E242-8875-EE47B65D4D26}"/>
                    </a:ext>
                  </a:extLst>
                </p:cNvPr>
                <p:cNvSpPr/>
                <p:nvPr/>
              </p:nvSpPr>
              <p:spPr>
                <a:xfrm rot="6486680">
                  <a:off x="3661115" y="3907163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88" name="مثلث متساوي الساقين 57">
                <a:extLst>
                  <a:ext uri="{FF2B5EF4-FFF2-40B4-BE49-F238E27FC236}">
                    <a16:creationId xmlns:a16="http://schemas.microsoft.com/office/drawing/2014/main" id="{31F94D8D-2067-DC44-86DA-CCFB526806E9}"/>
                  </a:ext>
                </a:extLst>
              </p:cNvPr>
              <p:cNvSpPr/>
              <p:nvPr/>
            </p:nvSpPr>
            <p:spPr>
              <a:xfrm rot="9723661">
                <a:off x="2386840" y="3571036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86" name="مثلث متساوي الساقين 62">
              <a:extLst>
                <a:ext uri="{FF2B5EF4-FFF2-40B4-BE49-F238E27FC236}">
                  <a16:creationId xmlns:a16="http://schemas.microsoft.com/office/drawing/2014/main" id="{EFD512EE-2856-5B47-A7B2-4896666A6F05}"/>
                </a:ext>
              </a:extLst>
            </p:cNvPr>
            <p:cNvSpPr/>
            <p:nvPr/>
          </p:nvSpPr>
          <p:spPr>
            <a:xfrm rot="12921109">
              <a:off x="2618066" y="3596984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451876AE-EAB2-F94B-A134-1508C5C13BE4}"/>
              </a:ext>
            </a:extLst>
          </p:cNvPr>
          <p:cNvGrpSpPr/>
          <p:nvPr/>
        </p:nvGrpSpPr>
        <p:grpSpPr>
          <a:xfrm>
            <a:off x="3646527" y="4337821"/>
            <a:ext cx="1500199" cy="1521855"/>
            <a:chOff x="357158" y="3564507"/>
            <a:chExt cx="1500199" cy="1521855"/>
          </a:xfrm>
        </p:grpSpPr>
        <p:grpSp>
          <p:nvGrpSpPr>
            <p:cNvPr id="94" name="مجموعة 93">
              <a:extLst>
                <a:ext uri="{FF2B5EF4-FFF2-40B4-BE49-F238E27FC236}">
                  <a16:creationId xmlns:a16="http://schemas.microsoft.com/office/drawing/2014/main" id="{14464845-1D1A-9446-84ED-ECE759BDF776}"/>
                </a:ext>
              </a:extLst>
            </p:cNvPr>
            <p:cNvGrpSpPr/>
            <p:nvPr/>
          </p:nvGrpSpPr>
          <p:grpSpPr>
            <a:xfrm>
              <a:off x="357158" y="3564507"/>
              <a:ext cx="1332214" cy="1521855"/>
              <a:chOff x="2000232" y="3557588"/>
              <a:chExt cx="1332214" cy="1521855"/>
            </a:xfrm>
          </p:grpSpPr>
          <p:grpSp>
            <p:nvGrpSpPr>
              <p:cNvPr id="96" name="مجموعة 95">
                <a:extLst>
                  <a:ext uri="{FF2B5EF4-FFF2-40B4-BE49-F238E27FC236}">
                    <a16:creationId xmlns:a16="http://schemas.microsoft.com/office/drawing/2014/main" id="{702D36D4-990D-4C49-8992-60C70F345A86}"/>
                  </a:ext>
                </a:extLst>
              </p:cNvPr>
              <p:cNvGrpSpPr/>
              <p:nvPr/>
            </p:nvGrpSpPr>
            <p:grpSpPr>
              <a:xfrm>
                <a:off x="2000232" y="3557588"/>
                <a:ext cx="1097711" cy="1521855"/>
                <a:chOff x="2143108" y="3571036"/>
                <a:chExt cx="1097711" cy="1521855"/>
              </a:xfrm>
            </p:grpSpPr>
            <p:grpSp>
              <p:nvGrpSpPr>
                <p:cNvPr id="107" name="مجموعة 106">
                  <a:extLst>
                    <a:ext uri="{FF2B5EF4-FFF2-40B4-BE49-F238E27FC236}">
                      <a16:creationId xmlns:a16="http://schemas.microsoft.com/office/drawing/2014/main" id="{0E4B5340-72E3-3642-B929-664DC3FE8B37}"/>
                    </a:ext>
                  </a:extLst>
                </p:cNvPr>
                <p:cNvGrpSpPr/>
                <p:nvPr/>
              </p:nvGrpSpPr>
              <p:grpSpPr>
                <a:xfrm>
                  <a:off x="2143108" y="3857628"/>
                  <a:ext cx="1097711" cy="1235263"/>
                  <a:chOff x="3661115" y="3907163"/>
                  <a:chExt cx="1097711" cy="1235263"/>
                </a:xfrm>
              </p:grpSpPr>
              <p:grpSp>
                <p:nvGrpSpPr>
                  <p:cNvPr id="112" name="مجموعة 111">
                    <a:extLst>
                      <a:ext uri="{FF2B5EF4-FFF2-40B4-BE49-F238E27FC236}">
                        <a16:creationId xmlns:a16="http://schemas.microsoft.com/office/drawing/2014/main" id="{BB5DA9FA-CC78-2149-9158-DBE48FB246F8}"/>
                      </a:ext>
                    </a:extLst>
                  </p:cNvPr>
                  <p:cNvGrpSpPr/>
                  <p:nvPr/>
                </p:nvGrpSpPr>
                <p:grpSpPr>
                  <a:xfrm>
                    <a:off x="3714744" y="4271970"/>
                    <a:ext cx="1044082" cy="870456"/>
                    <a:chOff x="5099554" y="4273056"/>
                    <a:chExt cx="1044082" cy="870456"/>
                  </a:xfrm>
                </p:grpSpPr>
                <p:sp>
                  <p:nvSpPr>
                    <p:cNvPr id="120" name="مثلث متساوي الساقين 71">
                      <a:extLst>
                        <a:ext uri="{FF2B5EF4-FFF2-40B4-BE49-F238E27FC236}">
                          <a16:creationId xmlns:a16="http://schemas.microsoft.com/office/drawing/2014/main" id="{7CE34486-6EE6-7746-8D35-50F1BB21B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9256" y="4429132"/>
                      <a:ext cx="714380" cy="71438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/>
                    </a:p>
                  </p:txBody>
                </p:sp>
                <p:sp>
                  <p:nvSpPr>
                    <p:cNvPr id="121" name="مثلث متساوي الساقين 72">
                      <a:extLst>
                        <a:ext uri="{FF2B5EF4-FFF2-40B4-BE49-F238E27FC236}">
                          <a16:creationId xmlns:a16="http://schemas.microsoft.com/office/drawing/2014/main" id="{F8E149D0-6EA3-644C-9017-75DD3936954F}"/>
                        </a:ext>
                      </a:extLst>
                    </p:cNvPr>
                    <p:cNvSpPr/>
                    <p:nvPr/>
                  </p:nvSpPr>
                  <p:spPr>
                    <a:xfrm rot="3250201">
                      <a:off x="5099554" y="4273056"/>
                      <a:ext cx="714380" cy="714380"/>
                    </a:xfrm>
                    <a:prstGeom prst="triangle">
                      <a:avLst/>
                    </a:prstGeom>
                    <a:noFill/>
                    <a:ln w="38100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ar-SA"/>
                    </a:p>
                  </p:txBody>
                </p:sp>
              </p:grpSp>
              <p:sp>
                <p:nvSpPr>
                  <p:cNvPr id="113" name="مثلث متساوي الساقين 70">
                    <a:extLst>
                      <a:ext uri="{FF2B5EF4-FFF2-40B4-BE49-F238E27FC236}">
                        <a16:creationId xmlns:a16="http://schemas.microsoft.com/office/drawing/2014/main" id="{0DBCA0AC-1307-EE4F-8F3D-D2EA81D32780}"/>
                      </a:ext>
                    </a:extLst>
                  </p:cNvPr>
                  <p:cNvSpPr/>
                  <p:nvPr/>
                </p:nvSpPr>
                <p:spPr>
                  <a:xfrm rot="6486680">
                    <a:off x="3661115" y="3907163"/>
                    <a:ext cx="714380" cy="714380"/>
                  </a:xfrm>
                  <a:prstGeom prst="triangle">
                    <a:avLst/>
                  </a:prstGeom>
                  <a:noFill/>
                  <a:ln w="3810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</p:grpSp>
            <p:sp>
              <p:nvSpPr>
                <p:cNvPr id="111" name="مثلث متساوي الساقين 68">
                  <a:extLst>
                    <a:ext uri="{FF2B5EF4-FFF2-40B4-BE49-F238E27FC236}">
                      <a16:creationId xmlns:a16="http://schemas.microsoft.com/office/drawing/2014/main" id="{152E0051-EFDB-6648-A474-49EBDB2CECD9}"/>
                    </a:ext>
                  </a:extLst>
                </p:cNvPr>
                <p:cNvSpPr/>
                <p:nvPr/>
              </p:nvSpPr>
              <p:spPr>
                <a:xfrm rot="9723661">
                  <a:off x="2386840" y="3571036"/>
                  <a:ext cx="714380" cy="714380"/>
                </a:xfrm>
                <a:prstGeom prst="triangle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7" name="مثلث متساوي الساقين 66">
                <a:extLst>
                  <a:ext uri="{FF2B5EF4-FFF2-40B4-BE49-F238E27FC236}">
                    <a16:creationId xmlns:a16="http://schemas.microsoft.com/office/drawing/2014/main" id="{4A58CEC9-3B4E-CA45-BB12-94CB3B73CA54}"/>
                  </a:ext>
                </a:extLst>
              </p:cNvPr>
              <p:cNvSpPr/>
              <p:nvPr/>
            </p:nvSpPr>
            <p:spPr>
              <a:xfrm rot="12921109">
                <a:off x="2618066" y="3596984"/>
                <a:ext cx="714380" cy="714380"/>
              </a:xfrm>
              <a:prstGeom prst="triangl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5" name="مثلث متساوي الساقين 73">
              <a:extLst>
                <a:ext uri="{FF2B5EF4-FFF2-40B4-BE49-F238E27FC236}">
                  <a16:creationId xmlns:a16="http://schemas.microsoft.com/office/drawing/2014/main" id="{2CB22653-D2F9-0541-80D2-198C2F977066}"/>
                </a:ext>
              </a:extLst>
            </p:cNvPr>
            <p:cNvSpPr/>
            <p:nvPr/>
          </p:nvSpPr>
          <p:spPr>
            <a:xfrm rot="16080000">
              <a:off x="1142977" y="3929066"/>
              <a:ext cx="714380" cy="714380"/>
            </a:xfrm>
            <a:prstGeom prst="triangl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4D819ED8-E999-234F-A755-0630581AB96A}"/>
              </a:ext>
            </a:extLst>
          </p:cNvPr>
          <p:cNvSpPr txBox="1"/>
          <p:nvPr/>
        </p:nvSpPr>
        <p:spPr>
          <a:xfrm>
            <a:off x="3006651" y="407400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٨صـ٢٦</a:t>
            </a:r>
          </a:p>
        </p:txBody>
      </p:sp>
    </p:spTree>
    <p:extLst>
      <p:ext uri="{BB962C8B-B14F-4D97-AF65-F5344CB8AC3E}">
        <p14:creationId xmlns:p14="http://schemas.microsoft.com/office/powerpoint/2010/main" val="238632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1000">
                <a:srgbClr val="7C57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20D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33536" y="421918"/>
            <a:ext cx="4679296" cy="6214106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9085" y="463121"/>
            <a:ext cx="4538117" cy="611105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6081395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فواكه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5292680C-D607-C74B-8866-984848BF3115}"/>
              </a:ext>
            </a:extLst>
          </p:cNvPr>
          <p:cNvSpPr/>
          <p:nvPr/>
        </p:nvSpPr>
        <p:spPr>
          <a:xfrm>
            <a:off x="2174338" y="657091"/>
            <a:ext cx="8286808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تضع منى ٤ تفاحات و ٣ برتقالات في كل طبق . فإذا كان لديها ٢٤ تفاحة ١٨ برتقالة ، فكم طبقا تملأ ؟</a:t>
            </a: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A2070197-37F8-AB42-9762-A9B2CF7FE02A}"/>
              </a:ext>
            </a:extLst>
          </p:cNvPr>
          <p:cNvGrpSpPr/>
          <p:nvPr/>
        </p:nvGrpSpPr>
        <p:grpSpPr>
          <a:xfrm>
            <a:off x="2302928" y="2371602"/>
            <a:ext cx="7610520" cy="2000265"/>
            <a:chOff x="700062" y="2428867"/>
            <a:chExt cx="7610520" cy="2000265"/>
          </a:xfrm>
        </p:grpSpPr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703095F7-72DF-4146-8DC7-6B9D826AD192}"/>
                </a:ext>
              </a:extLst>
            </p:cNvPr>
            <p:cNvGrpSpPr/>
            <p:nvPr/>
          </p:nvGrpSpPr>
          <p:grpSpPr>
            <a:xfrm>
              <a:off x="7929586" y="2428869"/>
              <a:ext cx="380996" cy="2000263"/>
              <a:chOff x="8429652" y="2428869"/>
              <a:chExt cx="380996" cy="2000263"/>
            </a:xfrm>
          </p:grpSpPr>
          <p:pic>
            <p:nvPicPr>
              <p:cNvPr id="95" name="Picture 2">
                <a:extLst>
                  <a:ext uri="{FF2B5EF4-FFF2-40B4-BE49-F238E27FC236}">
                    <a16:creationId xmlns:a16="http://schemas.microsoft.com/office/drawing/2014/main" id="{78A932D6-4044-BE44-8FCE-F357CD764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6" name="Picture 2">
                <a:extLst>
                  <a:ext uri="{FF2B5EF4-FFF2-40B4-BE49-F238E27FC236}">
                    <a16:creationId xmlns:a16="http://schemas.microsoft.com/office/drawing/2014/main" id="{BA5878DF-4580-EE45-B5D4-836E258CE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0FFE5848-1D44-EB4F-A654-E75ABFEE8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2">
                <a:extLst>
                  <a:ext uri="{FF2B5EF4-FFF2-40B4-BE49-F238E27FC236}">
                    <a16:creationId xmlns:a16="http://schemas.microsoft.com/office/drawing/2014/main" id="{145AEC3C-2656-0B42-A24C-2159129FF6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DC7B1C23-E65E-8E4D-AE97-FE81E2BE2ABB}"/>
                </a:ext>
              </a:extLst>
            </p:cNvPr>
            <p:cNvGrpSpPr/>
            <p:nvPr/>
          </p:nvGrpSpPr>
          <p:grpSpPr>
            <a:xfrm>
              <a:off x="6557976" y="2428868"/>
              <a:ext cx="380996" cy="2000263"/>
              <a:chOff x="8429652" y="2428869"/>
              <a:chExt cx="380996" cy="2000263"/>
            </a:xfrm>
          </p:grpSpPr>
          <p:pic>
            <p:nvPicPr>
              <p:cNvPr id="91" name="Picture 2">
                <a:extLst>
                  <a:ext uri="{FF2B5EF4-FFF2-40B4-BE49-F238E27FC236}">
                    <a16:creationId xmlns:a16="http://schemas.microsoft.com/office/drawing/2014/main" id="{7BD624FC-9A5E-F645-AD75-BFCDC7AC1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" name="Picture 2">
                <a:extLst>
                  <a:ext uri="{FF2B5EF4-FFF2-40B4-BE49-F238E27FC236}">
                    <a16:creationId xmlns:a16="http://schemas.microsoft.com/office/drawing/2014/main" id="{96DAC57B-D693-9547-BD2A-389BAA55C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3" name="Picture 2">
                <a:extLst>
                  <a:ext uri="{FF2B5EF4-FFF2-40B4-BE49-F238E27FC236}">
                    <a16:creationId xmlns:a16="http://schemas.microsoft.com/office/drawing/2014/main" id="{DA79FD0B-6688-2E4C-B7BE-7CD8AAA39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4" name="Picture 2">
                <a:extLst>
                  <a:ext uri="{FF2B5EF4-FFF2-40B4-BE49-F238E27FC236}">
                    <a16:creationId xmlns:a16="http://schemas.microsoft.com/office/drawing/2014/main" id="{BBA49C57-6276-514F-A016-BE22056CC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471DB279-DDA3-D44D-B9AA-A84E9DB46A7E}"/>
                </a:ext>
              </a:extLst>
            </p:cNvPr>
            <p:cNvGrpSpPr/>
            <p:nvPr/>
          </p:nvGrpSpPr>
          <p:grpSpPr>
            <a:xfrm>
              <a:off x="5172080" y="2428868"/>
              <a:ext cx="380996" cy="2000263"/>
              <a:chOff x="8429652" y="2428869"/>
              <a:chExt cx="380996" cy="2000263"/>
            </a:xfrm>
          </p:grpSpPr>
          <p:pic>
            <p:nvPicPr>
              <p:cNvPr id="87" name="Picture 2">
                <a:extLst>
                  <a:ext uri="{FF2B5EF4-FFF2-40B4-BE49-F238E27FC236}">
                    <a16:creationId xmlns:a16="http://schemas.microsoft.com/office/drawing/2014/main" id="{3A4EAFFD-319B-1649-B3D9-E24FBC4B7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686E46BB-6FAB-F54E-A346-E34DD9C71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BDA90408-0B9B-8C48-A641-F5500078E7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410BC792-D029-E04C-882A-0D984EC2B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DCCC5AE5-32B2-6247-9E97-37184F752F17}"/>
                </a:ext>
              </a:extLst>
            </p:cNvPr>
            <p:cNvGrpSpPr/>
            <p:nvPr/>
          </p:nvGrpSpPr>
          <p:grpSpPr>
            <a:xfrm>
              <a:off x="3729028" y="2428867"/>
              <a:ext cx="380996" cy="2000263"/>
              <a:chOff x="8429652" y="2428869"/>
              <a:chExt cx="380996" cy="2000263"/>
            </a:xfrm>
          </p:grpSpPr>
          <p:pic>
            <p:nvPicPr>
              <p:cNvPr id="83" name="Picture 2">
                <a:extLst>
                  <a:ext uri="{FF2B5EF4-FFF2-40B4-BE49-F238E27FC236}">
                    <a16:creationId xmlns:a16="http://schemas.microsoft.com/office/drawing/2014/main" id="{82292E6E-D6E9-2946-9163-1F3BF3697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4" name="Picture 2">
                <a:extLst>
                  <a:ext uri="{FF2B5EF4-FFF2-40B4-BE49-F238E27FC236}">
                    <a16:creationId xmlns:a16="http://schemas.microsoft.com/office/drawing/2014/main" id="{865AC101-6137-844C-936F-E1BDEDD6F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7B21D57F-C915-0749-A055-AE0336787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6" name="Picture 2">
                <a:extLst>
                  <a:ext uri="{FF2B5EF4-FFF2-40B4-BE49-F238E27FC236}">
                    <a16:creationId xmlns:a16="http://schemas.microsoft.com/office/drawing/2014/main" id="{A8F6D40D-1335-7D41-97BE-1CED3F5DF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DA938209-C737-BE44-8E79-75FD640A633A}"/>
                </a:ext>
              </a:extLst>
            </p:cNvPr>
            <p:cNvGrpSpPr/>
            <p:nvPr/>
          </p:nvGrpSpPr>
          <p:grpSpPr>
            <a:xfrm>
              <a:off x="2214546" y="2428868"/>
              <a:ext cx="380996" cy="2000263"/>
              <a:chOff x="8429652" y="2428869"/>
              <a:chExt cx="380996" cy="2000263"/>
            </a:xfrm>
          </p:grpSpPr>
          <p:pic>
            <p:nvPicPr>
              <p:cNvPr id="79" name="Picture 2">
                <a:extLst>
                  <a:ext uri="{FF2B5EF4-FFF2-40B4-BE49-F238E27FC236}">
                    <a16:creationId xmlns:a16="http://schemas.microsoft.com/office/drawing/2014/main" id="{ADB9232C-62D7-F84A-8CC7-80E0FA4D90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0" name="Picture 2">
                <a:extLst>
                  <a:ext uri="{FF2B5EF4-FFF2-40B4-BE49-F238E27FC236}">
                    <a16:creationId xmlns:a16="http://schemas.microsoft.com/office/drawing/2014/main" id="{C496BDAF-CB14-A047-9A45-3C06789C9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1" name="Picture 2">
                <a:extLst>
                  <a:ext uri="{FF2B5EF4-FFF2-40B4-BE49-F238E27FC236}">
                    <a16:creationId xmlns:a16="http://schemas.microsoft.com/office/drawing/2014/main" id="{A7F958A4-B33C-E540-9FD1-78699BFDF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2" name="Picture 2">
                <a:extLst>
                  <a:ext uri="{FF2B5EF4-FFF2-40B4-BE49-F238E27FC236}">
                    <a16:creationId xmlns:a16="http://schemas.microsoft.com/office/drawing/2014/main" id="{1F73777D-1D2B-1946-8367-EB4DB33AF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4" name="مجموعة 73">
              <a:extLst>
                <a:ext uri="{FF2B5EF4-FFF2-40B4-BE49-F238E27FC236}">
                  <a16:creationId xmlns:a16="http://schemas.microsoft.com/office/drawing/2014/main" id="{E89A5527-F886-2F4A-A50D-BAE0AB994747}"/>
                </a:ext>
              </a:extLst>
            </p:cNvPr>
            <p:cNvGrpSpPr/>
            <p:nvPr/>
          </p:nvGrpSpPr>
          <p:grpSpPr>
            <a:xfrm>
              <a:off x="700062" y="2428867"/>
              <a:ext cx="380996" cy="2000263"/>
              <a:chOff x="8429652" y="2428869"/>
              <a:chExt cx="380996" cy="2000263"/>
            </a:xfrm>
          </p:grpSpPr>
          <p:pic>
            <p:nvPicPr>
              <p:cNvPr id="75" name="Picture 2">
                <a:extLst>
                  <a:ext uri="{FF2B5EF4-FFF2-40B4-BE49-F238E27FC236}">
                    <a16:creationId xmlns:a16="http://schemas.microsoft.com/office/drawing/2014/main" id="{5335940F-896C-E746-BF27-9C48697C69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42886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6" name="Picture 2">
                <a:extLst>
                  <a:ext uri="{FF2B5EF4-FFF2-40B4-BE49-F238E27FC236}">
                    <a16:creationId xmlns:a16="http://schemas.microsoft.com/office/drawing/2014/main" id="{EECA4C06-0804-154D-8AEF-F0478873C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292893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7" name="Picture 2">
                <a:extLst>
                  <a:ext uri="{FF2B5EF4-FFF2-40B4-BE49-F238E27FC236}">
                    <a16:creationId xmlns:a16="http://schemas.microsoft.com/office/drawing/2014/main" id="{80800905-A93D-DC41-81A2-61AEB45BD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3500439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" name="Picture 2">
                <a:extLst>
                  <a:ext uri="{FF2B5EF4-FFF2-40B4-BE49-F238E27FC236}">
                    <a16:creationId xmlns:a16="http://schemas.microsoft.com/office/drawing/2014/main" id="{E7EB83B4-5266-5A4D-B9B3-E37F4BE51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29652" y="4000505"/>
                <a:ext cx="380996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D1F31795-CD0B-7C40-BDD8-A1EE0382C6DD}"/>
              </a:ext>
            </a:extLst>
          </p:cNvPr>
          <p:cNvGrpSpPr/>
          <p:nvPr/>
        </p:nvGrpSpPr>
        <p:grpSpPr>
          <a:xfrm>
            <a:off x="2298173" y="4657619"/>
            <a:ext cx="7610512" cy="1428759"/>
            <a:chOff x="695307" y="4714884"/>
            <a:chExt cx="7610512" cy="1428759"/>
          </a:xfrm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C0F63ACB-C8AB-6547-9AA9-2E5AE68CAF7E}"/>
                </a:ext>
              </a:extLst>
            </p:cNvPr>
            <p:cNvGrpSpPr/>
            <p:nvPr/>
          </p:nvGrpSpPr>
          <p:grpSpPr>
            <a:xfrm>
              <a:off x="7929586" y="4714884"/>
              <a:ext cx="376233" cy="1428759"/>
              <a:chOff x="7929586" y="4714884"/>
              <a:chExt cx="376233" cy="1428759"/>
            </a:xfrm>
          </p:grpSpPr>
          <p:pic>
            <p:nvPicPr>
              <p:cNvPr id="139" name="Picture 3">
                <a:extLst>
                  <a:ext uri="{FF2B5EF4-FFF2-40B4-BE49-F238E27FC236}">
                    <a16:creationId xmlns:a16="http://schemas.microsoft.com/office/drawing/2014/main" id="{9104EEAB-4468-E243-BB00-F2BA060FE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" name="Picture 3">
                <a:extLst>
                  <a:ext uri="{FF2B5EF4-FFF2-40B4-BE49-F238E27FC236}">
                    <a16:creationId xmlns:a16="http://schemas.microsoft.com/office/drawing/2014/main" id="{4A2F546E-A86A-9448-996E-20A095FAF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" name="Picture 3">
                <a:extLst>
                  <a:ext uri="{FF2B5EF4-FFF2-40B4-BE49-F238E27FC236}">
                    <a16:creationId xmlns:a16="http://schemas.microsoft.com/office/drawing/2014/main" id="{6C85E384-19D1-C64D-A490-38751A46E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3" name="مجموعة 112">
              <a:extLst>
                <a:ext uri="{FF2B5EF4-FFF2-40B4-BE49-F238E27FC236}">
                  <a16:creationId xmlns:a16="http://schemas.microsoft.com/office/drawing/2014/main" id="{C12F12FA-B268-C64E-8563-331DF70AB12A}"/>
                </a:ext>
              </a:extLst>
            </p:cNvPr>
            <p:cNvGrpSpPr/>
            <p:nvPr/>
          </p:nvGrpSpPr>
          <p:grpSpPr>
            <a:xfrm>
              <a:off x="6557976" y="4714884"/>
              <a:ext cx="376233" cy="1428759"/>
              <a:chOff x="7929586" y="4714884"/>
              <a:chExt cx="376233" cy="1428759"/>
            </a:xfrm>
          </p:grpSpPr>
          <p:pic>
            <p:nvPicPr>
              <p:cNvPr id="136" name="Picture 3">
                <a:extLst>
                  <a:ext uri="{FF2B5EF4-FFF2-40B4-BE49-F238E27FC236}">
                    <a16:creationId xmlns:a16="http://schemas.microsoft.com/office/drawing/2014/main" id="{7646BCC1-011F-FA47-9721-83507B0CF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" name="Picture 3">
                <a:extLst>
                  <a:ext uri="{FF2B5EF4-FFF2-40B4-BE49-F238E27FC236}">
                    <a16:creationId xmlns:a16="http://schemas.microsoft.com/office/drawing/2014/main" id="{9A88E5C2-2993-E34A-B64D-DB21B227FD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" name="Picture 3">
                <a:extLst>
                  <a:ext uri="{FF2B5EF4-FFF2-40B4-BE49-F238E27FC236}">
                    <a16:creationId xmlns:a16="http://schemas.microsoft.com/office/drawing/2014/main" id="{6C2651D6-DED7-7443-8555-A09318D12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0" name="مجموعة 119">
              <a:extLst>
                <a:ext uri="{FF2B5EF4-FFF2-40B4-BE49-F238E27FC236}">
                  <a16:creationId xmlns:a16="http://schemas.microsoft.com/office/drawing/2014/main" id="{29BD1984-B119-8F48-8C44-1B57A27C6034}"/>
                </a:ext>
              </a:extLst>
            </p:cNvPr>
            <p:cNvGrpSpPr/>
            <p:nvPr/>
          </p:nvGrpSpPr>
          <p:grpSpPr>
            <a:xfrm>
              <a:off x="5172080" y="4714884"/>
              <a:ext cx="376233" cy="1428759"/>
              <a:chOff x="7929586" y="4714884"/>
              <a:chExt cx="376233" cy="1428759"/>
            </a:xfrm>
          </p:grpSpPr>
          <p:pic>
            <p:nvPicPr>
              <p:cNvPr id="133" name="Picture 3">
                <a:extLst>
                  <a:ext uri="{FF2B5EF4-FFF2-40B4-BE49-F238E27FC236}">
                    <a16:creationId xmlns:a16="http://schemas.microsoft.com/office/drawing/2014/main" id="{24D815B3-AF2C-3A49-9612-86A811829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4" name="Picture 3">
                <a:extLst>
                  <a:ext uri="{FF2B5EF4-FFF2-40B4-BE49-F238E27FC236}">
                    <a16:creationId xmlns:a16="http://schemas.microsoft.com/office/drawing/2014/main" id="{FF179762-CCC5-9C43-9B40-87B01E71C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" name="Picture 3">
                <a:extLst>
                  <a:ext uri="{FF2B5EF4-FFF2-40B4-BE49-F238E27FC236}">
                    <a16:creationId xmlns:a16="http://schemas.microsoft.com/office/drawing/2014/main" id="{8231C3E9-875C-0A46-A789-DD62CCBD8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F62E69E6-A1B3-7E48-893C-EF53D6225939}"/>
                </a:ext>
              </a:extLst>
            </p:cNvPr>
            <p:cNvGrpSpPr/>
            <p:nvPr/>
          </p:nvGrpSpPr>
          <p:grpSpPr>
            <a:xfrm>
              <a:off x="3729028" y="4714884"/>
              <a:ext cx="376233" cy="1428759"/>
              <a:chOff x="7929586" y="4714884"/>
              <a:chExt cx="376233" cy="1428759"/>
            </a:xfrm>
          </p:grpSpPr>
          <p:pic>
            <p:nvPicPr>
              <p:cNvPr id="130" name="Picture 3">
                <a:extLst>
                  <a:ext uri="{FF2B5EF4-FFF2-40B4-BE49-F238E27FC236}">
                    <a16:creationId xmlns:a16="http://schemas.microsoft.com/office/drawing/2014/main" id="{A3118786-BD71-F344-B5D0-B13BAE71C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1" name="Picture 3">
                <a:extLst>
                  <a:ext uri="{FF2B5EF4-FFF2-40B4-BE49-F238E27FC236}">
                    <a16:creationId xmlns:a16="http://schemas.microsoft.com/office/drawing/2014/main" id="{8BD688C2-6B85-B448-A6A5-8252AB925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2" name="Picture 3">
                <a:extLst>
                  <a:ext uri="{FF2B5EF4-FFF2-40B4-BE49-F238E27FC236}">
                    <a16:creationId xmlns:a16="http://schemas.microsoft.com/office/drawing/2014/main" id="{9E8876F9-C0B2-6848-9A45-E3D670D10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2" name="مجموعة 121">
              <a:extLst>
                <a:ext uri="{FF2B5EF4-FFF2-40B4-BE49-F238E27FC236}">
                  <a16:creationId xmlns:a16="http://schemas.microsoft.com/office/drawing/2014/main" id="{39F23E29-ACF3-9F4F-AA1B-192209307D03}"/>
                </a:ext>
              </a:extLst>
            </p:cNvPr>
            <p:cNvGrpSpPr/>
            <p:nvPr/>
          </p:nvGrpSpPr>
          <p:grpSpPr>
            <a:xfrm>
              <a:off x="2209791" y="4714884"/>
              <a:ext cx="376233" cy="1428759"/>
              <a:chOff x="7929586" y="4714884"/>
              <a:chExt cx="376233" cy="1428759"/>
            </a:xfrm>
          </p:grpSpPr>
          <p:pic>
            <p:nvPicPr>
              <p:cNvPr id="127" name="Picture 3">
                <a:extLst>
                  <a:ext uri="{FF2B5EF4-FFF2-40B4-BE49-F238E27FC236}">
                    <a16:creationId xmlns:a16="http://schemas.microsoft.com/office/drawing/2014/main" id="{AAC0F2BB-6BBC-1844-950E-8479D11CA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8" name="Picture 3">
                <a:extLst>
                  <a:ext uri="{FF2B5EF4-FFF2-40B4-BE49-F238E27FC236}">
                    <a16:creationId xmlns:a16="http://schemas.microsoft.com/office/drawing/2014/main" id="{D6A23426-4B7E-D049-962E-B86286DDF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9" name="Picture 3">
                <a:extLst>
                  <a:ext uri="{FF2B5EF4-FFF2-40B4-BE49-F238E27FC236}">
                    <a16:creationId xmlns:a16="http://schemas.microsoft.com/office/drawing/2014/main" id="{5FAD429D-83C0-BC4C-8145-240CD31FB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6169DDB4-F24E-5D40-BAF5-45A5D7E77C0C}"/>
                </a:ext>
              </a:extLst>
            </p:cNvPr>
            <p:cNvGrpSpPr/>
            <p:nvPr/>
          </p:nvGrpSpPr>
          <p:grpSpPr>
            <a:xfrm>
              <a:off x="695307" y="4714884"/>
              <a:ext cx="376233" cy="1428759"/>
              <a:chOff x="7929586" y="4714884"/>
              <a:chExt cx="376233" cy="1428759"/>
            </a:xfrm>
          </p:grpSpPr>
          <p:pic>
            <p:nvPicPr>
              <p:cNvPr id="124" name="Picture 3">
                <a:extLst>
                  <a:ext uri="{FF2B5EF4-FFF2-40B4-BE49-F238E27FC236}">
                    <a16:creationId xmlns:a16="http://schemas.microsoft.com/office/drawing/2014/main" id="{0F56B0C1-5D8D-4E49-A3E8-0845327C1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4714884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9C08A8EE-5D11-6148-B17F-D717496A63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214950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6" name="Picture 3">
                <a:extLst>
                  <a:ext uri="{FF2B5EF4-FFF2-40B4-BE49-F238E27FC236}">
                    <a16:creationId xmlns:a16="http://schemas.microsoft.com/office/drawing/2014/main" id="{9BA2C3C5-3CEE-BA46-84E9-F4D460F2C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29586" y="5715016"/>
                <a:ext cx="376233" cy="428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42" name="مستطيل مستدير الزوايا 141">
            <a:extLst>
              <a:ext uri="{FF2B5EF4-FFF2-40B4-BE49-F238E27FC236}">
                <a16:creationId xmlns:a16="http://schemas.microsoft.com/office/drawing/2014/main" id="{B54C557B-4D4D-004C-A085-5B38B6A35955}"/>
              </a:ext>
            </a:extLst>
          </p:cNvPr>
          <p:cNvSpPr/>
          <p:nvPr/>
        </p:nvSpPr>
        <p:spPr>
          <a:xfrm>
            <a:off x="9389576" y="2300165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3" name="مستطيل مستدير الزوايا 142">
            <a:extLst>
              <a:ext uri="{FF2B5EF4-FFF2-40B4-BE49-F238E27FC236}">
                <a16:creationId xmlns:a16="http://schemas.microsoft.com/office/drawing/2014/main" id="{BF4865A6-3B0A-C24C-9D08-CF8807D7AD19}"/>
              </a:ext>
            </a:extLst>
          </p:cNvPr>
          <p:cNvSpPr/>
          <p:nvPr/>
        </p:nvSpPr>
        <p:spPr>
          <a:xfrm>
            <a:off x="8032254" y="2300165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4" name="مستطيل مستدير الزوايا 143">
            <a:extLst>
              <a:ext uri="{FF2B5EF4-FFF2-40B4-BE49-F238E27FC236}">
                <a16:creationId xmlns:a16="http://schemas.microsoft.com/office/drawing/2014/main" id="{CFA57692-1816-6748-9049-CC06381FC2F2}"/>
              </a:ext>
            </a:extLst>
          </p:cNvPr>
          <p:cNvSpPr/>
          <p:nvPr/>
        </p:nvSpPr>
        <p:spPr>
          <a:xfrm>
            <a:off x="6632070" y="2300165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مستطيل مستدير الزوايا 144">
            <a:extLst>
              <a:ext uri="{FF2B5EF4-FFF2-40B4-BE49-F238E27FC236}">
                <a16:creationId xmlns:a16="http://schemas.microsoft.com/office/drawing/2014/main" id="{749E2DC4-422B-6149-B150-802A0E0617A8}"/>
              </a:ext>
            </a:extLst>
          </p:cNvPr>
          <p:cNvSpPr/>
          <p:nvPr/>
        </p:nvSpPr>
        <p:spPr>
          <a:xfrm>
            <a:off x="5203306" y="2300165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ستطيل مستدير الزوايا 146">
            <a:extLst>
              <a:ext uri="{FF2B5EF4-FFF2-40B4-BE49-F238E27FC236}">
                <a16:creationId xmlns:a16="http://schemas.microsoft.com/office/drawing/2014/main" id="{E19FC15F-8FB7-D64F-A3E0-2A1C219C4D47}"/>
              </a:ext>
            </a:extLst>
          </p:cNvPr>
          <p:cNvSpPr/>
          <p:nvPr/>
        </p:nvSpPr>
        <p:spPr>
          <a:xfrm>
            <a:off x="3703110" y="2285877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مستطيل مستدير الزوايا 147">
            <a:extLst>
              <a:ext uri="{FF2B5EF4-FFF2-40B4-BE49-F238E27FC236}">
                <a16:creationId xmlns:a16="http://schemas.microsoft.com/office/drawing/2014/main" id="{C630D92B-C145-6C49-B75F-14FE171D2D8A}"/>
              </a:ext>
            </a:extLst>
          </p:cNvPr>
          <p:cNvSpPr/>
          <p:nvPr/>
        </p:nvSpPr>
        <p:spPr>
          <a:xfrm>
            <a:off x="2174338" y="2285877"/>
            <a:ext cx="642942" cy="3929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إطار 148">
            <a:extLst>
              <a:ext uri="{FF2B5EF4-FFF2-40B4-BE49-F238E27FC236}">
                <a16:creationId xmlns:a16="http://schemas.microsoft.com/office/drawing/2014/main" id="{1A657B7F-8764-8F48-9472-C95EA94D607F}"/>
              </a:ext>
            </a:extLst>
          </p:cNvPr>
          <p:cNvSpPr/>
          <p:nvPr/>
        </p:nvSpPr>
        <p:spPr>
          <a:xfrm>
            <a:off x="9103824" y="1657223"/>
            <a:ext cx="1214446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الأول</a:t>
            </a:r>
          </a:p>
        </p:txBody>
      </p:sp>
      <p:sp>
        <p:nvSpPr>
          <p:cNvPr id="150" name="إطار 149">
            <a:extLst>
              <a:ext uri="{FF2B5EF4-FFF2-40B4-BE49-F238E27FC236}">
                <a16:creationId xmlns:a16="http://schemas.microsoft.com/office/drawing/2014/main" id="{CED01A46-6F0A-4549-900D-4F411239A6C2}"/>
              </a:ext>
            </a:extLst>
          </p:cNvPr>
          <p:cNvSpPr/>
          <p:nvPr/>
        </p:nvSpPr>
        <p:spPr>
          <a:xfrm>
            <a:off x="7746502" y="1657223"/>
            <a:ext cx="1214446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الثاني</a:t>
            </a:r>
          </a:p>
        </p:txBody>
      </p:sp>
      <p:sp>
        <p:nvSpPr>
          <p:cNvPr id="151" name="إطار 150">
            <a:extLst>
              <a:ext uri="{FF2B5EF4-FFF2-40B4-BE49-F238E27FC236}">
                <a16:creationId xmlns:a16="http://schemas.microsoft.com/office/drawing/2014/main" id="{EE7122A4-C087-3F4A-B037-1F2A8BD98D63}"/>
              </a:ext>
            </a:extLst>
          </p:cNvPr>
          <p:cNvSpPr/>
          <p:nvPr/>
        </p:nvSpPr>
        <p:spPr>
          <a:xfrm>
            <a:off x="6317742" y="1657223"/>
            <a:ext cx="1300170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الثالث</a:t>
            </a:r>
          </a:p>
        </p:txBody>
      </p:sp>
      <p:sp>
        <p:nvSpPr>
          <p:cNvPr id="152" name="إطار 151">
            <a:extLst>
              <a:ext uri="{FF2B5EF4-FFF2-40B4-BE49-F238E27FC236}">
                <a16:creationId xmlns:a16="http://schemas.microsoft.com/office/drawing/2014/main" id="{DC8995F5-1204-0043-9B4B-CCD6761FF371}"/>
              </a:ext>
            </a:extLst>
          </p:cNvPr>
          <p:cNvSpPr/>
          <p:nvPr/>
        </p:nvSpPr>
        <p:spPr>
          <a:xfrm>
            <a:off x="4888982" y="1657223"/>
            <a:ext cx="1300168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الرابع</a:t>
            </a:r>
          </a:p>
        </p:txBody>
      </p:sp>
      <p:sp>
        <p:nvSpPr>
          <p:cNvPr id="153" name="إطار 152">
            <a:extLst>
              <a:ext uri="{FF2B5EF4-FFF2-40B4-BE49-F238E27FC236}">
                <a16:creationId xmlns:a16="http://schemas.microsoft.com/office/drawing/2014/main" id="{6ECD0A02-B0EC-524E-AEE7-C6001D0D1BF7}"/>
              </a:ext>
            </a:extLst>
          </p:cNvPr>
          <p:cNvSpPr/>
          <p:nvPr/>
        </p:nvSpPr>
        <p:spPr>
          <a:xfrm>
            <a:off x="3317346" y="1657223"/>
            <a:ext cx="1457338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الخامس</a:t>
            </a:r>
          </a:p>
        </p:txBody>
      </p:sp>
      <p:sp>
        <p:nvSpPr>
          <p:cNvPr id="160" name="إطار 159">
            <a:extLst>
              <a:ext uri="{FF2B5EF4-FFF2-40B4-BE49-F238E27FC236}">
                <a16:creationId xmlns:a16="http://schemas.microsoft.com/office/drawing/2014/main" id="{E325E45C-4094-D54E-81B5-7E783FBEA74F}"/>
              </a:ext>
            </a:extLst>
          </p:cNvPr>
          <p:cNvSpPr/>
          <p:nvPr/>
        </p:nvSpPr>
        <p:spPr>
          <a:xfrm>
            <a:off x="1817148" y="1657223"/>
            <a:ext cx="1400184" cy="500066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الطبق السادس</a:t>
            </a:r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94447B9E-FDBA-F941-B822-1A8EC52A5677}"/>
              </a:ext>
            </a:extLst>
          </p:cNvPr>
          <p:cNvSpPr txBox="1"/>
          <p:nvPr/>
        </p:nvSpPr>
        <p:spPr>
          <a:xfrm>
            <a:off x="9210981" y="6272032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</a:rPr>
              <a:t>عدد الأطباق =</a:t>
            </a:r>
            <a:endParaRPr lang="ar-SA" sz="2000" b="1" spc="-100" baseline="30000" dirty="0">
              <a:solidFill>
                <a:srgbClr val="C00000"/>
              </a:solidFill>
            </a:endParaRPr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A42275F6-8835-5D45-A798-E2BA42F1C007}"/>
              </a:ext>
            </a:extLst>
          </p:cNvPr>
          <p:cNvSpPr txBox="1"/>
          <p:nvPr/>
        </p:nvSpPr>
        <p:spPr>
          <a:xfrm>
            <a:off x="8294895" y="6235914"/>
            <a:ext cx="1042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٦ أطباق</a:t>
            </a:r>
            <a:endParaRPr lang="ar-SA" sz="2000" b="1" spc="-100" baseline="30000" dirty="0">
              <a:solidFill>
                <a:srgbClr val="00B050"/>
              </a:solidFill>
            </a:endParaRP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06D12DD7-894D-E848-89C6-04A8F7583A4A}"/>
              </a:ext>
            </a:extLst>
          </p:cNvPr>
          <p:cNvSpPr txBox="1"/>
          <p:nvPr/>
        </p:nvSpPr>
        <p:spPr>
          <a:xfrm>
            <a:off x="2870687" y="344925"/>
            <a:ext cx="952634" cy="367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٩صـ٢٦</a:t>
            </a:r>
          </a:p>
        </p:txBody>
      </p:sp>
    </p:spTree>
    <p:extLst>
      <p:ext uri="{BB962C8B-B14F-4D97-AF65-F5344CB8AC3E}">
        <p14:creationId xmlns:p14="http://schemas.microsoft.com/office/powerpoint/2010/main" val="97437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0" grpId="0" animBg="1"/>
      <p:bldP spid="161" grpId="0"/>
      <p:bldP spid="16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650</Words>
  <Application>Microsoft Macintosh PowerPoint</Application>
  <PresentationFormat>شاشة عريضة</PresentationFormat>
  <Paragraphs>177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7</cp:revision>
  <dcterms:created xsi:type="dcterms:W3CDTF">2021-08-28T07:17:54Z</dcterms:created>
  <dcterms:modified xsi:type="dcterms:W3CDTF">2021-11-20T10:43:18Z</dcterms:modified>
</cp:coreProperties>
</file>