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2" r:id="rId6"/>
    <p:sldId id="265" r:id="rId7"/>
    <p:sldId id="263" r:id="rId8"/>
    <p:sldId id="257" r:id="rId9"/>
    <p:sldId id="274" r:id="rId10"/>
    <p:sldId id="275" r:id="rId11"/>
    <p:sldId id="276" r:id="rId12"/>
    <p:sldId id="277" r:id="rId13"/>
    <p:sldId id="271" r:id="rId14"/>
    <p:sldId id="272" r:id="rId15"/>
    <p:sldId id="273" r:id="rId16"/>
    <p:sldId id="269" r:id="rId17"/>
    <p:sldId id="259" r:id="rId18"/>
    <p:sldId id="260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3T19:27:04.7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18,'-5'27,"0"-8,-1 0,2-1,1 1,0-1,0 23,3-7,6 48,-4-67,1-1,1 0,0 0,1 0,0-1,8 14,0-3,2-2,0 0,1 0,1-2,1 0,1-1,1-1,0 0,2-2,-1 0,2-2,34 17,-39-24,0-1,0 0,1-2,-1 0,1-1,25 1,-18-4,0 0,1-1,-1-2,26-6,-33 4,0 0,0-2,-1 0,0-1,0-1,-1 0,0-2,-1 0,17-14,-11 5,0-1,-1-1,-2-1,0-1,19-32,-4 5,-17 27,-1 0,-1-1,-2-1,19-47,-27 51,-2 0,0 0,-1-1,-2 1,-2-36,0 24,2 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3T19:27:12.7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18,'-5'27,"0"-8,-1 0,2-1,1 1,0-1,0 23,3-7,6 48,-4-67,1-1,1 0,0 0,1 0,0-1,8 14,0-3,2-2,0 0,1 0,1-2,1 0,1-1,1-1,0 0,2-2,-1 0,2-2,34 17,-39-24,0-1,0 0,1-2,-1 0,1-1,25 1,-18-4,0 0,1-1,-1-2,26-6,-33 4,0 0,0-2,-1 0,0-1,0-1,-1 0,0-2,-1 0,17-14,-11 5,0-1,-1-1,-2-1,0-1,19-32,-4 5,-17 27,-1 0,-1-1,-2-1,19-47,-27 51,-2 0,0 0,-1-1,-2 1,-2-36,0 24,2 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3T19:27:12.9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18,'-5'27,"0"-8,-1 0,2-1,1 1,0-1,0 23,3-7,6 48,-4-67,1-1,1 0,0 0,1 0,0-1,8 14,0-3,2-2,0 0,1 0,1-2,1 0,1-1,1-1,0 0,2-2,-1 0,2-2,34 17,-39-24,0-1,0 0,1-2,-1 0,1-1,25 1,-18-4,0 0,1-1,-1-2,26-6,-33 4,0 0,0-2,-1 0,0-1,0-1,-1 0,0-2,-1 0,17-14,-11 5,0-1,-1-1,-2-1,0-1,19-32,-4 5,-17 27,-1 0,-1-1,-2-1,19-47,-27 51,-2 0,0 0,-1-1,-2 1,-2-36,0 24,2 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3T19:27:13.1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18,'-5'27,"0"-8,-1 0,2-1,1 1,0-1,0 23,3-7,6 48,-4-67,1-1,1 0,0 0,1 0,0-1,8 14,0-3,2-2,0 0,1 0,1-2,1 0,1-1,1-1,0 0,2-2,-1 0,2-2,34 17,-39-24,0-1,0 0,1-2,-1 0,1-1,25 1,-18-4,0 0,1-1,-1-2,26-6,-33 4,0 0,0-2,-1 0,0-1,0-1,-1 0,0-2,-1 0,17-14,-11 5,0-1,-1-1,-2-1,0-1,19-32,-4 5,-17 27,-1 0,-1-1,-2-1,19-47,-27 51,-2 0,0 0,-1-1,-2 1,-2-36,0 24,2 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3T19:27:13.4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18,'-5'27,"0"-8,-1 0,2-1,1 1,0-1,0 23,3-7,6 48,-4-67,1-1,1 0,0 0,1 0,0-1,8 14,0-3,2-2,0 0,1 0,1-2,1 0,1-1,1-1,0 0,2-2,-1 0,2-2,34 17,-39-24,0-1,0 0,1-2,-1 0,1-1,25 1,-18-4,0 0,1-1,-1-2,26-6,-33 4,0 0,0-2,-1 0,0-1,0-1,-1 0,0-2,-1 0,17-14,-11 5,0-1,-1-1,-2-1,0-1,19-32,-4 5,-17 27,-1 0,-1-1,-2-1,19-47,-27 51,-2 0,0 0,-1-1,-2 1,-2-36,0 24,2 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3T19:27:13.6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18,'-5'27,"0"-8,-1 0,2-1,1 1,0-1,0 23,3-7,6 48,-4-67,1-1,1 0,0 0,1 0,0-1,8 14,0-3,2-2,0 0,1 0,1-2,1 0,1-1,1-1,0 0,2-2,-1 0,2-2,34 17,-39-24,0-1,0 0,1-2,-1 0,1-1,25 1,-18-4,0 0,1-1,-1-2,26-6,-33 4,0 0,0-2,-1 0,0-1,0-1,-1 0,0-2,-1 0,17-14,-11 5,0-1,-1-1,-2-1,0-1,19-32,-4 5,-17 27,-1 0,-1-1,-2-1,19-47,-27 51,-2 0,0 0,-1-1,-2 1,-2-36,0 24,2 35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9B3460-0476-4F1E-B524-469855E72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DC9908C-2D82-4AC8-8D44-7383F001C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622491-5766-46D7-BE06-73AA7D3B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54EF0C-A6D2-4EA8-8A56-F2E55894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664E4C-5779-469C-A08C-EDE31092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89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DD1538-A427-454D-9AAE-FB6EE3C4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4B4FE6C-BDD8-478B-A9B6-3D2A4E68E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F96417-AF92-462D-80D4-BA0D0C9E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05EE97-3EE4-402C-B3E5-6E89FC34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15F2E7-4739-4658-9B6A-72F3E33C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282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E51577A-99A6-4D2E-96CC-CAF4EB355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6BC0365-FF7C-40C3-B16D-C933756EB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8AA5ED-FEF4-48B4-B528-D5A53D9F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BA7CF7-ADB1-4975-A463-4D08A031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2F45DA-3082-440F-8128-C6246079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523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F3510B-EC16-46A1-9DE9-E678B6D6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5E7A52-58BE-4FA5-B32C-755278EBA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E4DFAE-A6B0-4D62-9E46-6C959DA2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E35365-7472-4E67-A6C8-111B0980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6993AF-5BE3-4F9A-A71A-6DA325F1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93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224AE4-71A8-4BD2-A967-F5512B90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B755B1E-E80E-4CEA-83C9-BE548C0E7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B50D53-EB8E-4048-98BE-AC0E4A1B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0A50C7-1699-41CF-8BBF-96259959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7EF231-A86A-4C14-AF0F-98807FE2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910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151C4B-1373-4843-8D68-35E80768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CC8E34-795F-44AB-919B-686A5FD80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C253B1D-C8D7-40D2-B1F4-EEAE89DB0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B2F844-39ED-49F3-A6D0-1CEFFD51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56B828-12AF-4621-B387-3CF176A2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FE8FF65-C1D2-483E-B614-AE209886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21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7E9B0D-C442-45B4-9247-4E004DDF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941637E-1763-4261-8EC9-C670B74E9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AFDAE53-CD7D-4969-BEC4-8E0054557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DF77325-FCFF-49AB-BA57-764AB7E6F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443BF2C-3824-44A5-969C-F3BDAB5E1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3AAB9CD-ADCD-45AA-90C6-D314190E1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FA4A2B0-B5D1-40A4-B249-E7F081E0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06B1865-73AE-4860-B08D-304DE3EF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455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CAC6AC-150D-469E-84C6-6988A865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E530EC8-1851-401C-87F7-0EF784B1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6F61426-607E-4DA4-AB48-4A77943E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7407364-5A46-429C-A95D-39B3BD7E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644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78C4228-0F1F-4FBF-9831-87D6CDDE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7EA4E77-E5AF-4119-A776-DEFC6D38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FC916F7-4527-4935-BC06-DEBAC580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432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FC46CE-8579-44E0-B553-D94F23B9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125D3A-F1D3-412C-8970-1C745EE18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09CA8BE-DEFA-41F7-9B97-6694DC37D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FF8CDA-59B8-4B77-85FD-77F56310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AFE655-E9F5-4635-B6D4-953A3F23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57363C-D253-48F8-A2C2-C4C05384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024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587E30-4D99-41AE-BF13-C43388EE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565F844-F259-44B4-AC52-8CB31061D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959BBA1-A0B3-4BDD-9CF1-48AED85BF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649CD6-9A84-4EEB-8D67-E7524F9C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3984D7-2A49-4B64-A0B0-518D90C8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42DF083-46B2-44C5-961D-2BFB9F02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41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B151C33-6C05-4964-A2A9-71B9C56A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70405E-4AAB-408C-A85B-ADE414A96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6AA084-4C4A-430E-BDBF-D2D9323C9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8F623-E328-435D-A72A-9746F157F1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117292-EE2B-4CA5-A079-D3369BE50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E71092-384E-4814-BA6D-3A92C4C25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E431-A653-4CF0-893E-7A4EDCF66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493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10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M3nlHQikQ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microsoft.com/office/2007/relationships/media" Target="../media/media9.mp3"/><Relationship Id="rId18" Type="http://schemas.openxmlformats.org/officeDocument/2006/relationships/image" Target="../media/image8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6" Type="http://schemas.openxmlformats.org/officeDocument/2006/relationships/audio" Target="../media/media10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microsoft.com/office/2007/relationships/media" Target="../media/media8.mp3"/><Relationship Id="rId5" Type="http://schemas.microsoft.com/office/2007/relationships/media" Target="../media/media5.mp3"/><Relationship Id="rId15" Type="http://schemas.microsoft.com/office/2007/relationships/media" Target="../media/media10.mp3"/><Relationship Id="rId10" Type="http://schemas.openxmlformats.org/officeDocument/2006/relationships/audio" Target="../media/media7.mp3"/><Relationship Id="rId19" Type="http://schemas.openxmlformats.org/officeDocument/2006/relationships/image" Target="../media/image13.png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audio" Target="../media/media9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1596E5-B190-4C40-B34F-5BBBF00F9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C453FC9-327E-40DD-82E6-357E5E0B5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A2C7065-4562-4E9C-9EF9-AB093C2FC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9" t="23333" r="23672" b="10834"/>
          <a:stretch/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pic>
        <p:nvPicPr>
          <p:cNvPr id="5" name="Picture 2" descr="Word Crime Stock Illustrations – 11,656 Word Crime Stock Illustrations,  Vectors &amp;amp; Clipart - Dreamstime">
            <a:extLst>
              <a:ext uri="{FF2B5EF4-FFF2-40B4-BE49-F238E27FC236}">
                <a16:creationId xmlns:a16="http://schemas.microsoft.com/office/drawing/2014/main" id="{AF1BAE4F-AEFF-4484-9D71-D2A9A61DB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b="21245"/>
          <a:stretch/>
        </p:blipFill>
        <p:spPr bwMode="auto">
          <a:xfrm>
            <a:off x="266700" y="446881"/>
            <a:ext cx="9010650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1A8AAC5-DB70-46F9-A662-7213E1C1DC72}"/>
              </a:ext>
            </a:extLst>
          </p:cNvPr>
          <p:cNvSpPr/>
          <p:nvPr/>
        </p:nvSpPr>
        <p:spPr>
          <a:xfrm>
            <a:off x="3886200" y="3243263"/>
            <a:ext cx="5953125" cy="1055687"/>
          </a:xfrm>
          <a:prstGeom prst="roundRect">
            <a:avLst/>
          </a:prstGeom>
          <a:solidFill>
            <a:srgbClr val="C81D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>
                <a:latin typeface="Forte" panose="03060902040502070203" pitchFamily="66" charset="0"/>
              </a:rPr>
              <a:t>Doesn’t </a:t>
            </a:r>
            <a:r>
              <a:rPr lang="en-US" sz="8800" dirty="0">
                <a:solidFill>
                  <a:schemeClr val="tx1"/>
                </a:solidFill>
                <a:latin typeface="Forte" panose="03060902040502070203" pitchFamily="66" charset="0"/>
              </a:rPr>
              <a:t>pay</a:t>
            </a:r>
            <a:endParaRPr lang="ar-SA" sz="88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4" descr="Free Download Yellow Brush Stroke Png - Clip Art Library">
            <a:extLst>
              <a:ext uri="{FF2B5EF4-FFF2-40B4-BE49-F238E27FC236}">
                <a16:creationId xmlns:a16="http://schemas.microsoft.com/office/drawing/2014/main" id="{95779A43-2D9B-4732-882C-4CE34AFC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478967"/>
            <a:ext cx="48768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83CDF52-27B9-45ED-A16E-93662DBA8E4C}"/>
              </a:ext>
            </a:extLst>
          </p:cNvPr>
          <p:cNvSpPr txBox="1"/>
          <p:nvPr/>
        </p:nvSpPr>
        <p:spPr>
          <a:xfrm>
            <a:off x="4933950" y="4745365"/>
            <a:ext cx="26955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latin typeface="Agency FB" panose="020B0503020202020204" pitchFamily="34" charset="0"/>
              </a:rPr>
              <a:t>Listening </a:t>
            </a:r>
            <a:endParaRPr lang="ar-SA" sz="2800" b="1" dirty="0">
              <a:latin typeface="Agency FB" panose="020B0503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4431070-9089-4B60-8E19-EAC8A5028817}"/>
              </a:ext>
            </a:extLst>
          </p:cNvPr>
          <p:cNvSpPr txBox="1"/>
          <p:nvPr/>
        </p:nvSpPr>
        <p:spPr>
          <a:xfrm>
            <a:off x="4943475" y="5268585"/>
            <a:ext cx="2305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By : ET Asma Almjlad</a:t>
            </a:r>
            <a:endParaRPr lang="ar-SA" b="1" dirty="0">
              <a:latin typeface="Agency FB" panose="020B0503020202020204" pitchFamily="34" charset="0"/>
            </a:endParaRPr>
          </a:p>
        </p:txBody>
      </p:sp>
      <p:pic>
        <p:nvPicPr>
          <p:cNvPr id="10" name="Picture 6" descr="Magnifying Glass Magnifier - Free vector graphic on Pixabay">
            <a:extLst>
              <a:ext uri="{FF2B5EF4-FFF2-40B4-BE49-F238E27FC236}">
                <a16:creationId xmlns:a16="http://schemas.microsoft.com/office/drawing/2014/main" id="{9F33C504-7FE0-495E-B7D5-23B13392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730" flipH="1">
            <a:off x="145405" y="-16308"/>
            <a:ext cx="1261121" cy="153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D864088-7FF2-4322-ADD9-9A7CB947B078}"/>
              </a:ext>
            </a:extLst>
          </p:cNvPr>
          <p:cNvSpPr txBox="1"/>
          <p:nvPr/>
        </p:nvSpPr>
        <p:spPr>
          <a:xfrm>
            <a:off x="266700" y="140784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Forte" panose="03060902040502070203" pitchFamily="66" charset="0"/>
              </a:rPr>
              <a:t>U:2</a:t>
            </a:r>
            <a:endParaRPr lang="ar-SA" sz="2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92F1EB-1D74-4EAC-BD7A-7FD7251F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0B91FA-59BA-49BA-89B4-8E3A26E7C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79D4BC-AB79-4C98-AACD-0E673AE5A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114472"/>
            <a:ext cx="12192001" cy="683877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3351610-55E9-4CB0-884A-6361AED54577}"/>
              </a:ext>
            </a:extLst>
          </p:cNvPr>
          <p:cNvSpPr/>
          <p:nvPr/>
        </p:nvSpPr>
        <p:spPr>
          <a:xfrm>
            <a:off x="1295400" y="1104900"/>
            <a:ext cx="3867150" cy="11811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Gas station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E7E6328-D19A-481F-B8C2-4890FEEE954A}"/>
              </a:ext>
            </a:extLst>
          </p:cNvPr>
          <p:cNvSpPr/>
          <p:nvPr/>
        </p:nvSpPr>
        <p:spPr>
          <a:xfrm>
            <a:off x="5867400" y="1167607"/>
            <a:ext cx="3867150" cy="11811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Big game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CF4CD2D-C9BF-4597-BAC2-D7A89E4CBDC4}"/>
              </a:ext>
            </a:extLst>
          </p:cNvPr>
          <p:cNvSpPr/>
          <p:nvPr/>
        </p:nvSpPr>
        <p:spPr>
          <a:xfrm>
            <a:off x="1295400" y="2838450"/>
            <a:ext cx="3867150" cy="11811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Hot today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D2374E3-2336-432B-BEF5-36797EB70E08}"/>
              </a:ext>
            </a:extLst>
          </p:cNvPr>
          <p:cNvSpPr/>
          <p:nvPr/>
        </p:nvSpPr>
        <p:spPr>
          <a:xfrm>
            <a:off x="1295400" y="4391026"/>
            <a:ext cx="3867150" cy="11811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More rice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55D6AC7-0397-4385-84D3-169AEFBA3C84}"/>
              </a:ext>
            </a:extLst>
          </p:cNvPr>
          <p:cNvSpPr/>
          <p:nvPr/>
        </p:nvSpPr>
        <p:spPr>
          <a:xfrm>
            <a:off x="5934076" y="4391026"/>
            <a:ext cx="3867150" cy="11811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Black cat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872DE41-35A4-4B63-9D2B-8DE1B2002912}"/>
              </a:ext>
            </a:extLst>
          </p:cNvPr>
          <p:cNvSpPr/>
          <p:nvPr/>
        </p:nvSpPr>
        <p:spPr>
          <a:xfrm>
            <a:off x="5867400" y="2779316"/>
            <a:ext cx="3867150" cy="11811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Many years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63DE5AD4-58EE-474E-B888-73E812F9923F}"/>
                  </a:ext>
                </a:extLst>
              </p14:cNvPr>
              <p14:cNvContentPartPr/>
              <p14:nvPr/>
            </p14:nvContentPartPr>
            <p14:xfrm>
              <a:off x="2570475" y="1994970"/>
              <a:ext cx="398160" cy="25308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63DE5AD4-58EE-474E-B888-73E812F99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2835" y="1976970"/>
                <a:ext cx="4338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C370EA24-BE29-4B11-BF78-EF33E673933F}"/>
                  </a:ext>
                </a:extLst>
              </p14:cNvPr>
              <p14:cNvContentPartPr/>
              <p14:nvPr/>
            </p14:nvContentPartPr>
            <p14:xfrm>
              <a:off x="7809226" y="5185845"/>
              <a:ext cx="398160" cy="25308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C370EA24-BE29-4B11-BF78-EF33E67393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1586" y="5167845"/>
                <a:ext cx="4338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253F158B-8A8D-493B-9DFC-1856CCD88883}"/>
                  </a:ext>
                </a:extLst>
              </p14:cNvPr>
              <p14:cNvContentPartPr/>
              <p14:nvPr/>
            </p14:nvContentPartPr>
            <p14:xfrm>
              <a:off x="2968635" y="5185845"/>
              <a:ext cx="398160" cy="25308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253F158B-8A8D-493B-9DFC-1856CCD888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0995" y="5167845"/>
                <a:ext cx="4338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4A7E3F33-DFB4-4C37-962E-3DDF99E61104}"/>
                  </a:ext>
                </a:extLst>
              </p14:cNvPr>
              <p14:cNvContentPartPr/>
              <p14:nvPr/>
            </p14:nvContentPartPr>
            <p14:xfrm>
              <a:off x="2789550" y="3659649"/>
              <a:ext cx="398160" cy="25308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4A7E3F33-DFB4-4C37-962E-3DDF99E611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1910" y="3641649"/>
                <a:ext cx="4338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315DC34A-8676-4374-A7D1-CDE6FE0B297E}"/>
                  </a:ext>
                </a:extLst>
              </p14:cNvPr>
              <p14:cNvContentPartPr/>
              <p14:nvPr/>
            </p14:nvContentPartPr>
            <p14:xfrm>
              <a:off x="7601895" y="3731023"/>
              <a:ext cx="398160" cy="25308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315DC34A-8676-4374-A7D1-CDE6FE0B2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4255" y="3713023"/>
                <a:ext cx="4338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FA1DA8F0-DC38-4E6D-B52C-BE0EC92F3646}"/>
                  </a:ext>
                </a:extLst>
              </p14:cNvPr>
              <p14:cNvContentPartPr/>
              <p14:nvPr/>
            </p14:nvContentPartPr>
            <p14:xfrm>
              <a:off x="7447276" y="2047939"/>
              <a:ext cx="398160" cy="253080"/>
            </p14:xfrm>
          </p:contentPart>
        </mc:Choice>
        <mc:Fallback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FA1DA8F0-DC38-4E6D-B52C-BE0EC92F36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9636" y="2029939"/>
                <a:ext cx="433800" cy="288720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 descr="Let&amp;#39;s practice! logo. Free logo maker.">
            <a:extLst>
              <a:ext uri="{FF2B5EF4-FFF2-40B4-BE49-F238E27FC236}">
                <a16:creationId xmlns:a16="http://schemas.microsoft.com/office/drawing/2014/main" id="{9D384CD6-0910-4D70-BBA5-93A78D35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0" y="296196"/>
            <a:ext cx="121112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92F1EB-1D74-4EAC-BD7A-7FD7251F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79D4BC-AB79-4C98-AACD-0E673AE5A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6" name="عنصر نائب للمحتوى 5">
            <a:hlinkClick r:id="rId3"/>
            <a:extLst>
              <a:ext uri="{FF2B5EF4-FFF2-40B4-BE49-F238E27FC236}">
                <a16:creationId xmlns:a16="http://schemas.microsoft.com/office/drawing/2014/main" id="{2A876C73-00D8-4FEC-8461-2641E6215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2884487"/>
            <a:ext cx="2216009" cy="1558131"/>
          </a:xfr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C2B2BA6-A8CC-41B6-91F4-C7C57DAC8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2" y="684474"/>
            <a:ext cx="3104388" cy="25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6815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FC4589-A7DD-4F78-94C6-9F931879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109D61A0-318B-4135-8A4D-934499A41CA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BC2B50-0DED-43CD-958E-8E079DAA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Rounded Rectangle 62">
            <a:extLst>
              <a:ext uri="{FF2B5EF4-FFF2-40B4-BE49-F238E27FC236}">
                <a16:creationId xmlns:a16="http://schemas.microsoft.com/office/drawing/2014/main" id="{AE255734-4238-4E98-97C7-525F0BDD1FD8}"/>
              </a:ext>
            </a:extLst>
          </p:cNvPr>
          <p:cNvSpPr/>
          <p:nvPr/>
        </p:nvSpPr>
        <p:spPr>
          <a:xfrm>
            <a:off x="4678679" y="4724752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000000"/>
                </a:solidFill>
                <a:sym typeface="Arial"/>
              </a:rPr>
              <a:t>(v) to provide insurance for something, such as a house, car, or health</a:t>
            </a:r>
            <a:endParaRPr lang="en-US" sz="24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3730A7E-BBD7-45E6-B67B-AA3919C0F996}"/>
              </a:ext>
            </a:extLst>
          </p:cNvPr>
          <p:cNvSpPr/>
          <p:nvPr/>
        </p:nvSpPr>
        <p:spPr>
          <a:xfrm>
            <a:off x="4678635" y="4724752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prstClr val="white"/>
                </a:solidFill>
                <a:sym typeface="Arial"/>
              </a:rPr>
              <a:t>insure</a:t>
            </a:r>
            <a:endParaRPr lang="en-US" sz="3600" b="1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6" name="Rounded Rectangle 60">
            <a:extLst>
              <a:ext uri="{FF2B5EF4-FFF2-40B4-BE49-F238E27FC236}">
                <a16:creationId xmlns:a16="http://schemas.microsoft.com/office/drawing/2014/main" id="{02FDFBA4-2DEB-4327-B34D-425276AB5E51}"/>
              </a:ext>
            </a:extLst>
          </p:cNvPr>
          <p:cNvSpPr/>
          <p:nvPr/>
        </p:nvSpPr>
        <p:spPr>
          <a:xfrm>
            <a:off x="4678792" y="2472045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000000"/>
                </a:solidFill>
                <a:sym typeface="Arial"/>
              </a:rPr>
              <a:t>(v) to make a machine or a service ready to be used in a certain place</a:t>
            </a:r>
            <a:endParaRPr lang="en-US" sz="24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05092DE3-ED02-4689-8F8C-569E5397401C}"/>
              </a:ext>
            </a:extLst>
          </p:cNvPr>
          <p:cNvSpPr/>
          <p:nvPr/>
        </p:nvSpPr>
        <p:spPr>
          <a:xfrm>
            <a:off x="4678680" y="2472045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prstClr val="white"/>
                </a:solidFill>
                <a:sym typeface="Arial"/>
              </a:rPr>
              <a:t>install</a:t>
            </a:r>
            <a:endParaRPr lang="en-US" sz="3600" b="1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8" name="Rounded Rectangle 55">
            <a:extLst>
              <a:ext uri="{FF2B5EF4-FFF2-40B4-BE49-F238E27FC236}">
                <a16:creationId xmlns:a16="http://schemas.microsoft.com/office/drawing/2014/main" id="{CD91C43F-4D39-4901-9E59-984D1DD438C9}"/>
              </a:ext>
            </a:extLst>
          </p:cNvPr>
          <p:cNvSpPr/>
          <p:nvPr/>
        </p:nvSpPr>
        <p:spPr>
          <a:xfrm>
            <a:off x="4678679" y="121920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000000"/>
                </a:solidFill>
                <a:sym typeface="Arial"/>
              </a:rPr>
              <a:t>(</a:t>
            </a:r>
            <a:r>
              <a:rPr lang="en-GB" sz="2400" b="1" kern="0" dirty="0" err="1">
                <a:solidFill>
                  <a:srgbClr val="000000"/>
                </a:solidFill>
                <a:sym typeface="Arial"/>
              </a:rPr>
              <a:t>adj</a:t>
            </a:r>
            <a:r>
              <a:rPr lang="en-GB" sz="2400" b="1" kern="0" dirty="0">
                <a:solidFill>
                  <a:srgbClr val="000000"/>
                </a:solidFill>
                <a:sym typeface="Arial"/>
              </a:rPr>
              <a:t>) causing feelings of sadness or worry; gloomy or depressing</a:t>
            </a:r>
            <a:endParaRPr lang="en-US" sz="24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B7FAE2C1-2D7E-4AFA-9307-88392D683E0B}"/>
              </a:ext>
            </a:extLst>
          </p:cNvPr>
          <p:cNvSpPr/>
          <p:nvPr/>
        </p:nvSpPr>
        <p:spPr>
          <a:xfrm>
            <a:off x="4678680" y="121920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prstClr val="white"/>
                </a:solidFill>
                <a:sym typeface="Arial"/>
              </a:rPr>
              <a:t>grim</a:t>
            </a:r>
            <a:endParaRPr lang="en-US" sz="3600" b="1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B0365A51-527E-4E42-9F8B-C7DAA6FDC74A}"/>
              </a:ext>
            </a:extLst>
          </p:cNvPr>
          <p:cNvSpPr/>
          <p:nvPr/>
        </p:nvSpPr>
        <p:spPr>
          <a:xfrm>
            <a:off x="228923" y="4632960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000000"/>
                </a:solidFill>
                <a:sym typeface="Arial"/>
              </a:rPr>
              <a:t>(n) an arrangement of objects as a decoration, or advertisement</a:t>
            </a:r>
            <a:endParaRPr lang="en-US" sz="24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3D53277-FB3B-4B6F-A5A9-7D2F78E767BB}"/>
              </a:ext>
            </a:extLst>
          </p:cNvPr>
          <p:cNvSpPr/>
          <p:nvPr/>
        </p:nvSpPr>
        <p:spPr>
          <a:xfrm>
            <a:off x="228913" y="4632960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prstClr val="white"/>
                </a:solidFill>
                <a:sym typeface="Arial"/>
              </a:rPr>
              <a:t>display</a:t>
            </a:r>
            <a:endParaRPr lang="en-US" sz="3600" b="1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2" name="Rounded Rectangle 46">
            <a:extLst>
              <a:ext uri="{FF2B5EF4-FFF2-40B4-BE49-F238E27FC236}">
                <a16:creationId xmlns:a16="http://schemas.microsoft.com/office/drawing/2014/main" id="{007510E5-CA4E-4E65-8CBB-FF01FE7C21F1}"/>
              </a:ext>
            </a:extLst>
          </p:cNvPr>
          <p:cNvSpPr/>
          <p:nvPr/>
        </p:nvSpPr>
        <p:spPr>
          <a:xfrm>
            <a:off x="228923" y="2377440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000" b="1" kern="0" dirty="0">
                <a:solidFill>
                  <a:srgbClr val="000000"/>
                </a:solidFill>
                <a:sym typeface="Arial"/>
              </a:rPr>
              <a:t>(n) a situation in which events happen at the same time in a way that is not planned or expected</a:t>
            </a:r>
            <a:endParaRPr lang="en-US" sz="20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06971602-69BD-4F0D-BE92-DA3054556207}"/>
              </a:ext>
            </a:extLst>
          </p:cNvPr>
          <p:cNvSpPr/>
          <p:nvPr/>
        </p:nvSpPr>
        <p:spPr>
          <a:xfrm>
            <a:off x="228923" y="2377440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b="1" kern="0">
                <a:solidFill>
                  <a:srgbClr val="FFFFFF"/>
                </a:solidFill>
                <a:sym typeface="Arial"/>
              </a:rPr>
              <a:t>coincidence</a:t>
            </a:r>
            <a:endParaRPr lang="en-US" sz="48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Rounded Rectangle 45">
            <a:extLst>
              <a:ext uri="{FF2B5EF4-FFF2-40B4-BE49-F238E27FC236}">
                <a16:creationId xmlns:a16="http://schemas.microsoft.com/office/drawing/2014/main" id="{57F306EE-4B79-4FB2-BF9D-7DF0F0F36630}"/>
              </a:ext>
            </a:extLst>
          </p:cNvPr>
          <p:cNvSpPr/>
          <p:nvPr/>
        </p:nvSpPr>
        <p:spPr>
          <a:xfrm>
            <a:off x="228923" y="121920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000000"/>
                </a:solidFill>
                <a:sym typeface="Arial"/>
              </a:rPr>
              <a:t>(v) to think that something is probably true without knowing that it is true</a:t>
            </a:r>
            <a:endParaRPr lang="en-US" sz="24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08CA59CF-2D39-44BD-8067-5DECB5B57922}"/>
              </a:ext>
            </a:extLst>
          </p:cNvPr>
          <p:cNvSpPr/>
          <p:nvPr/>
        </p:nvSpPr>
        <p:spPr>
          <a:xfrm>
            <a:off x="228923" y="121920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sym typeface="Arial"/>
              </a:rPr>
              <a:t>assume</a:t>
            </a:r>
            <a:endParaRPr lang="en-US" sz="48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6" name="assume">
            <a:hlinkClick r:id="" action="ppaction://media"/>
            <a:extLst>
              <a:ext uri="{FF2B5EF4-FFF2-40B4-BE49-F238E27FC236}">
                <a16:creationId xmlns:a16="http://schemas.microsoft.com/office/drawing/2014/main" id="{51024E07-8893-4EC7-85CC-B67286E17A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46243" y="216525"/>
            <a:ext cx="609600" cy="6096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coincidence">
            <a:hlinkClick r:id="" action="ppaction://media"/>
            <a:extLst>
              <a:ext uri="{FF2B5EF4-FFF2-40B4-BE49-F238E27FC236}">
                <a16:creationId xmlns:a16="http://schemas.microsoft.com/office/drawing/2014/main" id="{55861592-F98A-47AC-ABAF-E9EA33D301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3664" y="2472045"/>
            <a:ext cx="609600" cy="6096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display">
            <a:hlinkClick r:id="" action="ppaction://media"/>
            <a:extLst>
              <a:ext uri="{FF2B5EF4-FFF2-40B4-BE49-F238E27FC236}">
                <a16:creationId xmlns:a16="http://schemas.microsoft.com/office/drawing/2014/main" id="{5A49B326-D27B-41BF-AE75-BADD4CFBE7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46115" y="4724752"/>
            <a:ext cx="609600" cy="6096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grim">
            <a:hlinkClick r:id="" action="ppaction://media"/>
            <a:extLst>
              <a:ext uri="{FF2B5EF4-FFF2-40B4-BE49-F238E27FC236}">
                <a16:creationId xmlns:a16="http://schemas.microsoft.com/office/drawing/2014/main" id="{F2EF80D8-4FF6-4A20-904C-42203C2F8C3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914968" y="213712"/>
            <a:ext cx="609600" cy="6096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install">
            <a:hlinkClick r:id="" action="ppaction://media"/>
            <a:extLst>
              <a:ext uri="{FF2B5EF4-FFF2-40B4-BE49-F238E27FC236}">
                <a16:creationId xmlns:a16="http://schemas.microsoft.com/office/drawing/2014/main" id="{A1EA0103-E985-47BD-872C-3BD7A721D3C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813421" y="2611015"/>
            <a:ext cx="609600" cy="6096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insure">
            <a:hlinkClick r:id="" action="ppaction://media"/>
            <a:extLst>
              <a:ext uri="{FF2B5EF4-FFF2-40B4-BE49-F238E27FC236}">
                <a16:creationId xmlns:a16="http://schemas.microsoft.com/office/drawing/2014/main" id="{0D7C5AD0-49EF-4F8C-BC64-EC67C80A33F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915044" y="4863722"/>
            <a:ext cx="609600" cy="6096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2" name="Rounded Rectangle 45">
            <a:extLst>
              <a:ext uri="{FF2B5EF4-FFF2-40B4-BE49-F238E27FC236}">
                <a16:creationId xmlns:a16="http://schemas.microsoft.com/office/drawing/2014/main" id="{15E05915-DFBC-4C91-B0E5-623070B449BE}"/>
              </a:ext>
            </a:extLst>
          </p:cNvPr>
          <p:cNvSpPr/>
          <p:nvPr/>
        </p:nvSpPr>
        <p:spPr>
          <a:xfrm>
            <a:off x="9128437" y="121920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 dirty="0">
                <a:solidFill>
                  <a:srgbClr val="000000"/>
                </a:solidFill>
                <a:sym typeface="Arial"/>
              </a:rPr>
              <a:t>(n) the hard surface of a road, driveway, etc.</a:t>
            </a:r>
            <a:endParaRPr lang="en-US" sz="28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0B66BFE4-6813-4067-BEF3-CE9B3EE2A6C0}"/>
              </a:ext>
            </a:extLst>
          </p:cNvPr>
          <p:cNvSpPr/>
          <p:nvPr/>
        </p:nvSpPr>
        <p:spPr>
          <a:xfrm>
            <a:off x="9128437" y="121920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sym typeface="Arial"/>
              </a:rPr>
              <a:t>pavement</a:t>
            </a:r>
            <a:endParaRPr lang="en-US" sz="40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4" name="pavement">
            <a:hlinkClick r:id="" action="ppaction://media"/>
            <a:extLst>
              <a:ext uri="{FF2B5EF4-FFF2-40B4-BE49-F238E27FC236}">
                <a16:creationId xmlns:a16="http://schemas.microsoft.com/office/drawing/2014/main" id="{94623268-FFAE-4B53-AF37-846082919EE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70286" y="188038"/>
            <a:ext cx="609600" cy="6096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" name="Rounded Rectangle 53">
            <a:extLst>
              <a:ext uri="{FF2B5EF4-FFF2-40B4-BE49-F238E27FC236}">
                <a16:creationId xmlns:a16="http://schemas.microsoft.com/office/drawing/2014/main" id="{3CC88A74-2BB3-4203-9721-C7E4849C0240}"/>
              </a:ext>
            </a:extLst>
          </p:cNvPr>
          <p:cNvSpPr/>
          <p:nvPr/>
        </p:nvSpPr>
        <p:spPr>
          <a:xfrm>
            <a:off x="9128459" y="2472045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133" b="1" kern="0" dirty="0">
                <a:solidFill>
                  <a:srgbClr val="000000"/>
                </a:solidFill>
                <a:sym typeface="Arial"/>
              </a:rPr>
              <a:t>(n) a person who is believed to be possibly guilty of committing a crime</a:t>
            </a:r>
            <a:endParaRPr lang="en-US" sz="2133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CFEFE371-3422-4C7F-BC62-3543F4640A45}"/>
              </a:ext>
            </a:extLst>
          </p:cNvPr>
          <p:cNvSpPr/>
          <p:nvPr/>
        </p:nvSpPr>
        <p:spPr>
          <a:xfrm>
            <a:off x="9128437" y="2472045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prstClr val="white"/>
                </a:solidFill>
                <a:sym typeface="Arial"/>
              </a:rPr>
              <a:t>suspect</a:t>
            </a:r>
            <a:endParaRPr lang="en-US" sz="3600" b="1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pic>
        <p:nvPicPr>
          <p:cNvPr id="27" name="suspect">
            <a:hlinkClick r:id="" action="ppaction://media"/>
            <a:extLst>
              <a:ext uri="{FF2B5EF4-FFF2-40B4-BE49-F238E27FC236}">
                <a16:creationId xmlns:a16="http://schemas.microsoft.com/office/drawing/2014/main" id="{5A15F621-A490-49EC-8CEB-80427127820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03349" y="2511083"/>
            <a:ext cx="609600" cy="6096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34905DC-8AE1-4E10-ABE9-7A6979A86086}"/>
              </a:ext>
            </a:extLst>
          </p:cNvPr>
          <p:cNvSpPr txBox="1"/>
          <p:nvPr/>
        </p:nvSpPr>
        <p:spPr>
          <a:xfrm>
            <a:off x="6941958" y="5458842"/>
            <a:ext cx="34021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Thanks for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T. Talal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Alhazmi</a:t>
            </a:r>
            <a:endParaRPr lang="ar-SA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35775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32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4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3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3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4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4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"/>
                            </p:stCondLst>
                            <p:childTnLst>
                              <p:par>
                                <p:cTn id="18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"/>
                            </p:stCondLst>
                            <p:childTnLst>
                              <p:par>
                                <p:cTn id="19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3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"/>
                            </p:stCondLst>
                            <p:childTnLst>
                              <p:par>
                                <p:cTn id="2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40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6E1426-6037-4BCF-A6F3-63A87F2C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D311C4-928B-4371-86FC-8D4E3EB5C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5574C1-A3D9-46EC-9E43-6D1F285F8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1A44CA6-5714-40F4-9160-D6CB597B1708}"/>
              </a:ext>
            </a:extLst>
          </p:cNvPr>
          <p:cNvSpPr/>
          <p:nvPr/>
        </p:nvSpPr>
        <p:spPr>
          <a:xfrm>
            <a:off x="4781551" y="302418"/>
            <a:ext cx="4295775" cy="5534025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2" descr="سكرابز">
            <a:extLst>
              <a:ext uri="{FF2B5EF4-FFF2-40B4-BE49-F238E27FC236}">
                <a16:creationId xmlns:a16="http://schemas.microsoft.com/office/drawing/2014/main" id="{26D10FEF-6859-40DE-A3DC-EC257A87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76" y="681036"/>
            <a:ext cx="762000" cy="47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8 Tricks to Learn English Vocabulary - Nathalie Languages">
            <a:extLst>
              <a:ext uri="{FF2B5EF4-FFF2-40B4-BE49-F238E27FC236}">
                <a16:creationId xmlns:a16="http://schemas.microsoft.com/office/drawing/2014/main" id="{705542C2-7158-40CB-8953-F2B52C0E8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t="10094" r="12008" b="20050"/>
          <a:stretch/>
        </p:blipFill>
        <p:spPr bwMode="auto">
          <a:xfrm>
            <a:off x="5167312" y="606092"/>
            <a:ext cx="3581401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AA8257F-7EBD-48E4-8580-A857BDAAEC05}"/>
              </a:ext>
            </a:extLst>
          </p:cNvPr>
          <p:cNvSpPr/>
          <p:nvPr/>
        </p:nvSpPr>
        <p:spPr>
          <a:xfrm>
            <a:off x="5114923" y="4611355"/>
            <a:ext cx="3581401" cy="1077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00" name="Picture 4" descr="dictionary clipart gif - Clip Art Library">
            <a:extLst>
              <a:ext uri="{FF2B5EF4-FFF2-40B4-BE49-F238E27FC236}">
                <a16:creationId xmlns:a16="http://schemas.microsoft.com/office/drawing/2014/main" id="{CE221B46-E845-417D-923B-2160BF77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1" y="2142792"/>
            <a:ext cx="2800350" cy="197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olo Mascaretti, dermatologo veterinario - Little dictionary">
            <a:extLst>
              <a:ext uri="{FF2B5EF4-FFF2-40B4-BE49-F238E27FC236}">
                <a16:creationId xmlns:a16="http://schemas.microsoft.com/office/drawing/2014/main" id="{7516AE8A-79CB-4DB2-A2CF-9100811C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81" y="4397599"/>
            <a:ext cx="2388394" cy="11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4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6E1426-6037-4BCF-A6F3-63A87F2C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D311C4-928B-4371-86FC-8D4E3EB5C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5574C1-A3D9-46EC-9E43-6D1F285F8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1A44CA6-5714-40F4-9160-D6CB597B1708}"/>
              </a:ext>
            </a:extLst>
          </p:cNvPr>
          <p:cNvSpPr/>
          <p:nvPr/>
        </p:nvSpPr>
        <p:spPr>
          <a:xfrm>
            <a:off x="5910262" y="279400"/>
            <a:ext cx="4295775" cy="5534025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5923AD7-117F-41BA-A951-98122CE6C97A}"/>
              </a:ext>
            </a:extLst>
          </p:cNvPr>
          <p:cNvSpPr/>
          <p:nvPr/>
        </p:nvSpPr>
        <p:spPr>
          <a:xfrm>
            <a:off x="1614487" y="279399"/>
            <a:ext cx="4295775" cy="5534025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39302E3-4535-41C2-9F32-0B467E2C55A7}"/>
              </a:ext>
            </a:extLst>
          </p:cNvPr>
          <p:cNvSpPr/>
          <p:nvPr/>
        </p:nvSpPr>
        <p:spPr>
          <a:xfrm>
            <a:off x="5910262" y="493711"/>
            <a:ext cx="4090988" cy="51054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040EDC0-E3EE-4475-BC3A-13AA4B5B9615}"/>
              </a:ext>
            </a:extLst>
          </p:cNvPr>
          <p:cNvSpPr/>
          <p:nvPr/>
        </p:nvSpPr>
        <p:spPr>
          <a:xfrm>
            <a:off x="1819274" y="365124"/>
            <a:ext cx="4090988" cy="51054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2" descr="سكرابز">
            <a:extLst>
              <a:ext uri="{FF2B5EF4-FFF2-40B4-BE49-F238E27FC236}">
                <a16:creationId xmlns:a16="http://schemas.microsoft.com/office/drawing/2014/main" id="{7060596E-1979-4A7E-BEA8-70350A462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5" y="857250"/>
            <a:ext cx="762000" cy="42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40E0DED-457B-4765-BA67-9DF7699621EE}"/>
              </a:ext>
            </a:extLst>
          </p:cNvPr>
          <p:cNvSpPr/>
          <p:nvPr/>
        </p:nvSpPr>
        <p:spPr>
          <a:xfrm>
            <a:off x="2120506" y="2416969"/>
            <a:ext cx="210502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insured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79939B5-9B69-40D5-9210-415B6F6EEC3E}"/>
              </a:ext>
            </a:extLst>
          </p:cNvPr>
          <p:cNvSpPr/>
          <p:nvPr/>
        </p:nvSpPr>
        <p:spPr>
          <a:xfrm>
            <a:off x="3377800" y="4597400"/>
            <a:ext cx="210502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suspect</a:t>
            </a:r>
            <a:endParaRPr lang="ar-SA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363EBDA7-48BC-449B-90AF-81DD1206B4C9}"/>
              </a:ext>
            </a:extLst>
          </p:cNvPr>
          <p:cNvSpPr/>
          <p:nvPr/>
        </p:nvSpPr>
        <p:spPr>
          <a:xfrm>
            <a:off x="6340672" y="4729957"/>
            <a:ext cx="210502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installed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19A0CB4C-1D1D-494C-B382-2C1F47364AB4}"/>
              </a:ext>
            </a:extLst>
          </p:cNvPr>
          <p:cNvSpPr/>
          <p:nvPr/>
        </p:nvSpPr>
        <p:spPr>
          <a:xfrm>
            <a:off x="6361513" y="2682081"/>
            <a:ext cx="210502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grim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الحالات التي لا يشملها التامين الشامل للسيارات">
            <a:extLst>
              <a:ext uri="{FF2B5EF4-FFF2-40B4-BE49-F238E27FC236}">
                <a16:creationId xmlns:a16="http://schemas.microsoft.com/office/drawing/2014/main" id="{BAD23AF0-D653-4B61-8361-14899FF1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75" y="530226"/>
            <a:ext cx="1935162" cy="1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usiness Man Who Is Suspect Stock Vector - Illustration of management,  ideas: 88389338">
            <a:extLst>
              <a:ext uri="{FF2B5EF4-FFF2-40B4-BE49-F238E27FC236}">
                <a16:creationId xmlns:a16="http://schemas.microsoft.com/office/drawing/2014/main" id="{9F4B55A7-FFF2-45DF-A228-EAB563216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35" y="30702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C failure - Stock Illustration [44561482] - PIXTA">
            <a:extLst>
              <a:ext uri="{FF2B5EF4-FFF2-40B4-BE49-F238E27FC236}">
                <a16:creationId xmlns:a16="http://schemas.microsoft.com/office/drawing/2014/main" id="{604A4CB9-64CC-4909-907A-5F87CCB6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6" y="573881"/>
            <a:ext cx="2143126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anX Software for Windows - Portable Ultrasound Machines">
            <a:extLst>
              <a:ext uri="{FF2B5EF4-FFF2-40B4-BE49-F238E27FC236}">
                <a16:creationId xmlns:a16="http://schemas.microsoft.com/office/drawing/2014/main" id="{CED2327E-3416-4EBD-8406-235CD901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82" y="3178288"/>
            <a:ext cx="2105025" cy="15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00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6E1426-6037-4BCF-A6F3-63A87F2C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D311C4-928B-4371-86FC-8D4E3EB5C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5574C1-A3D9-46EC-9E43-6D1F285F8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1A44CA6-5714-40F4-9160-D6CB597B1708}"/>
              </a:ext>
            </a:extLst>
          </p:cNvPr>
          <p:cNvSpPr/>
          <p:nvPr/>
        </p:nvSpPr>
        <p:spPr>
          <a:xfrm>
            <a:off x="5910262" y="279400"/>
            <a:ext cx="4295775" cy="5534025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5923AD7-117F-41BA-A951-98122CE6C97A}"/>
              </a:ext>
            </a:extLst>
          </p:cNvPr>
          <p:cNvSpPr/>
          <p:nvPr/>
        </p:nvSpPr>
        <p:spPr>
          <a:xfrm>
            <a:off x="1614487" y="279399"/>
            <a:ext cx="4295775" cy="5534025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39302E3-4535-41C2-9F32-0B467E2C55A7}"/>
              </a:ext>
            </a:extLst>
          </p:cNvPr>
          <p:cNvSpPr/>
          <p:nvPr/>
        </p:nvSpPr>
        <p:spPr>
          <a:xfrm>
            <a:off x="5910262" y="438150"/>
            <a:ext cx="4090988" cy="51054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040EDC0-E3EE-4475-BC3A-13AA4B5B9615}"/>
              </a:ext>
            </a:extLst>
          </p:cNvPr>
          <p:cNvSpPr/>
          <p:nvPr/>
        </p:nvSpPr>
        <p:spPr>
          <a:xfrm>
            <a:off x="1819274" y="365124"/>
            <a:ext cx="4090988" cy="51054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2" descr="سكرابز">
            <a:extLst>
              <a:ext uri="{FF2B5EF4-FFF2-40B4-BE49-F238E27FC236}">
                <a16:creationId xmlns:a16="http://schemas.microsoft.com/office/drawing/2014/main" id="{7060596E-1979-4A7E-BEA8-70350A462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5" y="857250"/>
            <a:ext cx="762000" cy="42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E99C6D0-2944-4009-923D-ED280510E85F}"/>
              </a:ext>
            </a:extLst>
          </p:cNvPr>
          <p:cNvSpPr/>
          <p:nvPr/>
        </p:nvSpPr>
        <p:spPr>
          <a:xfrm>
            <a:off x="2464599" y="3844925"/>
            <a:ext cx="210502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Pavement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7207F6A-59C6-4F03-9872-9B175484C73C}"/>
              </a:ext>
            </a:extLst>
          </p:cNvPr>
          <p:cNvSpPr/>
          <p:nvPr/>
        </p:nvSpPr>
        <p:spPr>
          <a:xfrm>
            <a:off x="6465075" y="1420592"/>
            <a:ext cx="210502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assume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8,838 Street Pavement Illustrations &amp;amp; Clip Art - iStock">
            <a:extLst>
              <a:ext uri="{FF2B5EF4-FFF2-40B4-BE49-F238E27FC236}">
                <a16:creationId xmlns:a16="http://schemas.microsoft.com/office/drawing/2014/main" id="{6B0CA35D-971B-46FE-96FF-62EFCE61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18" y="1306808"/>
            <a:ext cx="2427304" cy="16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cause you assume your | Clipart Panda - Free Clipart Images">
            <a:extLst>
              <a:ext uri="{FF2B5EF4-FFF2-40B4-BE49-F238E27FC236}">
                <a16:creationId xmlns:a16="http://schemas.microsoft.com/office/drawing/2014/main" id="{18804AB2-F846-4585-B76C-4558172E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75" y="261143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20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6E1426-6037-4BCF-A6F3-63A87F2C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D311C4-928B-4371-86FC-8D4E3EB5C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5574C1-A3D9-46EC-9E43-6D1F285F8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19222"/>
            <a:ext cx="12192001" cy="683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80D20A1-BDAF-4AFF-B5C7-71FB861D8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4" t="29696" r="10859" b="7963"/>
          <a:stretch/>
        </p:blipFill>
        <p:spPr>
          <a:xfrm>
            <a:off x="119062" y="26366"/>
            <a:ext cx="10010775" cy="5648152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773B4A6-D206-4FD4-B48B-1005DB4A8A78}"/>
              </a:ext>
            </a:extLst>
          </p:cNvPr>
          <p:cNvSpPr/>
          <p:nvPr/>
        </p:nvSpPr>
        <p:spPr>
          <a:xfrm>
            <a:off x="4819650" y="1760538"/>
            <a:ext cx="1352550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insured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06E9C14-9CBE-4E25-B6F9-A635A7595227}"/>
              </a:ext>
            </a:extLst>
          </p:cNvPr>
          <p:cNvSpPr/>
          <p:nvPr/>
        </p:nvSpPr>
        <p:spPr>
          <a:xfrm>
            <a:off x="3771900" y="3167064"/>
            <a:ext cx="1352550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installed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F2DA77A-35E2-41BF-8F5F-D68E7B9CFABC}"/>
              </a:ext>
            </a:extLst>
          </p:cNvPr>
          <p:cNvSpPr/>
          <p:nvPr/>
        </p:nvSpPr>
        <p:spPr>
          <a:xfrm>
            <a:off x="3190875" y="3547269"/>
            <a:ext cx="1352550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pavement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6EF878E-8229-449E-8E91-4E53A487FA56}"/>
              </a:ext>
            </a:extLst>
          </p:cNvPr>
          <p:cNvSpPr/>
          <p:nvPr/>
        </p:nvSpPr>
        <p:spPr>
          <a:xfrm>
            <a:off x="1343025" y="3884613"/>
            <a:ext cx="1352550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assume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DF6826D-4733-4ECE-9AB6-BC5FC858AAB5}"/>
              </a:ext>
            </a:extLst>
          </p:cNvPr>
          <p:cNvSpPr/>
          <p:nvPr/>
        </p:nvSpPr>
        <p:spPr>
          <a:xfrm>
            <a:off x="5124450" y="4193382"/>
            <a:ext cx="1352550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display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0890342-272E-4C0E-96C3-DDEA28681819}"/>
              </a:ext>
            </a:extLst>
          </p:cNvPr>
          <p:cNvSpPr/>
          <p:nvPr/>
        </p:nvSpPr>
        <p:spPr>
          <a:xfrm>
            <a:off x="4448175" y="2544763"/>
            <a:ext cx="1352550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grim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10291FF-0B62-4C2A-A2A7-7DE14F4B157B}"/>
              </a:ext>
            </a:extLst>
          </p:cNvPr>
          <p:cNvSpPr/>
          <p:nvPr/>
        </p:nvSpPr>
        <p:spPr>
          <a:xfrm>
            <a:off x="7477125" y="2843299"/>
            <a:ext cx="1485900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coincidence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012F95D-0E6A-4E31-9DB0-26CC40CC8278}"/>
              </a:ext>
            </a:extLst>
          </p:cNvPr>
          <p:cNvSpPr/>
          <p:nvPr/>
        </p:nvSpPr>
        <p:spPr>
          <a:xfrm>
            <a:off x="3771900" y="2140747"/>
            <a:ext cx="1352550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suspect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7A0B19-4777-4566-8115-1D2BE0E7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38ACC1-5600-4FA7-9604-F4AD680E2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626ED58-AAA8-440F-80CC-F5B6C68A3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5" name="Picture 2" descr="منصة مدرستي">
            <a:extLst>
              <a:ext uri="{FF2B5EF4-FFF2-40B4-BE49-F238E27FC236}">
                <a16:creationId xmlns:a16="http://schemas.microsoft.com/office/drawing/2014/main" id="{3B1334F3-0DD6-48B8-8B87-384CBBB3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70" y="2787347"/>
            <a:ext cx="4352926" cy="20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ont design for word homework on white background Vector Image">
            <a:extLst>
              <a:ext uri="{FF2B5EF4-FFF2-40B4-BE49-F238E27FC236}">
                <a16:creationId xmlns:a16="http://schemas.microsoft.com/office/drawing/2014/main" id="{685ACF4C-F6D5-4AD7-B5C6-CED375B93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 b="34861"/>
          <a:stretch/>
        </p:blipFill>
        <p:spPr bwMode="auto">
          <a:xfrm>
            <a:off x="1176140" y="838200"/>
            <a:ext cx="484366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645387-45C1-4377-81C8-F82326E9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19244B-F68D-42B2-986D-7724E1CEE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F522BA-164F-42D3-8706-F44396999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5" name="Picture 2" descr="Joke of the day – Purrlease | New Bloggy Cat [NBC]">
            <a:extLst>
              <a:ext uri="{FF2B5EF4-FFF2-40B4-BE49-F238E27FC236}">
                <a16:creationId xmlns:a16="http://schemas.microsoft.com/office/drawing/2014/main" id="{FDABA716-B3BD-4599-90F7-39074178EF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419225"/>
            <a:ext cx="4350285" cy="35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5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D822D5-CFF6-4DF0-8E3D-9CD4E62A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02CC8F-6936-4059-ABC5-91758E455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785B208-A4DB-46A9-A6AE-5F5082BB3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23194" r="23985" b="1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4FF0129-2494-448D-AE2B-B693C5502A8C}"/>
              </a:ext>
            </a:extLst>
          </p:cNvPr>
          <p:cNvSpPr/>
          <p:nvPr/>
        </p:nvSpPr>
        <p:spPr>
          <a:xfrm>
            <a:off x="3324226" y="1860550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8580" indent="0" algn="ctr" rtl="0">
              <a:buNone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Identify the new words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5191413-40F1-475C-BE34-E7EC4E420957}"/>
              </a:ext>
            </a:extLst>
          </p:cNvPr>
          <p:cNvSpPr/>
          <p:nvPr/>
        </p:nvSpPr>
        <p:spPr>
          <a:xfrm>
            <a:off x="3324226" y="2888854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8580" indent="0" algn="ctr" rtl="0">
              <a:buNone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link the word ends with the same consonant sound that the next word begins with,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65F494B-6B07-42D6-B228-510E27F54535}"/>
              </a:ext>
            </a:extLst>
          </p:cNvPr>
          <p:cNvSpPr/>
          <p:nvPr/>
        </p:nvSpPr>
        <p:spPr>
          <a:xfrm>
            <a:off x="3324226" y="3826668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8580" indent="0" algn="ctr" rtl="0">
              <a:buNone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List things you can do to stay safe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C778969-F861-4C7F-8571-4D4DF48DB6D0}"/>
              </a:ext>
            </a:extLst>
          </p:cNvPr>
          <p:cNvSpPr/>
          <p:nvPr/>
        </p:nvSpPr>
        <p:spPr>
          <a:xfrm>
            <a:off x="3324226" y="4778772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Answer the questions in the book</a:t>
            </a:r>
          </a:p>
        </p:txBody>
      </p:sp>
    </p:spTree>
    <p:extLst>
      <p:ext uri="{BB962C8B-B14F-4D97-AF65-F5344CB8AC3E}">
        <p14:creationId xmlns:p14="http://schemas.microsoft.com/office/powerpoint/2010/main" val="37950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3F99E2-2598-407F-BC0D-5FA778B5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821AE7-C6CA-40A8-92BE-0B46C582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023BE92-7081-4185-AD8B-461FB9961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8" t="23333" r="23593" b="11389"/>
          <a:stretch/>
        </p:blipFill>
        <p:spPr>
          <a:xfrm>
            <a:off x="-123825" y="0"/>
            <a:ext cx="12191999" cy="6734175"/>
          </a:xfrm>
          <a:prstGeom prst="rect">
            <a:avLst/>
          </a:prstGeom>
        </p:spPr>
      </p:pic>
      <p:pic>
        <p:nvPicPr>
          <p:cNvPr id="5122" name="Picture 2" descr="وأنفقوا في سبيل الله ولا تلقوا بأيديكم إلى التهلكة وأحسنوا إن الله . [  البقرة: 195]">
            <a:extLst>
              <a:ext uri="{FF2B5EF4-FFF2-40B4-BE49-F238E27FC236}">
                <a16:creationId xmlns:a16="http://schemas.microsoft.com/office/drawing/2014/main" id="{2D828147-6591-42EC-93DB-80236754A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92" y="1027906"/>
            <a:ext cx="6861446" cy="3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5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912702-4D68-4C45-ACC5-998164CA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BBE661-6289-443E-B85F-B18094CC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8FECD1-88B4-47A8-A286-3E2DBF923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5" name="Picture 4" descr="Free Download Yellow Brush Stroke Png - Clip Art Library">
            <a:extLst>
              <a:ext uri="{FF2B5EF4-FFF2-40B4-BE49-F238E27FC236}">
                <a16:creationId xmlns:a16="http://schemas.microsoft.com/office/drawing/2014/main" id="{3B4AEB6A-F0EC-465F-B15A-09E5D971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89" y="572457"/>
            <a:ext cx="3051347" cy="9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5DB8596-C121-44B0-B40F-5DA85D6FFE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72" t="15694" r="32422" b="5324"/>
          <a:stretch/>
        </p:blipFill>
        <p:spPr>
          <a:xfrm>
            <a:off x="1268267" y="365125"/>
            <a:ext cx="4438651" cy="541655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4F8F5F-72E8-4DA6-825E-292B41E02AAC}"/>
              </a:ext>
            </a:extLst>
          </p:cNvPr>
          <p:cNvSpPr txBox="1"/>
          <p:nvPr/>
        </p:nvSpPr>
        <p:spPr>
          <a:xfrm>
            <a:off x="6362700" y="933450"/>
            <a:ext cx="14605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@ page 25</a:t>
            </a:r>
            <a:endParaRPr lang="ar-SA" b="1" dirty="0"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216E181-C226-4B67-A9A3-B4569AF7937A}"/>
              </a:ext>
            </a:extLst>
          </p:cNvPr>
          <p:cNvSpPr/>
          <p:nvPr/>
        </p:nvSpPr>
        <p:spPr>
          <a:xfrm>
            <a:off x="3992418" y="2869406"/>
            <a:ext cx="5105400" cy="847725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 What do you think the man is doing?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Start with a book! - Parents&amp;#39; Choice Foundation">
            <a:extLst>
              <a:ext uri="{FF2B5EF4-FFF2-40B4-BE49-F238E27FC236}">
                <a16:creationId xmlns:a16="http://schemas.microsoft.com/office/drawing/2014/main" id="{CCB6ABCE-0A7A-410B-BD99-6DF900F1D0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86" y="1278895"/>
            <a:ext cx="19240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9BDC3A-D5A1-471F-A6FB-BDFA0D2D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615A98A-D3C7-4F0A-B1E9-BDAD271E0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97FA23F-1FB3-4ADE-A952-C0453F8E8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03" y="5056019"/>
            <a:ext cx="811607" cy="811607"/>
          </a:xfrm>
          <a:prstGeom prst="rect">
            <a:avLst/>
          </a:prstGeom>
        </p:spPr>
      </p:pic>
      <p:pic>
        <p:nvPicPr>
          <p:cNvPr id="6" name="Picture 4" descr="Free Download Yellow Brush Stroke Png - Clip Art Library">
            <a:extLst>
              <a:ext uri="{FF2B5EF4-FFF2-40B4-BE49-F238E27FC236}">
                <a16:creationId xmlns:a16="http://schemas.microsoft.com/office/drawing/2014/main" id="{0BF3FEB8-1DA6-4FEC-9F56-6C7B2630A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0" y="5302844"/>
            <a:ext cx="2375072" cy="72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8CCFD4-EC6E-488F-95AC-6AA243AD34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78" t="21668" r="9844" b="8194"/>
          <a:stretch/>
        </p:blipFill>
        <p:spPr>
          <a:xfrm>
            <a:off x="-76200" y="23750"/>
            <a:ext cx="9286875" cy="472293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47ED803-EBBA-4935-9A56-D13AA88FBE0F}"/>
              </a:ext>
            </a:extLst>
          </p:cNvPr>
          <p:cNvSpPr txBox="1"/>
          <p:nvPr/>
        </p:nvSpPr>
        <p:spPr>
          <a:xfrm>
            <a:off x="7588078" y="5534025"/>
            <a:ext cx="22321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listen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MG Bk 3 F-SA_2020_1-13">
            <a:hlinkClick r:id="" action="ppaction://media"/>
            <a:extLst>
              <a:ext uri="{FF2B5EF4-FFF2-40B4-BE49-F238E27FC236}">
                <a16:creationId xmlns:a16="http://schemas.microsoft.com/office/drawing/2014/main" id="{793BDCC3-B58E-4DB9-A946-BD1A5FE85156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20162" y="4890647"/>
            <a:ext cx="1108075" cy="1108075"/>
          </a:xfrm>
        </p:spPr>
      </p:pic>
    </p:spTree>
    <p:extLst>
      <p:ext uri="{BB962C8B-B14F-4D97-AF65-F5344CB8AC3E}">
        <p14:creationId xmlns:p14="http://schemas.microsoft.com/office/powerpoint/2010/main" val="31977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6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9BDC3A-D5A1-471F-A6FB-BDFA0D2D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34704E-B665-4F78-BB43-A5C82EFE6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615A98A-D3C7-4F0A-B1E9-BDAD271E0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5F6246B-E233-4222-9A87-D5BC4EBB0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6" t="38055" r="32579" b="7963"/>
          <a:stretch/>
        </p:blipFill>
        <p:spPr>
          <a:xfrm>
            <a:off x="638174" y="938212"/>
            <a:ext cx="8229601" cy="435133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EF7D9FD-99F9-4ED5-8759-7884C912DE3B}"/>
              </a:ext>
            </a:extLst>
          </p:cNvPr>
          <p:cNvSpPr/>
          <p:nvPr/>
        </p:nvSpPr>
        <p:spPr>
          <a:xfrm>
            <a:off x="1019175" y="2952836"/>
            <a:ext cx="5829300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Keep valuables out of sight. 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9DB52F8-87EF-45E4-A4B7-1243D5D0F546}"/>
              </a:ext>
            </a:extLst>
          </p:cNvPr>
          <p:cNvSpPr/>
          <p:nvPr/>
        </p:nvSpPr>
        <p:spPr>
          <a:xfrm>
            <a:off x="1019175" y="3356770"/>
            <a:ext cx="5829300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Travel with another person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A11092B-1BFD-4D19-BA7D-8A7819467CDD}"/>
              </a:ext>
            </a:extLst>
          </p:cNvPr>
          <p:cNvSpPr/>
          <p:nvPr/>
        </p:nvSpPr>
        <p:spPr>
          <a:xfrm>
            <a:off x="1019175" y="3800475"/>
            <a:ext cx="5829300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Stay alert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97D1F46-B372-4629-972A-13E763FF97FC}"/>
              </a:ext>
            </a:extLst>
          </p:cNvPr>
          <p:cNvSpPr/>
          <p:nvPr/>
        </p:nvSpPr>
        <p:spPr>
          <a:xfrm>
            <a:off x="1019175" y="4229101"/>
            <a:ext cx="5829300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Avoid unfamiliar locations.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C07E032-7CE5-44DC-BE6E-D7A4E12C80F4}"/>
              </a:ext>
            </a:extLst>
          </p:cNvPr>
          <p:cNvSpPr/>
          <p:nvPr/>
        </p:nvSpPr>
        <p:spPr>
          <a:xfrm>
            <a:off x="1019175" y="4668045"/>
            <a:ext cx="5829300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Take a self-defense class.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7248DD-C4A5-4D55-85C9-9522868D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8EF747-8B5E-4AE0-8F3F-A5622518B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20F5C19-C877-4167-B751-2DA78CB9C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2285DA0-8D6B-4586-B0A8-CAB44B606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61806" r="28281" b="27361"/>
          <a:stretch/>
        </p:blipFill>
        <p:spPr>
          <a:xfrm>
            <a:off x="76199" y="841375"/>
            <a:ext cx="9972676" cy="1698625"/>
          </a:xfrm>
          <a:prstGeom prst="rect">
            <a:avLst/>
          </a:prstGeom>
        </p:spPr>
      </p:pic>
      <p:pic>
        <p:nvPicPr>
          <p:cNvPr id="2050" name="Picture 2" descr="Best Adolescent Clinic in Banjara Hills Hyderabad | Dr.Sumina Reddy">
            <a:extLst>
              <a:ext uri="{FF2B5EF4-FFF2-40B4-BE49-F238E27FC236}">
                <a16:creationId xmlns:a16="http://schemas.microsoft.com/office/drawing/2014/main" id="{B489A40E-1BA3-4809-842C-7417340E86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35958"/>
            <a:ext cx="4410075" cy="24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ts Talk GIFs | Tenor">
            <a:extLst>
              <a:ext uri="{FF2B5EF4-FFF2-40B4-BE49-F238E27FC236}">
                <a16:creationId xmlns:a16="http://schemas.microsoft.com/office/drawing/2014/main" id="{EFA1DC26-A9D2-4FE9-BFE0-4BABA9FA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7" y="2647950"/>
            <a:ext cx="16287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EEC654-B4F6-4BA2-9ADA-0CB3B5E59A9D}"/>
              </a:ext>
            </a:extLst>
          </p:cNvPr>
          <p:cNvSpPr txBox="1"/>
          <p:nvPr/>
        </p:nvSpPr>
        <p:spPr>
          <a:xfrm>
            <a:off x="4219573" y="1127105"/>
            <a:ext cx="59817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can recognize dangerous people or situations.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6E1426-6037-4BCF-A6F3-63A87F2C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5574C1-A3D9-46EC-9E43-6D1F285F88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F7F2EF8-6860-4C1E-ADB3-6C99BF258B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0" t="36551" r="44765" b="7963"/>
          <a:stretch/>
        </p:blipFill>
        <p:spPr>
          <a:xfrm>
            <a:off x="1809750" y="903468"/>
            <a:ext cx="6296025" cy="4227332"/>
          </a:xfrm>
          <a:prstGeom prst="rect">
            <a:avLst/>
          </a:prstGeom>
        </p:spPr>
      </p:pic>
      <p:pic>
        <p:nvPicPr>
          <p:cNvPr id="5" name="MG Bk 3 F-SA_2020_1-14">
            <a:hlinkClick r:id="" action="ppaction://media"/>
            <a:extLst>
              <a:ext uri="{FF2B5EF4-FFF2-40B4-BE49-F238E27FC236}">
                <a16:creationId xmlns:a16="http://schemas.microsoft.com/office/drawing/2014/main" id="{D85C9DC1-0B11-4B45-9B48-581A14978F1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4587" y="3908425"/>
            <a:ext cx="1222375" cy="1222375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4A599F-AF24-455C-8E50-F66293D5E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93" y="5076361"/>
            <a:ext cx="811607" cy="811607"/>
          </a:xfrm>
          <a:prstGeom prst="rect">
            <a:avLst/>
          </a:prstGeom>
        </p:spPr>
      </p:pic>
      <p:pic>
        <p:nvPicPr>
          <p:cNvPr id="8" name="Picture 4" descr="Free Download Yellow Brush Stroke Png - Clip Art Library">
            <a:extLst>
              <a:ext uri="{FF2B5EF4-FFF2-40B4-BE49-F238E27FC236}">
                <a16:creationId xmlns:a16="http://schemas.microsoft.com/office/drawing/2014/main" id="{06316915-F1CC-418A-9763-3EB94A37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29" y="5304996"/>
            <a:ext cx="3669107" cy="72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85AAADA-F848-4919-A8EE-F08D671A01A5}"/>
              </a:ext>
            </a:extLst>
          </p:cNvPr>
          <p:cNvSpPr txBox="1"/>
          <p:nvPr/>
        </p:nvSpPr>
        <p:spPr>
          <a:xfrm>
            <a:off x="7000876" y="5534025"/>
            <a:ext cx="2819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Listen and practice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92F1EB-1D74-4EAC-BD7A-7FD7251F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0B91FA-59BA-49BA-89B4-8E3A26E7C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79D4BC-AB79-4C98-AACD-0E673AE5A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0" y="19222"/>
            <a:ext cx="12192001" cy="6838778"/>
          </a:xfrm>
          <a:prstGeom prst="rect">
            <a:avLst/>
          </a:prstGeom>
        </p:spPr>
      </p:pic>
      <p:pic>
        <p:nvPicPr>
          <p:cNvPr id="3074" name="Picture 2" descr="Natalie_kmds | Baamboozle">
            <a:extLst>
              <a:ext uri="{FF2B5EF4-FFF2-40B4-BE49-F238E27FC236}">
                <a16:creationId xmlns:a16="http://schemas.microsoft.com/office/drawing/2014/main" id="{1EE041D8-E914-4996-8EE4-3C13443A50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912019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8363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261</Words>
  <Application>Microsoft Office PowerPoint</Application>
  <PresentationFormat>شاشة عريضة</PresentationFormat>
  <Paragraphs>55</Paragraphs>
  <Slides>18</Slides>
  <Notes>0</Notes>
  <HiddenSlides>0</HiddenSlides>
  <MMClips>10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Comic Sans MS</vt:lpstr>
      <vt:lpstr>Forte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asma 2331</cp:lastModifiedBy>
  <cp:revision>12</cp:revision>
  <dcterms:created xsi:type="dcterms:W3CDTF">2021-09-12T21:27:55Z</dcterms:created>
  <dcterms:modified xsi:type="dcterms:W3CDTF">2021-09-13T19:41:07Z</dcterms:modified>
</cp:coreProperties>
</file>