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1"/>
  </p:notesMasterIdLst>
  <p:sldIdLst>
    <p:sldId id="334" r:id="rId2"/>
    <p:sldId id="317" r:id="rId3"/>
    <p:sldId id="300" r:id="rId4"/>
    <p:sldId id="316" r:id="rId5"/>
    <p:sldId id="332" r:id="rId6"/>
    <p:sldId id="320" r:id="rId7"/>
    <p:sldId id="319" r:id="rId8"/>
    <p:sldId id="321" r:id="rId9"/>
    <p:sldId id="322" r:id="rId10"/>
    <p:sldId id="325" r:id="rId11"/>
    <p:sldId id="324" r:id="rId12"/>
    <p:sldId id="326" r:id="rId13"/>
    <p:sldId id="323" r:id="rId14"/>
    <p:sldId id="327" r:id="rId15"/>
    <p:sldId id="329" r:id="rId16"/>
    <p:sldId id="328" r:id="rId17"/>
    <p:sldId id="331" r:id="rId18"/>
    <p:sldId id="330" r:id="rId19"/>
    <p:sldId id="318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9DB"/>
    <a:srgbClr val="FFF7FE"/>
    <a:srgbClr val="D3D7E7"/>
    <a:srgbClr val="FFE8EA"/>
    <a:srgbClr val="DAD5E4"/>
    <a:srgbClr val="009193"/>
    <a:srgbClr val="D2FFC9"/>
    <a:srgbClr val="FAFFE2"/>
    <a:srgbClr val="B9D089"/>
    <a:srgbClr val="8E9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28"/>
  </p:normalViewPr>
  <p:slideViewPr>
    <p:cSldViewPr snapToGrid="0" snapToObjects="1">
      <p:cViewPr varScale="1">
        <p:scale>
          <a:sx n="93" d="100"/>
          <a:sy n="93" d="100"/>
        </p:scale>
        <p:origin x="21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3 صفر، 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44e58ad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44e58ad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11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47157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12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424822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79432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1353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993092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11193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92290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5918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6230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61479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026490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222860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81601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68503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8BE-82D1-B84B-9DEC-1F7E02089099}" type="datetime1">
              <a:rPr lang="ar-SA" smtClean="0"/>
              <a:t>3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5087-C566-5547-9C8F-B24903D18650}" type="datetime1">
              <a:rPr lang="ar-SA" smtClean="0"/>
              <a:t>3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0B60-25CC-1E46-969F-498F542D4494}" type="datetime1">
              <a:rPr lang="ar-SA" smtClean="0"/>
              <a:t>3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31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BDF3-54FD-4345-9204-7D8F1C38A740}" type="datetime1">
              <a:rPr lang="ar-SA" smtClean="0"/>
              <a:t>3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60C4-3678-3E4D-81EC-FB1BD51CE82E}" type="datetime1">
              <a:rPr lang="ar-SA" smtClean="0"/>
              <a:t>3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6319-317A-AE49-BD4E-41E0499EB15B}" type="datetime1">
              <a:rPr lang="ar-SA" smtClean="0"/>
              <a:t>3 صفر،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18E6-BE76-6F4A-A8A9-71D84F1B2374}" type="datetime1">
              <a:rPr lang="ar-SA" smtClean="0"/>
              <a:t>3 صفر،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2C5C-1116-F645-806C-AFBF8D22FDCD}" type="datetime1">
              <a:rPr lang="ar-SA" smtClean="0"/>
              <a:t>3 صفر،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1A4-3B03-8545-A208-AACD026CBD65}" type="datetime1">
              <a:rPr lang="ar-SA" smtClean="0"/>
              <a:t>3 صفر، 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8BDE-8F2A-B644-9229-81D3E4F504A5}" type="datetime1">
              <a:rPr lang="ar-SA" smtClean="0"/>
              <a:t>3 صفر،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7639-D2B6-C545-942A-9AA58BA2A786}" type="datetime1">
              <a:rPr lang="ar-SA" smtClean="0"/>
              <a:t>3 صفر،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A580-DDC0-DE40-8437-BEE7F803C5A1}" type="datetime1">
              <a:rPr lang="ar-SA" smtClean="0"/>
              <a:t>3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gif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صورة 7" descr="صورة تحتوي على نص, بطاقة عمل&#10;&#10;تم إنشاء الوصف تلقائياً">
            <a:extLst>
              <a:ext uri="{FF2B5EF4-FFF2-40B4-BE49-F238E27FC236}">
                <a16:creationId xmlns:a16="http://schemas.microsoft.com/office/drawing/2014/main" id="{6BA9EF87-E5FD-6348-92F2-383466190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7" t="25001" r="5307" b="8538"/>
          <a:stretch/>
        </p:blipFill>
        <p:spPr>
          <a:xfrm>
            <a:off x="744279" y="531628"/>
            <a:ext cx="9978548" cy="6081823"/>
          </a:xfrm>
          <a:prstGeom prst="rect">
            <a:avLst/>
          </a:prstGeom>
          <a:ln>
            <a:solidFill>
              <a:srgbClr val="9489DB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3706AFB-4AF0-430C-8FBE-C38C0F83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8AC53B5C-1F4B-4D51-ADA0-F74EBA6A5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E3BBF50A-9667-4DFA-9066-13B535B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عنصر نائب لرقم الشريحة 1">
            <a:extLst>
              <a:ext uri="{FF2B5EF4-FFF2-40B4-BE49-F238E27FC236}">
                <a16:creationId xmlns:a16="http://schemas.microsoft.com/office/drawing/2014/main" id="{D5BF0B49-FD51-3642-9FD5-F1AF3BCB3CA4}"/>
              </a:ext>
            </a:extLst>
          </p:cNvPr>
          <p:cNvSpPr txBox="1">
            <a:spLocks/>
          </p:cNvSpPr>
          <p:nvPr/>
        </p:nvSpPr>
        <p:spPr>
          <a:xfrm>
            <a:off x="319562" y="6444449"/>
            <a:ext cx="27432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ctr" anchorCtr="0">
            <a:noAutofit/>
          </a:bodyPr>
          <a:lstStyle>
            <a:defPPr>
              <a:defRPr lang="ar-SA"/>
            </a:defPPr>
            <a:lvl1pPr marL="0" lvl="0" algn="l" defTabSz="914400" rtl="1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pPr/>
              <a:t>1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71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4024" y="419511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7362" y="463122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المعادلات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AutoShape 2">
            <a:extLst>
              <a:ext uri="{FF2B5EF4-FFF2-40B4-BE49-F238E27FC236}">
                <a16:creationId xmlns:a16="http://schemas.microsoft.com/office/drawing/2014/main" id="{A2E1166C-5F62-D44A-88F8-6BB0EAFA0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163" y="730699"/>
            <a:ext cx="8316912" cy="1187450"/>
          </a:xfrm>
          <a:prstGeom prst="hexagon">
            <a:avLst>
              <a:gd name="adj" fmla="val 14721"/>
              <a:gd name="vf" fmla="val 115470"/>
            </a:avLst>
          </a:prstGeom>
          <a:solidFill>
            <a:srgbClr val="C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65" name="Rectangle 31">
            <a:extLst>
              <a:ext uri="{FF2B5EF4-FFF2-40B4-BE49-F238E27FC236}">
                <a16:creationId xmlns:a16="http://schemas.microsoft.com/office/drawing/2014/main" id="{7B9DF69E-965F-4B46-9C97-828342C0A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455" y="2162682"/>
            <a:ext cx="2961616" cy="2924117"/>
          </a:xfrm>
          <a:prstGeom prst="rect">
            <a:avLst/>
          </a:prstGeom>
          <a:solidFill>
            <a:srgbClr val="FDF2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8" name="Rectangle 43">
            <a:extLst>
              <a:ext uri="{FF2B5EF4-FFF2-40B4-BE49-F238E27FC236}">
                <a16:creationId xmlns:a16="http://schemas.microsoft.com/office/drawing/2014/main" id="{17387B3E-A695-9F4C-8ACC-5E1480493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806" y="5243597"/>
            <a:ext cx="3092548" cy="7572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مجموعة الحل = { ١٥ }</a:t>
            </a:r>
            <a:endParaRPr lang="en-US" altLang="ar-SA" sz="2400" b="1"/>
          </a:p>
        </p:txBody>
      </p:sp>
      <p:grpSp>
        <p:nvGrpSpPr>
          <p:cNvPr id="69" name="Group 24">
            <a:extLst>
              <a:ext uri="{FF2B5EF4-FFF2-40B4-BE49-F238E27FC236}">
                <a16:creationId xmlns:a16="http://schemas.microsoft.com/office/drawing/2014/main" id="{F7F094B9-820D-2249-B536-1F72E7AA44CB}"/>
              </a:ext>
            </a:extLst>
          </p:cNvPr>
          <p:cNvGrpSpPr>
            <a:grpSpLocks/>
          </p:cNvGrpSpPr>
          <p:nvPr/>
        </p:nvGrpSpPr>
        <p:grpSpPr bwMode="auto">
          <a:xfrm>
            <a:off x="8594123" y="2549319"/>
            <a:ext cx="1403350" cy="827087"/>
            <a:chOff x="2653" y="1752"/>
            <a:chExt cx="294" cy="521"/>
          </a:xfrm>
        </p:grpSpPr>
        <p:sp>
          <p:nvSpPr>
            <p:cNvPr id="70" name="Text Box 23">
              <a:extLst>
                <a:ext uri="{FF2B5EF4-FFF2-40B4-BE49-F238E27FC236}">
                  <a16:creationId xmlns:a16="http://schemas.microsoft.com/office/drawing/2014/main" id="{FEB42A58-7CC3-3D4A-A44F-CC0D6D38C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752"/>
              <a:ext cx="2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/>
                <a:t>   + ٥</a:t>
              </a:r>
              <a:endParaRPr lang="en-US" altLang="ar-SA" sz="2400" b="1" dirty="0"/>
            </a:p>
          </p:txBody>
        </p:sp>
        <p:sp>
          <p:nvSpPr>
            <p:cNvPr id="71" name="Line 26">
              <a:extLst>
                <a:ext uri="{FF2B5EF4-FFF2-40B4-BE49-F238E27FC236}">
                  <a16:creationId xmlns:a16="http://schemas.microsoft.com/office/drawing/2014/main" id="{A6F92565-8A88-9D43-B342-EAA552F54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1" y="2001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Text Box 23">
              <a:extLst>
                <a:ext uri="{FF2B5EF4-FFF2-40B4-BE49-F238E27FC236}">
                  <a16:creationId xmlns:a16="http://schemas.microsoft.com/office/drawing/2014/main" id="{A52ABB7F-BB48-9D46-855E-F3F28AC11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985"/>
              <a:ext cx="2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١٠</a:t>
              </a:r>
              <a:endParaRPr lang="en-US" altLang="ar-SA" sz="2400" b="1"/>
            </a:p>
          </p:txBody>
        </p:sp>
      </p:grpSp>
      <p:grpSp>
        <p:nvGrpSpPr>
          <p:cNvPr id="73" name="Group 57">
            <a:extLst>
              <a:ext uri="{FF2B5EF4-FFF2-40B4-BE49-F238E27FC236}">
                <a16:creationId xmlns:a16="http://schemas.microsoft.com/office/drawing/2014/main" id="{01438ED4-28E0-534C-AB1E-8469D49A63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56250" y="765624"/>
            <a:ext cx="6972300" cy="1081088"/>
            <a:chOff x="1239" y="1921"/>
            <a:chExt cx="3281" cy="482"/>
          </a:xfrm>
        </p:grpSpPr>
        <p:sp>
          <p:nvSpPr>
            <p:cNvPr id="74" name="AutoShape 56">
              <a:extLst>
                <a:ext uri="{FF2B5EF4-FFF2-40B4-BE49-F238E27FC236}">
                  <a16:creationId xmlns:a16="http://schemas.microsoft.com/office/drawing/2014/main" id="{DB5B96DE-2D5D-8B4E-B5A5-68FC8750AE7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39" y="1921"/>
              <a:ext cx="3281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5" name="Picture 58">
              <a:extLst>
                <a:ext uri="{FF2B5EF4-FFF2-40B4-BE49-F238E27FC236}">
                  <a16:creationId xmlns:a16="http://schemas.microsoft.com/office/drawing/2014/main" id="{CF8945FB-5828-4B40-8D05-71DF4D4C9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" y="1921"/>
              <a:ext cx="3288" cy="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" name="Text Box 9">
            <a:extLst>
              <a:ext uri="{FF2B5EF4-FFF2-40B4-BE49-F238E27FC236}">
                <a16:creationId xmlns:a16="http://schemas.microsoft.com/office/drawing/2014/main" id="{8D382180-64ED-B942-B10C-BF614360D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836" y="2563017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هـ</a:t>
            </a:r>
            <a:endParaRPr lang="en-US" altLang="ar-SA" sz="2400" b="1"/>
          </a:p>
        </p:txBody>
      </p:sp>
      <p:sp>
        <p:nvSpPr>
          <p:cNvPr id="77" name="Text Box 9">
            <a:extLst>
              <a:ext uri="{FF2B5EF4-FFF2-40B4-BE49-F238E27FC236}">
                <a16:creationId xmlns:a16="http://schemas.microsoft.com/office/drawing/2014/main" id="{3FA0AB63-96F0-5649-99A1-F13AF730F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941" y="2667121"/>
            <a:ext cx="72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= ٢</a:t>
            </a:r>
            <a:endParaRPr lang="en-US" altLang="ar-SA" sz="2400" b="1" dirty="0"/>
          </a:p>
        </p:txBody>
      </p:sp>
      <p:grpSp>
        <p:nvGrpSpPr>
          <p:cNvPr id="78" name="Group 61">
            <a:extLst>
              <a:ext uri="{FF2B5EF4-FFF2-40B4-BE49-F238E27FC236}">
                <a16:creationId xmlns:a16="http://schemas.microsoft.com/office/drawing/2014/main" id="{25B7E404-1D5D-624D-846E-962D0A99BEF5}"/>
              </a:ext>
            </a:extLst>
          </p:cNvPr>
          <p:cNvGrpSpPr>
            <a:grpSpLocks/>
          </p:cNvGrpSpPr>
          <p:nvPr/>
        </p:nvGrpSpPr>
        <p:grpSpPr bwMode="auto">
          <a:xfrm>
            <a:off x="8823311" y="3607592"/>
            <a:ext cx="647700" cy="827088"/>
            <a:chOff x="2653" y="1752"/>
            <a:chExt cx="294" cy="521"/>
          </a:xfrm>
        </p:grpSpPr>
        <p:sp>
          <p:nvSpPr>
            <p:cNvPr id="79" name="Text Box 23">
              <a:extLst>
                <a:ext uri="{FF2B5EF4-FFF2-40B4-BE49-F238E27FC236}">
                  <a16:creationId xmlns:a16="http://schemas.microsoft.com/office/drawing/2014/main" id="{25D5ADEA-C41F-BC44-98FE-19BD238C1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752"/>
              <a:ext cx="2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٢٠</a:t>
              </a:r>
              <a:endParaRPr lang="en-US" altLang="ar-SA" sz="2400" b="1"/>
            </a:p>
          </p:txBody>
        </p:sp>
        <p:sp>
          <p:nvSpPr>
            <p:cNvPr id="80" name="Line 63">
              <a:extLst>
                <a:ext uri="{FF2B5EF4-FFF2-40B4-BE49-F238E27FC236}">
                  <a16:creationId xmlns:a16="http://schemas.microsoft.com/office/drawing/2014/main" id="{526667EC-7D31-9A40-BD76-D6C4D1721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1" y="2001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Text Box 23">
              <a:extLst>
                <a:ext uri="{FF2B5EF4-FFF2-40B4-BE49-F238E27FC236}">
                  <a16:creationId xmlns:a16="http://schemas.microsoft.com/office/drawing/2014/main" id="{2D450405-A094-8A47-997D-07702DA37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1985"/>
              <a:ext cx="2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١٠</a:t>
              </a:r>
              <a:endParaRPr lang="en-US" altLang="ar-SA" sz="2400" b="1"/>
            </a:p>
          </p:txBody>
        </p:sp>
      </p:grpSp>
      <p:sp>
        <p:nvSpPr>
          <p:cNvPr id="82" name="Text Box 9">
            <a:extLst>
              <a:ext uri="{FF2B5EF4-FFF2-40B4-BE49-F238E27FC236}">
                <a16:creationId xmlns:a16="http://schemas.microsoft.com/office/drawing/2014/main" id="{28BAFC6E-6FD2-0D49-B53B-41C7A01F2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325" y="3713612"/>
            <a:ext cx="2914859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=٢</a:t>
            </a:r>
            <a:endParaRPr lang="en-US" altLang="ar-SA" sz="2400" b="1"/>
          </a:p>
        </p:txBody>
      </p:sp>
      <p:sp>
        <p:nvSpPr>
          <p:cNvPr id="83" name="Text Box 9">
            <a:extLst>
              <a:ext uri="{FF2B5EF4-FFF2-40B4-BE49-F238E27FC236}">
                <a16:creationId xmlns:a16="http://schemas.microsoft.com/office/drawing/2014/main" id="{89516831-55AD-E543-B3A1-25A77C8FB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350" y="4629599"/>
            <a:ext cx="938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 = ٢</a:t>
            </a:r>
            <a:endParaRPr lang="en-US" altLang="ar-SA" sz="2400" b="1"/>
          </a:p>
        </p:txBody>
      </p:sp>
      <p:sp>
        <p:nvSpPr>
          <p:cNvPr id="84" name="Oval 10">
            <a:extLst>
              <a:ext uri="{FF2B5EF4-FFF2-40B4-BE49-F238E27FC236}">
                <a16:creationId xmlns:a16="http://schemas.microsoft.com/office/drawing/2014/main" id="{9CE5F1C6-F306-D643-A238-F36973221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400" y="1341887"/>
            <a:ext cx="684213" cy="468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5" name="Line 11">
            <a:extLst>
              <a:ext uri="{FF2B5EF4-FFF2-40B4-BE49-F238E27FC236}">
                <a16:creationId xmlns:a16="http://schemas.microsoft.com/office/drawing/2014/main" id="{4C4F1214-BF20-5C49-91F2-19AFA9B261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15475" y="1810199"/>
            <a:ext cx="647700" cy="755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6" name="Text Box 9">
            <a:extLst>
              <a:ext uri="{FF2B5EF4-FFF2-40B4-BE49-F238E27FC236}">
                <a16:creationId xmlns:a16="http://schemas.microsoft.com/office/drawing/2014/main" id="{A179F683-D2CB-354E-B72A-E0CA7BB0A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398" y="2585242"/>
            <a:ext cx="577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١٥</a:t>
            </a:r>
            <a:endParaRPr lang="en-US" altLang="ar-SA" sz="2400" b="1" dirty="0"/>
          </a:p>
        </p:txBody>
      </p:sp>
      <p:sp>
        <p:nvSpPr>
          <p:cNvPr id="94" name="Text Box 66">
            <a:extLst>
              <a:ext uri="{FF2B5EF4-FFF2-40B4-BE49-F238E27FC236}">
                <a16:creationId xmlns:a16="http://schemas.microsoft.com/office/drawing/2014/main" id="{4D13501F-9080-2F4A-A8BF-C597DBF66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49" y="2915940"/>
            <a:ext cx="2125183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صــ ١٥/(٥) 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B5B98D9-8103-A140-B0F1-DBA18D14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7982" y="6288091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42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8" grpId="0" animBg="1"/>
      <p:bldP spid="76" grpId="0"/>
      <p:bldP spid="76" grpId="1"/>
      <p:bldP spid="77" grpId="0"/>
      <p:bldP spid="82" grpId="0"/>
      <p:bldP spid="83" grpId="0"/>
      <p:bldP spid="84" grpId="0" animBg="1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خريطة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1990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7362" y="463122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64" name="سهم منحني إلى الأعلى 63">
            <a:extLst>
              <a:ext uri="{FF2B5EF4-FFF2-40B4-BE49-F238E27FC236}">
                <a16:creationId xmlns:a16="http://schemas.microsoft.com/office/drawing/2014/main" id="{AC8478B7-09F7-D54F-8D5A-50D3168AC26F}"/>
              </a:ext>
            </a:extLst>
          </p:cNvPr>
          <p:cNvSpPr/>
          <p:nvPr/>
        </p:nvSpPr>
        <p:spPr>
          <a:xfrm rot="10800000" flipH="1">
            <a:off x="5685609" y="3385385"/>
            <a:ext cx="2643187" cy="314325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65" name="Line 11">
            <a:extLst>
              <a:ext uri="{FF2B5EF4-FFF2-40B4-BE49-F238E27FC236}">
                <a16:creationId xmlns:a16="http://schemas.microsoft.com/office/drawing/2014/main" id="{EB3844EB-3444-C948-8B80-658237AC11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2484" y="1789947"/>
            <a:ext cx="122237" cy="2746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8" name="سهم منحني إلى الأعلى 67">
            <a:extLst>
              <a:ext uri="{FF2B5EF4-FFF2-40B4-BE49-F238E27FC236}">
                <a16:creationId xmlns:a16="http://schemas.microsoft.com/office/drawing/2014/main" id="{F37442CB-0332-014B-9A16-67CE039A95CB}"/>
              </a:ext>
            </a:extLst>
          </p:cNvPr>
          <p:cNvSpPr/>
          <p:nvPr/>
        </p:nvSpPr>
        <p:spPr>
          <a:xfrm rot="10800000" flipH="1">
            <a:off x="7054034" y="1216860"/>
            <a:ext cx="3240087" cy="53975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69" name="سهم منحني إلى الأعلى 68">
            <a:extLst>
              <a:ext uri="{FF2B5EF4-FFF2-40B4-BE49-F238E27FC236}">
                <a16:creationId xmlns:a16="http://schemas.microsoft.com/office/drawing/2014/main" id="{60F4587D-BD19-6F44-BAB1-915535EAC24C}"/>
              </a:ext>
            </a:extLst>
          </p:cNvPr>
          <p:cNvSpPr/>
          <p:nvPr/>
        </p:nvSpPr>
        <p:spPr>
          <a:xfrm rot="10800000">
            <a:off x="1977209" y="1216860"/>
            <a:ext cx="4105275" cy="53975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70" name="انفجار 2 69">
            <a:extLst>
              <a:ext uri="{FF2B5EF4-FFF2-40B4-BE49-F238E27FC236}">
                <a16:creationId xmlns:a16="http://schemas.microsoft.com/office/drawing/2014/main" id="{AE0425A1-D752-3B40-B29C-84367E2C3225}"/>
              </a:ext>
            </a:extLst>
          </p:cNvPr>
          <p:cNvSpPr/>
          <p:nvPr/>
        </p:nvSpPr>
        <p:spPr>
          <a:xfrm>
            <a:off x="4029846" y="-30916"/>
            <a:ext cx="4932363" cy="227330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71" name="نهاية مخطط 70">
            <a:extLst>
              <a:ext uri="{FF2B5EF4-FFF2-40B4-BE49-F238E27FC236}">
                <a16:creationId xmlns:a16="http://schemas.microsoft.com/office/drawing/2014/main" id="{DB4A3837-B2B6-C14C-BB52-5A6F9F5AABE5}"/>
              </a:ext>
            </a:extLst>
          </p:cNvPr>
          <p:cNvSpPr/>
          <p:nvPr/>
        </p:nvSpPr>
        <p:spPr>
          <a:xfrm>
            <a:off x="5136334" y="731085"/>
            <a:ext cx="2376487" cy="90011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3600">
                <a:solidFill>
                  <a:srgbClr val="C00000"/>
                </a:solidFill>
                <a:latin typeface="18 Khebrat Musamim" pitchFamily="2" charset="0"/>
              </a:rPr>
              <a:t>المعادلات </a:t>
            </a:r>
          </a:p>
        </p:txBody>
      </p:sp>
      <p:sp>
        <p:nvSpPr>
          <p:cNvPr id="72" name="نهاية مخطط 71">
            <a:extLst>
              <a:ext uri="{FF2B5EF4-FFF2-40B4-BE49-F238E27FC236}">
                <a16:creationId xmlns:a16="http://schemas.microsoft.com/office/drawing/2014/main" id="{BB13A54F-FE29-0C48-9BA9-9C9EAF9BAACC}"/>
              </a:ext>
            </a:extLst>
          </p:cNvPr>
          <p:cNvSpPr/>
          <p:nvPr/>
        </p:nvSpPr>
        <p:spPr>
          <a:xfrm>
            <a:off x="8651059" y="2153485"/>
            <a:ext cx="1868487" cy="665162"/>
          </a:xfrm>
          <a:prstGeom prst="flowChartTerminator">
            <a:avLst/>
          </a:prstGeom>
          <a:solidFill>
            <a:srgbClr val="C7E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2000">
                <a:solidFill>
                  <a:schemeClr val="tx1"/>
                </a:solidFill>
                <a:latin typeface="18 Khebrat Musamim" pitchFamily="2" charset="0"/>
              </a:rPr>
              <a:t>مجموعة التعويض</a:t>
            </a:r>
            <a:r>
              <a:rPr lang="ar-SA" sz="2400">
                <a:solidFill>
                  <a:schemeClr val="tx1"/>
                </a:solidFill>
                <a:latin typeface="18 Khebrat Musamim" pitchFamily="2" charset="0"/>
              </a:rPr>
              <a:t> </a:t>
            </a:r>
            <a:r>
              <a:rPr lang="ar-SA" altLang="ar-SA" sz="2400" b="1">
                <a:solidFill>
                  <a:schemeClr val="tx1"/>
                </a:solidFill>
              </a:rPr>
              <a:t>{   } </a:t>
            </a:r>
            <a:endParaRPr lang="ar-SA" sz="2400">
              <a:solidFill>
                <a:schemeClr val="tx1"/>
              </a:solidFill>
              <a:latin typeface="18 Khebrat Musamim" pitchFamily="2" charset="0"/>
            </a:endParaRPr>
          </a:p>
        </p:txBody>
      </p:sp>
      <p:sp>
        <p:nvSpPr>
          <p:cNvPr id="73" name="سهم منحني إلى الأعلى 72">
            <a:extLst>
              <a:ext uri="{FF2B5EF4-FFF2-40B4-BE49-F238E27FC236}">
                <a16:creationId xmlns:a16="http://schemas.microsoft.com/office/drawing/2014/main" id="{01BCDD12-0788-0C4E-8BC9-29689097D753}"/>
              </a:ext>
            </a:extLst>
          </p:cNvPr>
          <p:cNvSpPr/>
          <p:nvPr/>
        </p:nvSpPr>
        <p:spPr>
          <a:xfrm rot="10800000">
            <a:off x="3813946" y="3371097"/>
            <a:ext cx="2643188" cy="32385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74" name="انفجار 2 73">
            <a:extLst>
              <a:ext uri="{FF2B5EF4-FFF2-40B4-BE49-F238E27FC236}">
                <a16:creationId xmlns:a16="http://schemas.microsoft.com/office/drawing/2014/main" id="{85966BBD-6107-854E-82C2-A93B5C561F58}"/>
              </a:ext>
            </a:extLst>
          </p:cNvPr>
          <p:cNvSpPr/>
          <p:nvPr/>
        </p:nvSpPr>
        <p:spPr>
          <a:xfrm rot="3812941">
            <a:off x="5281590" y="1801854"/>
            <a:ext cx="1970087" cy="2565400"/>
          </a:xfrm>
          <a:prstGeom prst="irregularSeal2">
            <a:avLst/>
          </a:prstGeom>
          <a:solidFill>
            <a:srgbClr val="E3B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75" name="نهاية مخطط 74">
            <a:extLst>
              <a:ext uri="{FF2B5EF4-FFF2-40B4-BE49-F238E27FC236}">
                <a16:creationId xmlns:a16="http://schemas.microsoft.com/office/drawing/2014/main" id="{99DE217A-3E01-3E45-B8AB-3769F0B7DBC9}"/>
              </a:ext>
            </a:extLst>
          </p:cNvPr>
          <p:cNvSpPr/>
          <p:nvPr/>
        </p:nvSpPr>
        <p:spPr>
          <a:xfrm>
            <a:off x="5269684" y="2758322"/>
            <a:ext cx="1870075" cy="665163"/>
          </a:xfrm>
          <a:prstGeom prst="flowChartTerminator">
            <a:avLst/>
          </a:prstGeom>
          <a:solidFill>
            <a:srgbClr val="C7E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2000">
                <a:solidFill>
                  <a:schemeClr val="tx1"/>
                </a:solidFill>
                <a:latin typeface="18 Khebrat Musamim" pitchFamily="2" charset="0"/>
              </a:rPr>
              <a:t>حلول المعادلات </a:t>
            </a:r>
            <a:endParaRPr lang="ar-SA" sz="2400">
              <a:solidFill>
                <a:schemeClr val="tx1"/>
              </a:solidFill>
              <a:latin typeface="18 Khebrat Musamim" pitchFamily="2" charset="0"/>
            </a:endParaRPr>
          </a:p>
        </p:txBody>
      </p:sp>
      <p:sp>
        <p:nvSpPr>
          <p:cNvPr id="76" name="انفجار 2 75">
            <a:extLst>
              <a:ext uri="{FF2B5EF4-FFF2-40B4-BE49-F238E27FC236}">
                <a16:creationId xmlns:a16="http://schemas.microsoft.com/office/drawing/2014/main" id="{ED65DDE4-2C7E-1B49-882F-E1F4A10E970D}"/>
              </a:ext>
            </a:extLst>
          </p:cNvPr>
          <p:cNvSpPr/>
          <p:nvPr/>
        </p:nvSpPr>
        <p:spPr>
          <a:xfrm rot="3812941">
            <a:off x="1727971" y="1272422"/>
            <a:ext cx="1970087" cy="2563813"/>
          </a:xfrm>
          <a:prstGeom prst="irregularSeal2">
            <a:avLst/>
          </a:prstGeom>
          <a:solidFill>
            <a:srgbClr val="E3B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77" name="نهاية مخطط 76">
            <a:extLst>
              <a:ext uri="{FF2B5EF4-FFF2-40B4-BE49-F238E27FC236}">
                <a16:creationId xmlns:a16="http://schemas.microsoft.com/office/drawing/2014/main" id="{9B8A2D43-D449-4A44-8823-490F2D9121F9}"/>
              </a:ext>
            </a:extLst>
          </p:cNvPr>
          <p:cNvSpPr/>
          <p:nvPr/>
        </p:nvSpPr>
        <p:spPr>
          <a:xfrm>
            <a:off x="1686696" y="2113797"/>
            <a:ext cx="1868488" cy="665163"/>
          </a:xfrm>
          <a:prstGeom prst="flowChartTerminator">
            <a:avLst/>
          </a:prstGeom>
          <a:solidFill>
            <a:srgbClr val="C7E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2000">
                <a:solidFill>
                  <a:schemeClr val="tx1"/>
                </a:solidFill>
                <a:latin typeface="18 Khebrat Musamim" pitchFamily="2" charset="0"/>
              </a:rPr>
              <a:t>معادلات تحوي متغيرين </a:t>
            </a:r>
            <a:endParaRPr lang="ar-SA" sz="2400">
              <a:solidFill>
                <a:schemeClr val="tx1"/>
              </a:solidFill>
              <a:latin typeface="18 Khebrat Musamim" pitchFamily="2" charset="0"/>
            </a:endParaRPr>
          </a:p>
        </p:txBody>
      </p:sp>
      <p:sp>
        <p:nvSpPr>
          <p:cNvPr id="78" name="انفجار 2 77">
            <a:extLst>
              <a:ext uri="{FF2B5EF4-FFF2-40B4-BE49-F238E27FC236}">
                <a16:creationId xmlns:a16="http://schemas.microsoft.com/office/drawing/2014/main" id="{D01B8595-7010-184E-8B38-B8EDD2404CCE}"/>
              </a:ext>
            </a:extLst>
          </p:cNvPr>
          <p:cNvSpPr/>
          <p:nvPr/>
        </p:nvSpPr>
        <p:spPr>
          <a:xfrm rot="3812941">
            <a:off x="8168458" y="3352048"/>
            <a:ext cx="1643063" cy="2271712"/>
          </a:xfrm>
          <a:prstGeom prst="irregularSeal2">
            <a:avLst/>
          </a:prstGeom>
          <a:solidFill>
            <a:srgbClr val="A2F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79" name="انفجار 2 78">
            <a:extLst>
              <a:ext uri="{FF2B5EF4-FFF2-40B4-BE49-F238E27FC236}">
                <a16:creationId xmlns:a16="http://schemas.microsoft.com/office/drawing/2014/main" id="{39E7AA1B-9473-A941-9179-D32626568821}"/>
              </a:ext>
            </a:extLst>
          </p:cNvPr>
          <p:cNvSpPr/>
          <p:nvPr/>
        </p:nvSpPr>
        <p:spPr>
          <a:xfrm rot="3812941">
            <a:off x="5503046" y="4241047"/>
            <a:ext cx="1643063" cy="2271713"/>
          </a:xfrm>
          <a:prstGeom prst="irregularSeal2">
            <a:avLst/>
          </a:prstGeom>
          <a:solidFill>
            <a:srgbClr val="A2F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80" name="انفجار 2 79">
            <a:extLst>
              <a:ext uri="{FF2B5EF4-FFF2-40B4-BE49-F238E27FC236}">
                <a16:creationId xmlns:a16="http://schemas.microsoft.com/office/drawing/2014/main" id="{903DC0EC-3CC8-C74E-A0FA-48A7622F24AB}"/>
              </a:ext>
            </a:extLst>
          </p:cNvPr>
          <p:cNvSpPr/>
          <p:nvPr/>
        </p:nvSpPr>
        <p:spPr>
          <a:xfrm rot="3812941">
            <a:off x="2936058" y="3596523"/>
            <a:ext cx="1643063" cy="2271712"/>
          </a:xfrm>
          <a:prstGeom prst="irregularSeal2">
            <a:avLst/>
          </a:prstGeom>
          <a:solidFill>
            <a:srgbClr val="A2F0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81" name="نهاية مخطط 80">
            <a:extLst>
              <a:ext uri="{FF2B5EF4-FFF2-40B4-BE49-F238E27FC236}">
                <a16:creationId xmlns:a16="http://schemas.microsoft.com/office/drawing/2014/main" id="{B758C10F-9F89-8F47-897C-05BE7089145F}"/>
              </a:ext>
            </a:extLst>
          </p:cNvPr>
          <p:cNvSpPr/>
          <p:nvPr/>
        </p:nvSpPr>
        <p:spPr>
          <a:xfrm>
            <a:off x="8303396" y="3987047"/>
            <a:ext cx="1692275" cy="542925"/>
          </a:xfrm>
          <a:prstGeom prst="flowChartTerminator">
            <a:avLst/>
          </a:prstGeom>
          <a:solidFill>
            <a:srgbClr val="FFF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2000">
                <a:solidFill>
                  <a:schemeClr val="tx1"/>
                </a:solidFill>
                <a:latin typeface="18 Khebrat Musamim" pitchFamily="2" charset="0"/>
              </a:rPr>
              <a:t>حل وحيد</a:t>
            </a:r>
            <a:endParaRPr lang="ar-SA" sz="2400">
              <a:solidFill>
                <a:schemeClr val="tx1"/>
              </a:solidFill>
              <a:latin typeface="18 Khebrat Musamim" pitchFamily="2" charset="0"/>
            </a:endParaRPr>
          </a:p>
        </p:txBody>
      </p:sp>
      <p:sp>
        <p:nvSpPr>
          <p:cNvPr id="82" name="نهاية مخطط 81">
            <a:extLst>
              <a:ext uri="{FF2B5EF4-FFF2-40B4-BE49-F238E27FC236}">
                <a16:creationId xmlns:a16="http://schemas.microsoft.com/office/drawing/2014/main" id="{76CBBD3D-560E-FA44-8651-DB5F8C8A76C3}"/>
              </a:ext>
            </a:extLst>
          </p:cNvPr>
          <p:cNvSpPr/>
          <p:nvPr/>
        </p:nvSpPr>
        <p:spPr>
          <a:xfrm>
            <a:off x="5420496" y="5034797"/>
            <a:ext cx="1692275" cy="542925"/>
          </a:xfrm>
          <a:prstGeom prst="flowChartTerminator">
            <a:avLst/>
          </a:prstGeom>
          <a:solidFill>
            <a:srgbClr val="FFF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2000">
                <a:solidFill>
                  <a:schemeClr val="tx1"/>
                </a:solidFill>
                <a:latin typeface="18 Khebrat Musamim" pitchFamily="2" charset="0"/>
              </a:rPr>
              <a:t>لايوجد حل</a:t>
            </a:r>
            <a:endParaRPr lang="ar-SA" sz="2400">
              <a:solidFill>
                <a:schemeClr val="tx1"/>
              </a:solidFill>
              <a:latin typeface="18 Khebrat Musamim" pitchFamily="2" charset="0"/>
            </a:endParaRPr>
          </a:p>
        </p:txBody>
      </p:sp>
      <p:sp>
        <p:nvSpPr>
          <p:cNvPr id="83" name="نهاية مخطط 82">
            <a:extLst>
              <a:ext uri="{FF2B5EF4-FFF2-40B4-BE49-F238E27FC236}">
                <a16:creationId xmlns:a16="http://schemas.microsoft.com/office/drawing/2014/main" id="{8466C1C8-2C71-F04D-86C5-BB91CF33B6AE}"/>
              </a:ext>
            </a:extLst>
          </p:cNvPr>
          <p:cNvSpPr/>
          <p:nvPr/>
        </p:nvSpPr>
        <p:spPr>
          <a:xfrm>
            <a:off x="2683646" y="4407735"/>
            <a:ext cx="1690688" cy="542925"/>
          </a:xfrm>
          <a:prstGeom prst="flowChartTerminator">
            <a:avLst/>
          </a:prstGeom>
          <a:solidFill>
            <a:srgbClr val="FFF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r>
              <a:rPr lang="ar-SA" sz="2000">
                <a:solidFill>
                  <a:schemeClr val="tx1"/>
                </a:solidFill>
                <a:latin typeface="18 Khebrat Musamim" pitchFamily="2" charset="0"/>
              </a:rPr>
              <a:t>متطابقة </a:t>
            </a:r>
            <a:endParaRPr lang="ar-SA" sz="2400">
              <a:solidFill>
                <a:schemeClr val="tx1"/>
              </a:solidFill>
              <a:latin typeface="18 Khebrat Musamim" pitchFamily="2" charset="0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4F80D41-C427-054C-8DCC-119E7177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715" y="632734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4047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4024" y="462988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7362" y="463122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4816970" y="419937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المعادلات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AutoShape 2">
            <a:extLst>
              <a:ext uri="{FF2B5EF4-FFF2-40B4-BE49-F238E27FC236}">
                <a16:creationId xmlns:a16="http://schemas.microsoft.com/office/drawing/2014/main" id="{E7A5B2CA-D83A-3340-ACAD-750F27051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256" y="545147"/>
            <a:ext cx="3060700" cy="576263"/>
          </a:xfrm>
          <a:prstGeom prst="hexagon">
            <a:avLst>
              <a:gd name="adj" fmla="val 11164"/>
              <a:gd name="vf" fmla="val 115470"/>
            </a:avLst>
          </a:prstGeom>
          <a:solidFill>
            <a:srgbClr val="C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73" name="Group 29">
            <a:extLst>
              <a:ext uri="{FF2B5EF4-FFF2-40B4-BE49-F238E27FC236}">
                <a16:creationId xmlns:a16="http://schemas.microsoft.com/office/drawing/2014/main" id="{8953617C-A8D1-DA4E-9274-8BEF1706DB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39269" y="653097"/>
            <a:ext cx="2379662" cy="404813"/>
            <a:chOff x="3810" y="799"/>
            <a:chExt cx="1499" cy="255"/>
          </a:xfrm>
        </p:grpSpPr>
        <p:sp>
          <p:nvSpPr>
            <p:cNvPr id="74" name="AutoShape 28">
              <a:extLst>
                <a:ext uri="{FF2B5EF4-FFF2-40B4-BE49-F238E27FC236}">
                  <a16:creationId xmlns:a16="http://schemas.microsoft.com/office/drawing/2014/main" id="{F1C7BC82-2E03-E24C-BB96-8532A557A4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10" y="799"/>
              <a:ext cx="148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5" name="Picture 30">
              <a:extLst>
                <a:ext uri="{FF2B5EF4-FFF2-40B4-BE49-F238E27FC236}">
                  <a16:creationId xmlns:a16="http://schemas.microsoft.com/office/drawing/2014/main" id="{F95DFCB0-D798-3E47-8256-99FF1B475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" y="799"/>
              <a:ext cx="14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" name="Rectangle 31">
            <a:extLst>
              <a:ext uri="{FF2B5EF4-FFF2-40B4-BE49-F238E27FC236}">
                <a16:creationId xmlns:a16="http://schemas.microsoft.com/office/drawing/2014/main" id="{97D61105-40D3-194C-8BD6-763FC6F17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935" y="1382433"/>
            <a:ext cx="3887788" cy="3779837"/>
          </a:xfrm>
          <a:prstGeom prst="rect">
            <a:avLst/>
          </a:prstGeom>
          <a:solidFill>
            <a:srgbClr val="FDF2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7" name="Text Box 9">
            <a:extLst>
              <a:ext uri="{FF2B5EF4-FFF2-40B4-BE49-F238E27FC236}">
                <a16:creationId xmlns:a16="http://schemas.microsoft.com/office/drawing/2014/main" id="{3E203801-7CA9-F749-9389-DAFF766CA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701" y="1580197"/>
            <a:ext cx="3132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( ١٨ + ٤ ) + </a:t>
            </a:r>
            <a:r>
              <a:rPr lang="ar-SA" altLang="ar-SA" sz="2000" b="1" dirty="0" err="1"/>
              <a:t>م</a:t>
            </a:r>
            <a:r>
              <a:rPr lang="ar-SA" altLang="ar-SA" sz="2000" b="1" dirty="0"/>
              <a:t> = ( ٥ – ٣ ) </a:t>
            </a:r>
            <a:r>
              <a:rPr lang="ar-SA" altLang="ar-SA" sz="2000" b="1" dirty="0" err="1"/>
              <a:t>م</a:t>
            </a:r>
            <a:endParaRPr lang="en-US" altLang="ar-SA" sz="2000" b="1" dirty="0"/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421AA0FC-13D6-414C-9C13-8CABB8DA8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970" y="2653347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+    </a:t>
            </a:r>
            <a:r>
              <a:rPr lang="ar-SA" altLang="ar-SA" sz="2000" b="1" dirty="0" err="1"/>
              <a:t>م</a:t>
            </a:r>
            <a:r>
              <a:rPr lang="ar-SA" altLang="ar-SA" sz="2000" b="1" dirty="0"/>
              <a:t>   =        </a:t>
            </a:r>
            <a:r>
              <a:rPr lang="ar-SA" altLang="ar-SA" sz="2000" b="1" dirty="0" err="1"/>
              <a:t>م</a:t>
            </a:r>
            <a:endParaRPr lang="en-US" altLang="ar-SA" sz="2000" b="1" dirty="0"/>
          </a:p>
        </p:txBody>
      </p:sp>
      <p:sp>
        <p:nvSpPr>
          <p:cNvPr id="79" name="Oval 10">
            <a:extLst>
              <a:ext uri="{FF2B5EF4-FFF2-40B4-BE49-F238E27FC236}">
                <a16:creationId xmlns:a16="http://schemas.microsoft.com/office/drawing/2014/main" id="{47CBE242-CC5E-774E-9FE1-BA2A06DD3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4582" y="1584434"/>
            <a:ext cx="1116013" cy="4683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0" name="Line 11">
            <a:extLst>
              <a:ext uri="{FF2B5EF4-FFF2-40B4-BE49-F238E27FC236}">
                <a16:creationId xmlns:a16="http://schemas.microsoft.com/office/drawing/2014/main" id="{CE9B6AD1-A497-374B-8B16-1DD4D7C9F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6557" y="2051159"/>
            <a:ext cx="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74CBAADE-F6B2-AA4B-AB54-093C8407D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7632" y="2689334"/>
            <a:ext cx="53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٢٢</a:t>
            </a:r>
            <a:endParaRPr lang="en-US" altLang="ar-SA" sz="2000" b="1"/>
          </a:p>
        </p:txBody>
      </p:sp>
      <p:sp>
        <p:nvSpPr>
          <p:cNvPr id="82" name="Text Box 37">
            <a:extLst>
              <a:ext uri="{FF2B5EF4-FFF2-40B4-BE49-F238E27FC236}">
                <a16:creationId xmlns:a16="http://schemas.microsoft.com/office/drawing/2014/main" id="{91EE113B-A035-DB4E-A567-4A1339535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345" y="3959334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٢٢  =  م</a:t>
            </a:r>
            <a:endParaRPr lang="en-US" altLang="ar-SA" sz="2000" b="1"/>
          </a:p>
        </p:txBody>
      </p:sp>
      <p:sp>
        <p:nvSpPr>
          <p:cNvPr id="83" name="Rectangle 43">
            <a:extLst>
              <a:ext uri="{FF2B5EF4-FFF2-40B4-BE49-F238E27FC236}">
                <a16:creationId xmlns:a16="http://schemas.microsoft.com/office/drawing/2014/main" id="{B85001BA-5CB8-CC4D-A20B-ED87C8CB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346" y="4992139"/>
            <a:ext cx="3887788" cy="7572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مجموعة الحل = { ٢٢ }</a:t>
            </a:r>
            <a:endParaRPr lang="en-US" altLang="ar-SA" sz="2400" b="1"/>
          </a:p>
        </p:txBody>
      </p:sp>
      <p:sp>
        <p:nvSpPr>
          <p:cNvPr id="84" name="AutoShape 95">
            <a:extLst>
              <a:ext uri="{FF2B5EF4-FFF2-40B4-BE49-F238E27FC236}">
                <a16:creationId xmlns:a16="http://schemas.microsoft.com/office/drawing/2014/main" id="{BCFEB930-7D18-C542-B95C-EE82995DD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6796" y="5874560"/>
            <a:ext cx="2233612" cy="576263"/>
          </a:xfrm>
          <a:prstGeom prst="octagon">
            <a:avLst>
              <a:gd name="adj" fmla="val 29287"/>
            </a:avLst>
          </a:prstGeom>
          <a:solidFill>
            <a:srgbClr val="EFD1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وحيدة الحل</a:t>
            </a:r>
            <a:endParaRPr lang="en-US" altLang="ar-SA" sz="2400" b="1"/>
          </a:p>
        </p:txBody>
      </p:sp>
      <p:sp>
        <p:nvSpPr>
          <p:cNvPr id="86" name="Oval 10">
            <a:extLst>
              <a:ext uri="{FF2B5EF4-FFF2-40B4-BE49-F238E27FC236}">
                <a16:creationId xmlns:a16="http://schemas.microsoft.com/office/drawing/2014/main" id="{F73BE35E-B5CD-274D-A684-2063C4692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407" y="1584434"/>
            <a:ext cx="900113" cy="4683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7" name="Line 11">
            <a:extLst>
              <a:ext uri="{FF2B5EF4-FFF2-40B4-BE49-F238E27FC236}">
                <a16:creationId xmlns:a16="http://schemas.microsoft.com/office/drawing/2014/main" id="{2B863E81-F751-2244-837F-812305BF8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5720" y="2052747"/>
            <a:ext cx="0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8" name="Text Box 23">
            <a:extLst>
              <a:ext uri="{FF2B5EF4-FFF2-40B4-BE49-F238E27FC236}">
                <a16:creationId xmlns:a16="http://schemas.microsoft.com/office/drawing/2014/main" id="{E1552EE7-A9D9-7648-9962-5003E5BCF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745" y="2689334"/>
            <a:ext cx="53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</a:t>
            </a:r>
            <a:endParaRPr lang="en-US" altLang="ar-SA" sz="2000" b="1"/>
          </a:p>
        </p:txBody>
      </p:sp>
      <p:grpSp>
        <p:nvGrpSpPr>
          <p:cNvPr id="89" name="مجموعة 67">
            <a:extLst>
              <a:ext uri="{FF2B5EF4-FFF2-40B4-BE49-F238E27FC236}">
                <a16:creationId xmlns:a16="http://schemas.microsoft.com/office/drawing/2014/main" id="{C0D202C3-3AF4-B049-868A-FF0D3D5928B7}"/>
              </a:ext>
            </a:extLst>
          </p:cNvPr>
          <p:cNvGrpSpPr>
            <a:grpSpLocks/>
          </p:cNvGrpSpPr>
          <p:nvPr/>
        </p:nvGrpSpPr>
        <p:grpSpPr bwMode="auto">
          <a:xfrm>
            <a:off x="7585970" y="3121134"/>
            <a:ext cx="1560512" cy="420688"/>
            <a:chOff x="1144107" y="4268057"/>
            <a:chExt cx="1313914" cy="420736"/>
          </a:xfrm>
        </p:grpSpPr>
        <p:sp>
          <p:nvSpPr>
            <p:cNvPr id="90" name="Text Box 23">
              <a:extLst>
                <a:ext uri="{FF2B5EF4-FFF2-40B4-BE49-F238E27FC236}">
                  <a16:creationId xmlns:a16="http://schemas.microsoft.com/office/drawing/2014/main" id="{2BB7077D-582E-B347-919E-9ACA14CFE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020" y="4291873"/>
              <a:ext cx="540001" cy="3969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 cmpd="thinThick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SA" sz="2000" b="1" dirty="0"/>
                <a:t>-</a:t>
              </a:r>
              <a:r>
                <a:rPr lang="ar-SA" sz="2000" b="1" dirty="0" err="1"/>
                <a:t>م</a:t>
              </a:r>
              <a:endParaRPr lang="en-US" sz="2000" b="1" dirty="0"/>
            </a:p>
          </p:txBody>
        </p:sp>
        <p:sp>
          <p:nvSpPr>
            <p:cNvPr id="91" name="Text Box 23">
              <a:extLst>
                <a:ext uri="{FF2B5EF4-FFF2-40B4-BE49-F238E27FC236}">
                  <a16:creationId xmlns:a16="http://schemas.microsoft.com/office/drawing/2014/main" id="{9EF1D9FA-5544-4245-8FB1-E54FACA39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107" y="4268057"/>
              <a:ext cx="540001" cy="3969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 cmpd="thinThick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SA" sz="2000" b="1" dirty="0"/>
                <a:t>-</a:t>
              </a:r>
              <a:r>
                <a:rPr lang="ar-SA" sz="2000" b="1" dirty="0" err="1"/>
                <a:t>م</a:t>
              </a:r>
              <a:endParaRPr lang="en-US" sz="2000" b="1" dirty="0"/>
            </a:p>
          </p:txBody>
        </p:sp>
      </p:grpSp>
      <p:sp>
        <p:nvSpPr>
          <p:cNvPr id="92" name="Rectangle 43">
            <a:extLst>
              <a:ext uri="{FF2B5EF4-FFF2-40B4-BE49-F238E27FC236}">
                <a16:creationId xmlns:a16="http://schemas.microsoft.com/office/drawing/2014/main" id="{7F2F9213-D2F2-7247-98EC-BE9880344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656" y="1264285"/>
            <a:ext cx="2519363" cy="14049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نلاحظ وجود متغيرين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ما هو العدد الذي نضعه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مكان الـ م لنحصل على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طرفين متساويين </a:t>
            </a:r>
            <a:r>
              <a:rPr lang="ar-SA" altLang="ar-SA" sz="2400" b="1"/>
              <a:t>؟</a:t>
            </a:r>
            <a:endParaRPr lang="en-US" altLang="ar-SA" sz="2400" b="1"/>
          </a:p>
        </p:txBody>
      </p:sp>
      <p:sp>
        <p:nvSpPr>
          <p:cNvPr id="93" name="Text Box 66">
            <a:extLst>
              <a:ext uri="{FF2B5EF4-FFF2-40B4-BE49-F238E27FC236}">
                <a16:creationId xmlns:a16="http://schemas.microsoft.com/office/drawing/2014/main" id="{BE5215B4-0F8B-8A4F-A6DE-BB98ABB4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111" y="751303"/>
            <a:ext cx="2736850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صــ ٣/١٣أ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94" name="Text Box 37">
            <a:extLst>
              <a:ext uri="{FF2B5EF4-FFF2-40B4-BE49-F238E27FC236}">
                <a16:creationId xmlns:a16="http://schemas.microsoft.com/office/drawing/2014/main" id="{73F35226-0F6B-664C-A7F1-392F4EDB0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2280" y="4539828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/>
              <a:t>م</a:t>
            </a:r>
            <a:r>
              <a:rPr lang="ar-SA" altLang="ar-SA" sz="2000" b="1" dirty="0"/>
              <a:t> = ٢٢</a:t>
            </a:r>
            <a:endParaRPr lang="en-US" altLang="ar-SA" sz="2000" b="1" dirty="0"/>
          </a:p>
        </p:txBody>
      </p:sp>
      <p:sp>
        <p:nvSpPr>
          <p:cNvPr id="95" name="Rectangle 43">
            <a:extLst>
              <a:ext uri="{FF2B5EF4-FFF2-40B4-BE49-F238E27FC236}">
                <a16:creationId xmlns:a16="http://schemas.microsoft.com/office/drawing/2014/main" id="{5ADDBF15-4084-6142-A6C8-757F59769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106" y="2897822"/>
            <a:ext cx="2519363" cy="14049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/>
              <a:t>لحل هذه المعادلة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/>
              <a:t> ناخذ النظير الجمعي  لمتغير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/>
              <a:t>الأصغر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/>
              <a:t> – م من الطرفين ونطرح</a:t>
            </a:r>
            <a:endParaRPr lang="en-US" altLang="ar-SA" sz="1800" b="1"/>
          </a:p>
        </p:txBody>
      </p:sp>
      <p:cxnSp>
        <p:nvCxnSpPr>
          <p:cNvPr id="96" name="موصل مستقيم 95">
            <a:extLst>
              <a:ext uri="{FF2B5EF4-FFF2-40B4-BE49-F238E27FC236}">
                <a16:creationId xmlns:a16="http://schemas.microsoft.com/office/drawing/2014/main" id="{48B2193F-71BC-DB44-9AEC-891B795235FD}"/>
              </a:ext>
            </a:extLst>
          </p:cNvPr>
          <p:cNvCxnSpPr/>
          <p:nvPr/>
        </p:nvCxnSpPr>
        <p:spPr>
          <a:xfrm flipH="1">
            <a:off x="7784407" y="2719497"/>
            <a:ext cx="469900" cy="91916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موصل مستقيم 96">
            <a:extLst>
              <a:ext uri="{FF2B5EF4-FFF2-40B4-BE49-F238E27FC236}">
                <a16:creationId xmlns:a16="http://schemas.microsoft.com/office/drawing/2014/main" id="{691ADA59-5E03-A04A-AD14-C1E86A315EB5}"/>
              </a:ext>
            </a:extLst>
          </p:cNvPr>
          <p:cNvCxnSpPr>
            <a:cxnSpLocks/>
          </p:cNvCxnSpPr>
          <p:nvPr/>
        </p:nvCxnSpPr>
        <p:spPr>
          <a:xfrm flipH="1">
            <a:off x="8684520" y="2736959"/>
            <a:ext cx="341312" cy="931863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EFBF648-7278-9448-AE86-1CA67CB7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5738" y="6232088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671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6" grpId="0" animBg="1"/>
      <p:bldP spid="77" grpId="0"/>
      <p:bldP spid="78" grpId="0"/>
      <p:bldP spid="79" grpId="0" animBg="1"/>
      <p:bldP spid="81" grpId="0"/>
      <p:bldP spid="82" grpId="0"/>
      <p:bldP spid="83" grpId="0" animBg="1"/>
      <p:bldP spid="84" grpId="0" animBg="1"/>
      <p:bldP spid="86" grpId="0" animBg="1"/>
      <p:bldP spid="88" grpId="0"/>
      <p:bldP spid="92" grpId="0" animBg="1"/>
      <p:bldP spid="94" grpId="0"/>
      <p:bldP spid="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43290" y="1121410"/>
            <a:ext cx="1328850" cy="480398"/>
            <a:chOff x="9985402" y="968174"/>
            <a:chExt cx="14533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459747" y="495121"/>
              <a:ext cx="505976" cy="145208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985402" y="1063443"/>
              <a:ext cx="1388819" cy="316060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34024" y="48021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8514" y="520409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4914752" y="64536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المعادلات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AutoShape 8">
            <a:extLst>
              <a:ext uri="{FF2B5EF4-FFF2-40B4-BE49-F238E27FC236}">
                <a16:creationId xmlns:a16="http://schemas.microsoft.com/office/drawing/2014/main" id="{9A9F140A-4557-6A45-9324-0E487E2F5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128" y="553799"/>
            <a:ext cx="7705725" cy="530549"/>
          </a:xfrm>
          <a:prstGeom prst="hexagon">
            <a:avLst>
              <a:gd name="adj" fmla="val 22472"/>
              <a:gd name="vf" fmla="val 115470"/>
            </a:avLst>
          </a:prstGeom>
          <a:solidFill>
            <a:srgbClr val="C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aphicFrame>
        <p:nvGraphicFramePr>
          <p:cNvPr id="73" name="Group 104">
            <a:extLst>
              <a:ext uri="{FF2B5EF4-FFF2-40B4-BE49-F238E27FC236}">
                <a16:creationId xmlns:a16="http://schemas.microsoft.com/office/drawing/2014/main" id="{4C085FF3-C460-DA4D-95B9-FF9E871C0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739261"/>
              </p:ext>
            </p:extLst>
          </p:nvPr>
        </p:nvGraphicFramePr>
        <p:xfrm>
          <a:off x="2019478" y="1093726"/>
          <a:ext cx="8207375" cy="4916489"/>
        </p:xfrm>
        <a:graphic>
          <a:graphicData uri="http://schemas.openxmlformats.org/drawingml/2006/table">
            <a:tbl>
              <a:tblPr rtl="1"/>
              <a:tblGrid>
                <a:gridCol w="169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المعادلة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حل المعادلة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مجموعة الحل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٢٩=٣س -٧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صحيحة أو خطا؟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١٢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١٣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١٤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4" name="AutoShape 82">
            <a:extLst>
              <a:ext uri="{FF2B5EF4-FFF2-40B4-BE49-F238E27FC236}">
                <a16:creationId xmlns:a16="http://schemas.microsoft.com/office/drawing/2014/main" id="{D44184F6-9D62-414D-9CF6-B93AAE63DB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91316" y="2300226"/>
            <a:ext cx="755650" cy="396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5" name="AutoShape 89">
            <a:extLst>
              <a:ext uri="{FF2B5EF4-FFF2-40B4-BE49-F238E27FC236}">
                <a16:creationId xmlns:a16="http://schemas.microsoft.com/office/drawing/2014/main" id="{9D2F7E6A-FE8C-AE4D-9180-7165F4B0B1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07191" y="3479738"/>
            <a:ext cx="755650" cy="396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6" name="AutoShape 95">
            <a:extLst>
              <a:ext uri="{FF2B5EF4-FFF2-40B4-BE49-F238E27FC236}">
                <a16:creationId xmlns:a16="http://schemas.microsoft.com/office/drawing/2014/main" id="{81F83B4C-C4F9-8F4A-878B-9E1D76C3A1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08778" y="4392551"/>
            <a:ext cx="755650" cy="396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7" name="AutoShape 101">
            <a:extLst>
              <a:ext uri="{FF2B5EF4-FFF2-40B4-BE49-F238E27FC236}">
                <a16:creationId xmlns:a16="http://schemas.microsoft.com/office/drawing/2014/main" id="{C63DF682-B9CE-F248-869D-E5039A6989B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26228" y="5159313"/>
            <a:ext cx="755650" cy="396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8" name="Text Box 101">
            <a:extLst>
              <a:ext uri="{FF2B5EF4-FFF2-40B4-BE49-F238E27FC236}">
                <a16:creationId xmlns:a16="http://schemas.microsoft.com/office/drawing/2014/main" id="{55245FA7-B881-F445-B9B0-6246AAD1B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916" y="2414526"/>
            <a:ext cx="1838325" cy="338137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/>
              <a:t>١١ ليس حلا للمعادلة</a:t>
            </a:r>
            <a:endParaRPr lang="en-US" altLang="ar-SA" sz="1600" b="1"/>
          </a:p>
        </p:txBody>
      </p:sp>
      <p:sp>
        <p:nvSpPr>
          <p:cNvPr id="79" name="Text Box 101">
            <a:extLst>
              <a:ext uri="{FF2B5EF4-FFF2-40B4-BE49-F238E27FC236}">
                <a16:creationId xmlns:a16="http://schemas.microsoft.com/office/drawing/2014/main" id="{1CBE31D7-8EDD-FC47-A078-F3B9BB144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478" y="3421001"/>
            <a:ext cx="1836738" cy="339725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/>
              <a:t>١٢ حلا للمعادلة</a:t>
            </a:r>
            <a:endParaRPr lang="en-US" altLang="ar-SA" sz="1600" b="1"/>
          </a:p>
        </p:txBody>
      </p:sp>
      <p:sp>
        <p:nvSpPr>
          <p:cNvPr id="80" name="Text Box 101">
            <a:extLst>
              <a:ext uri="{FF2B5EF4-FFF2-40B4-BE49-F238E27FC236}">
                <a16:creationId xmlns:a16="http://schemas.microsoft.com/office/drawing/2014/main" id="{958EFDB6-0F80-EF47-897B-4F31452C3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03" y="4206813"/>
            <a:ext cx="1836738" cy="338138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/>
              <a:t>١٣ ليس حلا للمعادلة</a:t>
            </a:r>
            <a:endParaRPr lang="en-US" altLang="ar-SA" sz="1600" b="1"/>
          </a:p>
        </p:txBody>
      </p:sp>
      <p:sp>
        <p:nvSpPr>
          <p:cNvPr id="81" name="Text Box 101">
            <a:extLst>
              <a:ext uri="{FF2B5EF4-FFF2-40B4-BE49-F238E27FC236}">
                <a16:creationId xmlns:a16="http://schemas.microsoft.com/office/drawing/2014/main" id="{222D2897-1ED8-704F-921F-A52C6C9A2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916" y="5343463"/>
            <a:ext cx="1838325" cy="339725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/>
              <a:t>١٤ ليس حلا للمعادلة</a:t>
            </a:r>
            <a:endParaRPr lang="en-US" altLang="ar-SA" sz="1600" b="1"/>
          </a:p>
        </p:txBody>
      </p:sp>
      <p:sp>
        <p:nvSpPr>
          <p:cNvPr id="82" name="Text Box 65">
            <a:extLst>
              <a:ext uri="{FF2B5EF4-FFF2-40B4-BE49-F238E27FC236}">
                <a16:creationId xmlns:a16="http://schemas.microsoft.com/office/drawing/2014/main" id="{728576F5-F0AD-D045-B8C9-810F50EF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853" y="5991163"/>
            <a:ext cx="3201988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{ ١٢ } </a:t>
            </a:r>
            <a:r>
              <a:rPr lang="ar-SA" altLang="ar-SA" sz="2400" b="1"/>
              <a:t>مجموعة حل المعادلة</a:t>
            </a:r>
            <a:endParaRPr lang="en-US" altLang="ar-SA" sz="2400" b="1"/>
          </a:p>
        </p:txBody>
      </p:sp>
      <p:sp>
        <p:nvSpPr>
          <p:cNvPr id="83" name="AutoShape 51">
            <a:extLst>
              <a:ext uri="{FF2B5EF4-FFF2-40B4-BE49-F238E27FC236}">
                <a16:creationId xmlns:a16="http://schemas.microsoft.com/office/drawing/2014/main" id="{5BBBC002-F782-554E-93DF-4D4CB43BD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8586" y="333478"/>
            <a:ext cx="2672104" cy="612775"/>
          </a:xfrm>
          <a:prstGeom prst="octagon">
            <a:avLst>
              <a:gd name="adj" fmla="val 29287"/>
            </a:avLst>
          </a:prstGeom>
          <a:solidFill>
            <a:srgbClr val="FDF2A1">
              <a:alpha val="9686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LeftDown"/>
            <a:lightRig rig="threePt" dir="t"/>
          </a:scene3d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/>
              <a:t>مجموعة التعويض (٣) صـ ١٥</a:t>
            </a:r>
            <a:endParaRPr lang="en-US" altLang="ar-SA" sz="1800" b="1" dirty="0"/>
          </a:p>
        </p:txBody>
      </p:sp>
      <p:grpSp>
        <p:nvGrpSpPr>
          <p:cNvPr id="85" name="Group 40">
            <a:extLst>
              <a:ext uri="{FF2B5EF4-FFF2-40B4-BE49-F238E27FC236}">
                <a16:creationId xmlns:a16="http://schemas.microsoft.com/office/drawing/2014/main" id="{CD1B232A-00C2-8741-B8D6-6DD9918B26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7954" y="545440"/>
            <a:ext cx="7313612" cy="504825"/>
            <a:chOff x="839" y="640"/>
            <a:chExt cx="4607" cy="318"/>
          </a:xfrm>
        </p:grpSpPr>
        <p:sp>
          <p:nvSpPr>
            <p:cNvPr id="86" name="AutoShape 39">
              <a:extLst>
                <a:ext uri="{FF2B5EF4-FFF2-40B4-BE49-F238E27FC236}">
                  <a16:creationId xmlns:a16="http://schemas.microsoft.com/office/drawing/2014/main" id="{34A1958F-CA7C-7044-AE09-D5F71319A4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9" y="640"/>
              <a:ext cx="460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87" name="Picture 41">
              <a:extLst>
                <a:ext uri="{FF2B5EF4-FFF2-40B4-BE49-F238E27FC236}">
                  <a16:creationId xmlns:a16="http://schemas.microsoft.com/office/drawing/2014/main" id="{188517B0-E60F-9147-8CFB-7A994CF3F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640"/>
              <a:ext cx="461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" name="Text Box 93">
            <a:extLst>
              <a:ext uri="{FF2B5EF4-FFF2-40B4-BE49-F238E27FC236}">
                <a16:creationId xmlns:a16="http://schemas.microsoft.com/office/drawing/2014/main" id="{1B7B2237-B071-6247-B517-FF5968595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878" y="2209738"/>
            <a:ext cx="241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٢٩ = ٣ ( </a:t>
            </a:r>
            <a:r>
              <a:rPr lang="ar-SA" altLang="ar-SA" sz="2400" b="1" dirty="0">
                <a:solidFill>
                  <a:srgbClr val="FF0000"/>
                </a:solidFill>
              </a:rPr>
              <a:t>١١)</a:t>
            </a:r>
            <a:r>
              <a:rPr lang="ar-SA" altLang="ar-SA" sz="2400" b="1" dirty="0"/>
              <a:t>٠– ٧ </a:t>
            </a:r>
            <a:endParaRPr lang="en-US" altLang="ar-SA" sz="2400" b="1" dirty="0"/>
          </a:p>
        </p:txBody>
      </p:sp>
      <p:sp>
        <p:nvSpPr>
          <p:cNvPr id="89" name="Text Box 96">
            <a:extLst>
              <a:ext uri="{FF2B5EF4-FFF2-40B4-BE49-F238E27FC236}">
                <a16:creationId xmlns:a16="http://schemas.microsoft.com/office/drawing/2014/main" id="{63B63F1F-E2A7-7242-B48D-5F8BE465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316" y="2535176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٢٩ = ٣٣ – ٧ </a:t>
            </a:r>
            <a:endParaRPr lang="en-US" altLang="ar-SA" sz="2400" b="1"/>
          </a:p>
        </p:txBody>
      </p:sp>
      <p:sp>
        <p:nvSpPr>
          <p:cNvPr id="90" name="Text Box 93">
            <a:extLst>
              <a:ext uri="{FF2B5EF4-FFF2-40B4-BE49-F238E27FC236}">
                <a16:creationId xmlns:a16="http://schemas.microsoft.com/office/drawing/2014/main" id="{59A68D32-A204-A640-8A29-4B1B814BD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841" y="3146363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٢٩ = ٣ ( </a:t>
            </a:r>
            <a:r>
              <a:rPr lang="ar-SA" altLang="ar-SA" sz="2400" b="1">
                <a:solidFill>
                  <a:srgbClr val="FF0000"/>
                </a:solidFill>
              </a:rPr>
              <a:t>١٢)</a:t>
            </a:r>
            <a:r>
              <a:rPr lang="ar-SA" altLang="ar-SA" sz="2400" b="1"/>
              <a:t>– ٧ </a:t>
            </a:r>
            <a:endParaRPr lang="en-US" altLang="ar-SA" sz="2400" b="1"/>
          </a:p>
        </p:txBody>
      </p:sp>
      <p:sp>
        <p:nvSpPr>
          <p:cNvPr id="91" name="Text Box 96">
            <a:extLst>
              <a:ext uri="{FF2B5EF4-FFF2-40B4-BE49-F238E27FC236}">
                <a16:creationId xmlns:a16="http://schemas.microsoft.com/office/drawing/2014/main" id="{48D2DD52-EDD4-5E49-A06D-6B9991EF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078" y="3549588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٢٩ = ٣٦ – ٧ </a:t>
            </a:r>
            <a:endParaRPr lang="en-US" altLang="ar-SA" sz="2400" b="1"/>
          </a:p>
        </p:txBody>
      </p:sp>
      <p:sp>
        <p:nvSpPr>
          <p:cNvPr id="92" name="Text Box 94">
            <a:extLst>
              <a:ext uri="{FF2B5EF4-FFF2-40B4-BE49-F238E27FC236}">
                <a16:creationId xmlns:a16="http://schemas.microsoft.com/office/drawing/2014/main" id="{B0FC7A98-2A9D-6F49-A60A-68DA2AA3D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978" y="2312926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٢٦ ≠ ٢٩</a:t>
            </a:r>
            <a:endParaRPr lang="en-US" altLang="ar-SA" sz="2400" b="1"/>
          </a:p>
        </p:txBody>
      </p:sp>
      <p:sp>
        <p:nvSpPr>
          <p:cNvPr id="93" name="Text Box 94">
            <a:extLst>
              <a:ext uri="{FF2B5EF4-FFF2-40B4-BE49-F238E27FC236}">
                <a16:creationId xmlns:a16="http://schemas.microsoft.com/office/drawing/2014/main" id="{07B28000-7171-6748-A9F4-94604155C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966" y="5213288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٣٥ ≠ ٢٩</a:t>
            </a:r>
            <a:endParaRPr lang="en-US" altLang="ar-SA" sz="2400" b="1"/>
          </a:p>
        </p:txBody>
      </p:sp>
      <p:sp>
        <p:nvSpPr>
          <p:cNvPr id="94" name="Text Box 93">
            <a:extLst>
              <a:ext uri="{FF2B5EF4-FFF2-40B4-BE49-F238E27FC236}">
                <a16:creationId xmlns:a16="http://schemas.microsoft.com/office/drawing/2014/main" id="{3C2673D4-0822-B449-B3AF-A26AD544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816" y="4178238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٢٩ = ٣ (١٣)– ٧ </a:t>
            </a:r>
            <a:endParaRPr lang="en-US" altLang="ar-SA" sz="2400" b="1" dirty="0"/>
          </a:p>
        </p:txBody>
      </p:sp>
      <p:sp>
        <p:nvSpPr>
          <p:cNvPr id="95" name="Text Box 93">
            <a:extLst>
              <a:ext uri="{FF2B5EF4-FFF2-40B4-BE49-F238E27FC236}">
                <a16:creationId xmlns:a16="http://schemas.microsoft.com/office/drawing/2014/main" id="{603D472D-F9B7-C64C-BE4F-581FABB39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828" y="5094226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٢٩ = ٣ ( </a:t>
            </a:r>
            <a:r>
              <a:rPr lang="ar-SA" altLang="ar-SA" sz="2400" b="1" dirty="0">
                <a:solidFill>
                  <a:srgbClr val="FF0000"/>
                </a:solidFill>
              </a:rPr>
              <a:t>١٤)</a:t>
            </a:r>
            <a:r>
              <a:rPr lang="ar-SA" altLang="ar-SA" sz="2400" b="1" dirty="0"/>
              <a:t> (– ٧ </a:t>
            </a:r>
            <a:endParaRPr lang="en-US" altLang="ar-SA" sz="2400" b="1" dirty="0"/>
          </a:p>
        </p:txBody>
      </p:sp>
      <p:sp>
        <p:nvSpPr>
          <p:cNvPr id="96" name="Text Box 96">
            <a:extLst>
              <a:ext uri="{FF2B5EF4-FFF2-40B4-BE49-F238E27FC236}">
                <a16:creationId xmlns:a16="http://schemas.microsoft.com/office/drawing/2014/main" id="{9D89D801-FDCE-CD45-A664-493DAD8AA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891" y="5465701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٢٩ = ٤٢ – ٧ </a:t>
            </a:r>
            <a:endParaRPr lang="en-US" altLang="ar-SA" sz="2400" b="1"/>
          </a:p>
        </p:txBody>
      </p:sp>
      <p:sp>
        <p:nvSpPr>
          <p:cNvPr id="97" name="Text Box 96">
            <a:extLst>
              <a:ext uri="{FF2B5EF4-FFF2-40B4-BE49-F238E27FC236}">
                <a16:creationId xmlns:a16="http://schemas.microsoft.com/office/drawing/2014/main" id="{96C8BF09-F324-7C43-961A-D6DFCD725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341" y="4625913"/>
            <a:ext cx="241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٢٩ = ٣٩ – ٧ </a:t>
            </a:r>
            <a:endParaRPr lang="en-US" altLang="ar-SA" sz="2400" b="1"/>
          </a:p>
        </p:txBody>
      </p:sp>
      <p:sp>
        <p:nvSpPr>
          <p:cNvPr id="107" name="Text Box 94">
            <a:extLst>
              <a:ext uri="{FF2B5EF4-FFF2-40B4-BE49-F238E27FC236}">
                <a16:creationId xmlns:a16="http://schemas.microsoft.com/office/drawing/2014/main" id="{22E41B23-934C-5D49-9FCD-538F58D14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866" y="3401951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٢٩ = ٢٩</a:t>
            </a:r>
            <a:endParaRPr lang="en-US" altLang="ar-SA" sz="2400" b="1"/>
          </a:p>
        </p:txBody>
      </p:sp>
      <p:sp>
        <p:nvSpPr>
          <p:cNvPr id="111" name="Text Box 94">
            <a:extLst>
              <a:ext uri="{FF2B5EF4-FFF2-40B4-BE49-F238E27FC236}">
                <a16:creationId xmlns:a16="http://schemas.microsoft.com/office/drawing/2014/main" id="{5258272F-2B01-0542-A42E-8855562C7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928" y="4248088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٣٢ ≠ ٢٩</a:t>
            </a:r>
            <a:endParaRPr lang="en-US" altLang="ar-SA" sz="2400" b="1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69EE8B7-42E3-9D48-826B-D16946DC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7981" y="630197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72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07" grpId="0"/>
      <p:bldP spid="1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43290" y="1121410"/>
            <a:ext cx="1328850" cy="480398"/>
            <a:chOff x="9985402" y="968174"/>
            <a:chExt cx="14533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459747" y="495121"/>
              <a:ext cx="505976" cy="145208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985402" y="1063443"/>
              <a:ext cx="1388819" cy="316060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 err="1">
                  <a:solidFill>
                    <a:schemeClr val="bg1"/>
                  </a:solidFill>
                </a:rPr>
                <a:t>تاكد</a:t>
              </a:r>
              <a:endParaRPr lang="ar-SA" sz="135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9284" y="463122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7362" y="463122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المعادلات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AutoShape 2">
            <a:extLst>
              <a:ext uri="{FF2B5EF4-FFF2-40B4-BE49-F238E27FC236}">
                <a16:creationId xmlns:a16="http://schemas.microsoft.com/office/drawing/2014/main" id="{6A360108-424A-D441-BA8F-A324CB163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3212" y="615099"/>
            <a:ext cx="2916237" cy="719138"/>
          </a:xfrm>
          <a:prstGeom prst="hexagon">
            <a:avLst>
              <a:gd name="adj" fmla="val 8523"/>
              <a:gd name="vf" fmla="val 115470"/>
            </a:avLst>
          </a:prstGeom>
          <a:solidFill>
            <a:srgbClr val="C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كل معادلة فيما يأتي :</a:t>
            </a:r>
            <a:endParaRPr lang="en-US" altLang="ar-SA" sz="2400" b="1"/>
          </a:p>
        </p:txBody>
      </p:sp>
      <p:sp>
        <p:nvSpPr>
          <p:cNvPr id="65" name="Rectangle 31">
            <a:extLst>
              <a:ext uri="{FF2B5EF4-FFF2-40B4-BE49-F238E27FC236}">
                <a16:creationId xmlns:a16="http://schemas.microsoft.com/office/drawing/2014/main" id="{385E38A1-987E-5540-A0C8-A920CF3B0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737" y="1464829"/>
            <a:ext cx="3640846" cy="3902075"/>
          </a:xfrm>
          <a:prstGeom prst="rect">
            <a:avLst/>
          </a:prstGeom>
          <a:solidFill>
            <a:srgbClr val="FDF2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id="{38545905-0FF5-B546-8C35-C4F5EAB60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143" y="1773520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٥ + ٢٢ </a:t>
            </a:r>
            <a:r>
              <a:rPr lang="ar-SA" altLang="ar-SA" sz="2400" b="1" dirty="0" err="1"/>
              <a:t>أ</a:t>
            </a:r>
            <a:r>
              <a:rPr lang="ar-SA" altLang="ar-SA" sz="2400" b="1" dirty="0"/>
              <a:t> = ٢ +( ١٠ ÷٢  )</a:t>
            </a:r>
            <a:endParaRPr lang="en-US" altLang="ar-SA" sz="2400" b="1" dirty="0"/>
          </a:p>
        </p:txBody>
      </p:sp>
      <p:sp>
        <p:nvSpPr>
          <p:cNvPr id="69" name="Text Box 9">
            <a:extLst>
              <a:ext uri="{FF2B5EF4-FFF2-40B4-BE49-F238E27FC236}">
                <a16:creationId xmlns:a16="http://schemas.microsoft.com/office/drawing/2014/main" id="{7B897B4E-788E-B54F-A05A-239CFF78E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299" y="2575543"/>
            <a:ext cx="2535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٥ + ٢٢ </a:t>
            </a:r>
            <a:r>
              <a:rPr lang="ar-SA" altLang="ar-SA" sz="2400" b="1" dirty="0" err="1"/>
              <a:t>أ</a:t>
            </a:r>
            <a:r>
              <a:rPr lang="ar-SA" altLang="ar-SA" sz="2400" b="1" dirty="0"/>
              <a:t> = ٢+٥</a:t>
            </a:r>
            <a:endParaRPr lang="en-US" altLang="ar-SA" sz="2400" b="1" dirty="0"/>
          </a:p>
        </p:txBody>
      </p:sp>
      <p:sp>
        <p:nvSpPr>
          <p:cNvPr id="77" name="Text Box 9">
            <a:extLst>
              <a:ext uri="{FF2B5EF4-FFF2-40B4-BE49-F238E27FC236}">
                <a16:creationId xmlns:a16="http://schemas.microsoft.com/office/drawing/2014/main" id="{57F86F66-8275-D240-B4B3-C13334EE2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511" y="3280175"/>
            <a:ext cx="2535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٥ + ٢٢  </a:t>
            </a:r>
            <a:r>
              <a:rPr lang="ar-SA" altLang="ar-SA" sz="2400" b="1" dirty="0" err="1"/>
              <a:t>أ</a:t>
            </a:r>
            <a:r>
              <a:rPr lang="ar-SA" altLang="ar-SA" sz="2400" b="1" dirty="0"/>
              <a:t>    =  ٧</a:t>
            </a:r>
            <a:endParaRPr lang="en-US" altLang="ar-SA" sz="2400" b="1" dirty="0"/>
          </a:p>
        </p:txBody>
      </p:sp>
      <p:grpSp>
        <p:nvGrpSpPr>
          <p:cNvPr id="78" name="Group 19">
            <a:extLst>
              <a:ext uri="{FF2B5EF4-FFF2-40B4-BE49-F238E27FC236}">
                <a16:creationId xmlns:a16="http://schemas.microsoft.com/office/drawing/2014/main" id="{AEA6FF53-C1AD-E74F-8CB5-EABA7C7BA6F4}"/>
              </a:ext>
            </a:extLst>
          </p:cNvPr>
          <p:cNvGrpSpPr>
            <a:grpSpLocks/>
          </p:cNvGrpSpPr>
          <p:nvPr/>
        </p:nvGrpSpPr>
        <p:grpSpPr bwMode="auto">
          <a:xfrm>
            <a:off x="7766857" y="4528905"/>
            <a:ext cx="647700" cy="889000"/>
            <a:chOff x="907" y="1684"/>
            <a:chExt cx="408" cy="560"/>
          </a:xfrm>
        </p:grpSpPr>
        <p:sp>
          <p:nvSpPr>
            <p:cNvPr id="79" name="Text Box 23">
              <a:extLst>
                <a:ext uri="{FF2B5EF4-FFF2-40B4-BE49-F238E27FC236}">
                  <a16:creationId xmlns:a16="http://schemas.microsoft.com/office/drawing/2014/main" id="{48592990-8E19-954D-BDDA-97DEA8DB6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1684"/>
              <a:ext cx="408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٢</a:t>
              </a:r>
              <a:endParaRPr lang="en-US" altLang="ar-SA" sz="2400" b="1"/>
            </a:p>
          </p:txBody>
        </p:sp>
        <p:sp>
          <p:nvSpPr>
            <p:cNvPr id="80" name="Text Box 23">
              <a:extLst>
                <a:ext uri="{FF2B5EF4-FFF2-40B4-BE49-F238E27FC236}">
                  <a16:creationId xmlns:a16="http://schemas.microsoft.com/office/drawing/2014/main" id="{83691949-ED99-E94B-942E-5B46D7B2E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1956"/>
              <a:ext cx="408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٢٢</a:t>
              </a:r>
              <a:endParaRPr lang="en-US" altLang="ar-SA" sz="2400" b="1"/>
            </a:p>
          </p:txBody>
        </p:sp>
        <p:sp>
          <p:nvSpPr>
            <p:cNvPr id="81" name="Line 8">
              <a:extLst>
                <a:ext uri="{FF2B5EF4-FFF2-40B4-BE49-F238E27FC236}">
                  <a16:creationId xmlns:a16="http://schemas.microsoft.com/office/drawing/2014/main" id="{24020686-62A5-CB45-8E10-797AD7FB5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1" y="1933"/>
              <a:ext cx="2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2" name="Text Box 9">
            <a:extLst>
              <a:ext uri="{FF2B5EF4-FFF2-40B4-BE49-F238E27FC236}">
                <a16:creationId xmlns:a16="http://schemas.microsoft.com/office/drawing/2014/main" id="{20EAB818-0FBA-5B40-833F-6017D6DD9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151" y="4090896"/>
            <a:ext cx="1274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٢٢أ = ٢</a:t>
            </a:r>
            <a:endParaRPr lang="en-US" altLang="ar-SA" sz="2400" b="1"/>
          </a:p>
        </p:txBody>
      </p:sp>
      <p:sp>
        <p:nvSpPr>
          <p:cNvPr id="83" name="Rectangle 43">
            <a:extLst>
              <a:ext uri="{FF2B5EF4-FFF2-40B4-BE49-F238E27FC236}">
                <a16:creationId xmlns:a16="http://schemas.microsoft.com/office/drawing/2014/main" id="{2D1E8430-C6D1-3D45-B35E-68641E408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334" y="2730223"/>
            <a:ext cx="2519363" cy="14049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ما هو العدد الذي نضعه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مكان الـ </a:t>
            </a:r>
            <a:r>
              <a:rPr lang="ar-SA" altLang="ar-SA" sz="2400" b="1" dirty="0" err="1"/>
              <a:t>أ</a:t>
            </a:r>
            <a:r>
              <a:rPr lang="ar-SA" altLang="ar-SA" sz="2400" b="1" dirty="0"/>
              <a:t> لنحصل على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طرفين متساويين ؟</a:t>
            </a:r>
            <a:endParaRPr lang="en-US" altLang="ar-SA" sz="2400" b="1" dirty="0"/>
          </a:p>
        </p:txBody>
      </p:sp>
      <p:grpSp>
        <p:nvGrpSpPr>
          <p:cNvPr id="84" name="Group 28">
            <a:extLst>
              <a:ext uri="{FF2B5EF4-FFF2-40B4-BE49-F238E27FC236}">
                <a16:creationId xmlns:a16="http://schemas.microsoft.com/office/drawing/2014/main" id="{5F075032-6D34-EB47-8A1C-864D1870BE22}"/>
              </a:ext>
            </a:extLst>
          </p:cNvPr>
          <p:cNvGrpSpPr>
            <a:grpSpLocks/>
          </p:cNvGrpSpPr>
          <p:nvPr/>
        </p:nvGrpSpPr>
        <p:grpSpPr bwMode="auto">
          <a:xfrm>
            <a:off x="6788098" y="5495893"/>
            <a:ext cx="4082308" cy="895350"/>
            <a:chOff x="2185" y="3028"/>
            <a:chExt cx="2668" cy="564"/>
          </a:xfrm>
        </p:grpSpPr>
        <p:sp>
          <p:nvSpPr>
            <p:cNvPr id="85" name="Rectangle 43">
              <a:extLst>
                <a:ext uri="{FF2B5EF4-FFF2-40B4-BE49-F238E27FC236}">
                  <a16:creationId xmlns:a16="http://schemas.microsoft.com/office/drawing/2014/main" id="{04C38836-37D0-0843-BB6E-DC5F5E339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3045"/>
              <a:ext cx="2668" cy="477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مجموعة الحل = {         }</a:t>
              </a:r>
              <a:endParaRPr lang="en-US" altLang="ar-SA" sz="2400" b="1"/>
            </a:p>
          </p:txBody>
        </p:sp>
        <p:grpSp>
          <p:nvGrpSpPr>
            <p:cNvPr id="86" name="Group 24">
              <a:extLst>
                <a:ext uri="{FF2B5EF4-FFF2-40B4-BE49-F238E27FC236}">
                  <a16:creationId xmlns:a16="http://schemas.microsoft.com/office/drawing/2014/main" id="{1F856D90-4321-6346-A9FA-D1CFE34C3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8" y="3028"/>
              <a:ext cx="457" cy="564"/>
              <a:chOff x="984" y="1690"/>
              <a:chExt cx="457" cy="564"/>
            </a:xfrm>
          </p:grpSpPr>
          <p:sp>
            <p:nvSpPr>
              <p:cNvPr id="87" name="Text Box 23">
                <a:extLst>
                  <a:ext uri="{FF2B5EF4-FFF2-40B4-BE49-F238E27FC236}">
                    <a16:creationId xmlns:a16="http://schemas.microsoft.com/office/drawing/2014/main" id="{10BED4D4-D122-294A-9DEE-2FDE0DC448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4" y="1690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</a:t>
                </a:r>
                <a:endParaRPr lang="en-US" altLang="ar-SA" sz="2400" b="1" dirty="0"/>
              </a:p>
            </p:txBody>
          </p:sp>
          <p:sp>
            <p:nvSpPr>
              <p:cNvPr id="88" name="Text Box 23">
                <a:extLst>
                  <a:ext uri="{FF2B5EF4-FFF2-40B4-BE49-F238E27FC236}">
                    <a16:creationId xmlns:a16="http://schemas.microsoft.com/office/drawing/2014/main" id="{99F1C627-7A59-234A-9D26-1AF9BF3B55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3" y="1966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/>
                  <a:t>١١</a:t>
                </a:r>
                <a:endParaRPr lang="en-US" altLang="ar-SA" sz="2400" b="1" dirty="0"/>
              </a:p>
            </p:txBody>
          </p:sp>
          <p:sp>
            <p:nvSpPr>
              <p:cNvPr id="89" name="Line 27">
                <a:extLst>
                  <a:ext uri="{FF2B5EF4-FFF2-40B4-BE49-F238E27FC236}">
                    <a16:creationId xmlns:a16="http://schemas.microsoft.com/office/drawing/2014/main" id="{D4CD8384-EDD6-704E-B932-595FF06D4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1" y="1946"/>
                <a:ext cx="2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90" name="Text Box 66">
            <a:extLst>
              <a:ext uri="{FF2B5EF4-FFF2-40B4-BE49-F238E27FC236}">
                <a16:creationId xmlns:a16="http://schemas.microsoft.com/office/drawing/2014/main" id="{B498CA91-E568-0245-936F-514981D74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86" y="698883"/>
            <a:ext cx="2736850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صــ ٨/١٥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grpSp>
        <p:nvGrpSpPr>
          <p:cNvPr id="91" name="مجموعة 67">
            <a:extLst>
              <a:ext uri="{FF2B5EF4-FFF2-40B4-BE49-F238E27FC236}">
                <a16:creationId xmlns:a16="http://schemas.microsoft.com/office/drawing/2014/main" id="{25F9B8C8-4BE9-7F47-95C7-B2A6853833A1}"/>
              </a:ext>
            </a:extLst>
          </p:cNvPr>
          <p:cNvGrpSpPr>
            <a:grpSpLocks/>
          </p:cNvGrpSpPr>
          <p:nvPr/>
        </p:nvGrpSpPr>
        <p:grpSpPr bwMode="auto">
          <a:xfrm>
            <a:off x="7471915" y="3606353"/>
            <a:ext cx="2501900" cy="485775"/>
            <a:chOff x="1458971" y="4670917"/>
            <a:chExt cx="715874" cy="485604"/>
          </a:xfrm>
        </p:grpSpPr>
        <p:sp>
          <p:nvSpPr>
            <p:cNvPr id="92" name="Text Box 23">
              <a:extLst>
                <a:ext uri="{FF2B5EF4-FFF2-40B4-BE49-F238E27FC236}">
                  <a16:creationId xmlns:a16="http://schemas.microsoft.com/office/drawing/2014/main" id="{AD878A9F-6855-3048-9F92-F494E0612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860" y="4670917"/>
              <a:ext cx="153985" cy="3967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 cmpd="thinThick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SA" sz="2000" b="1" dirty="0"/>
                <a:t>-٥</a:t>
              </a:r>
              <a:endParaRPr lang="en-US" sz="2000" b="1" dirty="0"/>
            </a:p>
          </p:txBody>
        </p:sp>
        <p:sp>
          <p:nvSpPr>
            <p:cNvPr id="93" name="Text Box 23">
              <a:extLst>
                <a:ext uri="{FF2B5EF4-FFF2-40B4-BE49-F238E27FC236}">
                  <a16:creationId xmlns:a16="http://schemas.microsoft.com/office/drawing/2014/main" id="{897AA939-CAE5-8847-B43B-AC08FDFED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8971" y="4759786"/>
              <a:ext cx="229389" cy="39673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 cmpd="thinThick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SA" sz="2000" b="1" dirty="0"/>
                <a:t>-٥</a:t>
              </a:r>
              <a:endParaRPr lang="en-US" sz="2000" b="1" dirty="0"/>
            </a:p>
          </p:txBody>
        </p:sp>
      </p:grpSp>
      <p:sp>
        <p:nvSpPr>
          <p:cNvPr id="94" name="Line 21">
            <a:extLst>
              <a:ext uri="{FF2B5EF4-FFF2-40B4-BE49-F238E27FC236}">
                <a16:creationId xmlns:a16="http://schemas.microsoft.com/office/drawing/2014/main" id="{6FDFE68A-CB55-124D-A148-4891D2E5A5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88051" y="3424146"/>
            <a:ext cx="212725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5" name="Line 20">
            <a:extLst>
              <a:ext uri="{FF2B5EF4-FFF2-40B4-BE49-F238E27FC236}">
                <a16:creationId xmlns:a16="http://schemas.microsoft.com/office/drawing/2014/main" id="{E04EDAA3-621F-3440-A8CD-87FE726499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2764" y="3341596"/>
            <a:ext cx="1524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6" name="Text Box 9">
            <a:extLst>
              <a:ext uri="{FF2B5EF4-FFF2-40B4-BE49-F238E27FC236}">
                <a16:creationId xmlns:a16="http://schemas.microsoft.com/office/drawing/2014/main" id="{F69273CB-A6B4-F747-8079-B3904EA99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864" y="4692559"/>
            <a:ext cx="61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أ =</a:t>
            </a:r>
            <a:endParaRPr lang="en-US" altLang="ar-SA" sz="2400" b="1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2D244D6-DD59-5949-B18A-DB217EF9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11" y="633062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14739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8" grpId="0"/>
      <p:bldP spid="69" grpId="0"/>
      <p:bldP spid="77" grpId="0"/>
      <p:bldP spid="82" grpId="0"/>
      <p:bldP spid="83" grpId="0" animBg="1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43290" y="1121410"/>
            <a:ext cx="1328850" cy="480398"/>
            <a:chOff x="9985402" y="968174"/>
            <a:chExt cx="14533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459747" y="495121"/>
              <a:ext cx="505976" cy="145208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985402" y="1063443"/>
              <a:ext cx="1388819" cy="316060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0791" y="433039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7362" y="463122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181330" y="192435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المعادلات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AutoShape 2">
            <a:extLst>
              <a:ext uri="{FF2B5EF4-FFF2-40B4-BE49-F238E27FC236}">
                <a16:creationId xmlns:a16="http://schemas.microsoft.com/office/drawing/2014/main" id="{01B8F931-A682-9043-9740-C50F9CE2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770" y="618137"/>
            <a:ext cx="2592387" cy="576263"/>
          </a:xfrm>
          <a:prstGeom prst="hexagon">
            <a:avLst>
              <a:gd name="adj" fmla="val 11164"/>
              <a:gd name="vf" fmla="val 115470"/>
            </a:avLst>
          </a:prstGeom>
          <a:solidFill>
            <a:srgbClr val="C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73" name="Group 29">
            <a:extLst>
              <a:ext uri="{FF2B5EF4-FFF2-40B4-BE49-F238E27FC236}">
                <a16:creationId xmlns:a16="http://schemas.microsoft.com/office/drawing/2014/main" id="{591791B9-4470-4F4A-B8C4-F4CFE12262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64594" y="697547"/>
            <a:ext cx="2363787" cy="388938"/>
            <a:chOff x="3810" y="799"/>
            <a:chExt cx="1489" cy="245"/>
          </a:xfrm>
        </p:grpSpPr>
        <p:sp>
          <p:nvSpPr>
            <p:cNvPr id="74" name="AutoShape 28">
              <a:extLst>
                <a:ext uri="{FF2B5EF4-FFF2-40B4-BE49-F238E27FC236}">
                  <a16:creationId xmlns:a16="http://schemas.microsoft.com/office/drawing/2014/main" id="{97230FD1-D9B0-2F4E-8A2A-1A56839F05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10" y="799"/>
              <a:ext cx="148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5" name="Picture 30">
              <a:extLst>
                <a:ext uri="{FF2B5EF4-FFF2-40B4-BE49-F238E27FC236}">
                  <a16:creationId xmlns:a16="http://schemas.microsoft.com/office/drawing/2014/main" id="{C2B5754A-8933-374F-935D-CF650583C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" y="799"/>
              <a:ext cx="14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" name="Rectangle 31">
            <a:extLst>
              <a:ext uri="{FF2B5EF4-FFF2-40B4-BE49-F238E27FC236}">
                <a16:creationId xmlns:a16="http://schemas.microsoft.com/office/drawing/2014/main" id="{EC5710D6-6364-9748-A8CD-862091502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798" y="1236662"/>
            <a:ext cx="4637420" cy="3168650"/>
          </a:xfrm>
          <a:prstGeom prst="rect">
            <a:avLst/>
          </a:prstGeom>
          <a:solidFill>
            <a:srgbClr val="FDF2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7" name="Text Box 9">
            <a:extLst>
              <a:ext uri="{FF2B5EF4-FFF2-40B4-BE49-F238E27FC236}">
                <a16:creationId xmlns:a16="http://schemas.microsoft.com/office/drawing/2014/main" id="{6C6301BF-9011-6F41-B697-40DE8AB94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468" y="1849437"/>
            <a:ext cx="5005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 ٨× ٤ × ك + ٩ × ٥ = ( ٣٦ – ٤ ) ك – ( ٢ × ٥ )</a:t>
            </a:r>
            <a:endParaRPr lang="en-US" altLang="ar-SA" sz="2000" b="1"/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AB34A71-A4FF-2742-8E37-D4FA59741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218" y="2928937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+          =             ك – </a:t>
            </a:r>
            <a:endParaRPr lang="en-US" altLang="ar-SA" sz="2000" b="1"/>
          </a:p>
        </p:txBody>
      </p:sp>
      <p:sp>
        <p:nvSpPr>
          <p:cNvPr id="79" name="Oval 10">
            <a:extLst>
              <a:ext uri="{FF2B5EF4-FFF2-40B4-BE49-F238E27FC236}">
                <a16:creationId xmlns:a16="http://schemas.microsoft.com/office/drawing/2014/main" id="{FF031BCE-EE25-DC40-9B11-8262B174D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6106" y="1812924"/>
            <a:ext cx="1116012" cy="4683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0" name="Line 11">
            <a:extLst>
              <a:ext uri="{FF2B5EF4-FFF2-40B4-BE49-F238E27FC236}">
                <a16:creationId xmlns:a16="http://schemas.microsoft.com/office/drawing/2014/main" id="{648FCA74-1446-2647-B753-0900E48B2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4593" y="2279649"/>
            <a:ext cx="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4578D215-CAD2-0B47-A842-8E635E57A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7718" y="2917824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٣٢ ك</a:t>
            </a:r>
            <a:endParaRPr lang="en-US" altLang="ar-SA" sz="2000" b="1"/>
          </a:p>
        </p:txBody>
      </p:sp>
      <p:sp>
        <p:nvSpPr>
          <p:cNvPr id="82" name="Rectangle 43">
            <a:extLst>
              <a:ext uri="{FF2B5EF4-FFF2-40B4-BE49-F238E27FC236}">
                <a16:creationId xmlns:a16="http://schemas.microsoft.com/office/drawing/2014/main" id="{69B3CC08-B1B6-EA48-9339-F43CCBF33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554" y="4486352"/>
            <a:ext cx="3795552" cy="7572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لا يوجد حل</a:t>
            </a:r>
            <a:endParaRPr lang="en-US" altLang="ar-SA" sz="2400" b="1"/>
          </a:p>
        </p:txBody>
      </p:sp>
      <p:sp>
        <p:nvSpPr>
          <p:cNvPr id="83" name="AutoShape 95">
            <a:extLst>
              <a:ext uri="{FF2B5EF4-FFF2-40B4-BE49-F238E27FC236}">
                <a16:creationId xmlns:a16="http://schemas.microsoft.com/office/drawing/2014/main" id="{F51F0650-0F8D-F149-9254-BB7B6EB64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868" y="5449887"/>
            <a:ext cx="2233613" cy="576262"/>
          </a:xfrm>
          <a:prstGeom prst="octagon">
            <a:avLst>
              <a:gd name="adj" fmla="val 29287"/>
            </a:avLst>
          </a:prstGeom>
          <a:solidFill>
            <a:srgbClr val="EFD1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مستحيلة الحل فاي</a:t>
            </a:r>
            <a:endParaRPr lang="en-US" altLang="ar-SA" sz="2400" b="1"/>
          </a:p>
        </p:txBody>
      </p:sp>
      <p:sp>
        <p:nvSpPr>
          <p:cNvPr id="85" name="Text Box 23">
            <a:extLst>
              <a:ext uri="{FF2B5EF4-FFF2-40B4-BE49-F238E27FC236}">
                <a16:creationId xmlns:a16="http://schemas.microsoft.com/office/drawing/2014/main" id="{18B190C6-B7EC-9F48-AEBF-AB4BE75BB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193" y="2951162"/>
            <a:ext cx="53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١٠</a:t>
            </a:r>
            <a:endParaRPr lang="en-US" altLang="ar-SA" sz="2000" b="1"/>
          </a:p>
        </p:txBody>
      </p:sp>
      <p:sp>
        <p:nvSpPr>
          <p:cNvPr id="86" name="Rectangle 43">
            <a:extLst>
              <a:ext uri="{FF2B5EF4-FFF2-40B4-BE49-F238E27FC236}">
                <a16:creationId xmlns:a16="http://schemas.microsoft.com/office/drawing/2014/main" id="{9F80E452-442C-E649-B53C-9842D924E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823" y="557078"/>
            <a:ext cx="2519363" cy="14049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ما هو العدد الذي نضعه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مكان الـ ك لنحصل على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طرفين متساويين ؟</a:t>
            </a:r>
            <a:endParaRPr lang="en-US" altLang="ar-SA" sz="2400" b="1" dirty="0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id="{4CBB02FC-9CD7-5F48-B3FC-417D9DADE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4731" y="1812924"/>
            <a:ext cx="684212" cy="4683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8" name="Line 11">
            <a:extLst>
              <a:ext uri="{FF2B5EF4-FFF2-40B4-BE49-F238E27FC236}">
                <a16:creationId xmlns:a16="http://schemas.microsoft.com/office/drawing/2014/main" id="{8D11EE72-86C4-3D44-B42D-8D7C6A1EA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3506" y="2281237"/>
            <a:ext cx="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" name="Text Box 23">
            <a:extLst>
              <a:ext uri="{FF2B5EF4-FFF2-40B4-BE49-F238E27FC236}">
                <a16:creationId xmlns:a16="http://schemas.microsoft.com/office/drawing/2014/main" id="{BD89096E-A49D-C243-9015-F0B9F7104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31" y="2928937"/>
            <a:ext cx="68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٤٥</a:t>
            </a:r>
            <a:endParaRPr lang="en-US" altLang="ar-SA" sz="2000" b="1"/>
          </a:p>
        </p:txBody>
      </p:sp>
      <p:sp>
        <p:nvSpPr>
          <p:cNvPr id="90" name="Oval 10">
            <a:extLst>
              <a:ext uri="{FF2B5EF4-FFF2-40B4-BE49-F238E27FC236}">
                <a16:creationId xmlns:a16="http://schemas.microsoft.com/office/drawing/2014/main" id="{D47B7375-CD78-DE45-BFD7-CC23F39E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256" y="1812924"/>
            <a:ext cx="1044575" cy="4683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1" name="Line 11">
            <a:extLst>
              <a:ext uri="{FF2B5EF4-FFF2-40B4-BE49-F238E27FC236}">
                <a16:creationId xmlns:a16="http://schemas.microsoft.com/office/drawing/2014/main" id="{2D7741F0-C493-8740-8C90-A5C4133EF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4006" y="2281237"/>
            <a:ext cx="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Text Box 23">
            <a:extLst>
              <a:ext uri="{FF2B5EF4-FFF2-40B4-BE49-F238E27FC236}">
                <a16:creationId xmlns:a16="http://schemas.microsoft.com/office/drawing/2014/main" id="{51DDD30E-9CC8-FA4C-9B74-A8C4B669F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643" y="2928937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٣٢</a:t>
            </a:r>
            <a:endParaRPr lang="en-US" altLang="ar-SA" sz="2000" b="1"/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AFB3395E-A969-CB4A-A8A0-2E4C37EA0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318" y="1812924"/>
            <a:ext cx="936625" cy="4683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id="{6B129212-6D8A-4848-B89F-47F1A6CA9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7631" y="2281237"/>
            <a:ext cx="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5" name="Rectangle 43">
            <a:extLst>
              <a:ext uri="{FF2B5EF4-FFF2-40B4-BE49-F238E27FC236}">
                <a16:creationId xmlns:a16="http://schemas.microsoft.com/office/drawing/2014/main" id="{F80F6FD7-17DF-624D-B227-8AFCF6C49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356" y="3655346"/>
            <a:ext cx="2520950" cy="2548604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96" name="Text Box 37">
            <a:extLst>
              <a:ext uri="{FF2B5EF4-FFF2-40B4-BE49-F238E27FC236}">
                <a16:creationId xmlns:a16="http://schemas.microsoft.com/office/drawing/2014/main" id="{AA88C27C-16FF-EA42-A7C7-E2C71EA98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8281" y="4195762"/>
            <a:ext cx="154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٣٢ ك = ٣٢ ك</a:t>
            </a:r>
            <a:endParaRPr lang="en-US" altLang="ar-SA" sz="2000" b="1"/>
          </a:p>
        </p:txBody>
      </p:sp>
      <p:sp>
        <p:nvSpPr>
          <p:cNvPr id="97" name="Text Box 37">
            <a:extLst>
              <a:ext uri="{FF2B5EF4-FFF2-40B4-BE49-F238E27FC236}">
                <a16:creationId xmlns:a16="http://schemas.microsoft.com/office/drawing/2014/main" id="{107B2F7B-8BA5-AC48-BEBC-BB629013B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668" y="5105399"/>
            <a:ext cx="1836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و ٤٥ &gt;  - ١٠</a:t>
            </a:r>
            <a:endParaRPr lang="en-US" altLang="ar-SA" sz="2000" b="1"/>
          </a:p>
        </p:txBody>
      </p:sp>
      <p:sp>
        <p:nvSpPr>
          <p:cNvPr id="107" name="Text Box 37">
            <a:extLst>
              <a:ext uri="{FF2B5EF4-FFF2-40B4-BE49-F238E27FC236}">
                <a16:creationId xmlns:a16="http://schemas.microsoft.com/office/drawing/2014/main" id="{DDFBD6FF-B8A8-CF42-9E69-5432620BD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431" y="5502274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الطرف الأيمن أكبر من الطرف الأيسر</a:t>
            </a:r>
            <a:endParaRPr lang="en-US" altLang="ar-SA" sz="2000" b="1"/>
          </a:p>
        </p:txBody>
      </p:sp>
      <p:sp>
        <p:nvSpPr>
          <p:cNvPr id="111" name="Text Box 37">
            <a:extLst>
              <a:ext uri="{FF2B5EF4-FFF2-40B4-BE49-F238E27FC236}">
                <a16:creationId xmlns:a16="http://schemas.microsoft.com/office/drawing/2014/main" id="{7241FD57-60FC-6A43-A951-E739FB205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918" y="3797299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لكن نلاحظ ان </a:t>
            </a:r>
            <a:endParaRPr lang="en-US" altLang="ar-SA" sz="2000" b="1"/>
          </a:p>
        </p:txBody>
      </p:sp>
      <p:sp>
        <p:nvSpPr>
          <p:cNvPr id="112" name="Text Box 66">
            <a:extLst>
              <a:ext uri="{FF2B5EF4-FFF2-40B4-BE49-F238E27FC236}">
                <a16:creationId xmlns:a16="http://schemas.microsoft.com/office/drawing/2014/main" id="{07178C19-A46D-F54D-9761-43A5B6701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91" y="916735"/>
            <a:ext cx="1423045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صــ ١٣/ب٣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113" name="Rectangle 43">
            <a:extLst>
              <a:ext uri="{FF2B5EF4-FFF2-40B4-BE49-F238E27FC236}">
                <a16:creationId xmlns:a16="http://schemas.microsoft.com/office/drawing/2014/main" id="{571ED27C-D8C1-0B44-B04C-D3CEF914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651" y="2157256"/>
            <a:ext cx="2519362" cy="144145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20" name="مستطيل 119">
            <a:extLst>
              <a:ext uri="{FF2B5EF4-FFF2-40B4-BE49-F238E27FC236}">
                <a16:creationId xmlns:a16="http://schemas.microsoft.com/office/drawing/2014/main" id="{F19D83A5-5DBF-274B-972F-6C161180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012" y="2326053"/>
            <a:ext cx="457200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/>
              <a:t>لحل هذه المعادلة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/>
              <a:t> </a:t>
            </a:r>
            <a:r>
              <a:rPr lang="ar-SA" altLang="ar-SA" sz="1800" b="1" dirty="0" err="1"/>
              <a:t>ناخذ</a:t>
            </a:r>
            <a:r>
              <a:rPr lang="ar-SA" altLang="ar-SA" sz="1800" b="1" dirty="0"/>
              <a:t> النظير الجمعي  لمتغير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/>
              <a:t>الأصغر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/>
              <a:t>ك من الطرفين ونطرح</a:t>
            </a:r>
            <a:endParaRPr lang="en-US" altLang="ar-SA" sz="1800" b="1" dirty="0"/>
          </a:p>
        </p:txBody>
      </p:sp>
      <p:sp>
        <p:nvSpPr>
          <p:cNvPr id="121" name="Oval 10">
            <a:extLst>
              <a:ext uri="{FF2B5EF4-FFF2-40B4-BE49-F238E27FC236}">
                <a16:creationId xmlns:a16="http://schemas.microsoft.com/office/drawing/2014/main" id="{F7DE890C-1484-7245-ACCC-04B90FD2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8331" y="2820987"/>
            <a:ext cx="1116012" cy="468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22" name="Oval 10">
            <a:extLst>
              <a:ext uri="{FF2B5EF4-FFF2-40B4-BE49-F238E27FC236}">
                <a16:creationId xmlns:a16="http://schemas.microsoft.com/office/drawing/2014/main" id="{CDC85A7B-33B7-C545-A681-C27790B8F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331" y="2881312"/>
            <a:ext cx="1114425" cy="468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23" name="شكل بيضاوي 122">
            <a:extLst>
              <a:ext uri="{FF2B5EF4-FFF2-40B4-BE49-F238E27FC236}">
                <a16:creationId xmlns:a16="http://schemas.microsoft.com/office/drawing/2014/main" id="{7F7CB80E-6A3C-FC49-808F-BED49188031E}"/>
              </a:ext>
            </a:extLst>
          </p:cNvPr>
          <p:cNvSpPr/>
          <p:nvPr/>
        </p:nvSpPr>
        <p:spPr>
          <a:xfrm>
            <a:off x="7281031" y="4803774"/>
            <a:ext cx="198437" cy="149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124" name="رابط مستقيم 7">
            <a:extLst>
              <a:ext uri="{FF2B5EF4-FFF2-40B4-BE49-F238E27FC236}">
                <a16:creationId xmlns:a16="http://schemas.microsoft.com/office/drawing/2014/main" id="{CFAB6C5A-55C1-284F-BFF7-BAB462B226F8}"/>
              </a:ext>
            </a:extLst>
          </p:cNvPr>
          <p:cNvCxnSpPr>
            <a:cxnSpLocks/>
          </p:cNvCxnSpPr>
          <p:nvPr/>
        </p:nvCxnSpPr>
        <p:spPr>
          <a:xfrm flipH="1">
            <a:off x="7279083" y="4781289"/>
            <a:ext cx="184512" cy="20893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943B72E-A978-9647-A7A0-899ACAC9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883" y="6372225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211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6" grpId="0" animBg="1"/>
      <p:bldP spid="77" grpId="0"/>
      <p:bldP spid="78" grpId="0"/>
      <p:bldP spid="79" grpId="0" animBg="1"/>
      <p:bldP spid="81" grpId="0"/>
      <p:bldP spid="82" grpId="0" animBg="1"/>
      <p:bldP spid="83" grpId="0" animBg="1"/>
      <p:bldP spid="85" grpId="0"/>
      <p:bldP spid="86" grpId="0" animBg="1"/>
      <p:bldP spid="87" grpId="0" animBg="1"/>
      <p:bldP spid="89" grpId="0"/>
      <p:bldP spid="90" grpId="0" animBg="1"/>
      <p:bldP spid="92" grpId="0"/>
      <p:bldP spid="93" grpId="0" animBg="1"/>
      <p:bldP spid="95" grpId="0" animBg="1"/>
      <p:bldP spid="96" grpId="0"/>
      <p:bldP spid="97" grpId="0"/>
      <p:bldP spid="107" grpId="0"/>
      <p:bldP spid="111" grpId="0"/>
      <p:bldP spid="113" grpId="0" animBg="1"/>
      <p:bldP spid="120" grpId="0"/>
      <p:bldP spid="121" grpId="0" animBg="1"/>
      <p:bldP spid="122" grpId="0" animBg="1"/>
      <p:bldP spid="1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43290" y="1121410"/>
            <a:ext cx="1328850" cy="480398"/>
            <a:chOff x="9985402" y="968174"/>
            <a:chExt cx="14533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459747" y="495121"/>
              <a:ext cx="505976" cy="145208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985402" y="1063443"/>
              <a:ext cx="1388819" cy="316060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4867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7362" y="463122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المعادلات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AutoShape 2">
            <a:extLst>
              <a:ext uri="{FF2B5EF4-FFF2-40B4-BE49-F238E27FC236}">
                <a16:creationId xmlns:a16="http://schemas.microsoft.com/office/drawing/2014/main" id="{64AA773C-6C1B-0F40-962A-B7D145570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034" y="892400"/>
            <a:ext cx="3060700" cy="576263"/>
          </a:xfrm>
          <a:prstGeom prst="hexagon">
            <a:avLst>
              <a:gd name="adj" fmla="val 11164"/>
              <a:gd name="vf" fmla="val 115470"/>
            </a:avLst>
          </a:prstGeom>
          <a:solidFill>
            <a:srgbClr val="C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73" name="Group 29">
            <a:extLst>
              <a:ext uri="{FF2B5EF4-FFF2-40B4-BE49-F238E27FC236}">
                <a16:creationId xmlns:a16="http://schemas.microsoft.com/office/drawing/2014/main" id="{522B7955-E544-FB46-A2DD-341E0658B9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42047" y="1000350"/>
            <a:ext cx="2363787" cy="388938"/>
            <a:chOff x="3810" y="799"/>
            <a:chExt cx="1489" cy="245"/>
          </a:xfrm>
        </p:grpSpPr>
        <p:sp>
          <p:nvSpPr>
            <p:cNvPr id="74" name="AutoShape 28">
              <a:extLst>
                <a:ext uri="{FF2B5EF4-FFF2-40B4-BE49-F238E27FC236}">
                  <a16:creationId xmlns:a16="http://schemas.microsoft.com/office/drawing/2014/main" id="{9FCF80FF-D24F-CC4D-ACCB-005D9C62B8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10" y="799"/>
              <a:ext cx="148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5" name="Picture 30">
              <a:extLst>
                <a:ext uri="{FF2B5EF4-FFF2-40B4-BE49-F238E27FC236}">
                  <a16:creationId xmlns:a16="http://schemas.microsoft.com/office/drawing/2014/main" id="{BE7CE969-3065-7243-9388-055A99005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" y="799"/>
              <a:ext cx="14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" name="Rectangle 31">
            <a:extLst>
              <a:ext uri="{FF2B5EF4-FFF2-40B4-BE49-F238E27FC236}">
                <a16:creationId xmlns:a16="http://schemas.microsoft.com/office/drawing/2014/main" id="{DA767A64-32E1-6A43-B0C1-FC5CB7133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378" y="1719488"/>
            <a:ext cx="3974406" cy="3060700"/>
          </a:xfrm>
          <a:prstGeom prst="rect">
            <a:avLst/>
          </a:prstGeom>
          <a:solidFill>
            <a:srgbClr val="FDF2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7" name="Text Box 9">
            <a:extLst>
              <a:ext uri="{FF2B5EF4-FFF2-40B4-BE49-F238E27FC236}">
                <a16:creationId xmlns:a16="http://schemas.microsoft.com/office/drawing/2014/main" id="{C237A094-67D9-7446-BB07-AE6FB8288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897" y="222431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( ب + ١(– ٥ = ٣ ب - ٢</a:t>
            </a:r>
            <a:endParaRPr lang="en-US" altLang="ar-SA" sz="2400" b="1"/>
          </a:p>
        </p:txBody>
      </p:sp>
      <p:sp>
        <p:nvSpPr>
          <p:cNvPr id="78" name="Line 11">
            <a:extLst>
              <a:ext uri="{FF2B5EF4-FFF2-40B4-BE49-F238E27FC236}">
                <a16:creationId xmlns:a16="http://schemas.microsoft.com/office/drawing/2014/main" id="{DB902CEF-2796-754E-8E22-0EE2CB63C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7572" y="3354613"/>
            <a:ext cx="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9" name="Text Box 23">
            <a:extLst>
              <a:ext uri="{FF2B5EF4-FFF2-40B4-BE49-F238E27FC236}">
                <a16:creationId xmlns:a16="http://schemas.microsoft.com/office/drawing/2014/main" id="{177E431D-5CB3-1D47-AC93-89A94EE97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0184" y="2943450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ب</a:t>
            </a:r>
            <a:endParaRPr lang="en-US" altLang="ar-SA" sz="2400" b="1"/>
          </a:p>
        </p:txBody>
      </p:sp>
      <p:sp>
        <p:nvSpPr>
          <p:cNvPr id="80" name="Rectangle 43">
            <a:extLst>
              <a:ext uri="{FF2B5EF4-FFF2-40B4-BE49-F238E27FC236}">
                <a16:creationId xmlns:a16="http://schemas.microsoft.com/office/drawing/2014/main" id="{4BBA6660-8B4C-9241-A128-6E56A6B0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709" y="4780188"/>
            <a:ext cx="5400675" cy="7572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اذا كان الطرفين متساوي نفس المتغير ونفس الرقم اذا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= ح مجموعة الاعداد الحقيقيه</a:t>
            </a:r>
            <a:endParaRPr lang="en-US" altLang="ar-SA" sz="2400" b="1"/>
          </a:p>
        </p:txBody>
      </p:sp>
      <p:sp>
        <p:nvSpPr>
          <p:cNvPr id="81" name="AutoShape 95">
            <a:extLst>
              <a:ext uri="{FF2B5EF4-FFF2-40B4-BE49-F238E27FC236}">
                <a16:creationId xmlns:a16="http://schemas.microsoft.com/office/drawing/2014/main" id="{A0E05675-532B-414F-85E1-58CF6ED45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687" y="5652435"/>
            <a:ext cx="2233613" cy="576262"/>
          </a:xfrm>
          <a:prstGeom prst="octagon">
            <a:avLst>
              <a:gd name="adj" fmla="val 29287"/>
            </a:avLst>
          </a:prstGeom>
          <a:solidFill>
            <a:srgbClr val="EFD1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وتسمى متطابقة</a:t>
            </a:r>
            <a:endParaRPr lang="en-US" altLang="ar-SA" sz="2400" b="1"/>
          </a:p>
        </p:txBody>
      </p:sp>
      <p:sp>
        <p:nvSpPr>
          <p:cNvPr id="83" name="Text Box 23">
            <a:extLst>
              <a:ext uri="{FF2B5EF4-FFF2-40B4-BE49-F238E27FC236}">
                <a16:creationId xmlns:a16="http://schemas.microsoft.com/office/drawing/2014/main" id="{E4A9484D-E8B9-1445-A526-F53D14902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309" y="2908525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ــ  ٥ = ٣ ب - ٢</a:t>
            </a:r>
            <a:endParaRPr lang="en-US" altLang="ar-SA" sz="2400" b="1"/>
          </a:p>
        </p:txBody>
      </p:sp>
      <p:sp>
        <p:nvSpPr>
          <p:cNvPr id="84" name="Rectangle 43">
            <a:extLst>
              <a:ext uri="{FF2B5EF4-FFF2-40B4-BE49-F238E27FC236}">
                <a16:creationId xmlns:a16="http://schemas.microsoft.com/office/drawing/2014/main" id="{9933AA52-7C76-3F4F-8AA2-66212BA4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9691" y="962251"/>
            <a:ext cx="2519362" cy="14049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ما هو العدد الذي نضعه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مكان الـ ب لنحصل على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طرفين متساويين ؟</a:t>
            </a:r>
            <a:endParaRPr lang="en-US" altLang="ar-SA" sz="2400" b="1"/>
          </a:p>
        </p:txBody>
      </p:sp>
      <p:sp>
        <p:nvSpPr>
          <p:cNvPr id="85" name="Text Box 23">
            <a:extLst>
              <a:ext uri="{FF2B5EF4-FFF2-40B4-BE49-F238E27FC236}">
                <a16:creationId xmlns:a16="http://schemas.microsoft.com/office/drawing/2014/main" id="{DAC21CC4-2E24-8844-A16C-C4FAAB0D5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9822" y="2951388"/>
            <a:ext cx="46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+</a:t>
            </a:r>
            <a:endParaRPr lang="en-US" altLang="ar-SA" sz="2400" b="1"/>
          </a:p>
        </p:txBody>
      </p:sp>
      <p:sp>
        <p:nvSpPr>
          <p:cNvPr id="86" name="Text Box 23">
            <a:extLst>
              <a:ext uri="{FF2B5EF4-FFF2-40B4-BE49-F238E27FC236}">
                <a16:creationId xmlns:a16="http://schemas.microsoft.com/office/drawing/2014/main" id="{A5579601-1AD2-1349-A894-EB2464EF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5972" y="294345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</a:t>
            </a:r>
            <a:endParaRPr lang="en-US" altLang="ar-SA" sz="2400" b="1"/>
          </a:p>
        </p:txBody>
      </p:sp>
      <p:sp>
        <p:nvSpPr>
          <p:cNvPr id="87" name="Rectangle 43">
            <a:extLst>
              <a:ext uri="{FF2B5EF4-FFF2-40B4-BE49-F238E27FC236}">
                <a16:creationId xmlns:a16="http://schemas.microsoft.com/office/drawing/2014/main" id="{4F88EF09-F679-BA41-817A-87F2689D4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347" y="3967388"/>
            <a:ext cx="2843212" cy="227488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88" name="Text Box 37">
            <a:extLst>
              <a:ext uri="{FF2B5EF4-FFF2-40B4-BE49-F238E27FC236}">
                <a16:creationId xmlns:a16="http://schemas.microsoft.com/office/drawing/2014/main" id="{AA31E93E-428F-F940-80F0-5747E354A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722" y="4788125"/>
            <a:ext cx="154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 ب = ٣ ب</a:t>
            </a:r>
            <a:endParaRPr lang="en-US" altLang="ar-SA" sz="2000" b="1"/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F92F408A-2383-1F41-9691-F2A930D5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772" y="5196113"/>
            <a:ext cx="183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ــ ٢ = ــ ٢</a:t>
            </a:r>
            <a:endParaRPr lang="en-US" altLang="ar-SA" sz="2000" b="1"/>
          </a:p>
        </p:txBody>
      </p:sp>
      <p:sp>
        <p:nvSpPr>
          <p:cNvPr id="90" name="Text Box 37">
            <a:extLst>
              <a:ext uri="{FF2B5EF4-FFF2-40B4-BE49-F238E27FC236}">
                <a16:creationId xmlns:a16="http://schemas.microsoft.com/office/drawing/2014/main" id="{31A13194-98B7-D846-AB94-DC5E49656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972" y="5583463"/>
            <a:ext cx="287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الطرف الأيمن = الطرف الأيسر</a:t>
            </a:r>
            <a:endParaRPr lang="en-US" altLang="ar-SA" sz="2000" b="1"/>
          </a:p>
        </p:txBody>
      </p:sp>
      <p:sp>
        <p:nvSpPr>
          <p:cNvPr id="91" name="Text Box 37">
            <a:extLst>
              <a:ext uri="{FF2B5EF4-FFF2-40B4-BE49-F238E27FC236}">
                <a16:creationId xmlns:a16="http://schemas.microsoft.com/office/drawing/2014/main" id="{50C09CEA-DDCB-B043-A9E2-987D062FA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047" y="4145188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وبقارنة  الطرفين</a:t>
            </a:r>
            <a:endParaRPr lang="en-US" altLang="ar-SA" sz="2000" b="1"/>
          </a:p>
        </p:txBody>
      </p:sp>
      <p:sp>
        <p:nvSpPr>
          <p:cNvPr id="92" name="Arc 36">
            <a:extLst>
              <a:ext uri="{FF2B5EF4-FFF2-40B4-BE49-F238E27FC236}">
                <a16:creationId xmlns:a16="http://schemas.microsoft.com/office/drawing/2014/main" id="{3AF3180E-1789-1443-B6D5-23DB165016BD}"/>
              </a:ext>
            </a:extLst>
          </p:cNvPr>
          <p:cNvSpPr>
            <a:spLocks/>
          </p:cNvSpPr>
          <p:nvPr/>
        </p:nvSpPr>
        <p:spPr bwMode="auto">
          <a:xfrm rot="4897306" flipH="1" flipV="1">
            <a:off x="9727153" y="2539432"/>
            <a:ext cx="1260475" cy="420687"/>
          </a:xfrm>
          <a:custGeom>
            <a:avLst/>
            <a:gdLst>
              <a:gd name="T0" fmla="*/ 2147483646 w 21600"/>
              <a:gd name="T1" fmla="*/ 0 h 23204"/>
              <a:gd name="T2" fmla="*/ 2147483646 w 21600"/>
              <a:gd name="T3" fmla="*/ 2147483646 h 23204"/>
              <a:gd name="T4" fmla="*/ 0 w 21600"/>
              <a:gd name="T5" fmla="*/ 2147483646 h 23204"/>
              <a:gd name="T6" fmla="*/ 0 60000 65536"/>
              <a:gd name="T7" fmla="*/ 0 60000 65536"/>
              <a:gd name="T8" fmla="*/ 0 60000 65536"/>
              <a:gd name="T9" fmla="*/ 0 w 21600"/>
              <a:gd name="T10" fmla="*/ 0 h 23204"/>
              <a:gd name="T11" fmla="*/ 21600 w 21600"/>
              <a:gd name="T12" fmla="*/ 23204 h 23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204" fill="none" extrusionOk="0">
                <a:moveTo>
                  <a:pt x="18194" y="0"/>
                </a:moveTo>
                <a:cubicBezTo>
                  <a:pt x="20418" y="3475"/>
                  <a:pt x="21600" y="7515"/>
                  <a:pt x="21600" y="11641"/>
                </a:cubicBezTo>
                <a:cubicBezTo>
                  <a:pt x="21600" y="15735"/>
                  <a:pt x="20436" y="19745"/>
                  <a:pt x="18244" y="23203"/>
                </a:cubicBezTo>
              </a:path>
              <a:path w="21600" h="23204" stroke="0" extrusionOk="0">
                <a:moveTo>
                  <a:pt x="18194" y="0"/>
                </a:moveTo>
                <a:cubicBezTo>
                  <a:pt x="20418" y="3475"/>
                  <a:pt x="21600" y="7515"/>
                  <a:pt x="21600" y="11641"/>
                </a:cubicBezTo>
                <a:cubicBezTo>
                  <a:pt x="21600" y="15735"/>
                  <a:pt x="20436" y="19745"/>
                  <a:pt x="18244" y="23203"/>
                </a:cubicBezTo>
                <a:lnTo>
                  <a:pt x="0" y="11641"/>
                </a:lnTo>
                <a:lnTo>
                  <a:pt x="1819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3" name="Arc 37">
            <a:extLst>
              <a:ext uri="{FF2B5EF4-FFF2-40B4-BE49-F238E27FC236}">
                <a16:creationId xmlns:a16="http://schemas.microsoft.com/office/drawing/2014/main" id="{F2360504-6105-4149-BE7E-68E52D1A57D5}"/>
              </a:ext>
            </a:extLst>
          </p:cNvPr>
          <p:cNvSpPr>
            <a:spLocks/>
          </p:cNvSpPr>
          <p:nvPr/>
        </p:nvSpPr>
        <p:spPr bwMode="auto">
          <a:xfrm rot="4897306" flipH="1" flipV="1">
            <a:off x="8981822" y="2562450"/>
            <a:ext cx="2268538" cy="1036637"/>
          </a:xfrm>
          <a:custGeom>
            <a:avLst/>
            <a:gdLst>
              <a:gd name="T0" fmla="*/ 2147483646 w 21600"/>
              <a:gd name="T1" fmla="*/ 0 h 22578"/>
              <a:gd name="T2" fmla="*/ 2147483646 w 21600"/>
              <a:gd name="T3" fmla="*/ 2147483646 h 22578"/>
              <a:gd name="T4" fmla="*/ 0 w 21600"/>
              <a:gd name="T5" fmla="*/ 2147483646 h 22578"/>
              <a:gd name="T6" fmla="*/ 0 60000 65536"/>
              <a:gd name="T7" fmla="*/ 0 60000 65536"/>
              <a:gd name="T8" fmla="*/ 0 60000 65536"/>
              <a:gd name="T9" fmla="*/ 0 w 21600"/>
              <a:gd name="T10" fmla="*/ 0 h 22578"/>
              <a:gd name="T11" fmla="*/ 21600 w 21600"/>
              <a:gd name="T12" fmla="*/ 22578 h 225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578" fill="none" extrusionOk="0">
                <a:moveTo>
                  <a:pt x="18580" y="-1"/>
                </a:moveTo>
                <a:cubicBezTo>
                  <a:pt x="20556" y="3334"/>
                  <a:pt x="21600" y="7138"/>
                  <a:pt x="21600" y="11015"/>
                </a:cubicBezTo>
                <a:cubicBezTo>
                  <a:pt x="21600" y="15109"/>
                  <a:pt x="20436" y="19119"/>
                  <a:pt x="18244" y="22577"/>
                </a:cubicBezTo>
              </a:path>
              <a:path w="21600" h="22578" stroke="0" extrusionOk="0">
                <a:moveTo>
                  <a:pt x="18580" y="-1"/>
                </a:moveTo>
                <a:cubicBezTo>
                  <a:pt x="20556" y="3334"/>
                  <a:pt x="21600" y="7138"/>
                  <a:pt x="21600" y="11015"/>
                </a:cubicBezTo>
                <a:cubicBezTo>
                  <a:pt x="21600" y="15109"/>
                  <a:pt x="20436" y="19119"/>
                  <a:pt x="18244" y="22577"/>
                </a:cubicBezTo>
                <a:lnTo>
                  <a:pt x="0" y="11015"/>
                </a:lnTo>
                <a:lnTo>
                  <a:pt x="18580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4" name="Oval 10">
            <a:extLst>
              <a:ext uri="{FF2B5EF4-FFF2-40B4-BE49-F238E27FC236}">
                <a16:creationId xmlns:a16="http://schemas.microsoft.com/office/drawing/2014/main" id="{4935ADE8-DA6C-B847-B0E6-2166AE7C2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709" y="2908525"/>
            <a:ext cx="1331913" cy="4683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5" name="Text Box 23">
            <a:extLst>
              <a:ext uri="{FF2B5EF4-FFF2-40B4-BE49-F238E27FC236}">
                <a16:creationId xmlns:a16="http://schemas.microsoft.com/office/drawing/2014/main" id="{66918531-AC6F-824D-9C2F-E9FC45247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122" y="402453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- ٢ </a:t>
            </a:r>
            <a:endParaRPr lang="en-US" altLang="ar-SA" sz="2400" b="1"/>
          </a:p>
        </p:txBody>
      </p:sp>
      <p:sp>
        <p:nvSpPr>
          <p:cNvPr id="96" name="Text Box 23">
            <a:extLst>
              <a:ext uri="{FF2B5EF4-FFF2-40B4-BE49-F238E27FC236}">
                <a16:creationId xmlns:a16="http://schemas.microsoft.com/office/drawing/2014/main" id="{4F4DA5C9-DD71-1A46-81B7-F5E4D24F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059" y="4053113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 ب             = ٣ ب - ٢ </a:t>
            </a:r>
            <a:endParaRPr lang="en-US" altLang="ar-SA" sz="2400" b="1"/>
          </a:p>
        </p:txBody>
      </p:sp>
      <p:sp>
        <p:nvSpPr>
          <p:cNvPr id="97" name="Text Box 66">
            <a:extLst>
              <a:ext uri="{FF2B5EF4-FFF2-40B4-BE49-F238E27FC236}">
                <a16:creationId xmlns:a16="http://schemas.microsoft.com/office/drawing/2014/main" id="{595B0D08-A8AC-D545-97C7-68E3F14D1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600" y="454456"/>
            <a:ext cx="2736850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صــ ٤/١٤أ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107" name="Rectangle 43">
            <a:extLst>
              <a:ext uri="{FF2B5EF4-FFF2-40B4-BE49-F238E27FC236}">
                <a16:creationId xmlns:a16="http://schemas.microsoft.com/office/drawing/2014/main" id="{7B1C41E4-67FE-6840-8657-E7CFCA1BD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372" y="2376713"/>
            <a:ext cx="2519362" cy="144145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11" name="مستطيل 110">
            <a:extLst>
              <a:ext uri="{FF2B5EF4-FFF2-40B4-BE49-F238E27FC236}">
                <a16:creationId xmlns:a16="http://schemas.microsoft.com/office/drawing/2014/main" id="{87FDF41E-1B93-EB48-A05B-374370324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4871" y="2500538"/>
            <a:ext cx="457200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1800" b="1"/>
              <a:t>لحل هذه المعادلة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1800" b="1"/>
              <a:t> ناخذ النظير الجمعي  لمتغير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1800" b="1"/>
              <a:t>الأصغر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1800" b="1"/>
              <a:t>ب من الطرفين ونطرح</a:t>
            </a:r>
            <a:endParaRPr lang="en-US" altLang="ar-SA" sz="1800" b="1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9011E81-441D-9847-B178-CDE16215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7837" y="631701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5701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6" grpId="0" animBg="1"/>
      <p:bldP spid="77" grpId="0"/>
      <p:bldP spid="79" grpId="0"/>
      <p:bldP spid="80" grpId="0" animBg="1"/>
      <p:bldP spid="81" grpId="0" animBg="1"/>
      <p:bldP spid="83" grpId="0"/>
      <p:bldP spid="84" grpId="0" animBg="1"/>
      <p:bldP spid="85" grpId="0"/>
      <p:bldP spid="86" grpId="0"/>
      <p:bldP spid="87" grpId="0" animBg="1"/>
      <p:bldP spid="88" grpId="0"/>
      <p:bldP spid="89" grpId="0"/>
      <p:bldP spid="90" grpId="0"/>
      <p:bldP spid="91" grpId="0"/>
      <p:bldP spid="94" grpId="0" animBg="1"/>
      <p:bldP spid="95" grpId="0"/>
      <p:bldP spid="96" grpId="0"/>
      <p:bldP spid="107" grpId="0" animBg="1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43290" y="1121410"/>
            <a:ext cx="1328850" cy="480398"/>
            <a:chOff x="9985402" y="968174"/>
            <a:chExt cx="14533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459747" y="495121"/>
              <a:ext cx="505976" cy="145208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985402" y="1063443"/>
              <a:ext cx="1388819" cy="316060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0791" y="433039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7362" y="463122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المعادلات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AutoShape 2">
            <a:extLst>
              <a:ext uri="{FF2B5EF4-FFF2-40B4-BE49-F238E27FC236}">
                <a16:creationId xmlns:a16="http://schemas.microsoft.com/office/drawing/2014/main" id="{E291CF0A-CE2C-A542-A19E-DB7A42035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9737" y="3231950"/>
            <a:ext cx="3311525" cy="2823574"/>
          </a:xfrm>
          <a:prstGeom prst="hexagon">
            <a:avLst>
              <a:gd name="adj" fmla="val 2148"/>
              <a:gd name="vf" fmla="val 115470"/>
            </a:avLst>
          </a:prstGeom>
          <a:solidFill>
            <a:srgbClr val="C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يقود رامي سيارته بمعدل ١٠٤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كلم في الساعة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اكتب معادلة وحلها لإيجاد الزمن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الذي سيستغرقه للسفر مسافة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٣١٢ كلم .</a:t>
            </a:r>
          </a:p>
        </p:txBody>
      </p:sp>
      <p:sp>
        <p:nvSpPr>
          <p:cNvPr id="65" name="Rectangle 31">
            <a:extLst>
              <a:ext uri="{FF2B5EF4-FFF2-40B4-BE49-F238E27FC236}">
                <a16:creationId xmlns:a16="http://schemas.microsoft.com/office/drawing/2014/main" id="{A6AA1D3E-4780-2E49-8953-8C8D0C5A7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66" y="3102774"/>
            <a:ext cx="3826844" cy="2952750"/>
          </a:xfrm>
          <a:prstGeom prst="rect">
            <a:avLst/>
          </a:prstGeom>
          <a:solidFill>
            <a:srgbClr val="FDF2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id="{58B31C6B-3B44-1240-ACED-479EC70DC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083" y="4826852"/>
            <a:ext cx="293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١ن = ٣١٢ ÷ ١٠٤</a:t>
            </a:r>
          </a:p>
        </p:txBody>
      </p:sp>
      <p:sp>
        <p:nvSpPr>
          <p:cNvPr id="75" name="Text Box 9">
            <a:extLst>
              <a:ext uri="{FF2B5EF4-FFF2-40B4-BE49-F238E27FC236}">
                <a16:creationId xmlns:a16="http://schemas.microsoft.com/office/drawing/2014/main" id="{A668FE5B-7B3C-6341-882A-1A76D2563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505" y="5253296"/>
            <a:ext cx="145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ن = ٣</a:t>
            </a:r>
            <a:endParaRPr lang="en-US" altLang="ar-SA" sz="2400" b="1" dirty="0"/>
          </a:p>
        </p:txBody>
      </p:sp>
      <p:sp>
        <p:nvSpPr>
          <p:cNvPr id="76" name="Rectangle 43">
            <a:extLst>
              <a:ext uri="{FF2B5EF4-FFF2-40B4-BE49-F238E27FC236}">
                <a16:creationId xmlns:a16="http://schemas.microsoft.com/office/drawing/2014/main" id="{299D050E-D6D6-014F-B8D7-BA728DA40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64" y="5748202"/>
            <a:ext cx="3763645" cy="501941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الزمن الذي سيستغرقه = ٣ ساعات</a:t>
            </a:r>
            <a:endParaRPr lang="en-US" altLang="ar-SA" sz="2400" b="1"/>
          </a:p>
        </p:txBody>
      </p:sp>
      <p:sp>
        <p:nvSpPr>
          <p:cNvPr id="77" name="Rectangle 43">
            <a:extLst>
              <a:ext uri="{FF2B5EF4-FFF2-40B4-BE49-F238E27FC236}">
                <a16:creationId xmlns:a16="http://schemas.microsoft.com/office/drawing/2014/main" id="{30876F29-7E50-9E45-A50B-FA3C73237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483" y="1570695"/>
            <a:ext cx="3697726" cy="14049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78" name="Text Box 9">
            <a:extLst>
              <a:ext uri="{FF2B5EF4-FFF2-40B4-BE49-F238E27FC236}">
                <a16:creationId xmlns:a16="http://schemas.microsoft.com/office/drawing/2014/main" id="{E6E472E8-DDAE-FE42-A2DB-E577A8DBE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421" y="1812853"/>
            <a:ext cx="302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الزمن الذي سيستغرقه = ن</a:t>
            </a:r>
            <a:endParaRPr lang="en-US" altLang="ar-SA" sz="2400" b="1" dirty="0"/>
          </a:p>
        </p:txBody>
      </p:sp>
      <p:sp>
        <p:nvSpPr>
          <p:cNvPr id="79" name="Text Box 9">
            <a:extLst>
              <a:ext uri="{FF2B5EF4-FFF2-40B4-BE49-F238E27FC236}">
                <a16:creationId xmlns:a16="http://schemas.microsoft.com/office/drawing/2014/main" id="{92442E65-BD76-E440-86FC-2AEBF57FA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365" y="2366169"/>
            <a:ext cx="2662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السرعة = </a:t>
            </a:r>
            <a:r>
              <a:rPr lang="ar-SA" altLang="ar-SA" sz="2400" b="1" dirty="0" err="1"/>
              <a:t>س</a:t>
            </a:r>
            <a:endParaRPr lang="en-US" altLang="ar-SA" sz="2400" b="1" dirty="0"/>
          </a:p>
        </p:txBody>
      </p:sp>
      <p:pic>
        <p:nvPicPr>
          <p:cNvPr id="80" name="Picture 25">
            <a:extLst>
              <a:ext uri="{FF2B5EF4-FFF2-40B4-BE49-F238E27FC236}">
                <a16:creationId xmlns:a16="http://schemas.microsoft.com/office/drawing/2014/main" id="{507D2141-A18B-A048-BE1F-99A2AB0C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74" y="525769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9">
            <a:extLst>
              <a:ext uri="{FF2B5EF4-FFF2-40B4-BE49-F238E27FC236}">
                <a16:creationId xmlns:a16="http://schemas.microsoft.com/office/drawing/2014/main" id="{89EC9309-17BB-C049-A196-02400A60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62" y="633719"/>
            <a:ext cx="21859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 Box 66">
            <a:extLst>
              <a:ext uri="{FF2B5EF4-FFF2-40B4-BE49-F238E27FC236}">
                <a16:creationId xmlns:a16="http://schemas.microsoft.com/office/drawing/2014/main" id="{8706158D-F08A-3440-827A-D54FFC9F9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255" y="931826"/>
            <a:ext cx="2736850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صــ ٥/١٤</a:t>
            </a:r>
            <a:endParaRPr lang="en-US" altLang="ar-SA" sz="2400" b="1">
              <a:solidFill>
                <a:schemeClr val="accent2"/>
              </a:solidFill>
            </a:endParaRPr>
          </a:p>
        </p:txBody>
      </p:sp>
      <p:sp>
        <p:nvSpPr>
          <p:cNvPr id="83" name="مثلث 82">
            <a:extLst>
              <a:ext uri="{FF2B5EF4-FFF2-40B4-BE49-F238E27FC236}">
                <a16:creationId xmlns:a16="http://schemas.microsoft.com/office/drawing/2014/main" id="{A2BB8038-0C14-2F4C-A74D-617C95FE3077}"/>
              </a:ext>
            </a:extLst>
          </p:cNvPr>
          <p:cNvSpPr/>
          <p:nvPr/>
        </p:nvSpPr>
        <p:spPr>
          <a:xfrm>
            <a:off x="8014949" y="1114732"/>
            <a:ext cx="1836738" cy="151447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/>
          </a:p>
        </p:txBody>
      </p:sp>
      <p:sp>
        <p:nvSpPr>
          <p:cNvPr id="84" name="مربع نص 6">
            <a:extLst>
              <a:ext uri="{FF2B5EF4-FFF2-40B4-BE49-F238E27FC236}">
                <a16:creationId xmlns:a16="http://schemas.microsoft.com/office/drawing/2014/main" id="{031E0423-6A16-C848-9F96-18BCAC7E1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7899" y="1338569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/>
              <a:t>ف</a:t>
            </a:r>
          </a:p>
        </p:txBody>
      </p:sp>
      <p:sp>
        <p:nvSpPr>
          <p:cNvPr id="85" name="مربع نص 22">
            <a:extLst>
              <a:ext uri="{FF2B5EF4-FFF2-40B4-BE49-F238E27FC236}">
                <a16:creationId xmlns:a16="http://schemas.microsoft.com/office/drawing/2014/main" id="{1B9EE24E-1E7F-984E-AB65-83B2D388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8262" y="2121207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/>
              <a:t>س</a:t>
            </a:r>
          </a:p>
        </p:txBody>
      </p:sp>
      <p:sp>
        <p:nvSpPr>
          <p:cNvPr id="86" name="مربع نص 23">
            <a:extLst>
              <a:ext uri="{FF2B5EF4-FFF2-40B4-BE49-F238E27FC236}">
                <a16:creationId xmlns:a16="http://schemas.microsoft.com/office/drawing/2014/main" id="{DBB0DF8E-E44F-5A46-96B7-C8DA95D4B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537" y="2091044"/>
            <a:ext cx="36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2400"/>
              <a:t>ن</a:t>
            </a:r>
          </a:p>
        </p:txBody>
      </p:sp>
      <p:cxnSp>
        <p:nvCxnSpPr>
          <p:cNvPr id="87" name="موصل مستقيم 86">
            <a:extLst>
              <a:ext uri="{FF2B5EF4-FFF2-40B4-BE49-F238E27FC236}">
                <a16:creationId xmlns:a16="http://schemas.microsoft.com/office/drawing/2014/main" id="{F64174CD-A49C-C442-B282-C13D30827A27}"/>
              </a:ext>
            </a:extLst>
          </p:cNvPr>
          <p:cNvCxnSpPr>
            <a:cxnSpLocks/>
          </p:cNvCxnSpPr>
          <p:nvPr/>
        </p:nvCxnSpPr>
        <p:spPr>
          <a:xfrm flipH="1">
            <a:off x="8397537" y="1965632"/>
            <a:ext cx="10191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موصل مستقيم 87">
            <a:extLst>
              <a:ext uri="{FF2B5EF4-FFF2-40B4-BE49-F238E27FC236}">
                <a16:creationId xmlns:a16="http://schemas.microsoft.com/office/drawing/2014/main" id="{6AC26605-C1F6-E041-BD27-921FD739F7AF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8932524" y="1965632"/>
            <a:ext cx="12700" cy="6635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مستطيل 20">
            <a:extLst>
              <a:ext uri="{FF2B5EF4-FFF2-40B4-BE49-F238E27FC236}">
                <a16:creationId xmlns:a16="http://schemas.microsoft.com/office/drawing/2014/main" id="{5925B5A5-B22A-DF44-90B4-AB0765CC2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37" y="2608569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/>
              <a:t>×</a:t>
            </a:r>
          </a:p>
        </p:txBody>
      </p:sp>
      <p:sp>
        <p:nvSpPr>
          <p:cNvPr id="90" name="مستطيل 21">
            <a:extLst>
              <a:ext uri="{FF2B5EF4-FFF2-40B4-BE49-F238E27FC236}">
                <a16:creationId xmlns:a16="http://schemas.microsoft.com/office/drawing/2014/main" id="{A24673B6-74D2-B540-ABC0-8D2D05AE2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0687" y="1710044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/>
              <a:t>÷</a:t>
            </a:r>
          </a:p>
        </p:txBody>
      </p:sp>
      <p:sp>
        <p:nvSpPr>
          <p:cNvPr id="91" name="مستطيل 38">
            <a:extLst>
              <a:ext uri="{FF2B5EF4-FFF2-40B4-BE49-F238E27FC236}">
                <a16:creationId xmlns:a16="http://schemas.microsoft.com/office/drawing/2014/main" id="{71E4C294-D4C2-F64A-97FD-696D21067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949" y="1751319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/>
              <a:t>÷</a:t>
            </a:r>
          </a:p>
        </p:txBody>
      </p:sp>
      <p:sp>
        <p:nvSpPr>
          <p:cNvPr id="92" name="Text Box 9">
            <a:extLst>
              <a:ext uri="{FF2B5EF4-FFF2-40B4-BE49-F238E27FC236}">
                <a16:creationId xmlns:a16="http://schemas.microsoft.com/office/drawing/2014/main" id="{D9460448-8580-E647-917B-827BA56F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662" y="3299943"/>
            <a:ext cx="298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المسافة  = السرعة   الزمن</a:t>
            </a:r>
          </a:p>
        </p:txBody>
      </p:sp>
      <p:sp>
        <p:nvSpPr>
          <p:cNvPr id="93" name="مستطيل 20">
            <a:extLst>
              <a:ext uri="{FF2B5EF4-FFF2-40B4-BE49-F238E27FC236}">
                <a16:creationId xmlns:a16="http://schemas.microsoft.com/office/drawing/2014/main" id="{475221E6-2F32-BF46-A97C-09D3CAA8D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037" y="3348344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/>
              <a:t>×</a:t>
            </a:r>
          </a:p>
        </p:txBody>
      </p:sp>
      <p:sp>
        <p:nvSpPr>
          <p:cNvPr id="94" name="Text Box 9">
            <a:extLst>
              <a:ext uri="{FF2B5EF4-FFF2-40B4-BE49-F238E27FC236}">
                <a16:creationId xmlns:a16="http://schemas.microsoft.com/office/drawing/2014/main" id="{720B77FB-15A4-4E4E-823C-F27281EB1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162" y="3773794"/>
            <a:ext cx="298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٣١٢ = ١٠٤ ن</a:t>
            </a:r>
          </a:p>
        </p:txBody>
      </p:sp>
      <p:cxnSp>
        <p:nvCxnSpPr>
          <p:cNvPr id="95" name="موصل مستقيم 94">
            <a:extLst>
              <a:ext uri="{FF2B5EF4-FFF2-40B4-BE49-F238E27FC236}">
                <a16:creationId xmlns:a16="http://schemas.microsoft.com/office/drawing/2014/main" id="{A628385F-CE5B-5540-8218-759DB62BE443}"/>
              </a:ext>
            </a:extLst>
          </p:cNvPr>
          <p:cNvCxnSpPr>
            <a:cxnSpLocks/>
          </p:cNvCxnSpPr>
          <p:nvPr/>
        </p:nvCxnSpPr>
        <p:spPr>
          <a:xfrm flipH="1">
            <a:off x="3250090" y="4264454"/>
            <a:ext cx="47307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موصل مستقيم 95">
            <a:extLst>
              <a:ext uri="{FF2B5EF4-FFF2-40B4-BE49-F238E27FC236}">
                <a16:creationId xmlns:a16="http://schemas.microsoft.com/office/drawing/2014/main" id="{3BEA374A-A0A7-2B47-92BE-BC08CCBC227A}"/>
              </a:ext>
            </a:extLst>
          </p:cNvPr>
          <p:cNvCxnSpPr>
            <a:cxnSpLocks/>
          </p:cNvCxnSpPr>
          <p:nvPr/>
        </p:nvCxnSpPr>
        <p:spPr>
          <a:xfrm flipH="1">
            <a:off x="4102064" y="4230994"/>
            <a:ext cx="47307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9">
            <a:extLst>
              <a:ext uri="{FF2B5EF4-FFF2-40B4-BE49-F238E27FC236}">
                <a16:creationId xmlns:a16="http://schemas.microsoft.com/office/drawing/2014/main" id="{6093D2B6-F776-7744-A8B3-49B6326B5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966" y="4264454"/>
            <a:ext cx="827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١٠٤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07" name="Text Box 9">
            <a:extLst>
              <a:ext uri="{FF2B5EF4-FFF2-40B4-BE49-F238E27FC236}">
                <a16:creationId xmlns:a16="http://schemas.microsoft.com/office/drawing/2014/main" id="{00F4A806-56F1-6245-9098-48CE8B59D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406" y="4314355"/>
            <a:ext cx="82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١٠٤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7A4D86C-5637-A44D-A0CA-6FF993BB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883" y="6300773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5925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8" grpId="0"/>
      <p:bldP spid="75" grpId="0"/>
      <p:bldP spid="76" grpId="0" animBg="1"/>
      <p:bldP spid="77" grpId="0" animBg="1"/>
      <p:bldP spid="78" grpId="0"/>
      <p:bldP spid="79" grpId="0"/>
      <p:bldP spid="92" grpId="0"/>
      <p:bldP spid="94" grpId="0"/>
      <p:bldP spid="97" grpId="0"/>
      <p:bldP spid="1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43290" y="1121410"/>
            <a:ext cx="1328850" cy="480398"/>
            <a:chOff x="9985402" y="968174"/>
            <a:chExt cx="1453374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459747" y="495121"/>
              <a:ext cx="505976" cy="145208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9985402" y="1063443"/>
              <a:ext cx="1388819" cy="316060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0791" y="433039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7362" y="463122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المعادلات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AutoShape 2">
            <a:extLst>
              <a:ext uri="{FF2B5EF4-FFF2-40B4-BE49-F238E27FC236}">
                <a16:creationId xmlns:a16="http://schemas.microsoft.com/office/drawing/2014/main" id="{06AA793A-474B-5745-9F89-C2ABDBC44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093" y="1102176"/>
            <a:ext cx="3060700" cy="576263"/>
          </a:xfrm>
          <a:prstGeom prst="hexagon">
            <a:avLst>
              <a:gd name="adj" fmla="val 11164"/>
              <a:gd name="vf" fmla="val 115470"/>
            </a:avLst>
          </a:prstGeom>
          <a:solidFill>
            <a:srgbClr val="C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grpSp>
        <p:nvGrpSpPr>
          <p:cNvPr id="73" name="Group 29">
            <a:extLst>
              <a:ext uri="{FF2B5EF4-FFF2-40B4-BE49-F238E27FC236}">
                <a16:creationId xmlns:a16="http://schemas.microsoft.com/office/drawing/2014/main" id="{B54E4B43-7ABE-E943-8D25-762E3E783E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53762" y="1266532"/>
            <a:ext cx="2363787" cy="388938"/>
            <a:chOff x="3810" y="799"/>
            <a:chExt cx="1489" cy="245"/>
          </a:xfrm>
        </p:grpSpPr>
        <p:sp>
          <p:nvSpPr>
            <p:cNvPr id="74" name="AutoShape 28">
              <a:extLst>
                <a:ext uri="{FF2B5EF4-FFF2-40B4-BE49-F238E27FC236}">
                  <a16:creationId xmlns:a16="http://schemas.microsoft.com/office/drawing/2014/main" id="{BBC1975F-FE94-DD4B-B059-A7767C4E73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10" y="799"/>
              <a:ext cx="148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75" name="Picture 30">
              <a:extLst>
                <a:ext uri="{FF2B5EF4-FFF2-40B4-BE49-F238E27FC236}">
                  <a16:creationId xmlns:a16="http://schemas.microsoft.com/office/drawing/2014/main" id="{5CF05E31-BAE2-BC45-8A0F-E3197446A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" y="799"/>
              <a:ext cx="149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" name="Rectangle 31">
            <a:extLst>
              <a:ext uri="{FF2B5EF4-FFF2-40B4-BE49-F238E27FC236}">
                <a16:creationId xmlns:a16="http://schemas.microsoft.com/office/drawing/2014/main" id="{7B5EA454-595E-274E-8926-FBA9CCD19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562" y="1766545"/>
            <a:ext cx="4226327" cy="3168650"/>
          </a:xfrm>
          <a:prstGeom prst="rect">
            <a:avLst/>
          </a:prstGeom>
          <a:solidFill>
            <a:srgbClr val="FDF2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7" name="Text Box 9">
            <a:extLst>
              <a:ext uri="{FF2B5EF4-FFF2-40B4-BE49-F238E27FC236}">
                <a16:creationId xmlns:a16="http://schemas.microsoft.com/office/drawing/2014/main" id="{A1F86A1A-7EC6-4C44-936D-64886D28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526" y="2390433"/>
            <a:ext cx="5005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 ٣× ٥ ن + ٢١ - ١٢ = ١٥ن +  </a:t>
            </a:r>
            <a:r>
              <a:rPr lang="ar-SA" altLang="ar-SA" sz="2000" b="1" baseline="30000"/>
              <a:t>٢</a:t>
            </a:r>
            <a:r>
              <a:rPr lang="ar-SA" altLang="ar-SA" sz="2000" b="1"/>
              <a:t>٣</a:t>
            </a:r>
            <a:endParaRPr lang="en-US" altLang="ar-SA" sz="2000" b="1"/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90270B95-B0F8-E34C-813B-089C6DC4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276" y="3469933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+          =           +</a:t>
            </a:r>
            <a:endParaRPr lang="en-US" altLang="ar-SA" sz="2000" b="1"/>
          </a:p>
        </p:txBody>
      </p:sp>
      <p:sp>
        <p:nvSpPr>
          <p:cNvPr id="79" name="Oval 10">
            <a:extLst>
              <a:ext uri="{FF2B5EF4-FFF2-40B4-BE49-F238E27FC236}">
                <a16:creationId xmlns:a16="http://schemas.microsoft.com/office/drawing/2014/main" id="{D8FFF77E-8CDE-5D41-A1B0-B8B6E08D6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1489" y="2374558"/>
            <a:ext cx="685800" cy="469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0" name="Line 11">
            <a:extLst>
              <a:ext uri="{FF2B5EF4-FFF2-40B4-BE49-F238E27FC236}">
                <a16:creationId xmlns:a16="http://schemas.microsoft.com/office/drawing/2014/main" id="{77D71C03-76B6-A84B-A124-0BF6A319C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60551" y="2857158"/>
            <a:ext cx="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5CDC92A7-86FE-B944-B30F-F44E4879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651" y="3481045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١٥ ن</a:t>
            </a:r>
            <a:endParaRPr lang="en-US" altLang="ar-SA" sz="2000" b="1"/>
          </a:p>
        </p:txBody>
      </p:sp>
      <p:sp>
        <p:nvSpPr>
          <p:cNvPr id="82" name="Rectangle 43">
            <a:extLst>
              <a:ext uri="{FF2B5EF4-FFF2-40B4-BE49-F238E27FC236}">
                <a16:creationId xmlns:a16="http://schemas.microsoft.com/office/drawing/2014/main" id="{A95E72F8-0E3D-CE4C-B979-0D17BD79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799" y="4946308"/>
            <a:ext cx="4289552" cy="7572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بما ان الطرفين متساوي اذا الحل يساوي </a:t>
            </a:r>
            <a:r>
              <a:rPr lang="ar-SA" altLang="ar-SA" sz="2000" b="1" dirty="0" err="1"/>
              <a:t>ح</a:t>
            </a:r>
            <a:r>
              <a:rPr lang="ar-SA" altLang="ar-SA" sz="20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مجموعة الاعداد الحقيقية</a:t>
            </a:r>
            <a:endParaRPr lang="en-US" altLang="ar-SA" sz="2000" b="1" dirty="0"/>
          </a:p>
        </p:txBody>
      </p:sp>
      <p:sp>
        <p:nvSpPr>
          <p:cNvPr id="83" name="AutoShape 95">
            <a:extLst>
              <a:ext uri="{FF2B5EF4-FFF2-40B4-BE49-F238E27FC236}">
                <a16:creationId xmlns:a16="http://schemas.microsoft.com/office/drawing/2014/main" id="{44D00F1C-E537-DB41-B4DE-30408D648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306" y="5305876"/>
            <a:ext cx="2233613" cy="576262"/>
          </a:xfrm>
          <a:prstGeom prst="octagon">
            <a:avLst>
              <a:gd name="adj" fmla="val 29287"/>
            </a:avLst>
          </a:prstGeom>
          <a:solidFill>
            <a:srgbClr val="EFD1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تسمى متطابقة </a:t>
            </a:r>
            <a:endParaRPr lang="en-US" altLang="ar-SA" sz="2400" b="1"/>
          </a:p>
        </p:txBody>
      </p:sp>
      <p:sp>
        <p:nvSpPr>
          <p:cNvPr id="84" name="Text Box 23">
            <a:extLst>
              <a:ext uri="{FF2B5EF4-FFF2-40B4-BE49-F238E27FC236}">
                <a16:creationId xmlns:a16="http://schemas.microsoft.com/office/drawing/2014/main" id="{3A60220D-36B8-8147-B37C-1CA7E8103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914" y="3449295"/>
            <a:ext cx="53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٩</a:t>
            </a:r>
            <a:endParaRPr lang="en-US" altLang="ar-SA" sz="2000" b="1"/>
          </a:p>
        </p:txBody>
      </p:sp>
      <p:sp>
        <p:nvSpPr>
          <p:cNvPr id="85" name="Oval 10">
            <a:extLst>
              <a:ext uri="{FF2B5EF4-FFF2-40B4-BE49-F238E27FC236}">
                <a16:creationId xmlns:a16="http://schemas.microsoft.com/office/drawing/2014/main" id="{7F74A424-866E-3B4B-84C7-E6441AD86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5139" y="2374558"/>
            <a:ext cx="855662" cy="468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6" name="Line 11">
            <a:extLst>
              <a:ext uri="{FF2B5EF4-FFF2-40B4-BE49-F238E27FC236}">
                <a16:creationId xmlns:a16="http://schemas.microsoft.com/office/drawing/2014/main" id="{E13AA4D5-03B3-0B4F-AC36-37D1CBEC4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3764" y="2879383"/>
            <a:ext cx="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7" name="Text Box 23">
            <a:extLst>
              <a:ext uri="{FF2B5EF4-FFF2-40B4-BE49-F238E27FC236}">
                <a16:creationId xmlns:a16="http://schemas.microsoft.com/office/drawing/2014/main" id="{7DE3F808-CB3A-6C46-BDE6-8A3235F5D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8001" y="3506445"/>
            <a:ext cx="68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٩</a:t>
            </a:r>
            <a:endParaRPr lang="en-US" altLang="ar-SA" sz="2000" b="1"/>
          </a:p>
        </p:txBody>
      </p:sp>
      <p:sp>
        <p:nvSpPr>
          <p:cNvPr id="88" name="Line 11">
            <a:extLst>
              <a:ext uri="{FF2B5EF4-FFF2-40B4-BE49-F238E27FC236}">
                <a16:creationId xmlns:a16="http://schemas.microsoft.com/office/drawing/2014/main" id="{B97D7CF3-BA79-AB49-AFF7-CCAFF56CB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4589" y="2822233"/>
            <a:ext cx="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" name="Text Box 23">
            <a:extLst>
              <a:ext uri="{FF2B5EF4-FFF2-40B4-BE49-F238E27FC236}">
                <a16:creationId xmlns:a16="http://schemas.microsoft.com/office/drawing/2014/main" id="{C0410E4B-9F87-BD43-AFC7-602CA1E08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626" y="3481045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١٥ن</a:t>
            </a:r>
            <a:endParaRPr lang="en-US" altLang="ar-SA" sz="2000" b="1"/>
          </a:p>
        </p:txBody>
      </p:sp>
      <p:sp>
        <p:nvSpPr>
          <p:cNvPr id="90" name="Oval 10">
            <a:extLst>
              <a:ext uri="{FF2B5EF4-FFF2-40B4-BE49-F238E27FC236}">
                <a16:creationId xmlns:a16="http://schemas.microsoft.com/office/drawing/2014/main" id="{AA073442-CB76-3740-A389-7602249F3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239" y="2307883"/>
            <a:ext cx="546100" cy="469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1" name="Line 11">
            <a:extLst>
              <a:ext uri="{FF2B5EF4-FFF2-40B4-BE49-F238E27FC236}">
                <a16:creationId xmlns:a16="http://schemas.microsoft.com/office/drawing/2014/main" id="{6CA64D4E-D8A0-324B-BAF7-AE6C100B7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2289" y="2787308"/>
            <a:ext cx="0" cy="612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Rectangle 43">
            <a:extLst>
              <a:ext uri="{FF2B5EF4-FFF2-40B4-BE49-F238E27FC236}">
                <a16:creationId xmlns:a16="http://schemas.microsoft.com/office/drawing/2014/main" id="{B8B93A96-6BD6-BF43-8DE6-5B95881D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7389" y="2184058"/>
            <a:ext cx="2520950" cy="29892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93" name="Text Box 37">
            <a:extLst>
              <a:ext uri="{FF2B5EF4-FFF2-40B4-BE49-F238E27FC236}">
                <a16:creationId xmlns:a16="http://schemas.microsoft.com/office/drawing/2014/main" id="{2E1990CC-6953-3E4A-AAF7-BFEB5F44B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041" y="3040552"/>
            <a:ext cx="154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١٥ن = ١٥ن</a:t>
            </a:r>
            <a:endParaRPr lang="en-US" altLang="ar-SA" sz="2000" b="1" dirty="0"/>
          </a:p>
        </p:txBody>
      </p:sp>
      <p:sp>
        <p:nvSpPr>
          <p:cNvPr id="94" name="Text Box 37">
            <a:extLst>
              <a:ext uri="{FF2B5EF4-FFF2-40B4-BE49-F238E27FC236}">
                <a16:creationId xmlns:a16="http://schemas.microsoft.com/office/drawing/2014/main" id="{AD5D6BAA-BC12-D74D-A038-D366A1465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933" y="3626118"/>
            <a:ext cx="1836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و ٩=٩</a:t>
            </a:r>
            <a:endParaRPr lang="en-US" altLang="ar-SA" sz="2000" b="1" dirty="0"/>
          </a:p>
        </p:txBody>
      </p:sp>
      <p:sp>
        <p:nvSpPr>
          <p:cNvPr id="95" name="Text Box 37">
            <a:extLst>
              <a:ext uri="{FF2B5EF4-FFF2-40B4-BE49-F238E27FC236}">
                <a16:creationId xmlns:a16="http://schemas.microsoft.com/office/drawing/2014/main" id="{E4F1422A-E3C2-3F4B-B5E7-D270F067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758" y="4270053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الطرف الأيمن تساوي الطرف الأيسر</a:t>
            </a:r>
            <a:endParaRPr lang="en-US" altLang="ar-SA" sz="2000" b="1" dirty="0"/>
          </a:p>
        </p:txBody>
      </p:sp>
      <p:sp>
        <p:nvSpPr>
          <p:cNvPr id="96" name="Text Box 37">
            <a:extLst>
              <a:ext uri="{FF2B5EF4-FFF2-40B4-BE49-F238E27FC236}">
                <a16:creationId xmlns:a16="http://schemas.microsoft.com/office/drawing/2014/main" id="{F12C4854-1548-BE47-A1C1-006564733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9164" y="2452441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لكن نلاحظ ان </a:t>
            </a:r>
            <a:endParaRPr lang="en-US" altLang="ar-SA" sz="2000" b="1" dirty="0"/>
          </a:p>
        </p:txBody>
      </p:sp>
      <p:sp>
        <p:nvSpPr>
          <p:cNvPr id="97" name="Text Box 66">
            <a:extLst>
              <a:ext uri="{FF2B5EF4-FFF2-40B4-BE49-F238E27FC236}">
                <a16:creationId xmlns:a16="http://schemas.microsoft.com/office/drawing/2014/main" id="{80778B4A-7DF1-9D4B-8B24-A063A762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176" y="1172821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صــ ١٥/  ٢٥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218159" y="493705"/>
            <a:ext cx="1081704" cy="108387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CCA71A1-D60C-4345-BB20-5E716620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03" y="635915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194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6" grpId="0" animBg="1"/>
      <p:bldP spid="77" grpId="0"/>
      <p:bldP spid="78" grpId="0"/>
      <p:bldP spid="79" grpId="0" animBg="1"/>
      <p:bldP spid="81" grpId="0"/>
      <p:bldP spid="82" grpId="0" animBg="1"/>
      <p:bldP spid="83" grpId="0" animBg="1"/>
      <p:bldP spid="84" grpId="0"/>
      <p:bldP spid="85" grpId="0" animBg="1"/>
      <p:bldP spid="87" grpId="0"/>
      <p:bldP spid="89" grpId="0"/>
      <p:bldP spid="90" grpId="0" animBg="1"/>
      <p:bldP spid="92" grpId="0" animBg="1"/>
      <p:bldP spid="93" grpId="0"/>
      <p:bldP spid="94" grpId="0"/>
      <p:bldP spid="95" grpId="0"/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B40D712-CA82-8442-94A3-66355A96ACA2}"/>
              </a:ext>
            </a:extLst>
          </p:cNvPr>
          <p:cNvGrpSpPr/>
          <p:nvPr/>
        </p:nvGrpSpPr>
        <p:grpSpPr>
          <a:xfrm>
            <a:off x="6224420" y="400792"/>
            <a:ext cx="4836478" cy="6369763"/>
            <a:chOff x="6221387" y="232577"/>
            <a:chExt cx="4836478" cy="6369763"/>
          </a:xfrm>
        </p:grpSpPr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AF96BE59-88ED-B04A-96D7-AA4E7F5EA38F}"/>
                </a:ext>
              </a:extLst>
            </p:cNvPr>
            <p:cNvSpPr/>
            <p:nvPr/>
          </p:nvSpPr>
          <p:spPr>
            <a:xfrm>
              <a:off x="6221387" y="498726"/>
              <a:ext cx="4836478" cy="6103614"/>
            </a:xfrm>
            <a:prstGeom prst="rect">
              <a:avLst/>
            </a:prstGeom>
            <a:gradFill flip="none" rotWithShape="0">
              <a:gsLst>
                <a:gs pos="3000">
                  <a:srgbClr val="D2FFC9"/>
                </a:gs>
                <a:gs pos="76000">
                  <a:srgbClr val="DFC5DF"/>
                </a:gs>
                <a:gs pos="18000">
                  <a:srgbClr val="FFF6DE"/>
                </a:gs>
                <a:gs pos="60000">
                  <a:srgbClr val="9489DB"/>
                </a:gs>
                <a:gs pos="29000">
                  <a:srgbClr val="DEF7FF">
                    <a:lumMod val="78000"/>
                    <a:lumOff val="22000"/>
                  </a:srgb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>
              <a:solidFill>
                <a:srgbClr val="002060"/>
              </a:solidFill>
              <a:round/>
            </a:ln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DDF4F3EA-DEAE-3749-8C93-123919CAB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6628833" y="232577"/>
              <a:ext cx="2115120" cy="212042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FE4BDEFE-9F6B-F348-BECA-3176CA41B0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87421" y="795034"/>
            <a:ext cx="5557136" cy="5571065"/>
          </a:xfrm>
          <a:prstGeom prst="rect">
            <a:avLst/>
          </a:prstGeom>
          <a:ln>
            <a:noFill/>
          </a:ln>
        </p:spPr>
      </p:pic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 flipH="1">
            <a:off x="6351724" y="384762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 flipH="1">
            <a:off x="6351724" y="43856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 flipH="1">
            <a:off x="6351724" y="485904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 flipH="1">
            <a:off x="6351724" y="53273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 flipH="1">
            <a:off x="6351724" y="579286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 flipH="1">
            <a:off x="6336843" y="628008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85737" y="3943149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65533" y="4915744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32195" y="5852369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 flipH="1">
            <a:off x="6382204" y="73866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 flipH="1">
            <a:off x="6382204" y="12766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 flipH="1">
            <a:off x="6382204" y="221842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 flipH="1">
            <a:off x="6382205" y="28048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 flipH="1">
            <a:off x="6382205" y="330942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096000" y="819359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88829" y="2866071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 flipH="1">
            <a:off x="6364464" y="175494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76646" y="1812299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657553" flipH="1">
            <a:off x="6276279" y="3978913"/>
            <a:ext cx="2949965" cy="2403378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9527508" y="587442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 flipH="1">
            <a:off x="8729836" y="4624036"/>
            <a:ext cx="2191955" cy="1978304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7118488" y="1597524"/>
            <a:ext cx="3684235" cy="3001599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36901CF-5A59-4548-ADB2-AB5A2E4E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79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20;p16">
            <a:extLst>
              <a:ext uri="{FF2B5EF4-FFF2-40B4-BE49-F238E27FC236}">
                <a16:creationId xmlns:a16="http://schemas.microsoft.com/office/drawing/2014/main" id="{BCE05552-C9B1-6242-B086-B0F58BF93F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4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58;p16">
            <a:extLst>
              <a:ext uri="{FF2B5EF4-FFF2-40B4-BE49-F238E27FC236}">
                <a16:creationId xmlns:a16="http://schemas.microsoft.com/office/drawing/2014/main" id="{76381197-1B5B-D844-9B1F-888268A90A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13" y="4942851"/>
            <a:ext cx="9078249" cy="24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59022">
            <a:off x="2607650" y="348037"/>
            <a:ext cx="416850" cy="47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9"/>
          <p:cNvPicPr preferRelativeResize="0"/>
          <p:nvPr/>
        </p:nvPicPr>
        <p:blipFill rotWithShape="1">
          <a:blip r:embed="rId6">
            <a:alphaModFix/>
          </a:blip>
          <a:srcRect l="11494" t="28672" r="12075" b="20499"/>
          <a:stretch/>
        </p:blipFill>
        <p:spPr>
          <a:xfrm rot="20956423">
            <a:off x="601886" y="227821"/>
            <a:ext cx="1804867" cy="59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0282" y="948833"/>
            <a:ext cx="920367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3701" y="947668"/>
            <a:ext cx="920367" cy="117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7133" y="948833"/>
            <a:ext cx="920400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85756" y="958081"/>
            <a:ext cx="920367" cy="1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59"/>
          <p:cNvPicPr preferRelativeResize="0"/>
          <p:nvPr/>
        </p:nvPicPr>
        <p:blipFill rotWithShape="1">
          <a:blip r:embed="rId11">
            <a:alphaModFix/>
          </a:blip>
          <a:srcRect l="2125" t="7754" r="2563" b="5507"/>
          <a:stretch/>
        </p:blipFill>
        <p:spPr>
          <a:xfrm>
            <a:off x="5720269" y="2238700"/>
            <a:ext cx="3942856" cy="2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4870343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9"/>
          <p:cNvPicPr preferRelativeResize="0"/>
          <p:nvPr/>
        </p:nvPicPr>
        <p:blipFill rotWithShape="1">
          <a:blip r:embed="rId13">
            <a:alphaModFix/>
          </a:blip>
          <a:srcRect t="14355" b="20570"/>
          <a:stretch/>
        </p:blipFill>
        <p:spPr>
          <a:xfrm>
            <a:off x="1405200" y="5272532"/>
            <a:ext cx="4547389" cy="1479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مربع نص 9">
            <a:extLst>
              <a:ext uri="{FF2B5EF4-FFF2-40B4-BE49-F238E27FC236}">
                <a16:creationId xmlns:a16="http://schemas.microsoft.com/office/drawing/2014/main" id="{E30FC95E-7E55-0047-B316-43323D58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455" y="182096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8" name="Google Shape;60;p13">
            <a:extLst>
              <a:ext uri="{FF2B5EF4-FFF2-40B4-BE49-F238E27FC236}">
                <a16:creationId xmlns:a16="http://schemas.microsoft.com/office/drawing/2014/main" id="{2BB27205-0744-0F48-9F6C-79FC8D2620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25" y="3240663"/>
            <a:ext cx="18272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71">
            <a:extLst>
              <a:ext uri="{FF2B5EF4-FFF2-40B4-BE49-F238E27FC236}">
                <a16:creationId xmlns:a16="http://schemas.microsoft.com/office/drawing/2014/main" id="{AC2C60C2-207B-8242-9D30-572A6F2A7345}"/>
              </a:ext>
            </a:extLst>
          </p:cNvPr>
          <p:cNvGrpSpPr>
            <a:grpSpLocks/>
          </p:cNvGrpSpPr>
          <p:nvPr/>
        </p:nvGrpSpPr>
        <p:grpSpPr bwMode="auto">
          <a:xfrm>
            <a:off x="9983799" y="465733"/>
            <a:ext cx="1214438" cy="1136650"/>
            <a:chOff x="3326307" y="697407"/>
            <a:chExt cx="5463186" cy="5463186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41725901-A19C-9442-B9DD-E76824D5C3E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1" name="مجموعة 74">
              <a:extLst>
                <a:ext uri="{FF2B5EF4-FFF2-40B4-BE49-F238E27FC236}">
                  <a16:creationId xmlns:a16="http://schemas.microsoft.com/office/drawing/2014/main" id="{5B9864E8-3A74-1D40-9AA1-6931689EA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2" name="مربع نص 75">
                <a:extLst>
                  <a:ext uri="{FF2B5EF4-FFF2-40B4-BE49-F238E27FC236}">
                    <a16:creationId xmlns:a16="http://schemas.microsoft.com/office/drawing/2014/main" id="{D032E19F-CD51-0A44-8AEB-7C232AA4A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E27D235A-62BE-7840-AF39-4AFB70C23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5F3D41B7-8601-634C-A03E-CEA099C0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F10DC4AE-BD68-C24E-8B0C-E29E3DE7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CD4C9306-A5DB-CC47-A122-394C4DD5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C1D2A3BC-A016-4745-BC81-7BBFFEF55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8" name="مربع نص 81">
                <a:extLst>
                  <a:ext uri="{FF2B5EF4-FFF2-40B4-BE49-F238E27FC236}">
                    <a16:creationId xmlns:a16="http://schemas.microsoft.com/office/drawing/2014/main" id="{28C75E70-C118-0D46-9129-C1D2B31E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2">
                <a:extLst>
                  <a:ext uri="{FF2B5EF4-FFF2-40B4-BE49-F238E27FC236}">
                    <a16:creationId xmlns:a16="http://schemas.microsoft.com/office/drawing/2014/main" id="{E677773E-CDEB-6C4F-8623-BD89A2C3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0" name="مربع نص 83">
                <a:extLst>
                  <a:ext uri="{FF2B5EF4-FFF2-40B4-BE49-F238E27FC236}">
                    <a16:creationId xmlns:a16="http://schemas.microsoft.com/office/drawing/2014/main" id="{EF6328D8-7F29-8740-A7C7-01D73951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4">
                <a:extLst>
                  <a:ext uri="{FF2B5EF4-FFF2-40B4-BE49-F238E27FC236}">
                    <a16:creationId xmlns:a16="http://schemas.microsoft.com/office/drawing/2014/main" id="{59249546-3478-D944-8CDB-FE55725D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5">
                <a:extLst>
                  <a:ext uri="{FF2B5EF4-FFF2-40B4-BE49-F238E27FC236}">
                    <a16:creationId xmlns:a16="http://schemas.microsoft.com/office/drawing/2014/main" id="{145D9FEE-52BE-6F4B-8AB9-2146F989F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3" name="مربع نص 86">
                <a:extLst>
                  <a:ext uri="{FF2B5EF4-FFF2-40B4-BE49-F238E27FC236}">
                    <a16:creationId xmlns:a16="http://schemas.microsoft.com/office/drawing/2014/main" id="{12470291-3A76-9B4E-B5A8-7A957066A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8239E7-CB2A-0742-9871-5678655B2C76}"/>
              </a:ext>
            </a:extLst>
          </p:cNvPr>
          <p:cNvGrpSpPr>
            <a:grpSpLocks/>
          </p:cNvGrpSpPr>
          <p:nvPr/>
        </p:nvGrpSpPr>
        <p:grpSpPr bwMode="auto">
          <a:xfrm>
            <a:off x="10564825" y="573683"/>
            <a:ext cx="66675" cy="1009650"/>
            <a:chOff x="5944770" y="1379001"/>
            <a:chExt cx="226260" cy="3927154"/>
          </a:xfrm>
        </p:grpSpPr>
        <p:sp>
          <p:nvSpPr>
            <p:cNvPr id="45" name="مثلث متساوي الساقين 49">
              <a:extLst>
                <a:ext uri="{FF2B5EF4-FFF2-40B4-BE49-F238E27FC236}">
                  <a16:creationId xmlns:a16="http://schemas.microsoft.com/office/drawing/2014/main" id="{7515C29C-A047-D34D-8178-EC30E0A03B4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6" name="مثلث متساوي الساقين 50">
              <a:extLst>
                <a:ext uri="{FF2B5EF4-FFF2-40B4-BE49-F238E27FC236}">
                  <a16:creationId xmlns:a16="http://schemas.microsoft.com/office/drawing/2014/main" id="{F35064C7-CD98-F549-B025-6406002FAFF7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F2C3EE3-B01D-FF44-82AE-F0D98CF8F534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507674" y="678458"/>
            <a:ext cx="63500" cy="787400"/>
            <a:chOff x="5944770" y="1379001"/>
            <a:chExt cx="226260" cy="3927154"/>
          </a:xfrm>
        </p:grpSpPr>
        <p:sp>
          <p:nvSpPr>
            <p:cNvPr id="48" name="مثلث متساوي الساقين 52">
              <a:extLst>
                <a:ext uri="{FF2B5EF4-FFF2-40B4-BE49-F238E27FC236}">
                  <a16:creationId xmlns:a16="http://schemas.microsoft.com/office/drawing/2014/main" id="{6C9F1224-FFA4-C945-810B-0D9CBE258A7D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9" name="مثلث متساوي الساقين 53">
              <a:extLst>
                <a:ext uri="{FF2B5EF4-FFF2-40B4-BE49-F238E27FC236}">
                  <a16:creationId xmlns:a16="http://schemas.microsoft.com/office/drawing/2014/main" id="{E4F810C6-BB06-A249-9894-40F0B7954848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54A9950-8B23-3744-B9C0-9CFA3442F687}"/>
              </a:ext>
            </a:extLst>
          </p:cNvPr>
          <p:cNvSpPr/>
          <p:nvPr/>
        </p:nvSpPr>
        <p:spPr>
          <a:xfrm>
            <a:off x="10542373" y="101818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51" name="شكل حر 50">
            <a:extLst>
              <a:ext uri="{FF2B5EF4-FFF2-40B4-BE49-F238E27FC236}">
                <a16:creationId xmlns:a16="http://schemas.microsoft.com/office/drawing/2014/main" id="{23B671DC-D796-384B-817D-E04474056EBC}"/>
              </a:ext>
            </a:extLst>
          </p:cNvPr>
          <p:cNvSpPr/>
          <p:nvPr/>
        </p:nvSpPr>
        <p:spPr>
          <a:xfrm>
            <a:off x="9837749" y="1630959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52" name="صورة 51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2EA606B-94B8-F84B-AB55-A63E8225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626737" y="2270721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96">
            <a:extLst>
              <a:ext uri="{FF2B5EF4-FFF2-40B4-BE49-F238E27FC236}">
                <a16:creationId xmlns:a16="http://schemas.microsoft.com/office/drawing/2014/main" id="{6FC17947-DFEB-CB46-973E-56C09281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9896488" y="2386609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AA78387-48BA-854C-B4F7-231F85E1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8475" y="1580158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C77CE9-1BBA-E247-86D6-A5BBA6B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37" y="1581747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AE6FCCB-DFF8-3148-B419-78B50DEA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84" y="4872985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6B1029C-6283-5648-8468-47D296C4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24" y="5768180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Google Shape;57;p13">
            <a:extLst>
              <a:ext uri="{FF2B5EF4-FFF2-40B4-BE49-F238E27FC236}">
                <a16:creationId xmlns:a16="http://schemas.microsoft.com/office/drawing/2014/main" id="{179A6F0C-8400-7A4B-8670-483D246948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596" y="4290973"/>
            <a:ext cx="1308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36CA4CD6-B759-4B4A-B356-1C5BA586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83" y="5242416"/>
            <a:ext cx="388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A8EA2EE-5A7A-604B-BCE3-B9D6E50E5C77}"/>
              </a:ext>
            </a:extLst>
          </p:cNvPr>
          <p:cNvGrpSpPr/>
          <p:nvPr/>
        </p:nvGrpSpPr>
        <p:grpSpPr>
          <a:xfrm>
            <a:off x="466977" y="1002944"/>
            <a:ext cx="5185400" cy="3728913"/>
            <a:chOff x="431800" y="947667"/>
            <a:chExt cx="5185400" cy="3728913"/>
          </a:xfrm>
        </p:grpSpPr>
        <p:pic>
          <p:nvPicPr>
            <p:cNvPr id="1463" name="Google Shape;1463;p59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431800" y="947667"/>
              <a:ext cx="5185400" cy="3700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761B7B74-1B9A-5142-A59F-E46BF9E6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alphaModFix amt="50000"/>
            </a:blip>
            <a:stretch>
              <a:fillRect/>
            </a:stretch>
          </p:blipFill>
          <p:spPr>
            <a:xfrm>
              <a:off x="497579" y="3482869"/>
              <a:ext cx="1190726" cy="119371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6" name="مربع نص 9">
            <a:extLst>
              <a:ext uri="{FF2B5EF4-FFF2-40B4-BE49-F238E27FC236}">
                <a16:creationId xmlns:a16="http://schemas.microsoft.com/office/drawing/2014/main" id="{B0E0D5FE-2692-914F-A2DC-FC5D14A0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184" y="1858132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D0B81AE8-0744-E144-9156-B2689FC1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96" y="1194669"/>
            <a:ext cx="2095916" cy="3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مستطيل 71">
            <a:extLst>
              <a:ext uri="{FF2B5EF4-FFF2-40B4-BE49-F238E27FC236}">
                <a16:creationId xmlns:a16="http://schemas.microsoft.com/office/drawing/2014/main" id="{998C27E2-6EC2-AD4A-AEBF-821C5CAE0DF9}"/>
              </a:ext>
            </a:extLst>
          </p:cNvPr>
          <p:cNvSpPr/>
          <p:nvPr/>
        </p:nvSpPr>
        <p:spPr>
          <a:xfrm>
            <a:off x="1531400" y="1381983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١-١</a:t>
            </a:r>
          </a:p>
          <a:p>
            <a:pPr algn="ctr">
              <a:defRPr/>
            </a:pPr>
            <a:r>
              <a:rPr lang="ar-SA" sz="21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المعادلات</a:t>
            </a:r>
            <a:endParaRPr lang="ar-SA" sz="21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4" name="مربع نص 5">
            <a:extLst>
              <a:ext uri="{FF2B5EF4-FFF2-40B4-BE49-F238E27FC236}">
                <a16:creationId xmlns:a16="http://schemas.microsoft.com/office/drawing/2014/main" id="{C52E91BD-8844-C048-B305-2606A90F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345" y="1194919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FontTx/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FontTx/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FontTx/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AEA74C24-A022-8144-8986-84B2771EB63D}"/>
              </a:ext>
            </a:extLst>
          </p:cNvPr>
          <p:cNvSpPr/>
          <p:nvPr/>
        </p:nvSpPr>
        <p:spPr>
          <a:xfrm>
            <a:off x="203457" y="2248271"/>
            <a:ext cx="2803525" cy="1371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الان</a:t>
            </a:r>
          </a:p>
          <a:p>
            <a:pPr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احل معادلات ذات متغير واحد</a:t>
            </a:r>
          </a:p>
          <a:p>
            <a:pPr>
              <a:defRPr/>
            </a:pPr>
            <a:endParaRPr lang="ar-SA" dirty="0">
              <a:solidFill>
                <a:srgbClr val="011893"/>
              </a:solidFill>
              <a:latin typeface="Beirut" pitchFamily="2" charset="-78"/>
              <a:cs typeface="Waseem" pitchFamily="2" charset="-78"/>
            </a:endParaRPr>
          </a:p>
          <a:p>
            <a:pPr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احل المعادلات ذات متغيرين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7F2A1414-C597-964D-A78D-770441AC4582}"/>
              </a:ext>
            </a:extLst>
          </p:cNvPr>
          <p:cNvSpPr/>
          <p:nvPr/>
        </p:nvSpPr>
        <p:spPr>
          <a:xfrm>
            <a:off x="3226377" y="2478459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درست  العبارات الجبرية</a:t>
            </a:r>
          </a:p>
          <a:p>
            <a:pPr algn="ctr">
              <a:defRPr/>
            </a:pPr>
            <a:r>
              <a:rPr lang="ar-SA" dirty="0">
                <a:solidFill>
                  <a:srgbClr val="011893"/>
                </a:solidFill>
                <a:latin typeface="Beirut" pitchFamily="2" charset="-78"/>
                <a:cs typeface="Waseem" pitchFamily="2" charset="-78"/>
              </a:rPr>
              <a:t>وتبسيطها</a:t>
            </a:r>
          </a:p>
        </p:txBody>
      </p:sp>
      <p:sp>
        <p:nvSpPr>
          <p:cNvPr id="77" name="Google Shape;54;p13">
            <a:extLst>
              <a:ext uri="{FF2B5EF4-FFF2-40B4-BE49-F238E27FC236}">
                <a16:creationId xmlns:a16="http://schemas.microsoft.com/office/drawing/2014/main" id="{5C446216-3B82-A047-866D-2F31D45F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007" y="3720085"/>
            <a:ext cx="5311427" cy="63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8" name="مربع نص 9">
            <a:extLst>
              <a:ext uri="{FF2B5EF4-FFF2-40B4-BE49-F238E27FC236}">
                <a16:creationId xmlns:a16="http://schemas.microsoft.com/office/drawing/2014/main" id="{097FF080-72C0-404E-A5F6-537B0AC1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852" y="2593581"/>
            <a:ext cx="151531" cy="34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FF1F5765-82E8-5843-9B43-5EA84BAC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63" y="2348006"/>
            <a:ext cx="3641137" cy="21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مربع نص 79">
            <a:extLst>
              <a:ext uri="{FF2B5EF4-FFF2-40B4-BE49-F238E27FC236}">
                <a16:creationId xmlns:a16="http://schemas.microsoft.com/office/drawing/2014/main" id="{52D785ED-E89D-744F-825F-12DEE35FF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612" y="2498069"/>
            <a:ext cx="843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chemeClr val="bg1"/>
                </a:solidFill>
              </a:rPr>
              <a:t>المعادلة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C1CD6287-82DE-FB4F-946B-E1A2802C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059" y="2509111"/>
            <a:ext cx="1571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chemeClr val="bg1"/>
                </a:solidFill>
              </a:rPr>
              <a:t>مجموعة الحل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126DBC8B-F066-904C-87C5-63DBF7472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134" y="2929000"/>
            <a:ext cx="11322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chemeClr val="bg1"/>
                </a:solidFill>
              </a:rPr>
              <a:t>المجموعة 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4016CC0B-C69F-D647-AFE2-8B81B7296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559" y="3730273"/>
            <a:ext cx="8425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chemeClr val="bg1"/>
                </a:solidFill>
              </a:rPr>
              <a:t>العنصر</a:t>
            </a:r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7F87867-3D66-1E40-823E-1DED2EBA3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761" y="3744334"/>
            <a:ext cx="1651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chemeClr val="bg1"/>
                </a:solidFill>
              </a:rPr>
              <a:t>مجموعة التعويض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D9241428-C9C9-C443-884B-8CAAF9D36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973" y="4174781"/>
            <a:ext cx="1379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chemeClr val="bg1"/>
                </a:solidFill>
              </a:rPr>
              <a:t>المتطابقة</a:t>
            </a:r>
          </a:p>
        </p:txBody>
      </p:sp>
      <p:pic>
        <p:nvPicPr>
          <p:cNvPr id="86" name="Picture 16">
            <a:extLst>
              <a:ext uri="{FF2B5EF4-FFF2-40B4-BE49-F238E27FC236}">
                <a16:creationId xmlns:a16="http://schemas.microsoft.com/office/drawing/2014/main" id="{1B702863-9ADB-F24B-AE58-38DE5A98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56" y="2339289"/>
            <a:ext cx="779463" cy="2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Google Shape;69;p13">
            <a:extLst>
              <a:ext uri="{FF2B5EF4-FFF2-40B4-BE49-F238E27FC236}">
                <a16:creationId xmlns:a16="http://schemas.microsoft.com/office/drawing/2014/main" id="{D4B65245-6DD2-4E41-BAFE-66E291371E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948" y="3315064"/>
            <a:ext cx="3333598" cy="30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70;p13">
            <a:extLst>
              <a:ext uri="{FF2B5EF4-FFF2-40B4-BE49-F238E27FC236}">
                <a16:creationId xmlns:a16="http://schemas.microsoft.com/office/drawing/2014/main" id="{D8476886-77DF-CE4C-99F9-8C50B48FF0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44" y="4451911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99E60C37-9EFF-CB47-9E36-2F7FA13634AC}"/>
              </a:ext>
            </a:extLst>
          </p:cNvPr>
          <p:cNvPicPr>
            <a:picLocks noChangeAspect="1"/>
          </p:cNvPicPr>
          <p:nvPr/>
        </p:nvPicPr>
        <p:blipFill>
          <a:blip r:embed="rId25">
            <a:alphaModFix amt="50000"/>
          </a:blip>
          <a:stretch>
            <a:fillRect/>
          </a:stretch>
        </p:blipFill>
        <p:spPr>
          <a:xfrm>
            <a:off x="7540900" y="4913554"/>
            <a:ext cx="1121778" cy="1124590"/>
          </a:xfrm>
          <a:prstGeom prst="rect">
            <a:avLst/>
          </a:prstGeom>
          <a:ln>
            <a:noFill/>
          </a:ln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4E2D42DC-DE74-B942-888B-E2731D7B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8682875" y="4435144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oogle Shape;73;p13">
            <a:extLst>
              <a:ext uri="{FF2B5EF4-FFF2-40B4-BE49-F238E27FC236}">
                <a16:creationId xmlns:a16="http://schemas.microsoft.com/office/drawing/2014/main" id="{741424FC-28A2-E341-91EB-A4EBBA667B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225">
            <a:off x="7904224" y="4411436"/>
            <a:ext cx="827087" cy="42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24FDCFB5-5335-744E-AC76-CFF332A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303290" y="4685674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81B2D7B-CF77-F94B-89C2-EA926669E4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3" name="عنصر نائب لرقم الشريحة 1">
            <a:extLst>
              <a:ext uri="{FF2B5EF4-FFF2-40B4-BE49-F238E27FC236}">
                <a16:creationId xmlns:a16="http://schemas.microsoft.com/office/drawing/2014/main" id="{AD7F4721-FC45-FA47-BD2E-8E4715CFE53A}"/>
              </a:ext>
            </a:extLst>
          </p:cNvPr>
          <p:cNvSpPr txBox="1">
            <a:spLocks/>
          </p:cNvSpPr>
          <p:nvPr/>
        </p:nvSpPr>
        <p:spPr>
          <a:xfrm>
            <a:off x="319562" y="6444449"/>
            <a:ext cx="2743200" cy="365125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ctr" anchorCtr="0">
            <a:noAutofit/>
          </a:bodyPr>
          <a:lstStyle>
            <a:defPPr>
              <a:defRPr lang="ar-SA"/>
            </a:defPPr>
            <a:lvl1pPr marL="0" lvl="0" algn="l" defTabSz="914400" rtl="1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1E913D-58CC-DA49-B719-410520E0AD7E}" type="slidenum">
              <a:rPr lang="ar-SA" smtClean="0">
                <a:solidFill>
                  <a:schemeClr val="tx1"/>
                </a:solidFill>
              </a:rPr>
              <a:pPr/>
              <a:t>2</a:t>
            </a:fld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 flipH="1">
            <a:off x="1203959" y="297132"/>
            <a:ext cx="4836478" cy="6103614"/>
          </a:xfrm>
          <a:prstGeom prst="rect">
            <a:avLst/>
          </a:prstGeom>
          <a:gradFill flip="none" rotWithShape="0">
            <a:gsLst>
              <a:gs pos="3000">
                <a:srgbClr val="D2FFC9"/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8E97DB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rgbClr val="FAFFE2"/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>
            <a:off x="5428351" y="364603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>
            <a:off x="5428351" y="418403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>
            <a:off x="5428351" y="465745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>
            <a:off x="5428351" y="512579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>
            <a:off x="5428351" y="55912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>
            <a:off x="5443232" y="60784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8400" y="3741555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48603" y="4714150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81942" y="5650775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2123427" y="1625545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١-١</a:t>
            </a:r>
            <a:r>
              <a:rPr lang="ar-SA" sz="4500" dirty="0">
                <a:solidFill>
                  <a:srgbClr val="0070C0"/>
                </a:solidFill>
                <a:latin typeface="18 Khebrat Musamim" pitchFamily="2" charset="0"/>
                <a:cs typeface="KufiStandardGK" pitchFamily="2" charset="-78"/>
              </a:rPr>
              <a:t> 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>
            <a:off x="5397871" y="5370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>
            <a:off x="5397871" y="107507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>
            <a:off x="5397871" y="20168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>
            <a:off x="5397870" y="260329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>
            <a:off x="5397870" y="310783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618137" y="617765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5308" y="2664477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>
            <a:off x="5415611" y="155335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37490" y="1610705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4942447">
            <a:off x="2526727" y="3332056"/>
            <a:ext cx="3474497" cy="2830722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4043280" y="674068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1239384" y="4527299"/>
            <a:ext cx="2191955" cy="1978304"/>
          </a:xfrm>
          <a:prstGeom prst="rect">
            <a:avLst/>
          </a:prstGeom>
        </p:spPr>
      </p:pic>
      <p:pic>
        <p:nvPicPr>
          <p:cNvPr id="104" name="صورة 103">
            <a:extLst>
              <a:ext uri="{FF2B5EF4-FFF2-40B4-BE49-F238E27FC236}">
                <a16:creationId xmlns:a16="http://schemas.microsoft.com/office/drawing/2014/main" id="{FE4BDEFE-9F6B-F348-BECA-3176CA41B0E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6313382" y="860500"/>
            <a:ext cx="5557136" cy="5571065"/>
          </a:xfrm>
          <a:prstGeom prst="rect">
            <a:avLst/>
          </a:prstGeom>
          <a:ln>
            <a:noFill/>
          </a:ln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855295" y="1789639"/>
            <a:ext cx="3684235" cy="3001599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673895" y="2854142"/>
            <a:ext cx="3509632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chemeClr val="accent6">
                    <a:lumMod val="50000"/>
                  </a:schemeClr>
                </a:solidFill>
                <a:latin typeface="Beirut" pitchFamily="2" charset="-78"/>
                <a:cs typeface="Beirut" pitchFamily="2" charset="-78"/>
              </a:rPr>
              <a:t>المعادلات</a:t>
            </a:r>
          </a:p>
        </p:txBody>
      </p:sp>
      <p:pic>
        <p:nvPicPr>
          <p:cNvPr id="90" name="صورة 89">
            <a:extLst>
              <a:ext uri="{FF2B5EF4-FFF2-40B4-BE49-F238E27FC236}">
                <a16:creationId xmlns:a16="http://schemas.microsoft.com/office/drawing/2014/main" id="{FF614D9E-CEFA-D246-B8C6-DE007A8B5EE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213950" y="252340"/>
            <a:ext cx="1391310" cy="1394099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97186F8-C410-A94B-9C74-64E16878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استعد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1774" y="49132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D6A2190-08D6-114E-8AD1-231FDEE71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018" y="827946"/>
            <a:ext cx="4200844" cy="5553269"/>
          </a:xfrm>
          <a:prstGeom prst="rect">
            <a:avLst/>
          </a:prstGeom>
        </p:spPr>
      </p:pic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39916" y="534535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11764" y="3923716"/>
            <a:ext cx="1678724" cy="1682089"/>
          </a:xfrm>
          <a:prstGeom prst="rect">
            <a:avLst/>
          </a:prstGeom>
        </p:spPr>
      </p:pic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التهيئة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E4E3651-5497-B74F-8537-6892B7D5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0018" y="635687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استعد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1774" y="49132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4E7F9E3-CA3E-9D4D-9666-7371346E332F}"/>
              </a:ext>
            </a:extLst>
          </p:cNvPr>
          <p:cNvGrpSpPr/>
          <p:nvPr/>
        </p:nvGrpSpPr>
        <p:grpSpPr>
          <a:xfrm>
            <a:off x="1197362" y="296357"/>
            <a:ext cx="4677632" cy="6072256"/>
            <a:chOff x="1197362" y="296357"/>
            <a:chExt cx="4677632" cy="6072256"/>
          </a:xfrm>
        </p:grpSpPr>
        <p:sp>
          <p:nvSpPr>
            <p:cNvPr id="66" name="مستطيل ذو زاوية واحدة مستديرة 65">
              <a:extLst>
                <a:ext uri="{FF2B5EF4-FFF2-40B4-BE49-F238E27FC236}">
                  <a16:creationId xmlns:a16="http://schemas.microsoft.com/office/drawing/2014/main" id="{AE7F4C68-15C9-1549-819B-FB714BCCFC97}"/>
                </a:ext>
              </a:extLst>
            </p:cNvPr>
            <p:cNvSpPr/>
            <p:nvPr/>
          </p:nvSpPr>
          <p:spPr>
            <a:xfrm flipH="1">
              <a:off x="1197362" y="463122"/>
              <a:ext cx="4677632" cy="5905491"/>
            </a:xfrm>
            <a:prstGeom prst="round1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/>
            </a:p>
          </p:txBody>
        </p:sp>
        <p:pic>
          <p:nvPicPr>
            <p:cNvPr id="58" name="صورة 57">
              <a:extLst>
                <a:ext uri="{FF2B5EF4-FFF2-40B4-BE49-F238E27FC236}">
                  <a16:creationId xmlns:a16="http://schemas.microsoft.com/office/drawing/2014/main" id="{79DA0FE5-7646-7F48-B618-8EEA458BC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tretch>
              <a:fillRect/>
            </a:stretch>
          </p:blipFill>
          <p:spPr>
            <a:xfrm>
              <a:off x="1351505" y="296357"/>
              <a:ext cx="1081704" cy="1083872"/>
            </a:xfrm>
            <a:prstGeom prst="rect">
              <a:avLst/>
            </a:prstGeom>
          </p:spPr>
        </p:pic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استعد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pic>
        <p:nvPicPr>
          <p:cNvPr id="64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1424508-449E-1143-B149-66FB0CBF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22166" r="64156" b="44904"/>
          <a:stretch>
            <a:fillRect/>
          </a:stretch>
        </p:blipFill>
        <p:spPr bwMode="auto">
          <a:xfrm>
            <a:off x="1792770" y="1144685"/>
            <a:ext cx="2693988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صورة 2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C56AE99D-A0C0-9040-B232-4EEDBBF45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42196" b="13925"/>
          <a:stretch/>
        </p:blipFill>
        <p:spPr bwMode="auto">
          <a:xfrm>
            <a:off x="6393332" y="4098278"/>
            <a:ext cx="4601305" cy="16539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 Box 63">
            <a:extLst>
              <a:ext uri="{FF2B5EF4-FFF2-40B4-BE49-F238E27FC236}">
                <a16:creationId xmlns:a16="http://schemas.microsoft.com/office/drawing/2014/main" id="{8A603CAE-63E0-2B43-819A-07803103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759" y="2763071"/>
            <a:ext cx="595947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chemeClr val="tx2"/>
                </a:solidFill>
              </a:rPr>
              <a:t>العباره</a:t>
            </a:r>
            <a:r>
              <a:rPr lang="ar-SA" altLang="ar-SA" sz="2000" b="1" dirty="0">
                <a:solidFill>
                  <a:schemeClr val="tx2"/>
                </a:solidFill>
              </a:rPr>
              <a:t> </a:t>
            </a:r>
            <a:r>
              <a:rPr lang="ar-SA" altLang="ar-SA" sz="1800" b="1" dirty="0" err="1">
                <a:solidFill>
                  <a:schemeClr val="tx2"/>
                </a:solidFill>
              </a:rPr>
              <a:t>الجبريه</a:t>
            </a:r>
            <a:r>
              <a:rPr lang="ar-SA" altLang="ar-SA" sz="2000" b="1" dirty="0">
                <a:solidFill>
                  <a:schemeClr val="tx2"/>
                </a:solidFill>
              </a:rPr>
              <a:t> </a:t>
            </a:r>
            <a:r>
              <a:rPr lang="ar-SA" altLang="ar-SA" sz="2000" b="1" dirty="0">
                <a:solidFill>
                  <a:srgbClr val="C00000"/>
                </a:solidFill>
              </a:rPr>
              <a:t>هي عبارة تحتوي متغيرات وأعدادا وعمليات حسابية </a:t>
            </a:r>
            <a:r>
              <a:rPr lang="ar-SA" altLang="ar-SA" sz="2000" b="1" dirty="0">
                <a:solidFill>
                  <a:srgbClr val="FF0000"/>
                </a:solidFill>
              </a:rPr>
              <a:t>.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69" name="Text Box 65">
            <a:extLst>
              <a:ext uri="{FF2B5EF4-FFF2-40B4-BE49-F238E27FC236}">
                <a16:creationId xmlns:a16="http://schemas.microsoft.com/office/drawing/2014/main" id="{D2F56E6C-C150-3841-8B41-05F824CA0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334" y="4882098"/>
            <a:ext cx="38574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المعادلة </a:t>
            </a:r>
            <a:r>
              <a:rPr lang="ar-SA" altLang="ar-SA" sz="1800" b="1" dirty="0">
                <a:solidFill>
                  <a:srgbClr val="C00000"/>
                </a:solidFill>
              </a:rPr>
              <a:t>هي جملة رياضية تحتوي على إشارة =</a:t>
            </a:r>
            <a:endParaRPr lang="en-US" altLang="ar-SA" sz="1800" b="1" dirty="0">
              <a:solidFill>
                <a:srgbClr val="C00000"/>
              </a:solidFill>
            </a:endParaRPr>
          </a:p>
        </p:txBody>
      </p:sp>
      <p:pic>
        <p:nvPicPr>
          <p:cNvPr id="71" name="صورة 2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90C9C103-52A6-B84A-8408-2E4A16081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5" t="23177" r="13303" b="62814"/>
          <a:stretch>
            <a:fillRect/>
          </a:stretch>
        </p:blipFill>
        <p:spPr bwMode="auto">
          <a:xfrm>
            <a:off x="8888147" y="3194107"/>
            <a:ext cx="14303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صورة 2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C94D6A61-B5EE-4248-910D-5338B589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26004" r="63527" b="65764"/>
          <a:stretch>
            <a:fillRect/>
          </a:stretch>
        </p:blipFill>
        <p:spPr bwMode="auto">
          <a:xfrm>
            <a:off x="2433209" y="4130460"/>
            <a:ext cx="143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صورة 2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EB8FB248-0918-6A46-8B4C-890475768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3" t="88618" b="6062"/>
          <a:stretch>
            <a:fillRect/>
          </a:stretch>
        </p:blipFill>
        <p:spPr bwMode="auto">
          <a:xfrm>
            <a:off x="8719657" y="5962503"/>
            <a:ext cx="1587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54DC43D-DD18-B545-B828-21ED95BF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7" t="38680" r="38542" b="58353"/>
          <a:stretch>
            <a:fillRect/>
          </a:stretch>
        </p:blipFill>
        <p:spPr bwMode="auto">
          <a:xfrm>
            <a:off x="4036432" y="4233647"/>
            <a:ext cx="12604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00F8C44-D29F-2C4C-9A40-2F0DE4BDC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8" t="23592" r="26025" b="50629"/>
          <a:stretch>
            <a:fillRect/>
          </a:stretch>
        </p:blipFill>
        <p:spPr bwMode="auto">
          <a:xfrm>
            <a:off x="6785506" y="847910"/>
            <a:ext cx="415757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A2D4A86-1B4C-DC49-B14A-95D5E7018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7" t="38680" r="38542" b="57628"/>
          <a:stretch>
            <a:fillRect/>
          </a:stretch>
        </p:blipFill>
        <p:spPr bwMode="auto">
          <a:xfrm>
            <a:off x="7190394" y="3459083"/>
            <a:ext cx="12604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" name="Text Box 67">
            <a:extLst>
              <a:ext uri="{FF2B5EF4-FFF2-40B4-BE49-F238E27FC236}">
                <a16:creationId xmlns:a16="http://schemas.microsoft.com/office/drawing/2014/main" id="{8A2CA5A3-BE24-6747-A05D-59C8E01D3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828" y="5874900"/>
            <a:ext cx="65786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هي مجموعة  أعداد التي نعوض بها عن قيمة المتغير لتحديد مجموعة الحل </a:t>
            </a:r>
            <a:r>
              <a:rPr lang="ar-SA" altLang="ar-SA" sz="2000" b="1" dirty="0" err="1">
                <a:solidFill>
                  <a:srgbClr val="C00000"/>
                </a:solidFill>
              </a:rPr>
              <a:t>ووتكتب</a:t>
            </a:r>
            <a:r>
              <a:rPr lang="ar-SA" altLang="ar-SA" sz="2000" b="1" dirty="0">
                <a:solidFill>
                  <a:srgbClr val="C00000"/>
                </a:solidFill>
              </a:rPr>
              <a:t> داخل القوسين {   } .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55F563EB-9332-824F-AA2F-AB8F694A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582" y="6300679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76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41216" y="1121410"/>
            <a:ext cx="1330926" cy="480398"/>
            <a:chOff x="10240277" y="968175"/>
            <a:chExt cx="1198498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240277" y="1023507"/>
              <a:ext cx="1166710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6272" y="40305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7362" y="463122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64" name="AutoShape 8">
            <a:extLst>
              <a:ext uri="{FF2B5EF4-FFF2-40B4-BE49-F238E27FC236}">
                <a16:creationId xmlns:a16="http://schemas.microsoft.com/office/drawing/2014/main" id="{1CF60E0B-967C-3C46-827C-C17BB078F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859" y="289377"/>
            <a:ext cx="7705725" cy="720725"/>
          </a:xfrm>
          <a:prstGeom prst="hexagon">
            <a:avLst>
              <a:gd name="adj" fmla="val 22472"/>
              <a:gd name="vf" fmla="val 115470"/>
            </a:avLst>
          </a:prstGeom>
          <a:solidFill>
            <a:srgbClr val="C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aphicFrame>
        <p:nvGraphicFramePr>
          <p:cNvPr id="73" name="Group 104">
            <a:extLst>
              <a:ext uri="{FF2B5EF4-FFF2-40B4-BE49-F238E27FC236}">
                <a16:creationId xmlns:a16="http://schemas.microsoft.com/office/drawing/2014/main" id="{A679FC1E-3F14-3A4A-A2AF-D2B53BAAD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78788"/>
              </p:ext>
            </p:extLst>
          </p:nvPr>
        </p:nvGraphicFramePr>
        <p:xfrm>
          <a:off x="1936977" y="1031672"/>
          <a:ext cx="8207375" cy="4916489"/>
        </p:xfrm>
        <a:graphic>
          <a:graphicData uri="http://schemas.openxmlformats.org/drawingml/2006/table">
            <a:tbl>
              <a:tblPr rtl="1"/>
              <a:tblGrid>
                <a:gridCol w="169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المعادلة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حل المعادلة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مجموعة الحل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٨م -٧= ١٧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صحيحة أو خطا؟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٠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٢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٣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4" name="AutoShape 82">
            <a:extLst>
              <a:ext uri="{FF2B5EF4-FFF2-40B4-BE49-F238E27FC236}">
                <a16:creationId xmlns:a16="http://schemas.microsoft.com/office/drawing/2014/main" id="{273F9F04-6D85-8542-A355-462467E442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08815" y="2238172"/>
            <a:ext cx="755650" cy="396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5" name="AutoShape 89">
            <a:extLst>
              <a:ext uri="{FF2B5EF4-FFF2-40B4-BE49-F238E27FC236}">
                <a16:creationId xmlns:a16="http://schemas.microsoft.com/office/drawing/2014/main" id="{1D983049-6371-8B4B-9B3B-D8891D9E91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24690" y="3417684"/>
            <a:ext cx="755650" cy="396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6" name="Text Box 90">
            <a:extLst>
              <a:ext uri="{FF2B5EF4-FFF2-40B4-BE49-F238E27FC236}">
                <a16:creationId xmlns:a16="http://schemas.microsoft.com/office/drawing/2014/main" id="{D8A5CCBF-5E9B-D640-9A88-9C113AD71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177" y="2238172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-٧</a:t>
            </a:r>
            <a:r>
              <a:rPr lang="ar-SA" altLang="ar-SA" sz="2400" b="1"/>
              <a:t> ≠ ١٧</a:t>
            </a:r>
            <a:endParaRPr lang="en-US" altLang="ar-SA" sz="2400" b="1"/>
          </a:p>
        </p:txBody>
      </p:sp>
      <p:sp>
        <p:nvSpPr>
          <p:cNvPr id="77" name="AutoShape 95">
            <a:extLst>
              <a:ext uri="{FF2B5EF4-FFF2-40B4-BE49-F238E27FC236}">
                <a16:creationId xmlns:a16="http://schemas.microsoft.com/office/drawing/2014/main" id="{F5CC4490-A30D-8447-925E-DD5AD104AC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26277" y="4330497"/>
            <a:ext cx="755650" cy="396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8" name="AutoShape 101">
            <a:extLst>
              <a:ext uri="{FF2B5EF4-FFF2-40B4-BE49-F238E27FC236}">
                <a16:creationId xmlns:a16="http://schemas.microsoft.com/office/drawing/2014/main" id="{3152CFD8-CADD-D949-B41C-11B510EB22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70715" y="5421109"/>
            <a:ext cx="755650" cy="396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grpSp>
        <p:nvGrpSpPr>
          <p:cNvPr id="79" name="Group 66">
            <a:extLst>
              <a:ext uri="{FF2B5EF4-FFF2-40B4-BE49-F238E27FC236}">
                <a16:creationId xmlns:a16="http://schemas.microsoft.com/office/drawing/2014/main" id="{32D8404C-3FFD-4A43-BE84-7C03963F67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62052" y="343861"/>
            <a:ext cx="7226300" cy="576263"/>
            <a:chOff x="2041" y="799"/>
            <a:chExt cx="3395" cy="205"/>
          </a:xfrm>
        </p:grpSpPr>
        <p:sp>
          <p:nvSpPr>
            <p:cNvPr id="80" name="AutoShape 65">
              <a:extLst>
                <a:ext uri="{FF2B5EF4-FFF2-40B4-BE49-F238E27FC236}">
                  <a16:creationId xmlns:a16="http://schemas.microsoft.com/office/drawing/2014/main" id="{567731E9-1419-4642-965A-DF8A3723FB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1" y="799"/>
              <a:ext cx="339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81" name="Picture 67">
              <a:extLst>
                <a:ext uri="{FF2B5EF4-FFF2-40B4-BE49-F238E27FC236}">
                  <a16:creationId xmlns:a16="http://schemas.microsoft.com/office/drawing/2014/main" id="{D672433F-E338-274A-BFD9-4A1F8DF3D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799"/>
              <a:ext cx="34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 Box 88">
            <a:extLst>
              <a:ext uri="{FF2B5EF4-FFF2-40B4-BE49-F238E27FC236}">
                <a16:creationId xmlns:a16="http://schemas.microsoft.com/office/drawing/2014/main" id="{9556FE77-317E-F140-B46D-C0EACF09F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765" y="2238172"/>
            <a:ext cx="2757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٨ (</a:t>
            </a:r>
            <a:r>
              <a:rPr lang="ar-SA" altLang="ar-SA" sz="2400" b="1">
                <a:solidFill>
                  <a:srgbClr val="C00000"/>
                </a:solidFill>
              </a:rPr>
              <a:t>٠</a:t>
            </a:r>
            <a:r>
              <a:rPr lang="ar-SA" altLang="ar-SA" sz="2400" b="1"/>
              <a:t>)    ــ  ٧  =١٧</a:t>
            </a:r>
            <a:endParaRPr lang="en-US" altLang="ar-SA" sz="2400" b="1"/>
          </a:p>
        </p:txBody>
      </p:sp>
      <p:sp>
        <p:nvSpPr>
          <p:cNvPr id="83" name="Text Box 101">
            <a:extLst>
              <a:ext uri="{FF2B5EF4-FFF2-40B4-BE49-F238E27FC236}">
                <a16:creationId xmlns:a16="http://schemas.microsoft.com/office/drawing/2014/main" id="{C19A700F-A096-924E-84FF-05952FF97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415" y="2352472"/>
            <a:ext cx="1838325" cy="338137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/>
              <a:t>٠ ليس حلا للمعادلة</a:t>
            </a:r>
            <a:endParaRPr lang="en-US" altLang="ar-SA" sz="1600" b="1"/>
          </a:p>
        </p:txBody>
      </p:sp>
      <p:sp>
        <p:nvSpPr>
          <p:cNvPr id="84" name="Text Box 88">
            <a:extLst>
              <a:ext uri="{FF2B5EF4-FFF2-40B4-BE49-F238E27FC236}">
                <a16:creationId xmlns:a16="http://schemas.microsoft.com/office/drawing/2014/main" id="{8B79A62F-3AAE-2A4E-BC41-333864008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765" y="3162097"/>
            <a:ext cx="2757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٨ (</a:t>
            </a:r>
            <a:r>
              <a:rPr lang="ar-SA" altLang="ar-SA" sz="2400" b="1">
                <a:solidFill>
                  <a:srgbClr val="C00000"/>
                </a:solidFill>
              </a:rPr>
              <a:t>١</a:t>
            </a:r>
            <a:r>
              <a:rPr lang="ar-SA" altLang="ar-SA" sz="2400" b="1"/>
              <a:t>)    ــ  ٧  =١٧</a:t>
            </a:r>
            <a:endParaRPr lang="en-US" altLang="ar-SA" sz="2400" b="1"/>
          </a:p>
        </p:txBody>
      </p:sp>
      <p:sp>
        <p:nvSpPr>
          <p:cNvPr id="85" name="Text Box 90">
            <a:extLst>
              <a:ext uri="{FF2B5EF4-FFF2-40B4-BE49-F238E27FC236}">
                <a16:creationId xmlns:a16="http://schemas.microsoft.com/office/drawing/2014/main" id="{0CD21545-EF11-DC48-9207-B7FCC6BCA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102" y="3357359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١</a:t>
            </a:r>
            <a:r>
              <a:rPr lang="ar-SA" altLang="ar-SA" sz="2400" b="1"/>
              <a:t> ≠ ١٧</a:t>
            </a:r>
            <a:endParaRPr lang="en-US" altLang="ar-SA" sz="2400" b="1"/>
          </a:p>
        </p:txBody>
      </p:sp>
      <p:sp>
        <p:nvSpPr>
          <p:cNvPr id="86" name="Text Box 88">
            <a:extLst>
              <a:ext uri="{FF2B5EF4-FFF2-40B4-BE49-F238E27FC236}">
                <a16:creationId xmlns:a16="http://schemas.microsoft.com/office/drawing/2014/main" id="{F8EEDDC0-FEE1-0F47-824C-6A27CD37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765" y="4174922"/>
            <a:ext cx="2757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٨ (</a:t>
            </a:r>
            <a:r>
              <a:rPr lang="ar-SA" altLang="ar-SA" sz="2400" b="1">
                <a:solidFill>
                  <a:srgbClr val="C00000"/>
                </a:solidFill>
              </a:rPr>
              <a:t>٢</a:t>
            </a:r>
            <a:r>
              <a:rPr lang="ar-SA" altLang="ar-SA" sz="2400" b="1"/>
              <a:t>)    ــ  ٧  =١</a:t>
            </a:r>
            <a:endParaRPr lang="en-US" altLang="ar-SA" sz="2400" b="1"/>
          </a:p>
        </p:txBody>
      </p:sp>
      <p:sp>
        <p:nvSpPr>
          <p:cNvPr id="87" name="Text Box 90">
            <a:extLst>
              <a:ext uri="{FF2B5EF4-FFF2-40B4-BE49-F238E27FC236}">
                <a16:creationId xmlns:a16="http://schemas.microsoft.com/office/drawing/2014/main" id="{20235576-4979-C043-9EC8-888235860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165" y="4317797"/>
            <a:ext cx="1404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٩</a:t>
            </a:r>
            <a:r>
              <a:rPr lang="ar-SA" altLang="ar-SA" sz="2400" b="1"/>
              <a:t> ≠ ١٧</a:t>
            </a:r>
            <a:endParaRPr lang="en-US" altLang="ar-SA" sz="2400" b="1"/>
          </a:p>
        </p:txBody>
      </p:sp>
      <p:sp>
        <p:nvSpPr>
          <p:cNvPr id="88" name="Text Box 88">
            <a:extLst>
              <a:ext uri="{FF2B5EF4-FFF2-40B4-BE49-F238E27FC236}">
                <a16:creationId xmlns:a16="http://schemas.microsoft.com/office/drawing/2014/main" id="{90F3D5CA-4AB2-9A48-8A27-57A3431A0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202" y="5124247"/>
            <a:ext cx="2757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٨ (</a:t>
            </a:r>
            <a:r>
              <a:rPr lang="ar-SA" altLang="ar-SA" sz="2400" b="1">
                <a:solidFill>
                  <a:srgbClr val="C00000"/>
                </a:solidFill>
              </a:rPr>
              <a:t>٣</a:t>
            </a:r>
            <a:r>
              <a:rPr lang="ar-SA" altLang="ar-SA" sz="2400" b="1"/>
              <a:t>)    ــ  ٧  =١</a:t>
            </a:r>
            <a:endParaRPr lang="en-US" altLang="ar-SA" sz="2400" b="1"/>
          </a:p>
        </p:txBody>
      </p:sp>
      <p:sp>
        <p:nvSpPr>
          <p:cNvPr id="89" name="Text Box 90">
            <a:extLst>
              <a:ext uri="{FF2B5EF4-FFF2-40B4-BE49-F238E27FC236}">
                <a16:creationId xmlns:a16="http://schemas.microsoft.com/office/drawing/2014/main" id="{02D63DB3-AE4F-0E4A-B1BD-0BEF7193B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102" y="5451272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١٧</a:t>
            </a:r>
            <a:r>
              <a:rPr lang="ar-SA" altLang="ar-SA" sz="2400" b="1"/>
              <a:t> = ١٧</a:t>
            </a:r>
            <a:endParaRPr lang="en-US" altLang="ar-SA" sz="2400" b="1"/>
          </a:p>
        </p:txBody>
      </p:sp>
      <p:sp>
        <p:nvSpPr>
          <p:cNvPr id="90" name="Text Box 101">
            <a:extLst>
              <a:ext uri="{FF2B5EF4-FFF2-40B4-BE49-F238E27FC236}">
                <a16:creationId xmlns:a16="http://schemas.microsoft.com/office/drawing/2014/main" id="{D5C718A0-0681-3145-B9BC-17C14E7F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977" y="3358947"/>
            <a:ext cx="1836738" cy="339725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/>
              <a:t>١ ليس حلا للمعادلة</a:t>
            </a:r>
            <a:endParaRPr lang="en-US" altLang="ar-SA" sz="1600" b="1"/>
          </a:p>
        </p:txBody>
      </p:sp>
      <p:sp>
        <p:nvSpPr>
          <p:cNvPr id="91" name="Text Box 101">
            <a:extLst>
              <a:ext uri="{FF2B5EF4-FFF2-40B4-BE49-F238E27FC236}">
                <a16:creationId xmlns:a16="http://schemas.microsoft.com/office/drawing/2014/main" id="{FE12CCD8-C8DC-8946-AD9F-ABF7BEBB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690" y="4286047"/>
            <a:ext cx="1836737" cy="338137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/>
              <a:t>٢ ليس حلا للمعادلة</a:t>
            </a:r>
            <a:endParaRPr lang="en-US" altLang="ar-SA" sz="1600" b="1"/>
          </a:p>
        </p:txBody>
      </p:sp>
      <p:sp>
        <p:nvSpPr>
          <p:cNvPr id="92" name="Text Box 101">
            <a:extLst>
              <a:ext uri="{FF2B5EF4-FFF2-40B4-BE49-F238E27FC236}">
                <a16:creationId xmlns:a16="http://schemas.microsoft.com/office/drawing/2014/main" id="{49576695-119A-7B41-AC66-354BE479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415" y="5281409"/>
            <a:ext cx="1838325" cy="339725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/>
              <a:t>٣ حلا للمعادلة</a:t>
            </a:r>
            <a:endParaRPr lang="en-US" altLang="ar-SA" sz="1600" b="1"/>
          </a:p>
        </p:txBody>
      </p:sp>
      <p:sp>
        <p:nvSpPr>
          <p:cNvPr id="93" name="Text Box 65">
            <a:extLst>
              <a:ext uri="{FF2B5EF4-FFF2-40B4-BE49-F238E27FC236}">
                <a16:creationId xmlns:a16="http://schemas.microsoft.com/office/drawing/2014/main" id="{17D6E0C6-D1CD-1946-8F4C-FACE98C31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72" y="6071608"/>
            <a:ext cx="3201988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{ ٣ } </a:t>
            </a:r>
            <a:r>
              <a:rPr lang="ar-SA" altLang="ar-SA" sz="2400" b="1" dirty="0"/>
              <a:t>مجموعة حل المعادلة</a:t>
            </a:r>
            <a:endParaRPr lang="en-US" altLang="ar-SA" sz="2400" b="1" dirty="0"/>
          </a:p>
        </p:txBody>
      </p:sp>
      <p:sp>
        <p:nvSpPr>
          <p:cNvPr id="94" name="AutoShape 51">
            <a:extLst>
              <a:ext uri="{FF2B5EF4-FFF2-40B4-BE49-F238E27FC236}">
                <a16:creationId xmlns:a16="http://schemas.microsoft.com/office/drawing/2014/main" id="{CCF8AE50-A48C-2F4A-AEEF-4C359B25D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0746" y="281766"/>
            <a:ext cx="2752660" cy="612775"/>
          </a:xfrm>
          <a:prstGeom prst="octagon">
            <a:avLst>
              <a:gd name="adj" fmla="val 29287"/>
            </a:avLst>
          </a:prstGeom>
          <a:solidFill>
            <a:srgbClr val="FDF2A1">
              <a:alpha val="9686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/>
              <a:t>مجموعة التعويض (</a:t>
            </a:r>
            <a:r>
              <a:rPr lang="ar-SA" altLang="ar-SA" sz="1800" b="1" dirty="0" err="1"/>
              <a:t>أ</a:t>
            </a:r>
            <a:r>
              <a:rPr lang="ar-SA" altLang="ar-SA" sz="1800" b="1" dirty="0"/>
              <a:t>/١) صـ ١٢</a:t>
            </a:r>
            <a:endParaRPr lang="en-US" altLang="ar-SA" sz="1800" b="1" dirty="0"/>
          </a:p>
        </p:txBody>
      </p:sp>
      <p:sp>
        <p:nvSpPr>
          <p:cNvPr id="96" name="Text Box 90">
            <a:extLst>
              <a:ext uri="{FF2B5EF4-FFF2-40B4-BE49-F238E27FC236}">
                <a16:creationId xmlns:a16="http://schemas.microsoft.com/office/drawing/2014/main" id="{9208D36E-EAC6-0B40-AB6F-21878472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815" y="3562147"/>
            <a:ext cx="1404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٨</a:t>
            </a:r>
            <a:r>
              <a:rPr lang="ar-SA" altLang="ar-SA" sz="2400" b="1"/>
              <a:t>-٧ = ١٧</a:t>
            </a:r>
            <a:endParaRPr lang="en-US" altLang="ar-SA" sz="2400" b="1"/>
          </a:p>
        </p:txBody>
      </p:sp>
      <p:sp>
        <p:nvSpPr>
          <p:cNvPr id="97" name="Text Box 90">
            <a:extLst>
              <a:ext uri="{FF2B5EF4-FFF2-40B4-BE49-F238E27FC236}">
                <a16:creationId xmlns:a16="http://schemas.microsoft.com/office/drawing/2014/main" id="{6B3111F8-5314-CB4E-BD2D-CA4EED87E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527" y="2639809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٠</a:t>
            </a:r>
            <a:r>
              <a:rPr lang="ar-SA" altLang="ar-SA" sz="2400" b="1"/>
              <a:t>-٧ = ١٧</a:t>
            </a:r>
            <a:endParaRPr lang="en-US" altLang="ar-SA" sz="2400" b="1"/>
          </a:p>
        </p:txBody>
      </p:sp>
      <p:sp>
        <p:nvSpPr>
          <p:cNvPr id="107" name="Text Box 90">
            <a:extLst>
              <a:ext uri="{FF2B5EF4-FFF2-40B4-BE49-F238E27FC236}">
                <a16:creationId xmlns:a16="http://schemas.microsoft.com/office/drawing/2014/main" id="{B6CACCC6-A53A-7244-BE81-480597E79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002" y="4571797"/>
            <a:ext cx="183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١٦</a:t>
            </a:r>
            <a:r>
              <a:rPr lang="ar-SA" altLang="ar-SA" sz="2400" b="1"/>
              <a:t>-٧ = ١٧</a:t>
            </a:r>
            <a:endParaRPr lang="en-US" altLang="ar-SA" sz="2400" b="1"/>
          </a:p>
        </p:txBody>
      </p:sp>
      <p:sp>
        <p:nvSpPr>
          <p:cNvPr id="111" name="Text Box 90">
            <a:extLst>
              <a:ext uri="{FF2B5EF4-FFF2-40B4-BE49-F238E27FC236}">
                <a16:creationId xmlns:a16="http://schemas.microsoft.com/office/drawing/2014/main" id="{74ABBD89-5465-DA4F-BB04-9887DB691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552" y="5519534"/>
            <a:ext cx="183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٢٤</a:t>
            </a:r>
            <a:r>
              <a:rPr lang="ar-SA" altLang="ar-SA" sz="2400" b="1"/>
              <a:t>-٧ = ١٧</a:t>
            </a:r>
            <a:endParaRPr lang="en-US" altLang="ar-SA" sz="2400" b="1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F370118-5DE3-D947-9875-CE31F014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1090" y="6358941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28596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6" grpId="0"/>
      <p:bldP spid="82" grpId="0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6" grpId="0"/>
      <p:bldP spid="97" grpId="0"/>
      <p:bldP spid="107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837539" y="1121411"/>
            <a:ext cx="1134604" cy="480398"/>
            <a:chOff x="10197850" y="968176"/>
            <a:chExt cx="1240925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565325" y="600701"/>
              <a:ext cx="505976" cy="1240925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197850" y="1023507"/>
              <a:ext cx="1209137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74715" y="376691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7362" y="463122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64" name="AutoShape 8">
            <a:extLst>
              <a:ext uri="{FF2B5EF4-FFF2-40B4-BE49-F238E27FC236}">
                <a16:creationId xmlns:a16="http://schemas.microsoft.com/office/drawing/2014/main" id="{BEA0BE3B-B558-D640-BBE6-CCD095A02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837" y="208512"/>
            <a:ext cx="7705725" cy="720725"/>
          </a:xfrm>
          <a:prstGeom prst="hexagon">
            <a:avLst>
              <a:gd name="adj" fmla="val 22472"/>
              <a:gd name="vf" fmla="val 115470"/>
            </a:avLst>
          </a:prstGeom>
          <a:solidFill>
            <a:srgbClr val="C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aphicFrame>
        <p:nvGraphicFramePr>
          <p:cNvPr id="73" name="Group 104">
            <a:extLst>
              <a:ext uri="{FF2B5EF4-FFF2-40B4-BE49-F238E27FC236}">
                <a16:creationId xmlns:a16="http://schemas.microsoft.com/office/drawing/2014/main" id="{29D0D029-1076-9C4E-8644-B083E6040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65961"/>
              </p:ext>
            </p:extLst>
          </p:nvPr>
        </p:nvGraphicFramePr>
        <p:xfrm>
          <a:off x="2074187" y="992737"/>
          <a:ext cx="8207375" cy="4916489"/>
        </p:xfrm>
        <a:graphic>
          <a:graphicData uri="http://schemas.openxmlformats.org/drawingml/2006/table">
            <a:tbl>
              <a:tblPr rtl="1"/>
              <a:tblGrid>
                <a:gridCol w="169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المعادلة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حل المعادلة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مجموعة الحل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٢٨=٤(١+٣د)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صحيحة أو خطا؟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٠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٢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٣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4" name="AutoShape 82">
            <a:extLst>
              <a:ext uri="{FF2B5EF4-FFF2-40B4-BE49-F238E27FC236}">
                <a16:creationId xmlns:a16="http://schemas.microsoft.com/office/drawing/2014/main" id="{ED2D8176-A441-7347-9FA8-DDA9E4F358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46025" y="2199237"/>
            <a:ext cx="755650" cy="396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5" name="AutoShape 89">
            <a:extLst>
              <a:ext uri="{FF2B5EF4-FFF2-40B4-BE49-F238E27FC236}">
                <a16:creationId xmlns:a16="http://schemas.microsoft.com/office/drawing/2014/main" id="{34E721C3-71AD-C646-9D91-287DF3FFA5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61900" y="3378749"/>
            <a:ext cx="755650" cy="396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6" name="Text Box 90">
            <a:extLst>
              <a:ext uri="{FF2B5EF4-FFF2-40B4-BE49-F238E27FC236}">
                <a16:creationId xmlns:a16="http://schemas.microsoft.com/office/drawing/2014/main" id="{67C616CB-037D-8849-9213-F7B3B5A1B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325" y="2134149"/>
            <a:ext cx="177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 =٤(</a:t>
            </a:r>
            <a:r>
              <a:rPr lang="ar-SA" altLang="ar-SA" sz="2400" b="1">
                <a:solidFill>
                  <a:srgbClr val="C00000"/>
                </a:solidFill>
              </a:rPr>
              <a:t>١</a:t>
            </a:r>
            <a:r>
              <a:rPr lang="ar-SA" altLang="ar-SA" sz="2400" b="1"/>
              <a:t>)</a:t>
            </a:r>
            <a:endParaRPr lang="en-US" altLang="ar-SA" sz="2400" b="1"/>
          </a:p>
        </p:txBody>
      </p:sp>
      <p:sp>
        <p:nvSpPr>
          <p:cNvPr id="77" name="AutoShape 95">
            <a:extLst>
              <a:ext uri="{FF2B5EF4-FFF2-40B4-BE49-F238E27FC236}">
                <a16:creationId xmlns:a16="http://schemas.microsoft.com/office/drawing/2014/main" id="{762C924E-23F7-334B-AAB2-395CC7412E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63487" y="4291562"/>
            <a:ext cx="755650" cy="396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8" name="AutoShape 101">
            <a:extLst>
              <a:ext uri="{FF2B5EF4-FFF2-40B4-BE49-F238E27FC236}">
                <a16:creationId xmlns:a16="http://schemas.microsoft.com/office/drawing/2014/main" id="{CD4F2341-3494-C644-86DD-F80F4A949A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80937" y="5058324"/>
            <a:ext cx="755650" cy="3968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grpSp>
        <p:nvGrpSpPr>
          <p:cNvPr id="79" name="Group 66">
            <a:extLst>
              <a:ext uri="{FF2B5EF4-FFF2-40B4-BE49-F238E27FC236}">
                <a16:creationId xmlns:a16="http://schemas.microsoft.com/office/drawing/2014/main" id="{3C4EC107-52B8-D044-8832-BBB8466081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7450" y="260899"/>
            <a:ext cx="7226300" cy="576263"/>
            <a:chOff x="2041" y="799"/>
            <a:chExt cx="3395" cy="205"/>
          </a:xfrm>
        </p:grpSpPr>
        <p:sp>
          <p:nvSpPr>
            <p:cNvPr id="80" name="AutoShape 65">
              <a:extLst>
                <a:ext uri="{FF2B5EF4-FFF2-40B4-BE49-F238E27FC236}">
                  <a16:creationId xmlns:a16="http://schemas.microsoft.com/office/drawing/2014/main" id="{9A2E0BA9-3699-744D-926E-91011758D7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1" y="799"/>
              <a:ext cx="339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81" name="Picture 67">
              <a:extLst>
                <a:ext uri="{FF2B5EF4-FFF2-40B4-BE49-F238E27FC236}">
                  <a16:creationId xmlns:a16="http://schemas.microsoft.com/office/drawing/2014/main" id="{96BBD16E-F13B-2D4A-B805-46F828904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799"/>
              <a:ext cx="34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 Box 88">
            <a:extLst>
              <a:ext uri="{FF2B5EF4-FFF2-40B4-BE49-F238E27FC236}">
                <a16:creationId xmlns:a16="http://schemas.microsoft.com/office/drawing/2014/main" id="{9F834778-2D06-4444-B399-368D06A3B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850" y="2076999"/>
            <a:ext cx="2757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٢٨= ٤( ١+ ٣(</a:t>
            </a:r>
            <a:r>
              <a:rPr lang="ar-SA" altLang="ar-SA" sz="2400" b="1">
                <a:solidFill>
                  <a:srgbClr val="C00000"/>
                </a:solidFill>
              </a:rPr>
              <a:t>٠</a:t>
            </a:r>
            <a:r>
              <a:rPr lang="ar-SA" altLang="ar-SA" sz="2400" b="1"/>
              <a:t>))</a:t>
            </a:r>
            <a:endParaRPr lang="en-US" altLang="ar-SA" sz="2400" b="1"/>
          </a:p>
        </p:txBody>
      </p:sp>
      <p:sp>
        <p:nvSpPr>
          <p:cNvPr id="83" name="Text Box 101">
            <a:extLst>
              <a:ext uri="{FF2B5EF4-FFF2-40B4-BE49-F238E27FC236}">
                <a16:creationId xmlns:a16="http://schemas.microsoft.com/office/drawing/2014/main" id="{737BD84E-D22E-4A4C-9F3B-7DB713AAA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625" y="2313537"/>
            <a:ext cx="1838325" cy="338137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/>
              <a:t>٠ ليس حلا للمعادلة</a:t>
            </a:r>
            <a:endParaRPr lang="en-US" altLang="ar-SA" sz="1600" b="1"/>
          </a:p>
        </p:txBody>
      </p:sp>
      <p:sp>
        <p:nvSpPr>
          <p:cNvPr id="84" name="Text Box 101">
            <a:extLst>
              <a:ext uri="{FF2B5EF4-FFF2-40B4-BE49-F238E27FC236}">
                <a16:creationId xmlns:a16="http://schemas.microsoft.com/office/drawing/2014/main" id="{38D033DB-E7A8-C64F-98A1-C744A82D9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187" y="3320012"/>
            <a:ext cx="1836738" cy="339725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/>
              <a:t>١ ليس حلا للمعادلة</a:t>
            </a:r>
            <a:endParaRPr lang="en-US" altLang="ar-SA" sz="1600" b="1"/>
          </a:p>
        </p:txBody>
      </p:sp>
      <p:sp>
        <p:nvSpPr>
          <p:cNvPr id="85" name="Text Box 101">
            <a:extLst>
              <a:ext uri="{FF2B5EF4-FFF2-40B4-BE49-F238E27FC236}">
                <a16:creationId xmlns:a16="http://schemas.microsoft.com/office/drawing/2014/main" id="{802B097B-D870-D14D-B86B-1C53C085F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012" y="4105824"/>
            <a:ext cx="1836738" cy="338138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/>
              <a:t>٢ حلا للمعادلة</a:t>
            </a:r>
            <a:endParaRPr lang="en-US" altLang="ar-SA" sz="1600" b="1"/>
          </a:p>
        </p:txBody>
      </p:sp>
      <p:sp>
        <p:nvSpPr>
          <p:cNvPr id="86" name="Text Box 101">
            <a:extLst>
              <a:ext uri="{FF2B5EF4-FFF2-40B4-BE49-F238E27FC236}">
                <a16:creationId xmlns:a16="http://schemas.microsoft.com/office/drawing/2014/main" id="{A7C52ED4-FB18-EA46-BD05-3B307AECB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625" y="5242474"/>
            <a:ext cx="1838325" cy="339725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/>
              <a:t>٣ ليس حلا للمعادلة</a:t>
            </a:r>
            <a:endParaRPr lang="en-US" altLang="ar-SA" sz="1600" b="1"/>
          </a:p>
        </p:txBody>
      </p:sp>
      <p:sp>
        <p:nvSpPr>
          <p:cNvPr id="87" name="Text Box 65">
            <a:extLst>
              <a:ext uri="{FF2B5EF4-FFF2-40B4-BE49-F238E27FC236}">
                <a16:creationId xmlns:a16="http://schemas.microsoft.com/office/drawing/2014/main" id="{5EB2009A-F400-3D4E-B75F-78B48D29E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562" y="5890174"/>
            <a:ext cx="3201988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{ ٢ } </a:t>
            </a:r>
            <a:r>
              <a:rPr lang="ar-SA" altLang="ar-SA" sz="2400" b="1"/>
              <a:t>مجموعة حل المعادلة</a:t>
            </a:r>
            <a:endParaRPr lang="en-US" altLang="ar-SA" sz="2400" b="1"/>
          </a:p>
        </p:txBody>
      </p:sp>
      <p:sp>
        <p:nvSpPr>
          <p:cNvPr id="88" name="AutoShape 51">
            <a:extLst>
              <a:ext uri="{FF2B5EF4-FFF2-40B4-BE49-F238E27FC236}">
                <a16:creationId xmlns:a16="http://schemas.microsoft.com/office/drawing/2014/main" id="{241C6C17-BBFF-5444-A5F3-490F7C8D3DCA}"/>
              </a:ext>
            </a:extLst>
          </p:cNvPr>
          <p:cNvSpPr>
            <a:spLocks noChangeArrowheads="1"/>
          </p:cNvSpPr>
          <p:nvPr/>
        </p:nvSpPr>
        <p:spPr bwMode="auto">
          <a:xfrm rot="20735422">
            <a:off x="9662778" y="418141"/>
            <a:ext cx="3075899" cy="635311"/>
          </a:xfrm>
          <a:prstGeom prst="octagon">
            <a:avLst>
              <a:gd name="adj" fmla="val 29287"/>
            </a:avLst>
          </a:prstGeom>
          <a:solidFill>
            <a:srgbClr val="FDF2A1">
              <a:alpha val="9686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OffAxis1Left"/>
            <a:lightRig rig="threePt" dir="t"/>
          </a:scene3d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مجموعة التعويض (ب/١) صـ ١٢</a:t>
            </a:r>
            <a:endParaRPr lang="en-US" altLang="ar-SA" sz="2000" b="1" dirty="0"/>
          </a:p>
        </p:txBody>
      </p:sp>
      <p:sp>
        <p:nvSpPr>
          <p:cNvPr id="89" name="Text Box 88">
            <a:extLst>
              <a:ext uri="{FF2B5EF4-FFF2-40B4-BE49-F238E27FC236}">
                <a16:creationId xmlns:a16="http://schemas.microsoft.com/office/drawing/2014/main" id="{BD59EE20-6045-FE4A-9AEC-88B6A2F5A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125" y="2535787"/>
            <a:ext cx="2757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٢٨= ٤( ١+ </a:t>
            </a:r>
            <a:r>
              <a:rPr lang="ar-SA" altLang="ar-SA" sz="2400" b="1">
                <a:solidFill>
                  <a:srgbClr val="C00000"/>
                </a:solidFill>
              </a:rPr>
              <a:t>٠</a:t>
            </a:r>
            <a:r>
              <a:rPr lang="ar-SA" altLang="ar-SA" sz="2400" b="1"/>
              <a:t>)</a:t>
            </a:r>
            <a:endParaRPr lang="en-US" altLang="ar-SA" sz="2400" b="1"/>
          </a:p>
        </p:txBody>
      </p:sp>
      <p:sp>
        <p:nvSpPr>
          <p:cNvPr id="90" name="Text Box 88">
            <a:extLst>
              <a:ext uri="{FF2B5EF4-FFF2-40B4-BE49-F238E27FC236}">
                <a16:creationId xmlns:a16="http://schemas.microsoft.com/office/drawing/2014/main" id="{A9F33D58-B00B-B242-9D8A-941C75408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750" y="3012037"/>
            <a:ext cx="2757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٢٨= ٤( ١+ ٣(</a:t>
            </a:r>
            <a:r>
              <a:rPr lang="ar-SA" altLang="ar-SA" sz="2400" b="1">
                <a:solidFill>
                  <a:srgbClr val="C00000"/>
                </a:solidFill>
              </a:rPr>
              <a:t>١</a:t>
            </a:r>
            <a:r>
              <a:rPr lang="ar-SA" altLang="ar-SA" sz="2400" b="1"/>
              <a:t>))</a:t>
            </a:r>
            <a:endParaRPr lang="en-US" altLang="ar-SA" sz="2400" b="1"/>
          </a:p>
        </p:txBody>
      </p:sp>
      <p:sp>
        <p:nvSpPr>
          <p:cNvPr id="91" name="Text Box 88">
            <a:extLst>
              <a:ext uri="{FF2B5EF4-FFF2-40B4-BE49-F238E27FC236}">
                <a16:creationId xmlns:a16="http://schemas.microsoft.com/office/drawing/2014/main" id="{89B6FB6F-BEC9-234E-9E4E-325547AE7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462" y="3502574"/>
            <a:ext cx="275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٢٨= ٤( ١+ </a:t>
            </a:r>
            <a:r>
              <a:rPr lang="ar-SA" altLang="ar-SA" sz="2400" b="1">
                <a:solidFill>
                  <a:srgbClr val="C00000"/>
                </a:solidFill>
              </a:rPr>
              <a:t>٣</a:t>
            </a:r>
            <a:r>
              <a:rPr lang="ar-SA" altLang="ar-SA" sz="2400" b="1"/>
              <a:t>)</a:t>
            </a:r>
            <a:endParaRPr lang="en-US" altLang="ar-SA" sz="2400" b="1"/>
          </a:p>
        </p:txBody>
      </p:sp>
      <p:sp>
        <p:nvSpPr>
          <p:cNvPr id="92" name="Text Box 90">
            <a:extLst>
              <a:ext uri="{FF2B5EF4-FFF2-40B4-BE49-F238E27FC236}">
                <a16:creationId xmlns:a16="http://schemas.microsoft.com/office/drawing/2014/main" id="{AF5AB1D4-4280-244A-9889-DE6D18ADC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687" y="2578649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 ≠ </a:t>
            </a:r>
            <a:r>
              <a:rPr lang="ar-SA" altLang="ar-SA" sz="2400" b="1">
                <a:solidFill>
                  <a:srgbClr val="C00000"/>
                </a:solidFill>
              </a:rPr>
              <a:t>٤</a:t>
            </a:r>
            <a:endParaRPr lang="en-US" altLang="ar-SA" sz="2400" b="1">
              <a:solidFill>
                <a:srgbClr val="C00000"/>
              </a:solidFill>
            </a:endParaRPr>
          </a:p>
        </p:txBody>
      </p:sp>
      <p:sp>
        <p:nvSpPr>
          <p:cNvPr id="93" name="Text Box 90">
            <a:extLst>
              <a:ext uri="{FF2B5EF4-FFF2-40B4-BE49-F238E27FC236}">
                <a16:creationId xmlns:a16="http://schemas.microsoft.com/office/drawing/2014/main" id="{B9C09995-14B9-9B43-9854-4F381AD42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950" y="3089824"/>
            <a:ext cx="1776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 =٤(</a:t>
            </a:r>
            <a:r>
              <a:rPr lang="ar-SA" altLang="ar-SA" sz="2400" b="1">
                <a:solidFill>
                  <a:srgbClr val="C00000"/>
                </a:solidFill>
              </a:rPr>
              <a:t>٤</a:t>
            </a:r>
            <a:r>
              <a:rPr lang="ar-SA" altLang="ar-SA" sz="2400" b="1"/>
              <a:t>)</a:t>
            </a:r>
            <a:endParaRPr lang="en-US" altLang="ar-SA" sz="2400" b="1"/>
          </a:p>
        </p:txBody>
      </p:sp>
      <p:sp>
        <p:nvSpPr>
          <p:cNvPr id="94" name="Text Box 90">
            <a:extLst>
              <a:ext uri="{FF2B5EF4-FFF2-40B4-BE49-F238E27FC236}">
                <a16:creationId xmlns:a16="http://schemas.microsoft.com/office/drawing/2014/main" id="{3FDE55F1-5717-0249-8015-736B5A38A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12" y="3472412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 ≠ </a:t>
            </a:r>
            <a:r>
              <a:rPr lang="ar-SA" altLang="ar-SA" sz="2400" b="1">
                <a:solidFill>
                  <a:srgbClr val="C00000"/>
                </a:solidFill>
              </a:rPr>
              <a:t>١٦</a:t>
            </a:r>
            <a:endParaRPr lang="en-US" altLang="ar-SA" sz="2400" b="1">
              <a:solidFill>
                <a:srgbClr val="C00000"/>
              </a:solidFill>
            </a:endParaRPr>
          </a:p>
        </p:txBody>
      </p:sp>
      <p:sp>
        <p:nvSpPr>
          <p:cNvPr id="95" name="Text Box 88">
            <a:extLst>
              <a:ext uri="{FF2B5EF4-FFF2-40B4-BE49-F238E27FC236}">
                <a16:creationId xmlns:a16="http://schemas.microsoft.com/office/drawing/2014/main" id="{77C908DD-DBC8-BB4F-96D2-AD9650D5C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925" y="4443962"/>
            <a:ext cx="2757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٢٨= ٤( ١+ </a:t>
            </a:r>
            <a:r>
              <a:rPr lang="ar-SA" altLang="ar-SA" sz="2400" b="1">
                <a:solidFill>
                  <a:srgbClr val="C00000"/>
                </a:solidFill>
              </a:rPr>
              <a:t>٦</a:t>
            </a:r>
            <a:r>
              <a:rPr lang="ar-SA" altLang="ar-SA" sz="2400" b="1"/>
              <a:t>)</a:t>
            </a:r>
            <a:endParaRPr lang="en-US" altLang="ar-SA" sz="2400" b="1"/>
          </a:p>
        </p:txBody>
      </p:sp>
      <p:sp>
        <p:nvSpPr>
          <p:cNvPr id="96" name="Text Box 90">
            <a:extLst>
              <a:ext uri="{FF2B5EF4-FFF2-40B4-BE49-F238E27FC236}">
                <a16:creationId xmlns:a16="http://schemas.microsoft.com/office/drawing/2014/main" id="{9C7ACD69-62C5-6442-B983-B3A269081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950" y="4047087"/>
            <a:ext cx="1776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 =٤(</a:t>
            </a:r>
            <a:r>
              <a:rPr lang="ar-SA" altLang="ar-SA" sz="2400" b="1">
                <a:solidFill>
                  <a:srgbClr val="C00000"/>
                </a:solidFill>
              </a:rPr>
              <a:t>٤</a:t>
            </a:r>
            <a:r>
              <a:rPr lang="ar-SA" altLang="ar-SA" sz="2400" b="1"/>
              <a:t>)</a:t>
            </a:r>
            <a:endParaRPr lang="en-US" altLang="ar-SA" sz="2400" b="1"/>
          </a:p>
        </p:txBody>
      </p:sp>
      <p:sp>
        <p:nvSpPr>
          <p:cNvPr id="97" name="Text Box 90">
            <a:extLst>
              <a:ext uri="{FF2B5EF4-FFF2-40B4-BE49-F238E27FC236}">
                <a16:creationId xmlns:a16="http://schemas.microsoft.com/office/drawing/2014/main" id="{BB635246-1963-214F-B2A8-D7C80C93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12" y="4474124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 = </a:t>
            </a:r>
            <a:r>
              <a:rPr lang="ar-SA" altLang="ar-SA" sz="2400" b="1">
                <a:solidFill>
                  <a:srgbClr val="C00000"/>
                </a:solidFill>
              </a:rPr>
              <a:t>٢٨</a:t>
            </a:r>
            <a:endParaRPr lang="en-US" altLang="ar-SA" sz="2400" b="1">
              <a:solidFill>
                <a:srgbClr val="C00000"/>
              </a:solidFill>
            </a:endParaRPr>
          </a:p>
        </p:txBody>
      </p:sp>
      <p:sp>
        <p:nvSpPr>
          <p:cNvPr id="107" name="Text Box 88">
            <a:extLst>
              <a:ext uri="{FF2B5EF4-FFF2-40B4-BE49-F238E27FC236}">
                <a16:creationId xmlns:a16="http://schemas.microsoft.com/office/drawing/2014/main" id="{52E807DE-DAAF-5D4E-B4A6-0FB7BD513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9725" y="4974187"/>
            <a:ext cx="2757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٢٨= ٤( ١+ ٣(</a:t>
            </a:r>
            <a:r>
              <a:rPr lang="ar-SA" altLang="ar-SA" sz="2400" b="1">
                <a:solidFill>
                  <a:srgbClr val="C00000"/>
                </a:solidFill>
              </a:rPr>
              <a:t>٣</a:t>
            </a:r>
            <a:r>
              <a:rPr lang="ar-SA" altLang="ar-SA" sz="2400" b="1"/>
              <a:t>))</a:t>
            </a:r>
            <a:endParaRPr lang="en-US" altLang="ar-SA" sz="2400" b="1"/>
          </a:p>
        </p:txBody>
      </p:sp>
      <p:sp>
        <p:nvSpPr>
          <p:cNvPr id="111" name="Text Box 88">
            <a:extLst>
              <a:ext uri="{FF2B5EF4-FFF2-40B4-BE49-F238E27FC236}">
                <a16:creationId xmlns:a16="http://schemas.microsoft.com/office/drawing/2014/main" id="{43DFC20E-B257-5D4F-955C-F45270333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712" y="5502824"/>
            <a:ext cx="275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٢٨= ٤( ١+ </a:t>
            </a:r>
            <a:r>
              <a:rPr lang="ar-SA" altLang="ar-SA" sz="2400" b="1">
                <a:solidFill>
                  <a:srgbClr val="C00000"/>
                </a:solidFill>
              </a:rPr>
              <a:t>٩</a:t>
            </a:r>
            <a:r>
              <a:rPr lang="ar-SA" altLang="ar-SA" sz="2400" b="1"/>
              <a:t>)</a:t>
            </a:r>
            <a:endParaRPr lang="en-US" altLang="ar-SA" sz="2400" b="1"/>
          </a:p>
        </p:txBody>
      </p:sp>
      <p:sp>
        <p:nvSpPr>
          <p:cNvPr id="112" name="Text Box 90">
            <a:extLst>
              <a:ext uri="{FF2B5EF4-FFF2-40B4-BE49-F238E27FC236}">
                <a16:creationId xmlns:a16="http://schemas.microsoft.com/office/drawing/2014/main" id="{5B36B509-F267-8048-9992-E534C079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512" y="5009112"/>
            <a:ext cx="1776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 =٤(</a:t>
            </a:r>
            <a:r>
              <a:rPr lang="ar-SA" altLang="ar-SA" sz="2400" b="1">
                <a:solidFill>
                  <a:srgbClr val="C00000"/>
                </a:solidFill>
              </a:rPr>
              <a:t>١٠</a:t>
            </a:r>
            <a:r>
              <a:rPr lang="ar-SA" altLang="ar-SA" sz="2400" b="1"/>
              <a:t>)</a:t>
            </a:r>
            <a:endParaRPr lang="en-US" altLang="ar-SA" sz="2400" b="1"/>
          </a:p>
        </p:txBody>
      </p:sp>
      <p:sp>
        <p:nvSpPr>
          <p:cNvPr id="113" name="Text Box 88">
            <a:extLst>
              <a:ext uri="{FF2B5EF4-FFF2-40B4-BE49-F238E27FC236}">
                <a16:creationId xmlns:a16="http://schemas.microsoft.com/office/drawing/2014/main" id="{700FAE58-5B62-3043-A264-9F3867550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187" y="4004224"/>
            <a:ext cx="275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٢٨= ٤( ١+ ٣(</a:t>
            </a:r>
            <a:r>
              <a:rPr lang="ar-SA" altLang="ar-SA" sz="2400" b="1">
                <a:solidFill>
                  <a:srgbClr val="C00000"/>
                </a:solidFill>
              </a:rPr>
              <a:t>٢</a:t>
            </a:r>
            <a:r>
              <a:rPr lang="ar-SA" altLang="ar-SA" sz="2400" b="1"/>
              <a:t>))</a:t>
            </a:r>
            <a:endParaRPr lang="en-US" altLang="ar-SA" sz="2400" b="1"/>
          </a:p>
        </p:txBody>
      </p:sp>
      <p:sp>
        <p:nvSpPr>
          <p:cNvPr id="121" name="Text Box 90">
            <a:extLst>
              <a:ext uri="{FF2B5EF4-FFF2-40B4-BE49-F238E27FC236}">
                <a16:creationId xmlns:a16="http://schemas.microsoft.com/office/drawing/2014/main" id="{1281A1AC-7E9C-6848-BDEE-AE9DA77CF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412" y="5450437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٢٨ ≠ </a:t>
            </a:r>
            <a:r>
              <a:rPr lang="ar-SA" altLang="ar-SA" sz="2400" b="1">
                <a:solidFill>
                  <a:srgbClr val="C00000"/>
                </a:solidFill>
              </a:rPr>
              <a:t>٤٠</a:t>
            </a:r>
            <a:endParaRPr lang="en-US" altLang="ar-SA" sz="2400" b="1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83CB774-F921-FB4A-93DB-8180D0DD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805" y="632832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5169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2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07" grpId="0"/>
      <p:bldP spid="111" grpId="0"/>
      <p:bldP spid="112" grpId="0"/>
      <p:bldP spid="113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خطوات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28152" y="419906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7362" y="463122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25708" y="454745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المعادلات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4" name="Text Box 66">
            <a:extLst>
              <a:ext uri="{FF2B5EF4-FFF2-40B4-BE49-F238E27FC236}">
                <a16:creationId xmlns:a16="http://schemas.microsoft.com/office/drawing/2014/main" id="{36A15D78-A331-6D41-A304-B4FFF3BC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732" y="1331561"/>
            <a:ext cx="5434012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prst="convex"/>
            <a:bevelB prst="angle"/>
          </a:sp3d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 dirty="0">
                <a:solidFill>
                  <a:srgbClr val="FF0000"/>
                </a:solidFill>
              </a:rPr>
              <a:t>حل المعادلات باستعمال </a:t>
            </a:r>
            <a:r>
              <a:rPr lang="ar-SA" altLang="ar-SA" sz="2800" b="1" dirty="0">
                <a:solidFill>
                  <a:schemeClr val="accent2"/>
                </a:solidFill>
              </a:rPr>
              <a:t>ترتيب</a:t>
            </a:r>
            <a:r>
              <a:rPr lang="ar-SA" altLang="ar-SA" sz="2800" b="1" dirty="0">
                <a:solidFill>
                  <a:srgbClr val="FF0000"/>
                </a:solidFill>
              </a:rPr>
              <a:t> </a:t>
            </a:r>
            <a:r>
              <a:rPr lang="ar-SA" altLang="ar-SA" sz="2800" b="1" dirty="0">
                <a:solidFill>
                  <a:schemeClr val="accent2"/>
                </a:solidFill>
              </a:rPr>
              <a:t>العمليات</a:t>
            </a:r>
            <a:endParaRPr lang="en-US" altLang="ar-SA" sz="2800" b="1" dirty="0">
              <a:solidFill>
                <a:schemeClr val="accent2"/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0518FCA3-1C1B-494B-9876-8C6CE8C48F31}"/>
              </a:ext>
            </a:extLst>
          </p:cNvPr>
          <p:cNvSpPr txBox="1"/>
          <p:nvPr/>
        </p:nvSpPr>
        <p:spPr>
          <a:xfrm>
            <a:off x="2647986" y="2363369"/>
            <a:ext cx="7056437" cy="3108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  <a:bevelB w="101600" prst="riblet"/>
          </a:sp3d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ar-SA" sz="2800" dirty="0"/>
              <a:t>(</a:t>
            </a: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١ ) احسب  قيمة المقادير داخل الاقواس </a:t>
            </a:r>
          </a:p>
          <a:p>
            <a:pPr algn="r" rtl="1">
              <a:defRPr/>
            </a:pPr>
            <a:endParaRPr lang="ar-SA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r" rtl="1">
              <a:defRPr/>
            </a:pP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(٢) احسب قيمة جميع القوى </a:t>
            </a:r>
          </a:p>
          <a:p>
            <a:pPr algn="r" rtl="1">
              <a:defRPr/>
            </a:pPr>
            <a:endParaRPr lang="ar-SA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r" rtl="1">
              <a:defRPr/>
            </a:pP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(٣) اضرب أو أقسم بالترتيب من اليمين الى اليسار</a:t>
            </a:r>
          </a:p>
          <a:p>
            <a:pPr algn="r" rtl="1">
              <a:defRPr/>
            </a:pPr>
            <a:endParaRPr lang="ar-SA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r" rtl="1">
              <a:defRPr/>
            </a:pPr>
            <a:r>
              <a:rPr lang="ar-SA" sz="2800" dirty="0">
                <a:solidFill>
                  <a:schemeClr val="accent2">
                    <a:lumMod val="50000"/>
                  </a:schemeClr>
                </a:solidFill>
              </a:rPr>
              <a:t>(٤) اجمع أو اطرح بالترتيب من اليمين الى اليسار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9D966D3-F2A6-A448-A5DC-D48F6A31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611" y="6358527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1433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D2FFC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B9D08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697126" y="1121410"/>
            <a:ext cx="1275012" cy="480398"/>
            <a:chOff x="10044284" y="968175"/>
            <a:chExt cx="1394491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044284" y="1023507"/>
              <a:ext cx="136270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wrap="square"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نحقق من فهمك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9643" y="40790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7362" y="463122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grpSp>
        <p:nvGrpSpPr>
          <p:cNvPr id="61" name="Group 6">
            <a:extLst>
              <a:ext uri="{FF2B5EF4-FFF2-40B4-BE49-F238E27FC236}">
                <a16:creationId xmlns:a16="http://schemas.microsoft.com/office/drawing/2014/main" id="{9D334E86-956F-BC44-9764-1351A7EB08EC}"/>
              </a:ext>
            </a:extLst>
          </p:cNvPr>
          <p:cNvGrpSpPr>
            <a:grpSpLocks/>
          </p:cNvGrpSpPr>
          <p:nvPr/>
        </p:nvGrpSpPr>
        <p:grpSpPr bwMode="auto">
          <a:xfrm>
            <a:off x="5075387" y="149022"/>
            <a:ext cx="2550630" cy="508069"/>
            <a:chOff x="839" y="2251"/>
            <a:chExt cx="2313" cy="317"/>
          </a:xfrm>
        </p:grpSpPr>
        <p:sp>
          <p:nvSpPr>
            <p:cNvPr id="62" name="AutoShape 5">
              <a:extLst>
                <a:ext uri="{FF2B5EF4-FFF2-40B4-BE49-F238E27FC236}">
                  <a16:creationId xmlns:a16="http://schemas.microsoft.com/office/drawing/2014/main" id="{E0DC93D8-2D09-3D4C-B93E-505F6EA42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51"/>
              <a:ext cx="2313" cy="317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7CABD1F3-5043-6142-AA4F-4887A9D72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2276"/>
              <a:ext cx="21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 dirty="0">
                  <a:cs typeface="Monotype Koufi" pitchFamily="2" charset="0"/>
                </a:rPr>
                <a:t>المعادلات</a:t>
              </a:r>
              <a:endParaRPr lang="en-US" altLang="en-US" sz="2400" b="1" dirty="0">
                <a:cs typeface="Monotype Koufi" pitchFamily="2" charset="0"/>
              </a:endParaRPr>
            </a:p>
          </p:txBody>
        </p:sp>
      </p:grpSp>
      <p:sp>
        <p:nvSpPr>
          <p:cNvPr id="68" name="AutoShape 2">
            <a:extLst>
              <a:ext uri="{FF2B5EF4-FFF2-40B4-BE49-F238E27FC236}">
                <a16:creationId xmlns:a16="http://schemas.microsoft.com/office/drawing/2014/main" id="{D14A5633-6178-1F44-951E-6C1AC5BDC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927" y="1409272"/>
            <a:ext cx="7380287" cy="1131887"/>
          </a:xfrm>
          <a:prstGeom prst="hexagon">
            <a:avLst>
              <a:gd name="adj" fmla="val 20889"/>
              <a:gd name="vf" fmla="val 115470"/>
            </a:avLst>
          </a:prstGeom>
          <a:solidFill>
            <a:srgbClr val="CD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75" name="Text Box 11">
            <a:extLst>
              <a:ext uri="{FF2B5EF4-FFF2-40B4-BE49-F238E27FC236}">
                <a16:creationId xmlns:a16="http://schemas.microsoft.com/office/drawing/2014/main" id="{AD866C2E-75BD-AF4D-A3E1-5E99B8C9C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322" y="2784075"/>
            <a:ext cx="334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ت</a:t>
            </a:r>
            <a:r>
              <a:rPr lang="ar-SA" altLang="ar-SA" sz="2400" b="1" dirty="0"/>
              <a:t> =  </a:t>
            </a:r>
            <a:r>
              <a:rPr lang="ar-SA" altLang="ar-SA" b="1" baseline="48000" dirty="0"/>
              <a:t>٢</a:t>
            </a:r>
            <a:r>
              <a:rPr lang="ar-SA" altLang="ar-SA" sz="2400" b="1" dirty="0"/>
              <a:t>٩  ÷  ( ٥ – ٢ )</a:t>
            </a:r>
            <a:endParaRPr lang="en-US" altLang="ar-SA" sz="2400" b="1" dirty="0"/>
          </a:p>
        </p:txBody>
      </p:sp>
      <p:sp>
        <p:nvSpPr>
          <p:cNvPr id="76" name="Oval 13">
            <a:extLst>
              <a:ext uri="{FF2B5EF4-FFF2-40B4-BE49-F238E27FC236}">
                <a16:creationId xmlns:a16="http://schemas.microsoft.com/office/drawing/2014/main" id="{ADC2247C-A5E7-8047-9BC6-AA6979FD2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942" y="2655687"/>
            <a:ext cx="611187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7" name="Line 14">
            <a:extLst>
              <a:ext uri="{FF2B5EF4-FFF2-40B4-BE49-F238E27FC236}">
                <a16:creationId xmlns:a16="http://schemas.microsoft.com/office/drawing/2014/main" id="{FF3D5D6D-CD9B-064C-BDE3-1F978FDCC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204" y="3231950"/>
            <a:ext cx="0" cy="611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8" name="Text Box 23">
            <a:extLst>
              <a:ext uri="{FF2B5EF4-FFF2-40B4-BE49-F238E27FC236}">
                <a16:creationId xmlns:a16="http://schemas.microsoft.com/office/drawing/2014/main" id="{AFA59D18-4B9E-C947-87EC-85318F33F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348" y="5684055"/>
            <a:ext cx="3671888" cy="457200"/>
          </a:xfrm>
          <a:prstGeom prst="rect">
            <a:avLst/>
          </a:prstGeom>
          <a:solidFill>
            <a:srgbClr val="CDFDA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 مجموعة حل المعادلة = { ٢٧ }</a:t>
            </a:r>
            <a:endParaRPr lang="en-US" altLang="ar-SA" sz="2400" b="1" dirty="0"/>
          </a:p>
        </p:txBody>
      </p:sp>
      <p:grpSp>
        <p:nvGrpSpPr>
          <p:cNvPr id="80" name="Group 28">
            <a:extLst>
              <a:ext uri="{FF2B5EF4-FFF2-40B4-BE49-F238E27FC236}">
                <a16:creationId xmlns:a16="http://schemas.microsoft.com/office/drawing/2014/main" id="{5B13D9DE-4602-104A-B3C9-971E7520D2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06227" y="1542622"/>
            <a:ext cx="3067050" cy="468312"/>
            <a:chOff x="2857" y="799"/>
            <a:chExt cx="2454" cy="295"/>
          </a:xfrm>
        </p:grpSpPr>
        <p:sp>
          <p:nvSpPr>
            <p:cNvPr id="81" name="AutoShape 27">
              <a:extLst>
                <a:ext uri="{FF2B5EF4-FFF2-40B4-BE49-F238E27FC236}">
                  <a16:creationId xmlns:a16="http://schemas.microsoft.com/office/drawing/2014/main" id="{31969D3C-89ED-D343-AC9E-E2B97FD338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57" y="799"/>
              <a:ext cx="245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82" name="Picture 29">
              <a:extLst>
                <a:ext uri="{FF2B5EF4-FFF2-40B4-BE49-F238E27FC236}">
                  <a16:creationId xmlns:a16="http://schemas.microsoft.com/office/drawing/2014/main" id="{6DEB8DE1-0E80-9D43-AFCC-C30C87C9D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" y="799"/>
              <a:ext cx="2465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" name="Oval 30">
            <a:extLst>
              <a:ext uri="{FF2B5EF4-FFF2-40B4-BE49-F238E27FC236}">
                <a16:creationId xmlns:a16="http://schemas.microsoft.com/office/drawing/2014/main" id="{0EDEAEA7-D4BB-1D4E-B374-B0F710E62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617" y="2800150"/>
            <a:ext cx="1258887" cy="5762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4" name="Line 31">
            <a:extLst>
              <a:ext uri="{FF2B5EF4-FFF2-40B4-BE49-F238E27FC236}">
                <a16:creationId xmlns:a16="http://schemas.microsoft.com/office/drawing/2014/main" id="{CDFB1346-4318-C54C-B47A-C75E9CEDB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7317" y="3376412"/>
            <a:ext cx="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5" name="Text Box 33">
            <a:extLst>
              <a:ext uri="{FF2B5EF4-FFF2-40B4-BE49-F238E27FC236}">
                <a16:creationId xmlns:a16="http://schemas.microsoft.com/office/drawing/2014/main" id="{BDD16BF3-31B9-F647-A12C-2E38211B1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567" y="38860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</a:t>
            </a:r>
            <a:endParaRPr lang="en-US" altLang="ar-SA" sz="2400" b="1"/>
          </a:p>
        </p:txBody>
      </p:sp>
      <p:sp>
        <p:nvSpPr>
          <p:cNvPr id="86" name="Text Box 34">
            <a:extLst>
              <a:ext uri="{FF2B5EF4-FFF2-40B4-BE49-F238E27FC236}">
                <a16:creationId xmlns:a16="http://schemas.microsoft.com/office/drawing/2014/main" id="{288434D5-038C-DA43-9346-C090B98C9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229" y="3866950"/>
            <a:ext cx="334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ت</a:t>
            </a:r>
            <a:r>
              <a:rPr lang="ar-SA" altLang="ar-SA" sz="2400" b="1" dirty="0"/>
              <a:t>  =        ÷  </a:t>
            </a:r>
            <a:endParaRPr lang="en-US" altLang="ar-SA" sz="2400" b="1" dirty="0"/>
          </a:p>
        </p:txBody>
      </p:sp>
      <p:sp>
        <p:nvSpPr>
          <p:cNvPr id="87" name="Oval 35">
            <a:extLst>
              <a:ext uri="{FF2B5EF4-FFF2-40B4-BE49-F238E27FC236}">
                <a16:creationId xmlns:a16="http://schemas.microsoft.com/office/drawing/2014/main" id="{96525ED8-65F3-1140-AD8F-6ACBEAF48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392" y="3806625"/>
            <a:ext cx="1800225" cy="5762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8" name="Line 36">
            <a:extLst>
              <a:ext uri="{FF2B5EF4-FFF2-40B4-BE49-F238E27FC236}">
                <a16:creationId xmlns:a16="http://schemas.microsoft.com/office/drawing/2014/main" id="{C26170F3-7D4D-0349-8AAF-E4CE7A227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504" y="4382887"/>
            <a:ext cx="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3F40CCBF-C668-7745-BD73-C3DF5C30E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167" y="5030587"/>
            <a:ext cx="5397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٢٧</a:t>
            </a:r>
            <a:endParaRPr lang="en-US" altLang="ar-SA" sz="2400" b="1" dirty="0"/>
          </a:p>
        </p:txBody>
      </p:sp>
      <p:sp>
        <p:nvSpPr>
          <p:cNvPr id="90" name="Text Box 38">
            <a:extLst>
              <a:ext uri="{FF2B5EF4-FFF2-40B4-BE49-F238E27FC236}">
                <a16:creationId xmlns:a16="http://schemas.microsoft.com/office/drawing/2014/main" id="{B3A653B1-9578-7B4B-A6EE-E6ECD92F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717" y="5041700"/>
            <a:ext cx="9017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/>
              <a:t>ت</a:t>
            </a:r>
            <a:r>
              <a:rPr lang="ar-SA" altLang="ar-SA" sz="2400" b="1" dirty="0"/>
              <a:t>  =</a:t>
            </a:r>
            <a:endParaRPr lang="en-US" altLang="ar-SA" sz="2400" b="1" dirty="0"/>
          </a:p>
        </p:txBody>
      </p:sp>
      <p:sp>
        <p:nvSpPr>
          <p:cNvPr id="91" name="Text Box 32">
            <a:extLst>
              <a:ext uri="{FF2B5EF4-FFF2-40B4-BE49-F238E27FC236}">
                <a16:creationId xmlns:a16="http://schemas.microsoft.com/office/drawing/2014/main" id="{AFD57EA9-5E0C-D748-BF98-8102F71EA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829" y="389235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٨١</a:t>
            </a:r>
            <a:endParaRPr lang="en-US" altLang="ar-SA" sz="2400" b="1"/>
          </a:p>
        </p:txBody>
      </p:sp>
      <p:sp>
        <p:nvSpPr>
          <p:cNvPr id="92" name="Text Box 66">
            <a:extLst>
              <a:ext uri="{FF2B5EF4-FFF2-40B4-BE49-F238E27FC236}">
                <a16:creationId xmlns:a16="http://schemas.microsoft.com/office/drawing/2014/main" id="{FCE62939-3CB2-7144-B153-D0D7E380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157" y="879800"/>
            <a:ext cx="2736850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صــ ١٣/(٢) </a:t>
            </a:r>
            <a:endParaRPr lang="en-US" altLang="ar-SA" sz="2400" b="1" dirty="0">
              <a:solidFill>
                <a:schemeClr val="accent2"/>
              </a:solidFill>
            </a:endParaRPr>
          </a:p>
        </p:txBody>
      </p:sp>
      <p:sp>
        <p:nvSpPr>
          <p:cNvPr id="93" name="Text Box 66">
            <a:extLst>
              <a:ext uri="{FF2B5EF4-FFF2-40B4-BE49-F238E27FC236}">
                <a16:creationId xmlns:a16="http://schemas.microsoft.com/office/drawing/2014/main" id="{F32C57E6-1CCE-2541-A94C-8D2BE5F9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264" y="1931559"/>
            <a:ext cx="6589713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1800" b="1" dirty="0" err="1">
                <a:solidFill>
                  <a:schemeClr val="accent2">
                    <a:lumMod val="50000"/>
                  </a:schemeClr>
                </a:solidFill>
              </a:rPr>
              <a:t>أ</a:t>
            </a:r>
            <a:r>
              <a:rPr lang="ar-SA" altLang="ar-SA" sz="1800" b="1" dirty="0">
                <a:solidFill>
                  <a:schemeClr val="accent2">
                    <a:lumMod val="50000"/>
                  </a:schemeClr>
                </a:solidFill>
              </a:rPr>
              <a:t>) ٣                 ب) ٦                   </a:t>
            </a:r>
            <a:r>
              <a:rPr lang="ar-SA" altLang="ar-SA" sz="1800" b="1" dirty="0" err="1">
                <a:solidFill>
                  <a:schemeClr val="accent2">
                    <a:lumMod val="50000"/>
                  </a:schemeClr>
                </a:solidFill>
              </a:rPr>
              <a:t>ج</a:t>
            </a:r>
            <a:r>
              <a:rPr lang="ar-SA" altLang="ar-SA" sz="1800" b="1" dirty="0">
                <a:solidFill>
                  <a:schemeClr val="accent2">
                    <a:lumMod val="50000"/>
                  </a:schemeClr>
                </a:solidFill>
              </a:rPr>
              <a:t>) ١٤،٢                       د) ٢٧</a:t>
            </a:r>
            <a:endParaRPr lang="en-US" altLang="ar-SA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4" name="Oval 10">
            <a:extLst>
              <a:ext uri="{FF2B5EF4-FFF2-40B4-BE49-F238E27FC236}">
                <a16:creationId xmlns:a16="http://schemas.microsoft.com/office/drawing/2014/main" id="{9C91B5E8-A507-DC48-97DA-408BAFEB0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114" y="1882347"/>
            <a:ext cx="684213" cy="468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4F67E16-9885-7C4F-9306-668F44F2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3883" y="6363951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984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5" grpId="0"/>
      <p:bldP spid="76" grpId="0" animBg="1"/>
      <p:bldP spid="78" grpId="0" animBg="1"/>
      <p:bldP spid="83" grpId="0" animBg="1"/>
      <p:bldP spid="85" grpId="0"/>
      <p:bldP spid="86" grpId="0"/>
      <p:bldP spid="87" grpId="0" animBg="1"/>
      <p:bldP spid="89" grpId="0" animBg="1"/>
      <p:bldP spid="90" grpId="0" animBg="1"/>
      <p:bldP spid="91" grpId="0"/>
      <p:bldP spid="93" grpId="0"/>
      <p:bldP spid="9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1055</Words>
  <Application>Microsoft Macintosh PowerPoint</Application>
  <PresentationFormat>شاشة عريضة</PresentationFormat>
  <Paragraphs>325</Paragraphs>
  <Slides>19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18 Khebrat Musamim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22</cp:revision>
  <dcterms:created xsi:type="dcterms:W3CDTF">2021-08-28T07:17:54Z</dcterms:created>
  <dcterms:modified xsi:type="dcterms:W3CDTF">2023-08-19T20:39:38Z</dcterms:modified>
</cp:coreProperties>
</file>