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379" r:id="rId3"/>
    <p:sldId id="360" r:id="rId4"/>
    <p:sldId id="258" r:id="rId5"/>
    <p:sldId id="350" r:id="rId6"/>
    <p:sldId id="381" r:id="rId7"/>
    <p:sldId id="380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8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1"/>
            <p14:sldId id="380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84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16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D5DC293-F5C6-1439-CB85-A80D213E0C37}"/>
              </a:ext>
            </a:extLst>
          </p:cNvPr>
          <p:cNvGrpSpPr>
            <a:grpSpLocks/>
          </p:cNvGrpSpPr>
          <p:nvPr/>
        </p:nvGrpSpPr>
        <p:grpSpPr bwMode="auto">
          <a:xfrm>
            <a:off x="4558154" y="-113495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B0A967B-C69B-944B-8F77-1BAE7A977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070C061-4AC0-ECC6-EB42-E55D8BFE7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96F7CDC2-7038-80F1-F6C4-ADE2E472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966" y="678667"/>
            <a:ext cx="2089150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ما عمق الماء ؟</a:t>
            </a:r>
            <a:r>
              <a:rPr lang="en-US" altLang="en-US" sz="2400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D7FCC6FB-EE02-BBBB-4C82-87AA45F3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229" y="1615292"/>
            <a:ext cx="29527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5AB3CFDF-1B80-D1B0-D60A-DB5794FDB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979" y="1615292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D9F308EA-F337-4658-76CE-DF611561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604" y="183119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ن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١٥ ــ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٦</a:t>
            </a:r>
            <a:endParaRPr lang="en-US" altLang="en-US" sz="2400" b="1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7A92D73B-88CD-C943-0CB5-C487F2DF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604" y="269479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ن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٢٢٥ ــ ٣٦</a:t>
            </a:r>
            <a:endParaRPr lang="en-US" altLang="en-US" sz="2400" b="1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B3ACFE44-A380-D1E8-7800-E94BD136E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604" y="355839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ن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١٨٩</a:t>
            </a:r>
            <a:endParaRPr lang="en-US" altLang="en-US" sz="2400" b="1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63061EF5-1645-40BA-6462-D4F98CB82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016" y="4423580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ن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١٣.٧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BE0EEC41-ED40-DEA8-6A4B-AB5126EA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016" y="5287180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ن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١٣.٧ 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" name="Picture 25">
            <a:extLst>
              <a:ext uri="{FF2B5EF4-FFF2-40B4-BE49-F238E27FC236}">
                <a16:creationId xmlns:a16="http://schemas.microsoft.com/office/drawing/2014/main" id="{50147F13-6CEE-A622-2E54-23325EFF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54" y="2047092"/>
            <a:ext cx="2519362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26">
            <a:extLst>
              <a:ext uri="{FF2B5EF4-FFF2-40B4-BE49-F238E27FC236}">
                <a16:creationId xmlns:a16="http://schemas.microsoft.com/office/drawing/2014/main" id="{60886D1A-F860-EE2F-F0BA-D8BF31B7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691" y="5071280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عمق الماء = ١٣.٧ م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2" name="Group 140">
            <a:extLst>
              <a:ext uri="{FF2B5EF4-FFF2-40B4-BE49-F238E27FC236}">
                <a16:creationId xmlns:a16="http://schemas.microsoft.com/office/drawing/2014/main" id="{95E0AC8F-CC10-11E8-EEDC-371416701539}"/>
              </a:ext>
            </a:extLst>
          </p:cNvPr>
          <p:cNvGrpSpPr>
            <a:grpSpLocks/>
          </p:cNvGrpSpPr>
          <p:nvPr/>
        </p:nvGrpSpPr>
        <p:grpSpPr bwMode="auto">
          <a:xfrm>
            <a:off x="9247630" y="3518704"/>
            <a:ext cx="944562" cy="760413"/>
            <a:chOff x="1781" y="3459"/>
            <a:chExt cx="517" cy="288"/>
          </a:xfrm>
        </p:grpSpPr>
        <p:grpSp>
          <p:nvGrpSpPr>
            <p:cNvPr id="23" name="Group 141">
              <a:extLst>
                <a:ext uri="{FF2B5EF4-FFF2-40B4-BE49-F238E27FC236}">
                  <a16:creationId xmlns:a16="http://schemas.microsoft.com/office/drawing/2014/main" id="{EE73EBA3-A7B8-4AB8-6CC3-4D4F6A669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42">
                <a:extLst>
                  <a:ext uri="{FF2B5EF4-FFF2-40B4-BE49-F238E27FC236}">
                    <a16:creationId xmlns:a16="http://schemas.microsoft.com/office/drawing/2014/main" id="{F7B3A05A-477A-2FC0-72D4-3DC5742BC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143">
                <a:extLst>
                  <a:ext uri="{FF2B5EF4-FFF2-40B4-BE49-F238E27FC236}">
                    <a16:creationId xmlns:a16="http://schemas.microsoft.com/office/drawing/2014/main" id="{FC12DBE8-3892-4552-857D-D51E494A3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144">
                <a:extLst>
                  <a:ext uri="{FF2B5EF4-FFF2-40B4-BE49-F238E27FC236}">
                    <a16:creationId xmlns:a16="http://schemas.microsoft.com/office/drawing/2014/main" id="{04312373-71BB-C856-C6B7-B3F994CE2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145">
              <a:extLst>
                <a:ext uri="{FF2B5EF4-FFF2-40B4-BE49-F238E27FC236}">
                  <a16:creationId xmlns:a16="http://schemas.microsoft.com/office/drawing/2014/main" id="{DF082D75-E8FA-91A8-42AB-7F4BAD988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140">
            <a:extLst>
              <a:ext uri="{FF2B5EF4-FFF2-40B4-BE49-F238E27FC236}">
                <a16:creationId xmlns:a16="http://schemas.microsoft.com/office/drawing/2014/main" id="{4BC094B1-166B-120F-D863-6620002354E9}"/>
              </a:ext>
            </a:extLst>
          </p:cNvPr>
          <p:cNvGrpSpPr>
            <a:grpSpLocks/>
          </p:cNvGrpSpPr>
          <p:nvPr/>
        </p:nvGrpSpPr>
        <p:grpSpPr bwMode="auto">
          <a:xfrm>
            <a:off x="8414987" y="3590141"/>
            <a:ext cx="944562" cy="760413"/>
            <a:chOff x="1781" y="3459"/>
            <a:chExt cx="517" cy="288"/>
          </a:xfrm>
        </p:grpSpPr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F49C2720-245C-2F2D-C687-48CF4BFF3F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1" name="Line 142">
                <a:extLst>
                  <a:ext uri="{FF2B5EF4-FFF2-40B4-BE49-F238E27FC236}">
                    <a16:creationId xmlns:a16="http://schemas.microsoft.com/office/drawing/2014/main" id="{C5B17F9A-56EC-D113-18CA-717C4F4F5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43">
                <a:extLst>
                  <a:ext uri="{FF2B5EF4-FFF2-40B4-BE49-F238E27FC236}">
                    <a16:creationId xmlns:a16="http://schemas.microsoft.com/office/drawing/2014/main" id="{FD3F8E4C-9C32-3C88-DF3D-12D74B817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44">
                <a:extLst>
                  <a:ext uri="{FF2B5EF4-FFF2-40B4-BE49-F238E27FC236}">
                    <a16:creationId xmlns:a16="http://schemas.microsoft.com/office/drawing/2014/main" id="{2876C62E-DE1E-2388-D466-78E4566C2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0" name="Text Box 145">
              <a:extLst>
                <a:ext uri="{FF2B5EF4-FFF2-40B4-BE49-F238E27FC236}">
                  <a16:creationId xmlns:a16="http://schemas.microsoft.com/office/drawing/2014/main" id="{4DA86149-8CFA-A7AA-73DB-F5CF32F33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906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5BC5282-4DE9-1C8F-4927-B26DD2450F2C}"/>
              </a:ext>
            </a:extLst>
          </p:cNvPr>
          <p:cNvGrpSpPr>
            <a:grpSpLocks/>
          </p:cNvGrpSpPr>
          <p:nvPr/>
        </p:nvGrpSpPr>
        <p:grpSpPr bwMode="auto">
          <a:xfrm>
            <a:off x="4234551" y="-113495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7D91F19-D47C-D2CD-955B-DBA3EC5E7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4B571612-F0B6-7298-1820-669766D14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BB9E6FF-719C-FC56-36EF-4A9ECDD58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201" y="678667"/>
            <a:ext cx="288131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كم يبعد الطائر عن الولد ؟</a:t>
            </a:r>
            <a:r>
              <a:rPr lang="en-US" altLang="en-US" sz="2400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1AB6F1D-8FA8-922F-5DEB-7AD259842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626" y="1615292"/>
            <a:ext cx="29527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84634B7D-A7DE-FC43-30DC-8F3E3235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376" y="1615292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63FDEE3B-3E37-D20B-26A8-79EAD099E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001" y="183119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س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 baseline="30000"/>
              <a:t>٧٠</a:t>
            </a:r>
            <a:r>
              <a:rPr lang="ar-SA" altLang="en-US" sz="2400" b="1"/>
              <a:t>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٢٠</a:t>
            </a:r>
            <a:endParaRPr lang="en-US" altLang="en-US" sz="2400" b="1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2E728164-24A2-67FC-AFCD-A278AE8C9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001" y="269479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س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٤٩٠٠ + ٤٠٠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9B50A2CE-225B-7D73-29A6-166A357B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001" y="355839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س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٥٣٠٠</a:t>
            </a:r>
            <a:endParaRPr lang="en-US" altLang="en-US" sz="24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E17E9838-0559-20EB-1D12-4C8AD040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413" y="4423580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٧٢.٨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2DED9D99-83D9-3D86-6218-60A69A9CB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413" y="5287180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٧٢.٨ 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AutoShape 15">
            <a:extLst>
              <a:ext uri="{FF2B5EF4-FFF2-40B4-BE49-F238E27FC236}">
                <a16:creationId xmlns:a16="http://schemas.microsoft.com/office/drawing/2014/main" id="{CD7A705E-DC5F-2594-F72F-E3B7F92A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88" y="5071280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بعد الطائر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٧٢.٨</a:t>
            </a:r>
            <a:r>
              <a:rPr lang="ar-SA" altLang="en-US" sz="2400" b="1"/>
              <a:t> قدما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A6629D1A-A64B-B660-472F-E0F6528D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26" y="1759755"/>
            <a:ext cx="20161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140">
            <a:extLst>
              <a:ext uri="{FF2B5EF4-FFF2-40B4-BE49-F238E27FC236}">
                <a16:creationId xmlns:a16="http://schemas.microsoft.com/office/drawing/2014/main" id="{7E97A881-1EAD-C056-E32F-271DE4BA417C}"/>
              </a:ext>
            </a:extLst>
          </p:cNvPr>
          <p:cNvGrpSpPr>
            <a:grpSpLocks/>
          </p:cNvGrpSpPr>
          <p:nvPr/>
        </p:nvGrpSpPr>
        <p:grpSpPr bwMode="auto">
          <a:xfrm>
            <a:off x="8866196" y="3518704"/>
            <a:ext cx="944562" cy="760413"/>
            <a:chOff x="1781" y="3459"/>
            <a:chExt cx="517" cy="288"/>
          </a:xfrm>
        </p:grpSpPr>
        <p:grpSp>
          <p:nvGrpSpPr>
            <p:cNvPr id="23" name="Group 141">
              <a:extLst>
                <a:ext uri="{FF2B5EF4-FFF2-40B4-BE49-F238E27FC236}">
                  <a16:creationId xmlns:a16="http://schemas.microsoft.com/office/drawing/2014/main" id="{A401EC77-AEF8-73F9-B3CF-DAF30A93D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42">
                <a:extLst>
                  <a:ext uri="{FF2B5EF4-FFF2-40B4-BE49-F238E27FC236}">
                    <a16:creationId xmlns:a16="http://schemas.microsoft.com/office/drawing/2014/main" id="{D32F319C-8DE2-24FE-BA65-87C0D43FC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143">
                <a:extLst>
                  <a:ext uri="{FF2B5EF4-FFF2-40B4-BE49-F238E27FC236}">
                    <a16:creationId xmlns:a16="http://schemas.microsoft.com/office/drawing/2014/main" id="{6C258036-DDAE-4BC6-65CD-6F589B381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144">
                <a:extLst>
                  <a:ext uri="{FF2B5EF4-FFF2-40B4-BE49-F238E27FC236}">
                    <a16:creationId xmlns:a16="http://schemas.microsoft.com/office/drawing/2014/main" id="{25DAD6E8-2DD1-8232-782D-990C0CBDE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145">
              <a:extLst>
                <a:ext uri="{FF2B5EF4-FFF2-40B4-BE49-F238E27FC236}">
                  <a16:creationId xmlns:a16="http://schemas.microsoft.com/office/drawing/2014/main" id="{057DA0EB-5EB8-D1FB-222C-D45D30938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140">
            <a:extLst>
              <a:ext uri="{FF2B5EF4-FFF2-40B4-BE49-F238E27FC236}">
                <a16:creationId xmlns:a16="http://schemas.microsoft.com/office/drawing/2014/main" id="{3BED5824-B766-B134-8EDC-D9B2CF9AD254}"/>
              </a:ext>
            </a:extLst>
          </p:cNvPr>
          <p:cNvGrpSpPr>
            <a:grpSpLocks/>
          </p:cNvGrpSpPr>
          <p:nvPr/>
        </p:nvGrpSpPr>
        <p:grpSpPr bwMode="auto">
          <a:xfrm>
            <a:off x="7957013" y="3539342"/>
            <a:ext cx="944562" cy="760413"/>
            <a:chOff x="1781" y="3459"/>
            <a:chExt cx="517" cy="288"/>
          </a:xfrm>
        </p:grpSpPr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072E51B1-3101-5ADF-7E7B-17F68E5D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1" name="Line 142">
                <a:extLst>
                  <a:ext uri="{FF2B5EF4-FFF2-40B4-BE49-F238E27FC236}">
                    <a16:creationId xmlns:a16="http://schemas.microsoft.com/office/drawing/2014/main" id="{676881B6-2310-D559-25AF-9E08340C0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43">
                <a:extLst>
                  <a:ext uri="{FF2B5EF4-FFF2-40B4-BE49-F238E27FC236}">
                    <a16:creationId xmlns:a16="http://schemas.microsoft.com/office/drawing/2014/main" id="{7FD88631-4EF5-557B-CEEF-59C2D4A45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44">
                <a:extLst>
                  <a:ext uri="{FF2B5EF4-FFF2-40B4-BE49-F238E27FC236}">
                    <a16:creationId xmlns:a16="http://schemas.microsoft.com/office/drawing/2014/main" id="{54DB2D55-5B75-BE5A-4DEE-0D1216812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0" name="Text Box 145">
              <a:extLst>
                <a:ext uri="{FF2B5EF4-FFF2-40B4-BE49-F238E27FC236}">
                  <a16:creationId xmlns:a16="http://schemas.microsoft.com/office/drawing/2014/main" id="{0E47C2AB-159B-25B4-930E-AB75E8752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257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AA8D079-C107-2655-6951-6C0A0925F614}"/>
              </a:ext>
            </a:extLst>
          </p:cNvPr>
          <p:cNvGrpSpPr>
            <a:grpSpLocks/>
          </p:cNvGrpSpPr>
          <p:nvPr/>
        </p:nvGrpSpPr>
        <p:grpSpPr bwMode="auto">
          <a:xfrm>
            <a:off x="4187475" y="16379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FE5BA1C-D131-8B54-802F-29196AE76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2F53754-0E81-A3F4-9DAB-1D71CB081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5109B1E1-B6B9-FB33-C5F9-3FC5D989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175" y="808541"/>
            <a:ext cx="7561262" cy="7921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يرغب سامي في الذهاب إلى بيت جده . ما المسافة التي يوفرها إذا سلك </a:t>
            </a:r>
          </a:p>
          <a:p>
            <a:pPr eaLnBrk="1" hangingPunct="1"/>
            <a:r>
              <a:rPr lang="ar-SA" altLang="en-US" sz="2400" b="1"/>
              <a:t>الطريق الرئيس بدلا من الطريقين الآخرين ؟</a:t>
            </a: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F294ADCC-CCC2-9C8B-EE9B-BC4EA4AA2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650" y="1745166"/>
            <a:ext cx="31686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640226F5-01AA-D3D4-A44C-4B2883290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300" y="1745166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EE6B01DB-339C-A3F6-F7AB-279DADA30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925" y="196106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أ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 =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٥ ــ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٣</a:t>
            </a:r>
            <a:endParaRPr lang="en-US" altLang="en-US" sz="2400" b="1" dirty="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E1F49BD2-DD5B-A614-351C-DEEE56A8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925" y="282466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أ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٢٥ ــ ٩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9FC5C86-CD0D-1808-2FBB-F5E99B203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925" y="368826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أ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١٦</a:t>
            </a:r>
            <a:endParaRPr lang="en-US" altLang="en-US" sz="24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9A597313-848F-CAC1-4325-39EC7F49C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337" y="4553454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٤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4DD3C368-8498-08E8-1169-CD379B770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337" y="5417054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٤ 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307A0E0C-D6AC-1DE0-D823-3FC01ABB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000" y="4135941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طريق المدرسة = ٤ كلم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B1BD2EA2-3592-8BC3-CF4A-080B7094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87" y="1889629"/>
            <a:ext cx="30257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7">
            <a:extLst>
              <a:ext uri="{FF2B5EF4-FFF2-40B4-BE49-F238E27FC236}">
                <a16:creationId xmlns:a16="http://schemas.microsoft.com/office/drawing/2014/main" id="{285C5F40-DCF2-6F7A-25A2-FCAE9985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000" y="4928104"/>
            <a:ext cx="2663825" cy="1295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المسافة التي يوفرها</a:t>
            </a:r>
          </a:p>
          <a:p>
            <a:pPr eaLnBrk="1" hangingPunct="1"/>
            <a:r>
              <a:rPr lang="ar-SA" altLang="en-US" sz="2400" b="1"/>
              <a:t>= ( ٤ + ٣ ) – ٥ </a:t>
            </a:r>
          </a:p>
          <a:p>
            <a:pPr eaLnBrk="1" hangingPunct="1"/>
            <a:r>
              <a:rPr lang="ar-SA" altLang="en-US" sz="2400" b="1"/>
              <a:t>= ٧ – ٥ = ٢ كلم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3" name="Group 140">
            <a:extLst>
              <a:ext uri="{FF2B5EF4-FFF2-40B4-BE49-F238E27FC236}">
                <a16:creationId xmlns:a16="http://schemas.microsoft.com/office/drawing/2014/main" id="{B93A0668-4479-CBEF-C3A2-46E86FAE8491}"/>
              </a:ext>
            </a:extLst>
          </p:cNvPr>
          <p:cNvGrpSpPr>
            <a:grpSpLocks/>
          </p:cNvGrpSpPr>
          <p:nvPr/>
        </p:nvGrpSpPr>
        <p:grpSpPr bwMode="auto">
          <a:xfrm>
            <a:off x="8857901" y="3683277"/>
            <a:ext cx="944562" cy="760413"/>
            <a:chOff x="1781" y="3459"/>
            <a:chExt cx="517" cy="288"/>
          </a:xfrm>
        </p:grpSpPr>
        <p:grpSp>
          <p:nvGrpSpPr>
            <p:cNvPr id="24" name="Group 141">
              <a:extLst>
                <a:ext uri="{FF2B5EF4-FFF2-40B4-BE49-F238E27FC236}">
                  <a16:creationId xmlns:a16="http://schemas.microsoft.com/office/drawing/2014/main" id="{35067E06-78D4-0958-3611-A606F48EE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6" name="Line 142">
                <a:extLst>
                  <a:ext uri="{FF2B5EF4-FFF2-40B4-BE49-F238E27FC236}">
                    <a16:creationId xmlns:a16="http://schemas.microsoft.com/office/drawing/2014/main" id="{63E44732-E2A4-E87A-2AF0-EC6578FDC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143">
                <a:extLst>
                  <a:ext uri="{FF2B5EF4-FFF2-40B4-BE49-F238E27FC236}">
                    <a16:creationId xmlns:a16="http://schemas.microsoft.com/office/drawing/2014/main" id="{D8A969D1-0307-3954-F690-57728DEFC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144">
                <a:extLst>
                  <a:ext uri="{FF2B5EF4-FFF2-40B4-BE49-F238E27FC236}">
                    <a16:creationId xmlns:a16="http://schemas.microsoft.com/office/drawing/2014/main" id="{F007D04E-8FEC-AE6B-AFA5-D0F9E69F6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5" name="Text Box 145">
              <a:extLst>
                <a:ext uri="{FF2B5EF4-FFF2-40B4-BE49-F238E27FC236}">
                  <a16:creationId xmlns:a16="http://schemas.microsoft.com/office/drawing/2014/main" id="{DD62BBB2-D54F-559E-2B78-C7D4107A8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9" name="Group 140">
            <a:extLst>
              <a:ext uri="{FF2B5EF4-FFF2-40B4-BE49-F238E27FC236}">
                <a16:creationId xmlns:a16="http://schemas.microsoft.com/office/drawing/2014/main" id="{43BBBB7F-D863-CE5B-DC24-638509F1B7E1}"/>
              </a:ext>
            </a:extLst>
          </p:cNvPr>
          <p:cNvGrpSpPr>
            <a:grpSpLocks/>
          </p:cNvGrpSpPr>
          <p:nvPr/>
        </p:nvGrpSpPr>
        <p:grpSpPr bwMode="auto">
          <a:xfrm>
            <a:off x="8124622" y="3651866"/>
            <a:ext cx="944562" cy="760413"/>
            <a:chOff x="1781" y="3459"/>
            <a:chExt cx="517" cy="288"/>
          </a:xfrm>
        </p:grpSpPr>
        <p:grpSp>
          <p:nvGrpSpPr>
            <p:cNvPr id="30" name="Group 141">
              <a:extLst>
                <a:ext uri="{FF2B5EF4-FFF2-40B4-BE49-F238E27FC236}">
                  <a16:creationId xmlns:a16="http://schemas.microsoft.com/office/drawing/2014/main" id="{3373B93A-4EBA-375B-4791-A0001635D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2" name="Line 142">
                <a:extLst>
                  <a:ext uri="{FF2B5EF4-FFF2-40B4-BE49-F238E27FC236}">
                    <a16:creationId xmlns:a16="http://schemas.microsoft.com/office/drawing/2014/main" id="{8A99E8F2-5261-6B63-E19F-D8330A389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43">
                <a:extLst>
                  <a:ext uri="{FF2B5EF4-FFF2-40B4-BE49-F238E27FC236}">
                    <a16:creationId xmlns:a16="http://schemas.microsoft.com/office/drawing/2014/main" id="{5019E37E-EB5B-F0A3-B7BC-31F0A3303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44">
                <a:extLst>
                  <a:ext uri="{FF2B5EF4-FFF2-40B4-BE49-F238E27FC236}">
                    <a16:creationId xmlns:a16="http://schemas.microsoft.com/office/drawing/2014/main" id="{491A888C-BF7E-4C90-8AD0-C3867ACED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1" name="Text Box 145">
              <a:extLst>
                <a:ext uri="{FF2B5EF4-FFF2-40B4-BE49-F238E27FC236}">
                  <a16:creationId xmlns:a16="http://schemas.microsoft.com/office/drawing/2014/main" id="{373D24EB-01A2-6C9F-8C63-8EA9EFE46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969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4040CCB3-A9BE-7C49-A411-6661E2111697}"/>
              </a:ext>
            </a:extLst>
          </p:cNvPr>
          <p:cNvGrpSpPr>
            <a:grpSpLocks/>
          </p:cNvGrpSpPr>
          <p:nvPr/>
        </p:nvGrpSpPr>
        <p:grpSpPr bwMode="auto">
          <a:xfrm>
            <a:off x="4414486" y="-31325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849E07B-3097-6444-4719-ED183A71B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B3BE8E2-0603-C3E7-4C54-DC3C3501F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5D0DF285-9CE3-537F-D2D2-6250A355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448" y="760837"/>
            <a:ext cx="6985000" cy="649288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يمثل الشكل المجاور منطادا هوائيا . جد ارتفاعه عن سطح الأرض .</a:t>
            </a:r>
            <a:r>
              <a:rPr lang="en-US" altLang="en-US" sz="2400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E2C7F85-0DBF-F932-1C27-CE9493EEA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661" y="1697462"/>
            <a:ext cx="31686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943D66F8-AC01-D34D-AF8C-81316615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748" y="1622850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6EEE1CA8-344F-EC45-61CD-D39559C6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936" y="191336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ع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 =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١١٠ ــ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٥٥</a:t>
            </a:r>
            <a:endParaRPr lang="en-US" altLang="en-US" sz="2400" b="1" dirty="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9CC5FE52-881B-F07A-DBCF-108D41E06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936" y="277696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١٢١٠٠ ــ ٣٠٢٥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CFBDCED8-B3DF-9447-4B0D-FDD5F64F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936" y="364056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٩٠٧٥</a:t>
            </a:r>
            <a:endParaRPr lang="en-US" altLang="en-US" sz="24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173101C5-3915-3FA5-8EA4-6162D99CB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348" y="4505750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ع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٩٥.٣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E793FB1E-4FE9-ED39-3DF6-14703B71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348" y="5369350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ع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٩٥.٣ 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14BB7C59-C419-4BE1-64CA-F05646381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961" y="5082012"/>
            <a:ext cx="29527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ارتفاع المنطاد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٩٥.٣</a:t>
            </a:r>
            <a:r>
              <a:rPr lang="ar-SA" altLang="en-US" sz="2400" b="1"/>
              <a:t> م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9">
            <a:extLst>
              <a:ext uri="{FF2B5EF4-FFF2-40B4-BE49-F238E27FC236}">
                <a16:creationId xmlns:a16="http://schemas.microsoft.com/office/drawing/2014/main" id="{6C15AEA3-A32F-9DAF-F5B2-4F70A2ED41F3}"/>
              </a:ext>
            </a:extLst>
          </p:cNvPr>
          <p:cNvGrpSpPr>
            <a:grpSpLocks/>
          </p:cNvGrpSpPr>
          <p:nvPr/>
        </p:nvGrpSpPr>
        <p:grpSpPr bwMode="auto">
          <a:xfrm>
            <a:off x="1984023" y="2273725"/>
            <a:ext cx="2519363" cy="2232025"/>
            <a:chOff x="340" y="1525"/>
            <a:chExt cx="1587" cy="1406"/>
          </a:xfrm>
        </p:grpSpPr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469CACDD-308B-3A3C-42EE-01E449275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525"/>
              <a:ext cx="1587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A08C5273-C5A1-00DA-D1DA-69FC75F74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2287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en-US" sz="2000" b="1"/>
                <a:t>ع م</a:t>
              </a:r>
              <a:endParaRPr lang="en-US" altLang="en-US" sz="2000" b="1"/>
            </a:p>
          </p:txBody>
        </p:sp>
      </p:grpSp>
      <p:grpSp>
        <p:nvGrpSpPr>
          <p:cNvPr id="24" name="Group 140">
            <a:extLst>
              <a:ext uri="{FF2B5EF4-FFF2-40B4-BE49-F238E27FC236}">
                <a16:creationId xmlns:a16="http://schemas.microsoft.com/office/drawing/2014/main" id="{033A7AB0-F288-6027-D178-04857136F99C}"/>
              </a:ext>
            </a:extLst>
          </p:cNvPr>
          <p:cNvGrpSpPr>
            <a:grpSpLocks/>
          </p:cNvGrpSpPr>
          <p:nvPr/>
        </p:nvGrpSpPr>
        <p:grpSpPr bwMode="auto">
          <a:xfrm>
            <a:off x="9115754" y="3657230"/>
            <a:ext cx="944562" cy="760413"/>
            <a:chOff x="1781" y="3459"/>
            <a:chExt cx="517" cy="288"/>
          </a:xfrm>
        </p:grpSpPr>
        <p:grpSp>
          <p:nvGrpSpPr>
            <p:cNvPr id="25" name="Group 141">
              <a:extLst>
                <a:ext uri="{FF2B5EF4-FFF2-40B4-BE49-F238E27FC236}">
                  <a16:creationId xmlns:a16="http://schemas.microsoft.com/office/drawing/2014/main" id="{0D19860A-AEB9-4DDF-1FF2-BB07A843AA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7" name="Line 142">
                <a:extLst>
                  <a:ext uri="{FF2B5EF4-FFF2-40B4-BE49-F238E27FC236}">
                    <a16:creationId xmlns:a16="http://schemas.microsoft.com/office/drawing/2014/main" id="{34213069-DCCA-3734-B551-EE19CF377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143">
                <a:extLst>
                  <a:ext uri="{FF2B5EF4-FFF2-40B4-BE49-F238E27FC236}">
                    <a16:creationId xmlns:a16="http://schemas.microsoft.com/office/drawing/2014/main" id="{0BA69FD8-C7E9-CC9A-BF14-ABB719449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144">
                <a:extLst>
                  <a:ext uri="{FF2B5EF4-FFF2-40B4-BE49-F238E27FC236}">
                    <a16:creationId xmlns:a16="http://schemas.microsoft.com/office/drawing/2014/main" id="{DF0B8E0C-7710-89EF-8DA3-A463240C2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6" name="Text Box 145">
              <a:extLst>
                <a:ext uri="{FF2B5EF4-FFF2-40B4-BE49-F238E27FC236}">
                  <a16:creationId xmlns:a16="http://schemas.microsoft.com/office/drawing/2014/main" id="{4D1C644F-1FA2-A002-7C6D-E2525447D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30" name="Group 140">
            <a:extLst>
              <a:ext uri="{FF2B5EF4-FFF2-40B4-BE49-F238E27FC236}">
                <a16:creationId xmlns:a16="http://schemas.microsoft.com/office/drawing/2014/main" id="{A8A5F8FB-743D-6640-AA8D-772EB084AC4E}"/>
              </a:ext>
            </a:extLst>
          </p:cNvPr>
          <p:cNvGrpSpPr>
            <a:grpSpLocks/>
          </p:cNvGrpSpPr>
          <p:nvPr/>
        </p:nvGrpSpPr>
        <p:grpSpPr bwMode="auto">
          <a:xfrm>
            <a:off x="8262433" y="3600874"/>
            <a:ext cx="944562" cy="760413"/>
            <a:chOff x="1781" y="3459"/>
            <a:chExt cx="517" cy="288"/>
          </a:xfrm>
        </p:grpSpPr>
        <p:grpSp>
          <p:nvGrpSpPr>
            <p:cNvPr id="31" name="Group 141">
              <a:extLst>
                <a:ext uri="{FF2B5EF4-FFF2-40B4-BE49-F238E27FC236}">
                  <a16:creationId xmlns:a16="http://schemas.microsoft.com/office/drawing/2014/main" id="{289BB0AE-51BA-F8F7-744B-732D00844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3" name="Line 142">
                <a:extLst>
                  <a:ext uri="{FF2B5EF4-FFF2-40B4-BE49-F238E27FC236}">
                    <a16:creationId xmlns:a16="http://schemas.microsoft.com/office/drawing/2014/main" id="{4EEBF37B-960D-AF20-53C2-6DC99B159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43">
                <a:extLst>
                  <a:ext uri="{FF2B5EF4-FFF2-40B4-BE49-F238E27FC236}">
                    <a16:creationId xmlns:a16="http://schemas.microsoft.com/office/drawing/2014/main" id="{8AA414E6-A40A-0A75-FD80-12E208C94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44">
                <a:extLst>
                  <a:ext uri="{FF2B5EF4-FFF2-40B4-BE49-F238E27FC236}">
                    <a16:creationId xmlns:a16="http://schemas.microsoft.com/office/drawing/2014/main" id="{441C6615-6965-4561-6181-E0B01E5C7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2" name="Text Box 145">
              <a:extLst>
                <a:ext uri="{FF2B5EF4-FFF2-40B4-BE49-F238E27FC236}">
                  <a16:creationId xmlns:a16="http://schemas.microsoft.com/office/drawing/2014/main" id="{38DD7166-861F-7A3C-93BB-D84AA9F27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266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51D3B83-0836-2ADA-D8DF-A8773470F86E}"/>
              </a:ext>
            </a:extLst>
          </p:cNvPr>
          <p:cNvGrpSpPr>
            <a:grpSpLocks/>
          </p:cNvGrpSpPr>
          <p:nvPr/>
        </p:nvGrpSpPr>
        <p:grpSpPr bwMode="auto">
          <a:xfrm>
            <a:off x="4389465" y="-132356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F459E5A-1368-3D50-B5A7-892215518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58E6288-A90C-47A3-216C-B4157FA5B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8A44C4E4-00D4-4A60-1D17-C91AA41F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40" y="559794"/>
            <a:ext cx="8713787" cy="720725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تمثل كل مجموعة من الأعداد الآتية أطوال أضلاع مثلث . حدد المجموعة التي لا تنتمي </a:t>
            </a:r>
          </a:p>
          <a:p>
            <a:pPr eaLnBrk="1" hangingPunct="1"/>
            <a:r>
              <a:rPr lang="ar-SA" altLang="en-US" sz="2400" b="1"/>
              <a:t>للمجموعات الأخرى . فسر .</a:t>
            </a:r>
            <a:r>
              <a:rPr lang="en-US" altLang="en-US" sz="2400" b="1"/>
              <a:t> </a:t>
            </a: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A92E71CE-76D7-F584-7EF7-E1654777D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77" y="1323381"/>
            <a:ext cx="8496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9">
            <a:extLst>
              <a:ext uri="{FF2B5EF4-FFF2-40B4-BE49-F238E27FC236}">
                <a16:creationId xmlns:a16="http://schemas.microsoft.com/office/drawing/2014/main" id="{1DEDD351-EE86-9634-8A10-9F853972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877" y="1956794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3200" b="1" baseline="30000"/>
              <a:t>٢</a:t>
            </a:r>
            <a:r>
              <a:rPr lang="ar-SA" altLang="en-US" sz="2000" b="1" baseline="30000"/>
              <a:t>٣</a:t>
            </a:r>
            <a:r>
              <a:rPr lang="ar-SA" altLang="en-US" sz="2000" b="1"/>
              <a:t> = ٩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20">
            <a:extLst>
              <a:ext uri="{FF2B5EF4-FFF2-40B4-BE49-F238E27FC236}">
                <a16:creationId xmlns:a16="http://schemas.microsoft.com/office/drawing/2014/main" id="{7DA8FC22-92A8-76DD-5021-06179F06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815" y="2677519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 baseline="30000"/>
              <a:t>٢</a:t>
            </a:r>
            <a:r>
              <a:rPr lang="ar-SA" altLang="en-US" sz="2000" b="1"/>
              <a:t>٤ = ١٦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AutoShape 21">
            <a:extLst>
              <a:ext uri="{FF2B5EF4-FFF2-40B4-BE49-F238E27FC236}">
                <a16:creationId xmlns:a16="http://schemas.microsoft.com/office/drawing/2014/main" id="{E4D525D8-8B4B-9491-1902-9F614FFCC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815" y="3396656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 baseline="30000"/>
              <a:t>٢</a:t>
            </a:r>
            <a:r>
              <a:rPr lang="ar-SA" altLang="en-US" sz="2000" b="1" baseline="30000"/>
              <a:t>٥</a:t>
            </a:r>
            <a:r>
              <a:rPr lang="ar-SA" altLang="en-US" sz="2000" b="1"/>
              <a:t> = ٢٥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4A0D0B50-4113-E07F-1086-1A936FFF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815" y="4117381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٢٥ = ٩ + ١٦</a:t>
            </a:r>
            <a:endParaRPr lang="en-US" altLang="en-US" sz="2000" b="1"/>
          </a:p>
        </p:txBody>
      </p:sp>
      <p:sp>
        <p:nvSpPr>
          <p:cNvPr id="18" name="AutoShape 23">
            <a:extLst>
              <a:ext uri="{FF2B5EF4-FFF2-40B4-BE49-F238E27FC236}">
                <a16:creationId xmlns:a16="http://schemas.microsoft.com/office/drawing/2014/main" id="{3C56A105-D531-14C9-049F-97845DFED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815" y="4836519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المثلث قائم الزاوية</a:t>
            </a:r>
            <a:endParaRPr lang="en-US" altLang="en-US" sz="2000" b="1"/>
          </a:p>
        </p:txBody>
      </p:sp>
      <p:sp>
        <p:nvSpPr>
          <p:cNvPr id="19" name="AutoShape 29">
            <a:extLst>
              <a:ext uri="{FF2B5EF4-FFF2-40B4-BE49-F238E27FC236}">
                <a16:creationId xmlns:a16="http://schemas.microsoft.com/office/drawing/2014/main" id="{3C1B6BA4-FB6A-3F17-9BDE-C7CC36BE5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002" y="1955206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3200" b="1" baseline="30000"/>
              <a:t>٢</a:t>
            </a:r>
            <a:r>
              <a:rPr lang="ar-SA" altLang="en-US" sz="2000" b="1" baseline="30000"/>
              <a:t>١٢</a:t>
            </a:r>
            <a:r>
              <a:rPr lang="ar-SA" altLang="en-US" sz="2000" b="1"/>
              <a:t> = ١٤٤ 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AutoShape 30">
            <a:extLst>
              <a:ext uri="{FF2B5EF4-FFF2-40B4-BE49-F238E27FC236}">
                <a16:creationId xmlns:a16="http://schemas.microsoft.com/office/drawing/2014/main" id="{F926B94C-D83C-B25B-9CFB-DB0F7D63C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40" y="2675931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 baseline="30000"/>
              <a:t>٢</a:t>
            </a:r>
            <a:r>
              <a:rPr lang="ar-SA" altLang="en-US" sz="2000" b="1" baseline="30000"/>
              <a:t>٣٥</a:t>
            </a:r>
            <a:r>
              <a:rPr lang="ar-SA" altLang="en-US" sz="2000" b="1"/>
              <a:t> = ١٢٢٥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AutoShape 31">
            <a:extLst>
              <a:ext uri="{FF2B5EF4-FFF2-40B4-BE49-F238E27FC236}">
                <a16:creationId xmlns:a16="http://schemas.microsoft.com/office/drawing/2014/main" id="{98239547-23C8-C1B7-C8DE-F534191E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40" y="3395069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 baseline="30000"/>
              <a:t>٢</a:t>
            </a:r>
            <a:r>
              <a:rPr lang="ar-SA" altLang="en-US" sz="2000" b="1" baseline="30000"/>
              <a:t>٣٧</a:t>
            </a:r>
            <a:r>
              <a:rPr lang="ar-SA" altLang="en-US" sz="2000" b="1"/>
              <a:t> = ١٣٦٩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D496C571-0E8D-54CE-9D84-C9B4B51C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40" y="4115794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١٣٦٩=١٤٤+١٢٢٥</a:t>
            </a:r>
            <a:endParaRPr lang="en-US" altLang="en-US" sz="2000" b="1"/>
          </a:p>
        </p:txBody>
      </p:sp>
      <p:sp>
        <p:nvSpPr>
          <p:cNvPr id="23" name="AutoShape 33">
            <a:extLst>
              <a:ext uri="{FF2B5EF4-FFF2-40B4-BE49-F238E27FC236}">
                <a16:creationId xmlns:a16="http://schemas.microsoft.com/office/drawing/2014/main" id="{7AB80266-5A98-5F51-D7DD-CA98DEDC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40" y="4834931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المثلث قائم الزاوية</a:t>
            </a:r>
            <a:endParaRPr lang="en-US" altLang="en-US" sz="2000" b="1"/>
          </a:p>
        </p:txBody>
      </p:sp>
      <p:sp>
        <p:nvSpPr>
          <p:cNvPr id="24" name="AutoShape 34">
            <a:extLst>
              <a:ext uri="{FF2B5EF4-FFF2-40B4-BE49-F238E27FC236}">
                <a16:creationId xmlns:a16="http://schemas.microsoft.com/office/drawing/2014/main" id="{A4B32537-F3DD-3E26-A5D0-22E5E0A4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52" y="1956794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3200" b="1" baseline="30000"/>
              <a:t>٢</a:t>
            </a:r>
            <a:r>
              <a:rPr lang="ar-SA" altLang="en-US" sz="2000" b="1"/>
              <a:t>٣ = ٩ 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AutoShape 35">
            <a:extLst>
              <a:ext uri="{FF2B5EF4-FFF2-40B4-BE49-F238E27FC236}">
                <a16:creationId xmlns:a16="http://schemas.microsoft.com/office/drawing/2014/main" id="{3BF238AC-7423-3FE9-4DA2-2E07C4A8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90" y="2677519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 baseline="30000"/>
              <a:t>٢</a:t>
            </a:r>
            <a:r>
              <a:rPr lang="ar-SA" altLang="en-US" sz="2000" b="1"/>
              <a:t>٥ = ٢٥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AutoShape 36">
            <a:extLst>
              <a:ext uri="{FF2B5EF4-FFF2-40B4-BE49-F238E27FC236}">
                <a16:creationId xmlns:a16="http://schemas.microsoft.com/office/drawing/2014/main" id="{F59FF482-7C98-7D3A-9F7B-243A1341D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90" y="3396656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 baseline="30000"/>
              <a:t>٢</a:t>
            </a:r>
            <a:r>
              <a:rPr lang="ar-SA" altLang="en-US" sz="2000" b="1"/>
              <a:t>٧ = ٤٩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7" name="AutoShape 37">
            <a:extLst>
              <a:ext uri="{FF2B5EF4-FFF2-40B4-BE49-F238E27FC236}">
                <a16:creationId xmlns:a16="http://schemas.microsoft.com/office/drawing/2014/main" id="{B39194C7-36C2-DC8E-ADA5-99282AE2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90" y="4117381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٤٩ ≠ ٩ + ٢٥</a:t>
            </a:r>
            <a:endParaRPr lang="en-US" altLang="en-US" sz="2000" b="1"/>
          </a:p>
        </p:txBody>
      </p:sp>
      <p:sp>
        <p:nvSpPr>
          <p:cNvPr id="28" name="AutoShape 38">
            <a:extLst>
              <a:ext uri="{FF2B5EF4-FFF2-40B4-BE49-F238E27FC236}">
                <a16:creationId xmlns:a16="http://schemas.microsoft.com/office/drawing/2014/main" id="{29A27FA7-F784-A95C-9C6B-75D7ABC0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90" y="4836519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المثلث ليس قائم الزاوية</a:t>
            </a:r>
            <a:endParaRPr lang="en-US" altLang="en-US" sz="2000" b="1"/>
          </a:p>
        </p:txBody>
      </p:sp>
      <p:sp>
        <p:nvSpPr>
          <p:cNvPr id="29" name="AutoShape 39">
            <a:extLst>
              <a:ext uri="{FF2B5EF4-FFF2-40B4-BE49-F238E27FC236}">
                <a16:creationId xmlns:a16="http://schemas.microsoft.com/office/drawing/2014/main" id="{DD4C2680-78C6-810A-0CF1-323B1DF82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65" y="1956794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3200" b="1" baseline="30000"/>
              <a:t>٢</a:t>
            </a:r>
            <a:r>
              <a:rPr lang="ar-SA" altLang="en-US" sz="2000" b="1"/>
              <a:t>٦ = ٣٦ 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AutoShape 40">
            <a:extLst>
              <a:ext uri="{FF2B5EF4-FFF2-40B4-BE49-F238E27FC236}">
                <a16:creationId xmlns:a16="http://schemas.microsoft.com/office/drawing/2014/main" id="{02793DD2-BF08-58EB-EF23-E3DEBC33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902" y="2677519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 baseline="30000"/>
              <a:t>٢</a:t>
            </a:r>
            <a:r>
              <a:rPr lang="ar-SA" altLang="en-US" sz="2000" b="1"/>
              <a:t>٨ = ٦٤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1" name="AutoShape 41">
            <a:extLst>
              <a:ext uri="{FF2B5EF4-FFF2-40B4-BE49-F238E27FC236}">
                <a16:creationId xmlns:a16="http://schemas.microsoft.com/office/drawing/2014/main" id="{EAF98A6C-CECE-9E70-2388-2D1157E6B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902" y="3396656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 baseline="30000"/>
              <a:t>٢</a:t>
            </a:r>
            <a:r>
              <a:rPr lang="ar-SA" altLang="en-US" sz="2000" b="1" baseline="30000"/>
              <a:t>١٠</a:t>
            </a:r>
            <a:r>
              <a:rPr lang="ar-SA" altLang="en-US" sz="2000" b="1"/>
              <a:t> = ١٠٠</a:t>
            </a:r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2" name="AutoShape 42">
            <a:extLst>
              <a:ext uri="{FF2B5EF4-FFF2-40B4-BE49-F238E27FC236}">
                <a16:creationId xmlns:a16="http://schemas.microsoft.com/office/drawing/2014/main" id="{81C5CA02-3565-2641-2B27-46A8FEF96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902" y="4117381"/>
            <a:ext cx="1908175" cy="5762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١٠٠ = ٣٦ + ٦٤</a:t>
            </a:r>
            <a:endParaRPr lang="en-US" altLang="en-US" sz="2000" b="1"/>
          </a:p>
        </p:txBody>
      </p:sp>
      <p:sp>
        <p:nvSpPr>
          <p:cNvPr id="33" name="AutoShape 43">
            <a:extLst>
              <a:ext uri="{FF2B5EF4-FFF2-40B4-BE49-F238E27FC236}">
                <a16:creationId xmlns:a16="http://schemas.microsoft.com/office/drawing/2014/main" id="{37BBFD50-CB7A-D7B9-C7CE-F7AFDB43C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902" y="4836519"/>
            <a:ext cx="1908175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المثلث قائم الزاوية</a:t>
            </a:r>
            <a:endParaRPr lang="en-US" altLang="en-US" sz="2000" b="1"/>
          </a:p>
        </p:txBody>
      </p:sp>
      <p:sp>
        <p:nvSpPr>
          <p:cNvPr id="34" name="AutoShape 44">
            <a:extLst>
              <a:ext uri="{FF2B5EF4-FFF2-40B4-BE49-F238E27FC236}">
                <a16:creationId xmlns:a16="http://schemas.microsoft.com/office/drawing/2014/main" id="{A537B39B-85E3-BA15-FE50-7030B9C27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102" y="5700119"/>
            <a:ext cx="1079500" cy="5762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٣ ‘ ٥ ‘ ٧</a:t>
            </a:r>
            <a:endParaRPr lang="en-US" altLang="en-US" sz="2000" b="1"/>
          </a:p>
        </p:txBody>
      </p:sp>
      <p:sp>
        <p:nvSpPr>
          <p:cNvPr id="35" name="AutoShape 45">
            <a:extLst>
              <a:ext uri="{FF2B5EF4-FFF2-40B4-BE49-F238E27FC236}">
                <a16:creationId xmlns:a16="http://schemas.microsoft.com/office/drawing/2014/main" id="{776FBA4E-F4D4-2FA2-B5AA-91AC8B12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065" y="5700119"/>
            <a:ext cx="2484437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لا تنتمي للمجموعات الأخرى</a:t>
            </a:r>
            <a:endParaRPr lang="en-US" altLang="en-US" sz="2000" b="1"/>
          </a:p>
        </p:txBody>
      </p:sp>
      <p:sp>
        <p:nvSpPr>
          <p:cNvPr id="36" name="AutoShape 46">
            <a:extLst>
              <a:ext uri="{FF2B5EF4-FFF2-40B4-BE49-F238E27FC236}">
                <a16:creationId xmlns:a16="http://schemas.microsoft.com/office/drawing/2014/main" id="{A129A6BD-2BB6-BA00-9C05-64B0E290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40" y="5700119"/>
            <a:ext cx="3817937" cy="5762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لأنها لا تمثل أطوال أضلاع مثلث قائم الزاوية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014000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DAB9EB9-0DCB-117E-7D42-734C335B4859}"/>
              </a:ext>
            </a:extLst>
          </p:cNvPr>
          <p:cNvGrpSpPr>
            <a:grpSpLocks/>
          </p:cNvGrpSpPr>
          <p:nvPr/>
        </p:nvGrpSpPr>
        <p:grpSpPr bwMode="auto">
          <a:xfrm>
            <a:off x="4231896" y="0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F8A5C34-6D2D-B678-7B0C-83B2B2F05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55FF36C-67C8-0489-7DB6-89E43CF65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4D683DB-BA64-A15A-8F47-B43D9C31B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396" y="720725"/>
            <a:ext cx="7129462" cy="7921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طول وتر مثلث قائم الزاوية ومتطابق الضلعين يساوي          وحدة .</a:t>
            </a:r>
          </a:p>
          <a:p>
            <a:pPr eaLnBrk="1" hangingPunct="1"/>
            <a:r>
              <a:rPr lang="ar-SA" altLang="en-US" sz="2400" b="1"/>
              <a:t> بين كيف تجد طول كل ساق من ساقيه .</a:t>
            </a:r>
            <a:endParaRPr lang="en-US" altLang="en-US" sz="2400" b="1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68CACEC6-A9EC-E77D-3205-390B9A4D551D}"/>
              </a:ext>
            </a:extLst>
          </p:cNvPr>
          <p:cNvGrpSpPr>
            <a:grpSpLocks/>
          </p:cNvGrpSpPr>
          <p:nvPr/>
        </p:nvGrpSpPr>
        <p:grpSpPr bwMode="auto">
          <a:xfrm>
            <a:off x="3888996" y="779462"/>
            <a:ext cx="762000" cy="457200"/>
            <a:chOff x="1781" y="3459"/>
            <a:chExt cx="517" cy="288"/>
          </a:xfrm>
        </p:grpSpPr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9EF3EEF3-7D22-4709-BB23-30DDDF54B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9BC40409-932F-0EBA-63E0-6E0F59FC9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FD069CD4-7CA1-3A58-1776-0D068618E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Line 22">
                <a:extLst>
                  <a:ext uri="{FF2B5EF4-FFF2-40B4-BE49-F238E27FC236}">
                    <a16:creationId xmlns:a16="http://schemas.microsoft.com/office/drawing/2014/main" id="{0D4920BC-41E7-6F2F-CA57-B20879C03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D0CA4783-7BF7-B883-CAC1-9FE407907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٢٨٨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19" name="AutoShape 25">
            <a:extLst>
              <a:ext uri="{FF2B5EF4-FFF2-40B4-BE49-F238E27FC236}">
                <a16:creationId xmlns:a16="http://schemas.microsoft.com/office/drawing/2014/main" id="{B5C666E6-D0A4-334A-AA6E-8F2CCAB73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358" y="1873250"/>
            <a:ext cx="1511300" cy="1439862"/>
          </a:xfrm>
          <a:prstGeom prst="rtTriangle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BCF4C67A-E4F6-653A-5CEE-23510FB06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358" y="3097212"/>
            <a:ext cx="144463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C1A47467-2C02-CF1C-6F6A-F068A1646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533" y="2433637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س</a:t>
            </a:r>
            <a:endParaRPr lang="en-US" altLang="en-US" sz="2000" b="1"/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D0C57793-B789-7651-AD8B-857E4302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696" y="3313112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س</a:t>
            </a:r>
            <a:endParaRPr lang="en-US" altLang="en-US" sz="2000" b="1"/>
          </a:p>
        </p:txBody>
      </p:sp>
      <p:grpSp>
        <p:nvGrpSpPr>
          <p:cNvPr id="23" name="Group 29">
            <a:extLst>
              <a:ext uri="{FF2B5EF4-FFF2-40B4-BE49-F238E27FC236}">
                <a16:creationId xmlns:a16="http://schemas.microsoft.com/office/drawing/2014/main" id="{D12E06C0-01FF-BF5C-4C72-38961393596E}"/>
              </a:ext>
            </a:extLst>
          </p:cNvPr>
          <p:cNvGrpSpPr>
            <a:grpSpLocks/>
          </p:cNvGrpSpPr>
          <p:nvPr/>
        </p:nvGrpSpPr>
        <p:grpSpPr bwMode="auto">
          <a:xfrm>
            <a:off x="2666621" y="2216150"/>
            <a:ext cx="762000" cy="457200"/>
            <a:chOff x="1781" y="3459"/>
            <a:chExt cx="517" cy="288"/>
          </a:xfrm>
        </p:grpSpPr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A034262A-19A2-1A21-289D-6B38DDC68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B5638B3C-7A39-C26C-ED5C-24490F586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0F06652E-C4F3-F0E2-09A4-93C86996A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33">
                <a:extLst>
                  <a:ext uri="{FF2B5EF4-FFF2-40B4-BE49-F238E27FC236}">
                    <a16:creationId xmlns:a16="http://schemas.microsoft.com/office/drawing/2014/main" id="{A197D3B3-C752-FD10-686D-8089C3D16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5" name="Text Box 34">
              <a:extLst>
                <a:ext uri="{FF2B5EF4-FFF2-40B4-BE49-F238E27FC236}">
                  <a16:creationId xmlns:a16="http://schemas.microsoft.com/office/drawing/2014/main" id="{9227B386-6F7E-41EA-1AC7-A59FEFA86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٢٨٨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29" name="AutoShape 35">
            <a:extLst>
              <a:ext uri="{FF2B5EF4-FFF2-40B4-BE49-F238E27FC236}">
                <a16:creationId xmlns:a16="http://schemas.microsoft.com/office/drawing/2014/main" id="{7A07696E-1AF3-C89B-FEC5-6F06E60C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208" y="1800225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نفرض أن طول كل ساق = س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AutoShape 36">
            <a:extLst>
              <a:ext uri="{FF2B5EF4-FFF2-40B4-BE49-F238E27FC236}">
                <a16:creationId xmlns:a16="http://schemas.microsoft.com/office/drawing/2014/main" id="{E86EAD6B-F38F-BD56-0429-A6EF7DA5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208" y="2592387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(         )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= س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+ س</a:t>
            </a:r>
            <a:r>
              <a:rPr lang="ar-SA" altLang="en-US" sz="3600" b="1" baseline="30000"/>
              <a:t>٢</a:t>
            </a:r>
            <a:endParaRPr lang="en-US" altLang="en-US" sz="3600" b="1" baseline="30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1" name="Group 37">
            <a:extLst>
              <a:ext uri="{FF2B5EF4-FFF2-40B4-BE49-F238E27FC236}">
                <a16:creationId xmlns:a16="http://schemas.microsoft.com/office/drawing/2014/main" id="{1FAD7B99-0080-C0D5-AA26-C5EB39E3832A}"/>
              </a:ext>
            </a:extLst>
          </p:cNvPr>
          <p:cNvGrpSpPr>
            <a:grpSpLocks/>
          </p:cNvGrpSpPr>
          <p:nvPr/>
        </p:nvGrpSpPr>
        <p:grpSpPr bwMode="auto">
          <a:xfrm>
            <a:off x="9189658" y="2765425"/>
            <a:ext cx="762000" cy="457200"/>
            <a:chOff x="1781" y="3459"/>
            <a:chExt cx="517" cy="288"/>
          </a:xfrm>
        </p:grpSpPr>
        <p:grpSp>
          <p:nvGrpSpPr>
            <p:cNvPr id="32" name="Group 38">
              <a:extLst>
                <a:ext uri="{FF2B5EF4-FFF2-40B4-BE49-F238E27FC236}">
                  <a16:creationId xmlns:a16="http://schemas.microsoft.com/office/drawing/2014/main" id="{72CA4D52-979F-C0A7-E06F-063357FAD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4" name="Line 39">
                <a:extLst>
                  <a:ext uri="{FF2B5EF4-FFF2-40B4-BE49-F238E27FC236}">
                    <a16:creationId xmlns:a16="http://schemas.microsoft.com/office/drawing/2014/main" id="{820DA8CB-4586-DAE4-A3F8-D9405B0FB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40">
                <a:extLst>
                  <a:ext uri="{FF2B5EF4-FFF2-40B4-BE49-F238E27FC236}">
                    <a16:creationId xmlns:a16="http://schemas.microsoft.com/office/drawing/2014/main" id="{CEBB8795-C6FA-84F7-B788-CC6D52C33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41">
                <a:extLst>
                  <a:ext uri="{FF2B5EF4-FFF2-40B4-BE49-F238E27FC236}">
                    <a16:creationId xmlns:a16="http://schemas.microsoft.com/office/drawing/2014/main" id="{441242CE-B8A4-6555-3BDD-AD8BFA3CE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Text Box 42">
              <a:extLst>
                <a:ext uri="{FF2B5EF4-FFF2-40B4-BE49-F238E27FC236}">
                  <a16:creationId xmlns:a16="http://schemas.microsoft.com/office/drawing/2014/main" id="{DCCEF537-B880-8D08-9060-2453700D3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٢٨٨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37" name="AutoShape 43">
            <a:extLst>
              <a:ext uri="{FF2B5EF4-FFF2-40B4-BE49-F238E27FC236}">
                <a16:creationId xmlns:a16="http://schemas.microsoft.com/office/drawing/2014/main" id="{A3BFB2A5-E391-09C8-25FE-5B62C53F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208" y="3384550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 ٢٨٨ = ٢ س</a:t>
            </a:r>
            <a:r>
              <a:rPr lang="ar-SA" altLang="en-US" sz="3600" b="1" baseline="30000"/>
              <a:t>٢</a:t>
            </a:r>
            <a:endParaRPr lang="en-US" altLang="en-US" sz="3600" b="1" baseline="30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AutoShape 44">
            <a:extLst>
              <a:ext uri="{FF2B5EF4-FFF2-40B4-BE49-F238E27FC236}">
                <a16:creationId xmlns:a16="http://schemas.microsoft.com/office/drawing/2014/main" id="{79D4DDA1-A6D8-D13D-CE81-00199302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208" y="4176712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س٢ = ١٤٤</a:t>
            </a:r>
            <a:endParaRPr lang="en-US" altLang="en-US" sz="3600" b="1" baseline="30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AutoShape 45">
            <a:extLst>
              <a:ext uri="{FF2B5EF4-FFF2-40B4-BE49-F238E27FC236}">
                <a16:creationId xmlns:a16="http://schemas.microsoft.com/office/drawing/2014/main" id="{CC5CD64F-0410-6B78-5A36-CB873B70D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208" y="4968875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١٢</a:t>
            </a:r>
            <a:endParaRPr lang="en-US" altLang="en-US" sz="3600" b="1" baseline="30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AutoShape 46">
            <a:extLst>
              <a:ext uri="{FF2B5EF4-FFF2-40B4-BE49-F238E27FC236}">
                <a16:creationId xmlns:a16="http://schemas.microsoft.com/office/drawing/2014/main" id="{7016CC5F-6E63-E189-8346-DE4B03048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921" y="4968875"/>
            <a:ext cx="2735262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endParaRPr lang="en-US" altLang="en-US" sz="3600" b="1" baseline="30000">
              <a:solidFill>
                <a:srgbClr val="FF33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AutoShape 47">
            <a:extLst>
              <a:ext uri="{FF2B5EF4-FFF2-40B4-BE49-F238E27FC236}">
                <a16:creationId xmlns:a16="http://schemas.microsoft.com/office/drawing/2014/main" id="{7034AEB5-B6C7-FE06-D092-FD26048FF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208" y="5761037"/>
            <a:ext cx="32400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س = </a:t>
            </a:r>
            <a:r>
              <a:rPr lang="ar-SA" altLang="en-US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١٢</a:t>
            </a:r>
            <a:endParaRPr lang="en-US" altLang="en-US" sz="3600" b="1" baseline="30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AutoShape 48">
            <a:extLst>
              <a:ext uri="{FF2B5EF4-FFF2-40B4-BE49-F238E27FC236}">
                <a16:creationId xmlns:a16="http://schemas.microsoft.com/office/drawing/2014/main" id="{0DAD4665-AEA5-913A-DC0D-3D758DF20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921" y="5761037"/>
            <a:ext cx="2735262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FF3300"/>
                </a:solidFill>
              </a:rPr>
              <a:t>نستغني عن الجذر السالب</a:t>
            </a:r>
            <a:endParaRPr lang="en-US" altLang="en-US" sz="3600" b="1" baseline="30000">
              <a:solidFill>
                <a:srgbClr val="FF33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Text Box 49">
            <a:extLst>
              <a:ext uri="{FF2B5EF4-FFF2-40B4-BE49-F238E27FC236}">
                <a16:creationId xmlns:a16="http://schemas.microsoft.com/office/drawing/2014/main" id="{554EB194-599A-0298-CDCE-E3A44EED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483" y="5915025"/>
            <a:ext cx="846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١٢</a:t>
            </a:r>
            <a:endParaRPr lang="en-US" altLang="en-US" sz="2400" b="1"/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41D89AD6-7CB1-4AAA-66AE-A1945515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671" y="5915025"/>
            <a:ext cx="6397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١٢</a:t>
            </a:r>
            <a:endParaRPr lang="en-US" altLang="en-US" sz="2400" b="1"/>
          </a:p>
        </p:txBody>
      </p:sp>
      <p:sp>
        <p:nvSpPr>
          <p:cNvPr id="45" name="AutoShape 51">
            <a:extLst>
              <a:ext uri="{FF2B5EF4-FFF2-40B4-BE49-F238E27FC236}">
                <a16:creationId xmlns:a16="http://schemas.microsoft.com/office/drawing/2014/main" id="{6AA1210A-E88A-FEF2-334E-BEB80E777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633" y="3889375"/>
            <a:ext cx="36734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أي أن : طول كل ساق = ١٢ وحدة</a:t>
            </a:r>
            <a:endParaRPr lang="en-US" altLang="en-US" sz="3600" b="1" baseline="30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6" name="Group 140">
            <a:extLst>
              <a:ext uri="{FF2B5EF4-FFF2-40B4-BE49-F238E27FC236}">
                <a16:creationId xmlns:a16="http://schemas.microsoft.com/office/drawing/2014/main" id="{9F7D099D-2C48-E5B1-D470-423E734E83B7}"/>
              </a:ext>
            </a:extLst>
          </p:cNvPr>
          <p:cNvGrpSpPr>
            <a:grpSpLocks/>
          </p:cNvGrpSpPr>
          <p:nvPr/>
        </p:nvGrpSpPr>
        <p:grpSpPr bwMode="auto">
          <a:xfrm>
            <a:off x="9355552" y="4176712"/>
            <a:ext cx="944562" cy="760413"/>
            <a:chOff x="1781" y="3459"/>
            <a:chExt cx="517" cy="288"/>
          </a:xfrm>
        </p:grpSpPr>
        <p:grpSp>
          <p:nvGrpSpPr>
            <p:cNvPr id="47" name="Group 141">
              <a:extLst>
                <a:ext uri="{FF2B5EF4-FFF2-40B4-BE49-F238E27FC236}">
                  <a16:creationId xmlns:a16="http://schemas.microsoft.com/office/drawing/2014/main" id="{255493C6-BB69-FE4C-7A71-DFE6C6E86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49" name="Line 142">
                <a:extLst>
                  <a:ext uri="{FF2B5EF4-FFF2-40B4-BE49-F238E27FC236}">
                    <a16:creationId xmlns:a16="http://schemas.microsoft.com/office/drawing/2014/main" id="{4656E985-2D43-482C-EB52-FF906764C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143">
                <a:extLst>
                  <a:ext uri="{FF2B5EF4-FFF2-40B4-BE49-F238E27FC236}">
                    <a16:creationId xmlns:a16="http://schemas.microsoft.com/office/drawing/2014/main" id="{8B771BA4-7D3C-8C45-2BAD-C70833C65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144">
                <a:extLst>
                  <a:ext uri="{FF2B5EF4-FFF2-40B4-BE49-F238E27FC236}">
                    <a16:creationId xmlns:a16="http://schemas.microsoft.com/office/drawing/2014/main" id="{0883791D-7C00-8638-C454-93B15DD8A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8" name="Text Box 145">
              <a:extLst>
                <a:ext uri="{FF2B5EF4-FFF2-40B4-BE49-F238E27FC236}">
                  <a16:creationId xmlns:a16="http://schemas.microsoft.com/office/drawing/2014/main" id="{4A1D67C4-45BC-C53A-BF70-27517259A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52" name="Group 140">
            <a:extLst>
              <a:ext uri="{FF2B5EF4-FFF2-40B4-BE49-F238E27FC236}">
                <a16:creationId xmlns:a16="http://schemas.microsoft.com/office/drawing/2014/main" id="{862110A5-0AD8-8B60-C44C-11266C6AE871}"/>
              </a:ext>
            </a:extLst>
          </p:cNvPr>
          <p:cNvGrpSpPr>
            <a:grpSpLocks/>
          </p:cNvGrpSpPr>
          <p:nvPr/>
        </p:nvGrpSpPr>
        <p:grpSpPr bwMode="auto">
          <a:xfrm>
            <a:off x="8471202" y="4144962"/>
            <a:ext cx="944562" cy="760413"/>
            <a:chOff x="1781" y="3459"/>
            <a:chExt cx="517" cy="288"/>
          </a:xfrm>
        </p:grpSpPr>
        <p:grpSp>
          <p:nvGrpSpPr>
            <p:cNvPr id="53" name="Group 141">
              <a:extLst>
                <a:ext uri="{FF2B5EF4-FFF2-40B4-BE49-F238E27FC236}">
                  <a16:creationId xmlns:a16="http://schemas.microsoft.com/office/drawing/2014/main" id="{194CC91F-12CA-CE42-7DAC-52B3C74A6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55" name="Line 142">
                <a:extLst>
                  <a:ext uri="{FF2B5EF4-FFF2-40B4-BE49-F238E27FC236}">
                    <a16:creationId xmlns:a16="http://schemas.microsoft.com/office/drawing/2014/main" id="{8036740E-7949-9928-2095-8584744B4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43">
                <a:extLst>
                  <a:ext uri="{FF2B5EF4-FFF2-40B4-BE49-F238E27FC236}">
                    <a16:creationId xmlns:a16="http://schemas.microsoft.com/office/drawing/2014/main" id="{4257478C-16D7-EC59-048E-8D913345A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44">
                <a:extLst>
                  <a:ext uri="{FF2B5EF4-FFF2-40B4-BE49-F238E27FC236}">
                    <a16:creationId xmlns:a16="http://schemas.microsoft.com/office/drawing/2014/main" id="{CADC3CE6-E6EC-9414-03CB-0F76DA62D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4" name="Text Box 145">
              <a:extLst>
                <a:ext uri="{FF2B5EF4-FFF2-40B4-BE49-F238E27FC236}">
                  <a16:creationId xmlns:a16="http://schemas.microsoft.com/office/drawing/2014/main" id="{3524E5CD-A01C-A0EF-647D-634963B65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229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2535E-7 L -0.72604 -0.3795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2" y="-18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2535E-7 L -0.82048 -0.5053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4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1" grpId="1"/>
      <p:bldP spid="22" grpId="0"/>
      <p:bldP spid="22" grpId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3" grpId="1"/>
      <p:bldP spid="44" grpId="0"/>
      <p:bldP spid="44" grpId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٢-٦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تطبيقات نظرية فيثاغورس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استخدم نظرية فيثاغورس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890474" y="3442209"/>
            <a:ext cx="4585169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15752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٢-٦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تطبيقات نظرية فيثاغورس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G_1847.png" descr="IMG_1847.png">
            <a:extLst>
              <a:ext uri="{FF2B5EF4-FFF2-40B4-BE49-F238E27FC236}">
                <a16:creationId xmlns:a16="http://schemas.microsoft.com/office/drawing/2014/main" id="{4EB49AE3-4575-90A3-4818-16F0387CBD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982" t="35185" r="31351" b="23369"/>
          <a:stretch>
            <a:fillRect/>
          </a:stretch>
        </p:blipFill>
        <p:spPr>
          <a:xfrm>
            <a:off x="3053817" y="1572995"/>
            <a:ext cx="6850764" cy="36298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7E39E7B-77A2-B4C5-29F1-53A33B80FE07}"/>
              </a:ext>
            </a:extLst>
          </p:cNvPr>
          <p:cNvSpPr txBox="1"/>
          <p:nvPr/>
        </p:nvSpPr>
        <p:spPr>
          <a:xfrm>
            <a:off x="4447309" y="5657939"/>
            <a:ext cx="52647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مثلث قائم </a:t>
            </a:r>
            <a:r>
              <a:rPr lang="ar-SA" sz="3200" dirty="0" err="1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الزواية</a:t>
            </a:r>
            <a:endParaRPr lang="ar-SA" sz="32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AB7CC7A-A459-76A7-C8CF-750EBE2527DB}"/>
              </a:ext>
            </a:extLst>
          </p:cNvPr>
          <p:cNvGrpSpPr>
            <a:grpSpLocks/>
          </p:cNvGrpSpPr>
          <p:nvPr/>
        </p:nvGrpSpPr>
        <p:grpSpPr bwMode="auto">
          <a:xfrm>
            <a:off x="4351465" y="-43710"/>
            <a:ext cx="44465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873236D-F71E-8C05-6401-B157E8D1B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5B125E7-2971-BA40-FBF1-F156EA28D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تطبيقات على نظرية فيثاغورس</a:t>
              </a:r>
              <a:endParaRPr lang="en-US" altLang="en-US" sz="3200" b="1"/>
            </a:p>
          </p:txBody>
        </p:sp>
      </p:grpSp>
      <p:sp>
        <p:nvSpPr>
          <p:cNvPr id="8" name="AutoShape 240">
            <a:extLst>
              <a:ext uri="{FF2B5EF4-FFF2-40B4-BE49-F238E27FC236}">
                <a16:creationId xmlns:a16="http://schemas.microsoft.com/office/drawing/2014/main" id="{23B92122-56B4-81F2-9F4F-0908B7E6B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191" y="607165"/>
            <a:ext cx="5545137" cy="9652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200" b="1"/>
              <a:t>اكتب معادلة يمكن استعمالها لايجاد المسافة بين الطائرتين</a:t>
            </a:r>
          </a:p>
          <a:p>
            <a:pPr eaLnBrk="1" hangingPunct="1"/>
            <a:r>
              <a:rPr lang="ar-SA" altLang="en-US" sz="2200" b="1"/>
              <a:t> ، ثم حلها وقرب الناتج الى اقرب جزء من عشرة</a:t>
            </a:r>
            <a:endParaRPr lang="en-US" altLang="en-US" sz="2200" b="1"/>
          </a:p>
        </p:txBody>
      </p:sp>
      <p:sp>
        <p:nvSpPr>
          <p:cNvPr id="11" name="AutoShape 251">
            <a:extLst>
              <a:ext uri="{FF2B5EF4-FFF2-40B4-BE49-F238E27FC236}">
                <a16:creationId xmlns:a16="http://schemas.microsoft.com/office/drawing/2014/main" id="{7FADB7FA-520D-C655-7333-E200576C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867" y="1728787"/>
            <a:ext cx="29527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252">
            <a:extLst>
              <a:ext uri="{FF2B5EF4-FFF2-40B4-BE49-F238E27FC236}">
                <a16:creationId xmlns:a16="http://schemas.microsoft.com/office/drawing/2014/main" id="{5DCAA2B1-8AF6-006F-D6BC-7FAD8448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634" y="1836737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253">
            <a:extLst>
              <a:ext uri="{FF2B5EF4-FFF2-40B4-BE49-F238E27FC236}">
                <a16:creationId xmlns:a16="http://schemas.microsoft.com/office/drawing/2014/main" id="{0F0C3895-38C9-2437-14B6-E9D6FF00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42" y="1944687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 baseline="30000"/>
              <a:t>١٠</a:t>
            </a:r>
            <a:r>
              <a:rPr lang="ar-SA" altLang="en-US" sz="2400" b="1"/>
              <a:t>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٧</a:t>
            </a:r>
            <a:endParaRPr lang="en-US" altLang="en-US" sz="2400" b="1"/>
          </a:p>
        </p:txBody>
      </p:sp>
      <p:sp>
        <p:nvSpPr>
          <p:cNvPr id="16" name="AutoShape 254">
            <a:extLst>
              <a:ext uri="{FF2B5EF4-FFF2-40B4-BE49-F238E27FC236}">
                <a16:creationId xmlns:a16="http://schemas.microsoft.com/office/drawing/2014/main" id="{612E4EFA-F701-324D-2078-A69EE388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42" y="2808287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١٠٠ + ١٤٩</a:t>
            </a:r>
            <a:endParaRPr lang="en-US" altLang="en-US" sz="2400" b="1"/>
          </a:p>
        </p:txBody>
      </p:sp>
      <p:sp>
        <p:nvSpPr>
          <p:cNvPr id="17" name="AutoShape 255">
            <a:extLst>
              <a:ext uri="{FF2B5EF4-FFF2-40B4-BE49-F238E27FC236}">
                <a16:creationId xmlns:a16="http://schemas.microsoft.com/office/drawing/2014/main" id="{518E3C37-B7FB-4B89-A9A4-1864F0BD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42" y="3671887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١٤٩</a:t>
            </a:r>
            <a:endParaRPr lang="en-US" altLang="en-US" sz="2400" b="1"/>
          </a:p>
        </p:txBody>
      </p:sp>
      <p:sp>
        <p:nvSpPr>
          <p:cNvPr id="18" name="AutoShape 258">
            <a:extLst>
              <a:ext uri="{FF2B5EF4-FFF2-40B4-BE49-F238E27FC236}">
                <a16:creationId xmlns:a16="http://schemas.microsoft.com/office/drawing/2014/main" id="{F06B9E3B-6383-BE3F-681A-36D944533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654" y="4537075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ع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١٢.٢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الجذر التربيعي للطرفين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AutoShape 261">
            <a:extLst>
              <a:ext uri="{FF2B5EF4-FFF2-40B4-BE49-F238E27FC236}">
                <a16:creationId xmlns:a16="http://schemas.microsoft.com/office/drawing/2014/main" id="{C4079619-5D97-4A84-A32B-A07058E4C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654" y="5400675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dirty="0" err="1"/>
              <a:t>ع</a:t>
            </a:r>
            <a:r>
              <a:rPr lang="ar-SA" altLang="en-US" sz="2400" b="1" dirty="0"/>
              <a:t> = </a:t>
            </a: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١٢.٢     </a:t>
            </a:r>
            <a:r>
              <a:rPr lang="ar-SA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Picture 279">
            <a:extLst>
              <a:ext uri="{FF2B5EF4-FFF2-40B4-BE49-F238E27FC236}">
                <a16:creationId xmlns:a16="http://schemas.microsoft.com/office/drawing/2014/main" id="{DB0483BC-92F0-C0FF-D2CA-7F763BA4C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7792" y="2592387"/>
            <a:ext cx="2447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AutoShape 280">
            <a:extLst>
              <a:ext uri="{FF2B5EF4-FFF2-40B4-BE49-F238E27FC236}">
                <a16:creationId xmlns:a16="http://schemas.microsoft.com/office/drawing/2014/main" id="{C7E5E7B1-AE1E-731C-747C-406E3419B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617" y="5184775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المسافة بين الطائرتين</a:t>
            </a:r>
          </a:p>
          <a:p>
            <a:pPr eaLnBrk="1" hangingPunct="1"/>
            <a:r>
              <a:rPr lang="ar-SA" altLang="en-US" sz="2400" b="1"/>
              <a:t> = ١٢.٢ كلم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2" name="Group 140">
            <a:extLst>
              <a:ext uri="{FF2B5EF4-FFF2-40B4-BE49-F238E27FC236}">
                <a16:creationId xmlns:a16="http://schemas.microsoft.com/office/drawing/2014/main" id="{884E5E8E-7B59-4467-AC8A-C96D387B8333}"/>
              </a:ext>
            </a:extLst>
          </p:cNvPr>
          <p:cNvGrpSpPr>
            <a:grpSpLocks/>
          </p:cNvGrpSpPr>
          <p:nvPr/>
        </p:nvGrpSpPr>
        <p:grpSpPr bwMode="auto">
          <a:xfrm>
            <a:off x="8875047" y="3671887"/>
            <a:ext cx="944562" cy="760413"/>
            <a:chOff x="1781" y="3459"/>
            <a:chExt cx="517" cy="288"/>
          </a:xfrm>
        </p:grpSpPr>
        <p:grpSp>
          <p:nvGrpSpPr>
            <p:cNvPr id="23" name="Group 141">
              <a:extLst>
                <a:ext uri="{FF2B5EF4-FFF2-40B4-BE49-F238E27FC236}">
                  <a16:creationId xmlns:a16="http://schemas.microsoft.com/office/drawing/2014/main" id="{C143CC68-6D0C-B04E-E36E-333959536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42">
                <a:extLst>
                  <a:ext uri="{FF2B5EF4-FFF2-40B4-BE49-F238E27FC236}">
                    <a16:creationId xmlns:a16="http://schemas.microsoft.com/office/drawing/2014/main" id="{9E68E434-BE7C-1787-DACB-8F5587291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143">
                <a:extLst>
                  <a:ext uri="{FF2B5EF4-FFF2-40B4-BE49-F238E27FC236}">
                    <a16:creationId xmlns:a16="http://schemas.microsoft.com/office/drawing/2014/main" id="{8F5BB59E-DEEB-ED26-B7EF-9B877B8AE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144">
                <a:extLst>
                  <a:ext uri="{FF2B5EF4-FFF2-40B4-BE49-F238E27FC236}">
                    <a16:creationId xmlns:a16="http://schemas.microsoft.com/office/drawing/2014/main" id="{A83E34FD-FB34-936D-D1B5-9DC2C19D4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" name="Text Box 145">
              <a:extLst>
                <a:ext uri="{FF2B5EF4-FFF2-40B4-BE49-F238E27FC236}">
                  <a16:creationId xmlns:a16="http://schemas.microsoft.com/office/drawing/2014/main" id="{950D0DEF-7B45-B266-601E-EA7259C66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140">
            <a:extLst>
              <a:ext uri="{FF2B5EF4-FFF2-40B4-BE49-F238E27FC236}">
                <a16:creationId xmlns:a16="http://schemas.microsoft.com/office/drawing/2014/main" id="{8C3D46BB-2B31-C38A-E8F2-E58138399AD5}"/>
              </a:ext>
            </a:extLst>
          </p:cNvPr>
          <p:cNvGrpSpPr>
            <a:grpSpLocks/>
          </p:cNvGrpSpPr>
          <p:nvPr/>
        </p:nvGrpSpPr>
        <p:grpSpPr bwMode="auto">
          <a:xfrm>
            <a:off x="8082601" y="3703927"/>
            <a:ext cx="944562" cy="760413"/>
            <a:chOff x="1781" y="3459"/>
            <a:chExt cx="517" cy="288"/>
          </a:xfrm>
        </p:grpSpPr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196D6135-F2F8-AC41-D058-478A3E92F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1" name="Line 142">
                <a:extLst>
                  <a:ext uri="{FF2B5EF4-FFF2-40B4-BE49-F238E27FC236}">
                    <a16:creationId xmlns:a16="http://schemas.microsoft.com/office/drawing/2014/main" id="{280DCC0A-0CA1-0286-73A1-CF1697657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43">
                <a:extLst>
                  <a:ext uri="{FF2B5EF4-FFF2-40B4-BE49-F238E27FC236}">
                    <a16:creationId xmlns:a16="http://schemas.microsoft.com/office/drawing/2014/main" id="{DF48E1A1-5F98-646C-5F71-8BCD1EB07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44">
                <a:extLst>
                  <a:ext uri="{FF2B5EF4-FFF2-40B4-BE49-F238E27FC236}">
                    <a16:creationId xmlns:a16="http://schemas.microsoft.com/office/drawing/2014/main" id="{0ABBFB06-31DE-01DC-848A-6826DBB67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0" name="Text Box 145">
              <a:extLst>
                <a:ext uri="{FF2B5EF4-FFF2-40B4-BE49-F238E27FC236}">
                  <a16:creationId xmlns:a16="http://schemas.microsoft.com/office/drawing/2014/main" id="{A125B188-3B1D-D0BC-347D-472B2C029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56DA353-2523-1AA9-5936-DA6C449654C8}"/>
              </a:ext>
            </a:extLst>
          </p:cNvPr>
          <p:cNvGrpSpPr>
            <a:grpSpLocks/>
          </p:cNvGrpSpPr>
          <p:nvPr/>
        </p:nvGrpSpPr>
        <p:grpSpPr bwMode="auto">
          <a:xfrm>
            <a:off x="3945094" y="-31325"/>
            <a:ext cx="44465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A8A09A4-F5A0-9716-3B89-CD1BCB5CC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8E70812-EA62-5CE4-97C7-F8FDE5021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تطبيقات على نظرية فيثاغورس</a:t>
              </a:r>
              <a:endParaRPr lang="en-US" altLang="en-US" sz="3200" b="1"/>
            </a:p>
          </p:txBody>
        </p:sp>
      </p:grpSp>
      <p:sp>
        <p:nvSpPr>
          <p:cNvPr id="8" name="AutoShape 240">
            <a:extLst>
              <a:ext uri="{FF2B5EF4-FFF2-40B4-BE49-F238E27FC236}">
                <a16:creationId xmlns:a16="http://schemas.microsoft.com/office/drawing/2014/main" id="{8E6593AD-9BCA-2AB9-E9DC-D2E6C33EC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669" y="467150"/>
            <a:ext cx="5545137" cy="9652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200" b="1"/>
              <a:t>اذا كان ارتفاع درج بناية ١.٥ م وقاعدته ٣.٦ م </a:t>
            </a:r>
          </a:p>
          <a:p>
            <a:pPr eaLnBrk="1" hangingPunct="1"/>
            <a:r>
              <a:rPr lang="ar-SA" altLang="en-US" sz="2200" b="1"/>
              <a:t>كما هو موضح في الشكل ادناه فما البعد بين النقطتين أ، ب؟</a:t>
            </a:r>
            <a:endParaRPr lang="en-US" altLang="en-US" sz="2200" b="1"/>
          </a:p>
        </p:txBody>
      </p:sp>
      <p:sp>
        <p:nvSpPr>
          <p:cNvPr id="11" name="AutoShape 251">
            <a:extLst>
              <a:ext uri="{FF2B5EF4-FFF2-40B4-BE49-F238E27FC236}">
                <a16:creationId xmlns:a16="http://schemas.microsoft.com/office/drawing/2014/main" id="{E3B2B686-9DE4-B6AF-52EE-434CC4F8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919" y="1697462"/>
            <a:ext cx="29527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252">
            <a:extLst>
              <a:ext uri="{FF2B5EF4-FFF2-40B4-BE49-F238E27FC236}">
                <a16:creationId xmlns:a16="http://schemas.microsoft.com/office/drawing/2014/main" id="{00861DAC-7A64-75EF-1748-E5103ECE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669" y="1697462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253">
            <a:extLst>
              <a:ext uri="{FF2B5EF4-FFF2-40B4-BE49-F238E27FC236}">
                <a16:creationId xmlns:a16="http://schemas.microsoft.com/office/drawing/2014/main" id="{B1CA4AFD-F3CC-A342-270D-26753F3FD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294" y="191336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=(١.٥)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+(٣.٦) </a:t>
            </a:r>
            <a:r>
              <a:rPr lang="ar-SA" altLang="en-US" sz="3600" b="1" baseline="30000"/>
              <a:t>٢</a:t>
            </a:r>
            <a:endParaRPr lang="en-US" altLang="en-US" sz="2400" b="1"/>
          </a:p>
        </p:txBody>
      </p:sp>
      <p:sp>
        <p:nvSpPr>
          <p:cNvPr id="16" name="AutoShape 254">
            <a:extLst>
              <a:ext uri="{FF2B5EF4-FFF2-40B4-BE49-F238E27FC236}">
                <a16:creationId xmlns:a16="http://schemas.microsoft.com/office/drawing/2014/main" id="{C17E3608-1775-D39D-635F-009F9E0C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294" y="277696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٢.٢٥ + ١٢.٩٦</a:t>
            </a:r>
            <a:endParaRPr lang="en-US" altLang="en-US" sz="2400" b="1"/>
          </a:p>
        </p:txBody>
      </p:sp>
      <p:sp>
        <p:nvSpPr>
          <p:cNvPr id="17" name="AutoShape 255">
            <a:extLst>
              <a:ext uri="{FF2B5EF4-FFF2-40B4-BE49-F238E27FC236}">
                <a16:creationId xmlns:a16="http://schemas.microsoft.com/office/drawing/2014/main" id="{B196E959-8AC0-17D3-DE23-13DA1F96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294" y="3640562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١٥.٢١</a:t>
            </a:r>
            <a:endParaRPr lang="en-US" altLang="en-US" sz="2400" b="1"/>
          </a:p>
        </p:txBody>
      </p:sp>
      <p:sp>
        <p:nvSpPr>
          <p:cNvPr id="18" name="AutoShape 258">
            <a:extLst>
              <a:ext uri="{FF2B5EF4-FFF2-40B4-BE49-F238E27FC236}">
                <a16:creationId xmlns:a16="http://schemas.microsoft.com/office/drawing/2014/main" id="{4BBB6D58-8088-7C00-C453-619E66DE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706" y="4505750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ع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٣.٩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الجذر التربيعي للطرفين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AutoShape 261">
            <a:extLst>
              <a:ext uri="{FF2B5EF4-FFF2-40B4-BE49-F238E27FC236}">
                <a16:creationId xmlns:a16="http://schemas.microsoft.com/office/drawing/2014/main" id="{9627B5A8-A152-160A-6FFF-4F643D54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706" y="5369350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ع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٣.٩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277">
            <a:extLst>
              <a:ext uri="{FF2B5EF4-FFF2-40B4-BE49-F238E27FC236}">
                <a16:creationId xmlns:a16="http://schemas.microsoft.com/office/drawing/2014/main" id="{AA4F563D-82B5-1F89-E174-7821F2EC0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631" y="32817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278">
            <a:extLst>
              <a:ext uri="{FF2B5EF4-FFF2-40B4-BE49-F238E27FC236}">
                <a16:creationId xmlns:a16="http://schemas.microsoft.com/office/drawing/2014/main" id="{76228963-F806-9BC8-5E8D-B8B8F2C5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631" y="32817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Picture 279">
            <a:extLst>
              <a:ext uri="{FF2B5EF4-FFF2-40B4-BE49-F238E27FC236}">
                <a16:creationId xmlns:a16="http://schemas.microsoft.com/office/drawing/2014/main" id="{9561EBC8-AC00-BB9C-26A3-15BEC303CC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8844" y="2819825"/>
            <a:ext cx="2447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AutoShape 280">
            <a:extLst>
              <a:ext uri="{FF2B5EF4-FFF2-40B4-BE49-F238E27FC236}">
                <a16:creationId xmlns:a16="http://schemas.microsoft.com/office/drawing/2014/main" id="{BA2BC9EE-D31D-A790-DA8B-20ACC6AB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669" y="5153450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البعد بين أً ، ب </a:t>
            </a:r>
          </a:p>
          <a:p>
            <a:pPr eaLnBrk="1" hangingPunct="1"/>
            <a:r>
              <a:rPr lang="ar-SA" altLang="en-US" sz="2400" b="1"/>
              <a:t> = ٣.٩ م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4" name="Group 140">
            <a:extLst>
              <a:ext uri="{FF2B5EF4-FFF2-40B4-BE49-F238E27FC236}">
                <a16:creationId xmlns:a16="http://schemas.microsoft.com/office/drawing/2014/main" id="{3CF6C3F3-3764-57B9-A7BC-C1215B3C69DB}"/>
              </a:ext>
            </a:extLst>
          </p:cNvPr>
          <p:cNvGrpSpPr>
            <a:grpSpLocks/>
          </p:cNvGrpSpPr>
          <p:nvPr/>
        </p:nvGrpSpPr>
        <p:grpSpPr bwMode="auto">
          <a:xfrm>
            <a:off x="9160032" y="3640562"/>
            <a:ext cx="944562" cy="760413"/>
            <a:chOff x="1781" y="3459"/>
            <a:chExt cx="517" cy="288"/>
          </a:xfrm>
        </p:grpSpPr>
        <p:grpSp>
          <p:nvGrpSpPr>
            <p:cNvPr id="25" name="Group 141">
              <a:extLst>
                <a:ext uri="{FF2B5EF4-FFF2-40B4-BE49-F238E27FC236}">
                  <a16:creationId xmlns:a16="http://schemas.microsoft.com/office/drawing/2014/main" id="{B846012F-B077-64EF-EA58-F3D9009D7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7" name="Line 142">
                <a:extLst>
                  <a:ext uri="{FF2B5EF4-FFF2-40B4-BE49-F238E27FC236}">
                    <a16:creationId xmlns:a16="http://schemas.microsoft.com/office/drawing/2014/main" id="{55909268-93C6-1BDE-2D57-640DA67DA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143">
                <a:extLst>
                  <a:ext uri="{FF2B5EF4-FFF2-40B4-BE49-F238E27FC236}">
                    <a16:creationId xmlns:a16="http://schemas.microsoft.com/office/drawing/2014/main" id="{269947F1-E348-E70E-D327-EE4341AF8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144">
                <a:extLst>
                  <a:ext uri="{FF2B5EF4-FFF2-40B4-BE49-F238E27FC236}">
                    <a16:creationId xmlns:a16="http://schemas.microsoft.com/office/drawing/2014/main" id="{A64A2506-F93C-5950-2549-7EB0DF485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6" name="Text Box 145">
              <a:extLst>
                <a:ext uri="{FF2B5EF4-FFF2-40B4-BE49-F238E27FC236}">
                  <a16:creationId xmlns:a16="http://schemas.microsoft.com/office/drawing/2014/main" id="{5F2E8AE0-808B-B794-0EF3-7ECFA5019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30" name="Group 140">
            <a:extLst>
              <a:ext uri="{FF2B5EF4-FFF2-40B4-BE49-F238E27FC236}">
                <a16:creationId xmlns:a16="http://schemas.microsoft.com/office/drawing/2014/main" id="{EBA03882-0821-E688-2687-A7F73A7E068C}"/>
              </a:ext>
            </a:extLst>
          </p:cNvPr>
          <p:cNvGrpSpPr>
            <a:grpSpLocks/>
          </p:cNvGrpSpPr>
          <p:nvPr/>
        </p:nvGrpSpPr>
        <p:grpSpPr bwMode="auto">
          <a:xfrm>
            <a:off x="8007507" y="3621512"/>
            <a:ext cx="1297548" cy="760413"/>
            <a:chOff x="1781" y="3459"/>
            <a:chExt cx="517" cy="288"/>
          </a:xfrm>
        </p:grpSpPr>
        <p:grpSp>
          <p:nvGrpSpPr>
            <p:cNvPr id="31" name="Group 141">
              <a:extLst>
                <a:ext uri="{FF2B5EF4-FFF2-40B4-BE49-F238E27FC236}">
                  <a16:creationId xmlns:a16="http://schemas.microsoft.com/office/drawing/2014/main" id="{8BDA7DA7-5439-8C8C-22B9-B29601FE4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3" name="Line 142">
                <a:extLst>
                  <a:ext uri="{FF2B5EF4-FFF2-40B4-BE49-F238E27FC236}">
                    <a16:creationId xmlns:a16="http://schemas.microsoft.com/office/drawing/2014/main" id="{DBED6D26-9BCC-98E4-6540-3CAC9AC1B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43">
                <a:extLst>
                  <a:ext uri="{FF2B5EF4-FFF2-40B4-BE49-F238E27FC236}">
                    <a16:creationId xmlns:a16="http://schemas.microsoft.com/office/drawing/2014/main" id="{888B7C47-EDC8-060A-BE1B-0F88C1CA0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44">
                <a:extLst>
                  <a:ext uri="{FF2B5EF4-FFF2-40B4-BE49-F238E27FC236}">
                    <a16:creationId xmlns:a16="http://schemas.microsoft.com/office/drawing/2014/main" id="{FEB9044B-67CD-1DEC-C938-308852CB8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2" name="Text Box 145">
              <a:extLst>
                <a:ext uri="{FF2B5EF4-FFF2-40B4-BE49-F238E27FC236}">
                  <a16:creationId xmlns:a16="http://schemas.microsoft.com/office/drawing/2014/main" id="{3E60370E-8406-DBD5-000D-B7264BD7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61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909252C-B79C-6605-7534-FC2CCF64BFA7}"/>
              </a:ext>
            </a:extLst>
          </p:cNvPr>
          <p:cNvGrpSpPr>
            <a:grpSpLocks/>
          </p:cNvGrpSpPr>
          <p:nvPr/>
        </p:nvGrpSpPr>
        <p:grpSpPr bwMode="auto">
          <a:xfrm>
            <a:off x="4189037" y="21033"/>
            <a:ext cx="44465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0637B94-6A98-C352-99CD-867FAD246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9170C9B-1678-48D3-8DDC-5B81A68B4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 dirty="0"/>
                <a:t>تطبيقات على نظرية فيثاغورس</a:t>
              </a:r>
              <a:endParaRPr lang="en-US" altLang="en-US" sz="3200" b="1" dirty="0"/>
            </a:p>
          </p:txBody>
        </p:sp>
      </p:grpSp>
      <p:sp>
        <p:nvSpPr>
          <p:cNvPr id="8" name="AutoShape 240">
            <a:extLst>
              <a:ext uri="{FF2B5EF4-FFF2-40B4-BE49-F238E27FC236}">
                <a16:creationId xmlns:a16="http://schemas.microsoft.com/office/drawing/2014/main" id="{2E649CDC-0E36-F6DE-8EDF-1601CA770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884" y="778976"/>
            <a:ext cx="331311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كم ترتفع القطة على الشجرة ؟</a:t>
            </a:r>
            <a:endParaRPr lang="en-US" altLang="en-US" sz="2400" b="1"/>
          </a:p>
        </p:txBody>
      </p:sp>
      <p:sp>
        <p:nvSpPr>
          <p:cNvPr id="11" name="AutoShape 251">
            <a:extLst>
              <a:ext uri="{FF2B5EF4-FFF2-40B4-BE49-F238E27FC236}">
                <a16:creationId xmlns:a16="http://schemas.microsoft.com/office/drawing/2014/main" id="{64849CD6-D8BC-B64F-75C4-78F819E1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876" y="1439068"/>
            <a:ext cx="2952750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252">
            <a:extLst>
              <a:ext uri="{FF2B5EF4-FFF2-40B4-BE49-F238E27FC236}">
                <a16:creationId xmlns:a16="http://schemas.microsoft.com/office/drawing/2014/main" id="{38D37234-6CAC-0207-D6F0-5B10ABAAC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626" y="1439068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253">
            <a:extLst>
              <a:ext uri="{FF2B5EF4-FFF2-40B4-BE49-F238E27FC236}">
                <a16:creationId xmlns:a16="http://schemas.microsoft.com/office/drawing/2014/main" id="{576B3529-3B15-F007-195E-7BB56B089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251" y="1654968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 baseline="30000"/>
              <a:t>١٢</a:t>
            </a:r>
            <a:r>
              <a:rPr lang="ar-SA" altLang="en-US" sz="2400" b="1"/>
              <a:t> ــ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٥</a:t>
            </a:r>
            <a:endParaRPr lang="en-US" altLang="en-US" sz="2400" b="1"/>
          </a:p>
        </p:txBody>
      </p:sp>
      <p:sp>
        <p:nvSpPr>
          <p:cNvPr id="16" name="AutoShape 254">
            <a:extLst>
              <a:ext uri="{FF2B5EF4-FFF2-40B4-BE49-F238E27FC236}">
                <a16:creationId xmlns:a16="http://schemas.microsoft.com/office/drawing/2014/main" id="{74E60E2E-E3AA-3984-F472-05950AF1F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251" y="2518568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١٤٤ ــ ٢٥</a:t>
            </a:r>
            <a:endParaRPr lang="en-US" altLang="en-US" sz="2400" b="1"/>
          </a:p>
        </p:txBody>
      </p:sp>
      <p:sp>
        <p:nvSpPr>
          <p:cNvPr id="17" name="AutoShape 255">
            <a:extLst>
              <a:ext uri="{FF2B5EF4-FFF2-40B4-BE49-F238E27FC236}">
                <a16:creationId xmlns:a16="http://schemas.microsoft.com/office/drawing/2014/main" id="{CE8FC729-61D2-A275-A45A-D5EB3574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251" y="3382168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١١٩</a:t>
            </a:r>
            <a:endParaRPr lang="en-US" altLang="en-US" sz="2400" b="1"/>
          </a:p>
        </p:txBody>
      </p:sp>
      <p:sp>
        <p:nvSpPr>
          <p:cNvPr id="18" name="AutoShape 258">
            <a:extLst>
              <a:ext uri="{FF2B5EF4-FFF2-40B4-BE49-F238E27FC236}">
                <a16:creationId xmlns:a16="http://schemas.microsoft.com/office/drawing/2014/main" id="{997D89D4-3704-B4DA-67AC-428A2BB3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663" y="4247356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ع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١٠.٩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الجذر التربيعي للطرفين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AutoShape 261">
            <a:extLst>
              <a:ext uri="{FF2B5EF4-FFF2-40B4-BE49-F238E27FC236}">
                <a16:creationId xmlns:a16="http://schemas.microsoft.com/office/drawing/2014/main" id="{F4064562-921A-A26A-2025-A2A96507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663" y="5110956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ع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١٠.٩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277">
            <a:extLst>
              <a:ext uri="{FF2B5EF4-FFF2-40B4-BE49-F238E27FC236}">
                <a16:creationId xmlns:a16="http://schemas.microsoft.com/office/drawing/2014/main" id="{509574B5-1E21-FB53-8ADD-0AD1E032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8" y="30233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278">
            <a:extLst>
              <a:ext uri="{FF2B5EF4-FFF2-40B4-BE49-F238E27FC236}">
                <a16:creationId xmlns:a16="http://schemas.microsoft.com/office/drawing/2014/main" id="{E01E0FDA-FCB1-716C-CFD8-EDA282DD6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8" y="30233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" name="Picture 279">
            <a:extLst>
              <a:ext uri="{FF2B5EF4-FFF2-40B4-BE49-F238E27FC236}">
                <a16:creationId xmlns:a16="http://schemas.microsoft.com/office/drawing/2014/main" id="{75AE0CB9-4681-5C5A-EC3B-10C076B6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01" y="1870868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280">
            <a:extLst>
              <a:ext uri="{FF2B5EF4-FFF2-40B4-BE49-F238E27FC236}">
                <a16:creationId xmlns:a16="http://schemas.microsoft.com/office/drawing/2014/main" id="{588F5BCF-CBC5-3AC8-5651-3961DAEB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626" y="4895056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ارتفاع القطة = ١٠.٩ م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4" name="Group 140">
            <a:extLst>
              <a:ext uri="{FF2B5EF4-FFF2-40B4-BE49-F238E27FC236}">
                <a16:creationId xmlns:a16="http://schemas.microsoft.com/office/drawing/2014/main" id="{5B2BB7DC-1B9B-9151-EE4E-F0439DAFB671}"/>
              </a:ext>
            </a:extLst>
          </p:cNvPr>
          <p:cNvGrpSpPr>
            <a:grpSpLocks/>
          </p:cNvGrpSpPr>
          <p:nvPr/>
        </p:nvGrpSpPr>
        <p:grpSpPr bwMode="auto">
          <a:xfrm>
            <a:off x="8929193" y="3363118"/>
            <a:ext cx="944562" cy="760413"/>
            <a:chOff x="1781" y="3459"/>
            <a:chExt cx="517" cy="288"/>
          </a:xfrm>
        </p:grpSpPr>
        <p:grpSp>
          <p:nvGrpSpPr>
            <p:cNvPr id="25" name="Group 141">
              <a:extLst>
                <a:ext uri="{FF2B5EF4-FFF2-40B4-BE49-F238E27FC236}">
                  <a16:creationId xmlns:a16="http://schemas.microsoft.com/office/drawing/2014/main" id="{F3FD1FDD-2ED4-000E-3CAE-F9B9B1D40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7" name="Line 142">
                <a:extLst>
                  <a:ext uri="{FF2B5EF4-FFF2-40B4-BE49-F238E27FC236}">
                    <a16:creationId xmlns:a16="http://schemas.microsoft.com/office/drawing/2014/main" id="{831580C2-2600-D27F-DA39-7EA917CF0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143">
                <a:extLst>
                  <a:ext uri="{FF2B5EF4-FFF2-40B4-BE49-F238E27FC236}">
                    <a16:creationId xmlns:a16="http://schemas.microsoft.com/office/drawing/2014/main" id="{1F34C378-6736-59DA-68CD-69D40F7DE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144">
                <a:extLst>
                  <a:ext uri="{FF2B5EF4-FFF2-40B4-BE49-F238E27FC236}">
                    <a16:creationId xmlns:a16="http://schemas.microsoft.com/office/drawing/2014/main" id="{748B8599-DBF0-DBF7-1E4A-C222A7474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6" name="Text Box 145">
              <a:extLst>
                <a:ext uri="{FF2B5EF4-FFF2-40B4-BE49-F238E27FC236}">
                  <a16:creationId xmlns:a16="http://schemas.microsoft.com/office/drawing/2014/main" id="{65E4DB3F-ED54-9C54-7F2E-DF661CD40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30" name="Group 140">
            <a:extLst>
              <a:ext uri="{FF2B5EF4-FFF2-40B4-BE49-F238E27FC236}">
                <a16:creationId xmlns:a16="http://schemas.microsoft.com/office/drawing/2014/main" id="{0B5E53BF-1685-21D7-68A1-8909699AB5D3}"/>
              </a:ext>
            </a:extLst>
          </p:cNvPr>
          <p:cNvGrpSpPr>
            <a:grpSpLocks/>
          </p:cNvGrpSpPr>
          <p:nvPr/>
        </p:nvGrpSpPr>
        <p:grpSpPr bwMode="auto">
          <a:xfrm>
            <a:off x="8114466" y="3382168"/>
            <a:ext cx="944562" cy="760413"/>
            <a:chOff x="1781" y="3459"/>
            <a:chExt cx="517" cy="288"/>
          </a:xfrm>
        </p:grpSpPr>
        <p:grpSp>
          <p:nvGrpSpPr>
            <p:cNvPr id="31" name="Group 141">
              <a:extLst>
                <a:ext uri="{FF2B5EF4-FFF2-40B4-BE49-F238E27FC236}">
                  <a16:creationId xmlns:a16="http://schemas.microsoft.com/office/drawing/2014/main" id="{E84A95C5-D936-E0E7-0BF3-E2BA0169D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3" name="Line 142">
                <a:extLst>
                  <a:ext uri="{FF2B5EF4-FFF2-40B4-BE49-F238E27FC236}">
                    <a16:creationId xmlns:a16="http://schemas.microsoft.com/office/drawing/2014/main" id="{54009516-17C8-62D5-8BC8-3105B2064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43">
                <a:extLst>
                  <a:ext uri="{FF2B5EF4-FFF2-40B4-BE49-F238E27FC236}">
                    <a16:creationId xmlns:a16="http://schemas.microsoft.com/office/drawing/2014/main" id="{B05BE735-CDB6-31AA-006E-C7D14BB60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44">
                <a:extLst>
                  <a:ext uri="{FF2B5EF4-FFF2-40B4-BE49-F238E27FC236}">
                    <a16:creationId xmlns:a16="http://schemas.microsoft.com/office/drawing/2014/main" id="{39DB91CA-66C6-2D03-EC66-229ED3452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2" name="Text Box 145">
              <a:extLst>
                <a:ext uri="{FF2B5EF4-FFF2-40B4-BE49-F238E27FC236}">
                  <a16:creationId xmlns:a16="http://schemas.microsoft.com/office/drawing/2014/main" id="{DF638E6D-4499-FDE4-3094-93A2150BE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381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779</Words>
  <Application>Microsoft Macintosh PowerPoint</Application>
  <PresentationFormat>شاشة عريضة</PresentationFormat>
  <Paragraphs>323</Paragraphs>
  <Slides>16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9" baseType="lpstr">
      <vt:lpstr>Arial Unicode MS</vt:lpstr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41</cp:revision>
  <dcterms:created xsi:type="dcterms:W3CDTF">2021-08-28T07:17:54Z</dcterms:created>
  <dcterms:modified xsi:type="dcterms:W3CDTF">2022-10-10T21:32:44Z</dcterms:modified>
</cp:coreProperties>
</file>