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30" rtl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0" r:id="rId3"/>
    <p:sldId id="288" r:id="rId4"/>
    <p:sldId id="283" r:id="rId5"/>
    <p:sldId id="291" r:id="rId6"/>
    <p:sldId id="289" r:id="rId7"/>
    <p:sldId id="293" r:id="rId8"/>
    <p:sldId id="292" r:id="rId9"/>
    <p:sldId id="295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3" r:id="rId18"/>
    <p:sldId id="302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290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D0CFC6"/>
    <a:srgbClr val="DFC5DF"/>
    <a:srgbClr val="79C4C4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1408"/>
  </p:normalViewPr>
  <p:slideViewPr>
    <p:cSldViewPr snapToGrid="0" snapToObjects="1">
      <p:cViewPr varScale="1">
        <p:scale>
          <a:sx n="93" d="100"/>
          <a:sy n="93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539A36-9CE5-FC4A-8DD2-4281AB70CC5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903B40-B892-214D-B349-EC03ED9C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43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130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00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157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407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8574D5-0EDD-C44D-B67A-DC2ED3D5E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5AE944-97FE-DC4B-B7EA-58F02086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A6477D-3887-154D-9D03-92DF6B53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099D-369C-6748-A948-F4312B591126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D64FA4-8F57-C64E-B643-BECD7193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06FE70-B5F8-FB4C-8FD1-97532B98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82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6F5FF2-611A-0642-8C22-4151A228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F29170-2EFB-684F-87B9-A1B7BC17F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A24839-F44E-FF4E-8BA3-BCF98229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2FE5-34ED-CC4D-9A31-1775B7AA83E6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ADD363-C236-D54E-ADBA-A6E5B552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3ED76-A261-4044-BB05-0039ACC6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21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B4A6607-36D6-3340-BA30-11842224B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F99415-D333-E74D-821D-258C061B5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53E3B1-F4D2-7740-8582-5ABBB0F0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9928-5733-5A44-A48A-1D4B6B468B59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B5CC32-EF98-1246-853E-2380B1E4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037574-F5F0-7C4C-8C5A-C9BB44DC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61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0E8283-F423-154C-9CEF-B5B61468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F48982-ABF4-424C-A0FC-5E3C431B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0FEDD1-BA57-EB4A-943F-8358EFF6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B596-7F1F-DE47-BA42-84F01A53CCCD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F0D76F-C969-BD4B-8F4F-EE8354BB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563264-FA22-4D41-BEFA-A2415484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71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1F94FD-A40C-7741-922D-1C4B84A9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49CD3B-30B7-D044-B077-435B62243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803AAD-917C-8E4A-8600-48B46FCC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C106-EED3-324B-9E92-D570BA6D89B3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1D80A0-9D06-6B4D-8337-143A22E7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10F31F-EE97-5C42-B4D5-2888711A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89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5A8635-3FBE-D742-AB47-4583E704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4CDD37-6E3C-2046-94AE-E69EC6A6F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173B77-DA7F-F84B-9443-B2E8D899C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F5356F-8823-1E48-8B5B-1F36C34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114B-7EA4-F241-A646-6687640C0123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6C6C2C-9BB8-6342-8421-463AAB65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6B40F2-D4D2-6E45-BC2D-D3C1C71B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45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C20A18-B6D9-B248-ACE7-7B672331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9B13B77-2D83-B842-B77A-7F718C1F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0023A1-4BE6-FD4C-A408-26BB7A51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C3B2AD0-FC5E-8C41-9D0D-83E1FF03E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B0F7F53-E418-B648-8824-9E44E69E7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9D7C6AF-4901-FF42-B5E8-1FB61442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204-C95E-8D47-957C-CA57F1A75487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EB4A1EC-23FB-8440-9B74-6696294D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E76CA-F955-B741-9839-3094F790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96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6DF874-753E-DA46-8A1A-A84D38BD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3ACC81F-401F-9440-B9D0-E165B359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4082-6268-9843-96C1-ACB131B15F78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0650A1F-A1FB-C34C-B18F-EF6D3FE2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15E1CF-6BFE-B948-876E-F7D8C1C5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35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E18432-7757-6946-A2D2-E5884214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C0AF-FC06-3F43-B601-07008609DDCC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816779B-97C7-9342-BE59-9B9C20F6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589431B-162A-F748-9C24-7DBF22B4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594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4250B-91DB-CF40-AB47-C68770BE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F2E9E9-6D6A-1E49-849E-1639DFD3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C09ED7-00FE-8649-9BF0-B19CC5E35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C68398-55CC-774C-88AB-4797E166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D01B-2C5F-3D4B-ACA4-4FE08F1EA77D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9A22A1-C881-404B-968A-134E3C68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B38123-46E1-B547-AB49-3FF8D7F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7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A4068-F9E9-2146-B482-E7A18740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CCFA106-CC43-1243-B124-CE13A289D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D74852-21FC-154C-A92A-C9E743DFD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C01BFF-0A7D-614D-9876-9BB3B1B4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24F4-FEB7-3C48-A19A-68E06D464866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B12429-3227-3D4D-A11D-7AA640B8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CA2157-9694-7444-B152-752D6CA0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857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D2E30F6-5FF2-D845-A0E2-CF642A65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B85391-B783-8946-95F0-07491781D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582A1C-D4F5-724D-8777-9FB530EF4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41F2-7475-394E-B9D7-600D17FBCF09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9CC2ED-046B-DA4C-99D3-CAC0B06CB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A442B-2526-3C4E-9A39-D395D93B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13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18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hyperlink" Target="https://wordwall.net/ar/resource/5782230/&#1575;&#1608;&#1604;&#1609;-&#1635;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7.jpeg"/><Relationship Id="rId5" Type="http://schemas.openxmlformats.org/officeDocument/2006/relationships/hyperlink" Target="https://pixabay.com/it/lavagna-bianca-bordo-bianco-3205371/" TargetMode="External"/><Relationship Id="rId15" Type="http://schemas.openxmlformats.org/officeDocument/2006/relationships/image" Target="../media/image11.png"/><Relationship Id="rId23" Type="http://schemas.openxmlformats.org/officeDocument/2006/relationships/hyperlink" Target="https://www.meta-calculator.com/graph-paper-maker/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0.png"/><Relationship Id="rId22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10" Type="http://schemas.openxmlformats.org/officeDocument/2006/relationships/image" Target="../media/image37.png"/><Relationship Id="rId4" Type="http://schemas.microsoft.com/office/2007/relationships/hdphoto" Target="../media/hdphoto3.wdp"/><Relationship Id="rId9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12" Type="http://schemas.openxmlformats.org/officeDocument/2006/relationships/image" Target="../media/image43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42.emf"/><Relationship Id="rId5" Type="http://schemas.openxmlformats.org/officeDocument/2006/relationships/image" Target="../media/image20.jpg"/><Relationship Id="rId10" Type="http://schemas.openxmlformats.org/officeDocument/2006/relationships/image" Target="../media/image41.png"/><Relationship Id="rId4" Type="http://schemas.microsoft.com/office/2007/relationships/hdphoto" Target="../media/hdphoto3.wdp"/><Relationship Id="rId9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12" Type="http://schemas.openxmlformats.org/officeDocument/2006/relationships/image" Target="../media/image52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51.png"/><Relationship Id="rId5" Type="http://schemas.openxmlformats.org/officeDocument/2006/relationships/image" Target="../media/image20.jpg"/><Relationship Id="rId15" Type="http://schemas.openxmlformats.org/officeDocument/2006/relationships/image" Target="../media/image55.png"/><Relationship Id="rId10" Type="http://schemas.openxmlformats.org/officeDocument/2006/relationships/image" Target="../media/image50.emf"/><Relationship Id="rId4" Type="http://schemas.microsoft.com/office/2007/relationships/hdphoto" Target="../media/hdphoto3.wdp"/><Relationship Id="rId9" Type="http://schemas.openxmlformats.org/officeDocument/2006/relationships/image" Target="../media/image49.png"/><Relationship Id="rId14" Type="http://schemas.openxmlformats.org/officeDocument/2006/relationships/image" Target="../media/image5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59.emf"/><Relationship Id="rId5" Type="http://schemas.openxmlformats.org/officeDocument/2006/relationships/image" Target="../media/image20.jpg"/><Relationship Id="rId10" Type="http://schemas.openxmlformats.org/officeDocument/2006/relationships/image" Target="../media/image58.emf"/><Relationship Id="rId4" Type="http://schemas.microsoft.com/office/2007/relationships/hdphoto" Target="../media/hdphoto3.wdp"/><Relationship Id="rId9" Type="http://schemas.openxmlformats.org/officeDocument/2006/relationships/image" Target="../media/image57.emf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579378B-3117-404A-83F3-E9A06DAC769E}"/>
              </a:ext>
            </a:extLst>
          </p:cNvPr>
          <p:cNvSpPr txBox="1"/>
          <p:nvPr/>
        </p:nvSpPr>
        <p:spPr>
          <a:xfrm>
            <a:off x="4136994" y="2166151"/>
            <a:ext cx="3302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Empty classroom vector</a:t>
            </a:r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98F5387-2739-48EE-9CA5-868EE762B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"/>
          <a:stretch/>
        </p:blipFill>
        <p:spPr>
          <a:xfrm>
            <a:off x="22213" y="210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8FE48-9CF5-449E-8FDC-2C7B31A10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635" t="3489" r="4829" b="19087"/>
          <a:stretch/>
        </p:blipFill>
        <p:spPr>
          <a:xfrm>
            <a:off x="3684485" y="642345"/>
            <a:ext cx="4802819" cy="301694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4FB47C5-1E91-4A3F-8569-B3ABC92221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8067" r="3264" b="17634"/>
          <a:stretch/>
        </p:blipFill>
        <p:spPr>
          <a:xfrm>
            <a:off x="0" y="3231472"/>
            <a:ext cx="3568823" cy="247687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6753CD-3D7B-44D4-B570-4FD7544EB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4" y="3683104"/>
            <a:ext cx="1219655" cy="208376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DF2BB89-46E7-4E42-9B1C-6227851AC3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6128" r="8819" b="29201"/>
          <a:stretch/>
        </p:blipFill>
        <p:spPr>
          <a:xfrm>
            <a:off x="1918703" y="3534128"/>
            <a:ext cx="1461853" cy="6738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C43CB9F-5B1D-472D-A82B-A6DA9F3631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8794029" y="1924152"/>
            <a:ext cx="1614258" cy="158250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C7EBE3E-1E3E-42F6-85E3-01E039E0CA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30" y="1114893"/>
            <a:ext cx="1237663" cy="80925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C20343D-1C63-4A13-8143-E433141BD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58" y="3630705"/>
            <a:ext cx="1872020" cy="196549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3D2DF23F-6C12-4B4B-BF1E-F29B6EEDCDE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3568823" y="5443468"/>
            <a:ext cx="5564720" cy="987071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985484F6-0658-41CC-9684-C8696492E67F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3040133" y="1366228"/>
            <a:ext cx="753305" cy="820423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8763613-A9FB-1541-8B1D-AB10DC562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02" y="3683104"/>
            <a:ext cx="1400370" cy="2362530"/>
          </a:xfrm>
          <a:prstGeom prst="rect">
            <a:avLst/>
          </a:prstGeom>
        </p:spPr>
      </p:pic>
      <p:grpSp>
        <p:nvGrpSpPr>
          <p:cNvPr id="26" name="مجموعة 71">
            <a:extLst>
              <a:ext uri="{FF2B5EF4-FFF2-40B4-BE49-F238E27FC236}">
                <a16:creationId xmlns:a16="http://schemas.microsoft.com/office/drawing/2014/main" id="{8669176E-4D38-C141-81D8-DF1C5965B4F7}"/>
              </a:ext>
            </a:extLst>
          </p:cNvPr>
          <p:cNvGrpSpPr>
            <a:grpSpLocks/>
          </p:cNvGrpSpPr>
          <p:nvPr/>
        </p:nvGrpSpPr>
        <p:grpSpPr bwMode="auto">
          <a:xfrm>
            <a:off x="10812530" y="281983"/>
            <a:ext cx="1214438" cy="1136650"/>
            <a:chOff x="3326307" y="697407"/>
            <a:chExt cx="5463186" cy="5463186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052A0D8E-B3DC-6949-B6F1-789A2BFEA981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29" name="مجموعة 74">
              <a:extLst>
                <a:ext uri="{FF2B5EF4-FFF2-40B4-BE49-F238E27FC236}">
                  <a16:creationId xmlns:a16="http://schemas.microsoft.com/office/drawing/2014/main" id="{ACD57D00-01D4-3A4F-8969-71BF2C12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0" name="مربع نص 75">
                <a:extLst>
                  <a:ext uri="{FF2B5EF4-FFF2-40B4-BE49-F238E27FC236}">
                    <a16:creationId xmlns:a16="http://schemas.microsoft.com/office/drawing/2014/main" id="{1C4AA537-54B8-7B49-9961-8E85C6202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8D53AA99-26AA-A14F-8733-6F611D35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6FA1CF7A-FD25-AC4C-8972-03FDCB1D1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81AB03A0-644C-414F-A685-F31CAAF41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1D201DB2-EB2B-D14E-A9CF-A1DFAF2C0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6790DA3E-913D-764D-9FCF-67CD4832D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1">
                <a:extLst>
                  <a:ext uri="{FF2B5EF4-FFF2-40B4-BE49-F238E27FC236}">
                    <a16:creationId xmlns:a16="http://schemas.microsoft.com/office/drawing/2014/main" id="{0B97BDF4-5134-0A43-8753-E2701D872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2">
                <a:extLst>
                  <a:ext uri="{FF2B5EF4-FFF2-40B4-BE49-F238E27FC236}">
                    <a16:creationId xmlns:a16="http://schemas.microsoft.com/office/drawing/2014/main" id="{8C735955-CF3E-CB43-AD84-C029967F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3">
                <a:extLst>
                  <a:ext uri="{FF2B5EF4-FFF2-40B4-BE49-F238E27FC236}">
                    <a16:creationId xmlns:a16="http://schemas.microsoft.com/office/drawing/2014/main" id="{BB50EAEA-BCDC-D64E-B509-AB19C4157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4" name="مربع نص 84">
                <a:extLst>
                  <a:ext uri="{FF2B5EF4-FFF2-40B4-BE49-F238E27FC236}">
                    <a16:creationId xmlns:a16="http://schemas.microsoft.com/office/drawing/2014/main" id="{D57180AF-39FB-3B4F-807A-2ABEE7D4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6" name="مربع نص 85">
                <a:extLst>
                  <a:ext uri="{FF2B5EF4-FFF2-40B4-BE49-F238E27FC236}">
                    <a16:creationId xmlns:a16="http://schemas.microsoft.com/office/drawing/2014/main" id="{EFAA1E25-C5EC-3B4D-A71C-1F4E1AA9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7" name="مربع نص 86">
                <a:extLst>
                  <a:ext uri="{FF2B5EF4-FFF2-40B4-BE49-F238E27FC236}">
                    <a16:creationId xmlns:a16="http://schemas.microsoft.com/office/drawing/2014/main" id="{F5FD255B-DEB5-8B4D-A790-6A69594E8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D8432A7B-437E-1948-A743-B41C772759AC}"/>
              </a:ext>
            </a:extLst>
          </p:cNvPr>
          <p:cNvGrpSpPr>
            <a:grpSpLocks/>
          </p:cNvGrpSpPr>
          <p:nvPr/>
        </p:nvGrpSpPr>
        <p:grpSpPr bwMode="auto">
          <a:xfrm>
            <a:off x="11393556" y="389933"/>
            <a:ext cx="66675" cy="1009650"/>
            <a:chOff x="5944770" y="1379001"/>
            <a:chExt cx="226260" cy="3927154"/>
          </a:xfrm>
        </p:grpSpPr>
        <p:sp>
          <p:nvSpPr>
            <p:cNvPr id="50" name="مثلث متساوي الساقين 49">
              <a:extLst>
                <a:ext uri="{FF2B5EF4-FFF2-40B4-BE49-F238E27FC236}">
                  <a16:creationId xmlns:a16="http://schemas.microsoft.com/office/drawing/2014/main" id="{36363A4F-4F3B-644B-B871-323EC1C1430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1" name="مثلث متساوي الساقين 50">
              <a:extLst>
                <a:ext uri="{FF2B5EF4-FFF2-40B4-BE49-F238E27FC236}">
                  <a16:creationId xmlns:a16="http://schemas.microsoft.com/office/drawing/2014/main" id="{8A7CB45E-B2A1-564C-B241-B1C35443B58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A3FF548D-CC95-C842-8030-13DF9DC5DE9D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1336405" y="494708"/>
            <a:ext cx="63500" cy="787400"/>
            <a:chOff x="5944770" y="1379001"/>
            <a:chExt cx="226260" cy="3927154"/>
          </a:xfrm>
        </p:grpSpPr>
        <p:sp>
          <p:nvSpPr>
            <p:cNvPr id="53" name="مثلث متساوي الساقين 52">
              <a:extLst>
                <a:ext uri="{FF2B5EF4-FFF2-40B4-BE49-F238E27FC236}">
                  <a16:creationId xmlns:a16="http://schemas.microsoft.com/office/drawing/2014/main" id="{9CBC6D7E-2E34-784C-8EB6-8EA6C86A2038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4" name="مثلث متساوي الساقين 53">
              <a:extLst>
                <a:ext uri="{FF2B5EF4-FFF2-40B4-BE49-F238E27FC236}">
                  <a16:creationId xmlns:a16="http://schemas.microsoft.com/office/drawing/2014/main" id="{3CD7DB4D-4A3F-1C4B-B6F1-58FCDC0A8FE6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F0E60FC3-52F7-B64F-8E36-5B2298152B4A}"/>
              </a:ext>
            </a:extLst>
          </p:cNvPr>
          <p:cNvSpPr/>
          <p:nvPr/>
        </p:nvSpPr>
        <p:spPr>
          <a:xfrm>
            <a:off x="11371104" y="83443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906EA289-50FE-1142-9584-9AF8003C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96" y="973290"/>
            <a:ext cx="1653477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C9868255-48B2-854F-B247-531F421F7129}"/>
              </a:ext>
            </a:extLst>
          </p:cNvPr>
          <p:cNvSpPr/>
          <p:nvPr/>
        </p:nvSpPr>
        <p:spPr>
          <a:xfrm>
            <a:off x="4579634" y="1333159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٢-٢</a:t>
            </a:r>
          </a:p>
          <a:p>
            <a:pPr algn="ctr">
              <a:defRPr/>
            </a:pPr>
            <a:r>
              <a:rPr lang="ar-SA" sz="2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الدوال </a:t>
            </a:r>
            <a:endParaRPr lang="ar-SA" sz="2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0" name="مربع نص 5">
            <a:extLst>
              <a:ext uri="{FF2B5EF4-FFF2-40B4-BE49-F238E27FC236}">
                <a16:creationId xmlns:a16="http://schemas.microsoft.com/office/drawing/2014/main" id="{1920AFDE-A9E4-C244-B9A5-E505778B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513" y="982068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D22BDAC4-9903-B04C-8961-68DBFADFC048}"/>
              </a:ext>
            </a:extLst>
          </p:cNvPr>
          <p:cNvSpPr/>
          <p:nvPr/>
        </p:nvSpPr>
        <p:spPr>
          <a:xfrm>
            <a:off x="6216814" y="1744759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4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درست العلاقة وتمثيلها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وتفسيرها</a:t>
            </a: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BCDD998B-ECFF-734D-8B40-B09106E88F0C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3883204" y="2350816"/>
            <a:ext cx="1190726" cy="1193711"/>
          </a:xfrm>
          <a:prstGeom prst="rect">
            <a:avLst/>
          </a:prstGeom>
          <a:ln>
            <a:noFill/>
          </a:ln>
        </p:spPr>
      </p:pic>
      <p:pic>
        <p:nvPicPr>
          <p:cNvPr id="64" name="صورة 63">
            <a:hlinkClick r:id="rId18"/>
            <a:extLst>
              <a:ext uri="{FF2B5EF4-FFF2-40B4-BE49-F238E27FC236}">
                <a16:creationId xmlns:a16="http://schemas.microsoft.com/office/drawing/2014/main" id="{71C2C4B1-1A08-2145-831D-FA6C4B598BF0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10151443" y="3814589"/>
            <a:ext cx="643093" cy="455425"/>
          </a:xfrm>
          <a:prstGeom prst="rect">
            <a:avLst/>
          </a:prstGeom>
        </p:spPr>
      </p:pic>
      <p:pic>
        <p:nvPicPr>
          <p:cNvPr id="65" name="صورة 64">
            <a:hlinkClick r:id="rId20"/>
            <a:extLst>
              <a:ext uri="{FF2B5EF4-FFF2-40B4-BE49-F238E27FC236}">
                <a16:creationId xmlns:a16="http://schemas.microsoft.com/office/drawing/2014/main" id="{DB6B6C4A-8667-8740-B00F-724048D215C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9610" y="3851966"/>
            <a:ext cx="488870" cy="455424"/>
          </a:xfrm>
          <a:prstGeom prst="rect">
            <a:avLst/>
          </a:prstGeom>
        </p:spPr>
      </p:pic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7B5A026-5C7E-F143-8ACB-7ACE857991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111" y="1418633"/>
            <a:ext cx="1735706" cy="1323900"/>
          </a:xfrm>
          <a:prstGeom prst="rect">
            <a:avLst/>
          </a:prstGeom>
        </p:spPr>
      </p:pic>
      <p:pic>
        <p:nvPicPr>
          <p:cNvPr id="10" name="صورة 9">
            <a:hlinkClick r:id="rId23"/>
            <a:extLst>
              <a:ext uri="{FF2B5EF4-FFF2-40B4-BE49-F238E27FC236}">
                <a16:creationId xmlns:a16="http://schemas.microsoft.com/office/drawing/2014/main" id="{FC5E1B9D-3E97-7846-A12C-334037D6094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7120" t="7380" r="8167" b="3206"/>
          <a:stretch/>
        </p:blipFill>
        <p:spPr>
          <a:xfrm rot="5400000">
            <a:off x="9123890" y="2203552"/>
            <a:ext cx="970651" cy="1480247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812DFE0B-FA55-AB47-A336-151F3E36EBF0}"/>
              </a:ext>
            </a:extLst>
          </p:cNvPr>
          <p:cNvSpPr/>
          <p:nvPr/>
        </p:nvSpPr>
        <p:spPr>
          <a:xfrm>
            <a:off x="4476023" y="1967028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4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والان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احدد ما إذا كانت العلاقة 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دالة أم لا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أجد قيم دلة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1845939-FFC5-2042-AC13-58FA45EB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>
                <a:solidFill>
                  <a:schemeClr val="tx1"/>
                </a:solidFill>
              </a:rPr>
              <a:t>130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43C1B04F-8EA9-9E40-ACF4-C0620EC82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997" y="1159330"/>
            <a:ext cx="5581650" cy="790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هل تمثل كل علاقة فيما يأتي دالة أم لا ؟ فسر اجابتك .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438B0F15-439F-DB43-8146-AC8379C9A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047" y="4969370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لا تمثل دالة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6879DBFD-D821-1A44-A9DD-AF9E8D79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218" y="5389791"/>
            <a:ext cx="3240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لأن الخط الرأسي قطع الدالة في نقطتين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3" name="Picture 10">
            <a:extLst>
              <a:ext uri="{FF2B5EF4-FFF2-40B4-BE49-F238E27FC236}">
                <a16:creationId xmlns:a16="http://schemas.microsoft.com/office/drawing/2014/main" id="{444E513F-48DC-7A4C-B193-04AEF4DD0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734" y="2180132"/>
            <a:ext cx="247491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">
            <a:extLst>
              <a:ext uri="{FF2B5EF4-FFF2-40B4-BE49-F238E27FC236}">
                <a16:creationId xmlns:a16="http://schemas.microsoft.com/office/drawing/2014/main" id="{B2F5BE88-24FF-CA44-9914-5CE9739E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734" y="2113457"/>
            <a:ext cx="24114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" name="Group 16">
            <a:extLst>
              <a:ext uri="{FF2B5EF4-FFF2-40B4-BE49-F238E27FC236}">
                <a16:creationId xmlns:a16="http://schemas.microsoft.com/office/drawing/2014/main" id="{8D7131A1-B750-024D-842A-F774C2DB0E59}"/>
              </a:ext>
            </a:extLst>
          </p:cNvPr>
          <p:cNvGrpSpPr>
            <a:grpSpLocks/>
          </p:cNvGrpSpPr>
          <p:nvPr/>
        </p:nvGrpSpPr>
        <p:grpSpPr bwMode="auto">
          <a:xfrm>
            <a:off x="9223222" y="1826120"/>
            <a:ext cx="374650" cy="3132137"/>
            <a:chOff x="4436" y="1185"/>
            <a:chExt cx="236" cy="1973"/>
          </a:xfrm>
        </p:grpSpPr>
        <p:sp>
          <p:nvSpPr>
            <p:cNvPr id="116" name="Line 13">
              <a:extLst>
                <a:ext uri="{FF2B5EF4-FFF2-40B4-BE49-F238E27FC236}">
                  <a16:creationId xmlns:a16="http://schemas.microsoft.com/office/drawing/2014/main" id="{11D459D3-BAA9-9D44-AC46-5B8A0FE7E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3" y="1185"/>
              <a:ext cx="0" cy="19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7" name="Text Box 14">
              <a:extLst>
                <a:ext uri="{FF2B5EF4-FFF2-40B4-BE49-F238E27FC236}">
                  <a16:creationId xmlns:a16="http://schemas.microsoft.com/office/drawing/2014/main" id="{788A427C-E775-6540-965E-272054084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1638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sp>
          <p:nvSpPr>
            <p:cNvPr id="118" name="Text Box 15">
              <a:extLst>
                <a:ext uri="{FF2B5EF4-FFF2-40B4-BE49-F238E27FC236}">
                  <a16:creationId xmlns:a16="http://schemas.microsoft.com/office/drawing/2014/main" id="{3469441C-FCA3-F747-A9A2-EA1C4E40F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6" y="2319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119" name="Group 17">
            <a:extLst>
              <a:ext uri="{FF2B5EF4-FFF2-40B4-BE49-F238E27FC236}">
                <a16:creationId xmlns:a16="http://schemas.microsoft.com/office/drawing/2014/main" id="{88773CB8-F21F-5940-A5F9-F787DB6DA1F6}"/>
              </a:ext>
            </a:extLst>
          </p:cNvPr>
          <p:cNvGrpSpPr>
            <a:grpSpLocks/>
          </p:cNvGrpSpPr>
          <p:nvPr/>
        </p:nvGrpSpPr>
        <p:grpSpPr bwMode="auto">
          <a:xfrm>
            <a:off x="5384647" y="1826120"/>
            <a:ext cx="374650" cy="3132137"/>
            <a:chOff x="4436" y="1185"/>
            <a:chExt cx="236" cy="1973"/>
          </a:xfrm>
        </p:grpSpPr>
        <p:sp>
          <p:nvSpPr>
            <p:cNvPr id="120" name="Line 18">
              <a:extLst>
                <a:ext uri="{FF2B5EF4-FFF2-40B4-BE49-F238E27FC236}">
                  <a16:creationId xmlns:a16="http://schemas.microsoft.com/office/drawing/2014/main" id="{7F6CA123-8819-D448-83EB-751EB3069F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3" y="1185"/>
              <a:ext cx="0" cy="19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Text Box 19">
              <a:extLst>
                <a:ext uri="{FF2B5EF4-FFF2-40B4-BE49-F238E27FC236}">
                  <a16:creationId xmlns:a16="http://schemas.microsoft.com/office/drawing/2014/main" id="{F58F2891-5B68-CD4F-8E93-1E6FC078B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1638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sp>
          <p:nvSpPr>
            <p:cNvPr id="122" name="Text Box 20">
              <a:extLst>
                <a:ext uri="{FF2B5EF4-FFF2-40B4-BE49-F238E27FC236}">
                  <a16:creationId xmlns:a16="http://schemas.microsoft.com/office/drawing/2014/main" id="{AE5B5EB0-36EE-5048-93E8-148D26A58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6" y="2319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sp>
        <p:nvSpPr>
          <p:cNvPr id="123" name="Text Box 87">
            <a:extLst>
              <a:ext uri="{FF2B5EF4-FFF2-40B4-BE49-F238E27FC236}">
                <a16:creationId xmlns:a16="http://schemas.microsoft.com/office/drawing/2014/main" id="{8D33CE15-A0E4-0E49-9ED1-DB458F17C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609" y="4964607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لا تمثل دالة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7E4DA823-CE69-E944-887A-002A44C3E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806" y="5441194"/>
            <a:ext cx="3240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لأن الخط الرأسي قطع الدالة في نقطتين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5" name="مربع نص 17">
            <a:extLst>
              <a:ext uri="{FF2B5EF4-FFF2-40B4-BE49-F238E27FC236}">
                <a16:creationId xmlns:a16="http://schemas.microsoft.com/office/drawing/2014/main" id="{23DC8554-5FCE-EC40-81E5-C68DE3D5E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348" y="1475390"/>
            <a:ext cx="169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٥-٦صـ٦٠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286F110-CD12-2743-8815-043DADE6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833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2" grpId="0"/>
      <p:bldP spid="123" grpId="0"/>
      <p:bldP spid="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4DDF3495-9AB9-FF4D-A39F-CA97B8796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691" y="835462"/>
            <a:ext cx="5688013" cy="790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هل تمثل كل علاقة فيما يأتي دالة أم لا ؟ فسر اجابتك .</a:t>
            </a:r>
            <a:endParaRPr lang="en-US" altLang="ar-SA" sz="2400" b="1"/>
          </a:p>
        </p:txBody>
      </p:sp>
      <p:pic>
        <p:nvPicPr>
          <p:cNvPr id="111" name="Picture 8">
            <a:extLst>
              <a:ext uri="{FF2B5EF4-FFF2-40B4-BE49-F238E27FC236}">
                <a16:creationId xmlns:a16="http://schemas.microsoft.com/office/drawing/2014/main" id="{710FBBBB-5DF4-344A-8159-4E7277396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79" y="2003862"/>
            <a:ext cx="20859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9">
            <a:extLst>
              <a:ext uri="{FF2B5EF4-FFF2-40B4-BE49-F238E27FC236}">
                <a16:creationId xmlns:a16="http://schemas.microsoft.com/office/drawing/2014/main" id="{327C6371-F94A-ED45-A478-AE1C77870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829" y="1953062"/>
            <a:ext cx="1803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0">
            <a:extLst>
              <a:ext uri="{FF2B5EF4-FFF2-40B4-BE49-F238E27FC236}">
                <a16:creationId xmlns:a16="http://schemas.microsoft.com/office/drawing/2014/main" id="{F3F85883-C08F-1A4D-8A38-0CFF4ACC5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79" y="1519674"/>
            <a:ext cx="214312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 Box 87">
            <a:extLst>
              <a:ext uri="{FF2B5EF4-FFF2-40B4-BE49-F238E27FC236}">
                <a16:creationId xmlns:a16="http://schemas.microsoft.com/office/drawing/2014/main" id="{C4B2F6CB-F4FF-6F46-9857-CF8DCABDB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679" y="4399399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تمثل دالة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D648F739-E6D0-554C-A78E-2C8D5D3C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85" y="4825394"/>
            <a:ext cx="2700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لأن كل عنصر في المجال ارتبط بعنصر واحد فقط في المدى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00FAED5B-53A7-004B-A899-71EB96621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591" y="4399399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لا تمثل دالة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6EE41DE5-0F23-094B-9F8C-E04E86BA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325" y="4871525"/>
            <a:ext cx="259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لأن الخط الرأسي قطع الدالة في نقطتين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8" name="Group 20">
            <a:extLst>
              <a:ext uri="{FF2B5EF4-FFF2-40B4-BE49-F238E27FC236}">
                <a16:creationId xmlns:a16="http://schemas.microsoft.com/office/drawing/2014/main" id="{638BD68C-AC6B-BA40-BA00-20821B7CE73F}"/>
              </a:ext>
            </a:extLst>
          </p:cNvPr>
          <p:cNvGrpSpPr>
            <a:grpSpLocks/>
          </p:cNvGrpSpPr>
          <p:nvPr/>
        </p:nvGrpSpPr>
        <p:grpSpPr bwMode="auto">
          <a:xfrm>
            <a:off x="4066266" y="1267262"/>
            <a:ext cx="374650" cy="3132137"/>
            <a:chOff x="1442" y="799"/>
            <a:chExt cx="236" cy="1973"/>
          </a:xfrm>
        </p:grpSpPr>
        <p:sp>
          <p:nvSpPr>
            <p:cNvPr id="119" name="Line 17">
              <a:extLst>
                <a:ext uri="{FF2B5EF4-FFF2-40B4-BE49-F238E27FC236}">
                  <a16:creationId xmlns:a16="http://schemas.microsoft.com/office/drawing/2014/main" id="{A3D87068-03D3-7A47-8F85-689641617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9" y="799"/>
              <a:ext cx="0" cy="19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Text Box 18">
              <a:extLst>
                <a:ext uri="{FF2B5EF4-FFF2-40B4-BE49-F238E27FC236}">
                  <a16:creationId xmlns:a16="http://schemas.microsoft.com/office/drawing/2014/main" id="{17594994-7574-F34C-A8BE-64B149F9F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1" y="1025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sp>
          <p:nvSpPr>
            <p:cNvPr id="121" name="Text Box 19">
              <a:extLst>
                <a:ext uri="{FF2B5EF4-FFF2-40B4-BE49-F238E27FC236}">
                  <a16:creationId xmlns:a16="http://schemas.microsoft.com/office/drawing/2014/main" id="{83CCAF5F-3B78-8C49-B8CC-2842EF35E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1706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sp>
        <p:nvSpPr>
          <p:cNvPr id="122" name="Text Box 87">
            <a:extLst>
              <a:ext uri="{FF2B5EF4-FFF2-40B4-BE49-F238E27FC236}">
                <a16:creationId xmlns:a16="http://schemas.microsoft.com/office/drawing/2014/main" id="{B977FAD1-C44C-6544-982B-3D590121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341" y="4399399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لا تمثل دالة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C6CBBB51-7BB6-6442-9037-0CB4B72F4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822" y="4825394"/>
            <a:ext cx="2555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لأن العنصر ــ ٥ في المجال ارتبط بالعنصرين ٣ ، ٥ في المدى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4" name="مربع نص 16">
            <a:extLst>
              <a:ext uri="{FF2B5EF4-FFF2-40B4-BE49-F238E27FC236}">
                <a16:creationId xmlns:a16="http://schemas.microsoft.com/office/drawing/2014/main" id="{4213C700-08FC-584E-8159-E7E45FACD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10" y="1119068"/>
            <a:ext cx="2719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١٧-١٨-١٩ صـ٦١</a:t>
            </a:r>
          </a:p>
        </p:txBody>
      </p:sp>
      <p:sp>
        <p:nvSpPr>
          <p:cNvPr id="125" name="Oval 26">
            <a:extLst>
              <a:ext uri="{FF2B5EF4-FFF2-40B4-BE49-F238E27FC236}">
                <a16:creationId xmlns:a16="http://schemas.microsoft.com/office/drawing/2014/main" id="{9C86C718-7FB0-3441-A6A0-CD68367E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8416" y="2634099"/>
            <a:ext cx="133350" cy="14605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6" name="Oval 26">
            <a:extLst>
              <a:ext uri="{FF2B5EF4-FFF2-40B4-BE49-F238E27FC236}">
                <a16:creationId xmlns:a16="http://schemas.microsoft.com/office/drawing/2014/main" id="{928713E5-FA96-A344-9024-DC8CABAB9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0954" y="2902387"/>
            <a:ext cx="133350" cy="144462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7" name="Oval 26">
            <a:extLst>
              <a:ext uri="{FF2B5EF4-FFF2-40B4-BE49-F238E27FC236}">
                <a16:creationId xmlns:a16="http://schemas.microsoft.com/office/drawing/2014/main" id="{2F30CD46-24CB-6B4A-8C94-4B7C69938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8416" y="3177024"/>
            <a:ext cx="133350" cy="14446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8" name="Oval 26">
            <a:extLst>
              <a:ext uri="{FF2B5EF4-FFF2-40B4-BE49-F238E27FC236}">
                <a16:creationId xmlns:a16="http://schemas.microsoft.com/office/drawing/2014/main" id="{AF96DF8A-DC46-994F-9497-10E9EC82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3654" y="3389749"/>
            <a:ext cx="131762" cy="14446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9" name="Oval 26">
            <a:extLst>
              <a:ext uri="{FF2B5EF4-FFF2-40B4-BE49-F238E27FC236}">
                <a16:creationId xmlns:a16="http://schemas.microsoft.com/office/drawing/2014/main" id="{7C777F8A-1717-0F4A-ABF9-EE4C9705A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279" y="2124512"/>
            <a:ext cx="781050" cy="23590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30" name="Oval 26">
            <a:extLst>
              <a:ext uri="{FF2B5EF4-FFF2-40B4-BE49-F238E27FC236}">
                <a16:creationId xmlns:a16="http://schemas.microsoft.com/office/drawing/2014/main" id="{90F18CB9-4668-8B44-9775-71E2585C8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166" y="3013512"/>
            <a:ext cx="280988" cy="254000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31" name="Oval 26">
            <a:extLst>
              <a:ext uri="{FF2B5EF4-FFF2-40B4-BE49-F238E27FC236}">
                <a16:creationId xmlns:a16="http://schemas.microsoft.com/office/drawing/2014/main" id="{B9D86C1D-54E7-2648-A002-D1EEBD3DC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516" y="3865999"/>
            <a:ext cx="282575" cy="254000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19A737D-4517-1E42-BCC1-88A6BB8A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17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4" grpId="0"/>
      <p:bldP spid="115" grpId="0"/>
      <p:bldP spid="116" grpId="0"/>
      <p:bldP spid="117" grpId="0"/>
      <p:bldP spid="122" grpId="0"/>
      <p:bldP spid="123" grpId="0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9" name="صورة 3">
            <a:extLst>
              <a:ext uri="{FF2B5EF4-FFF2-40B4-BE49-F238E27FC236}">
                <a16:creationId xmlns:a16="http://schemas.microsoft.com/office/drawing/2014/main" id="{E1BE72CF-ACFA-A143-BAE6-78AF79CD3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78" y="3330395"/>
            <a:ext cx="4686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tangle 2">
            <a:extLst>
              <a:ext uri="{FF2B5EF4-FFF2-40B4-BE49-F238E27FC236}">
                <a16:creationId xmlns:a16="http://schemas.microsoft.com/office/drawing/2014/main" id="{7563175D-2895-B445-A1E7-2F3F56431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415" y="2117545"/>
            <a:ext cx="5581650" cy="790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هل تمثل كل علاقة فيما يأتي دالة أم لا ؟ فسر اجابتك .</a:t>
            </a:r>
            <a:endParaRPr lang="en-US" altLang="ar-SA" sz="2400" b="1"/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FAEAA0B0-AEFB-DF4F-9C55-95B0AF1D9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228" y="4182882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 تمثل دالة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C59A601A-A413-A04C-AF14-D0FCA5521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369" y="5060769"/>
            <a:ext cx="7159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لأن كل عنصر في المجال ارتبط بعنصر واحد في المدى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4" name="Oval 26">
            <a:extLst>
              <a:ext uri="{FF2B5EF4-FFF2-40B4-BE49-F238E27FC236}">
                <a16:creationId xmlns:a16="http://schemas.microsoft.com/office/drawing/2014/main" id="{0654DB22-ED15-B84B-97A2-4407AE574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1065" y="3428820"/>
            <a:ext cx="241300" cy="182562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15" name="مربع نص 15">
            <a:extLst>
              <a:ext uri="{FF2B5EF4-FFF2-40B4-BE49-F238E27FC236}">
                <a16:creationId xmlns:a16="http://schemas.microsoft.com/office/drawing/2014/main" id="{F6F1AE15-62E9-CC47-B11C-1746B4CBA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30" y="1384442"/>
            <a:ext cx="169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٢١ صـ ٦١</a:t>
            </a:r>
          </a:p>
        </p:txBody>
      </p:sp>
      <p:sp>
        <p:nvSpPr>
          <p:cNvPr id="116" name="Oval 26">
            <a:extLst>
              <a:ext uri="{FF2B5EF4-FFF2-40B4-BE49-F238E27FC236}">
                <a16:creationId xmlns:a16="http://schemas.microsoft.com/office/drawing/2014/main" id="{1B563E55-7F06-9B4A-9D62-72770927A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465" y="3428820"/>
            <a:ext cx="241300" cy="182562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17" name="Oval 26">
            <a:extLst>
              <a:ext uri="{FF2B5EF4-FFF2-40B4-BE49-F238E27FC236}">
                <a16:creationId xmlns:a16="http://schemas.microsoft.com/office/drawing/2014/main" id="{2133A28C-4FCF-3B4A-8D49-199D6097B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853" y="3454220"/>
            <a:ext cx="241300" cy="182562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18" name="Oval 26">
            <a:extLst>
              <a:ext uri="{FF2B5EF4-FFF2-40B4-BE49-F238E27FC236}">
                <a16:creationId xmlns:a16="http://schemas.microsoft.com/office/drawing/2014/main" id="{5D040B54-CEE5-0549-BDCE-4DC8DB01A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453" y="3435170"/>
            <a:ext cx="241300" cy="182562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D341206-F63F-714C-9978-FE51DF198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029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/>
      <p:bldP spid="113" grpId="0"/>
      <p:bldP spid="114" grpId="0" animBg="1"/>
      <p:bldP spid="114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9" name="Picture 24">
            <a:extLst>
              <a:ext uri="{FF2B5EF4-FFF2-40B4-BE49-F238E27FC236}">
                <a16:creationId xmlns:a16="http://schemas.microsoft.com/office/drawing/2014/main" id="{A6000D18-B0DC-4B4D-90EC-7C5D2A9E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405" y="1584643"/>
            <a:ext cx="42195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5">
            <a:extLst>
              <a:ext uri="{FF2B5EF4-FFF2-40B4-BE49-F238E27FC236}">
                <a16:creationId xmlns:a16="http://schemas.microsoft.com/office/drawing/2014/main" id="{5A68EDCD-0DCE-664C-A230-3BED1B20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67" y="1610043"/>
            <a:ext cx="1168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26">
            <a:extLst>
              <a:ext uri="{FF2B5EF4-FFF2-40B4-BE49-F238E27FC236}">
                <a16:creationId xmlns:a16="http://schemas.microsoft.com/office/drawing/2014/main" id="{05B86413-554B-1047-B088-3D0869BF6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51" y="2613279"/>
            <a:ext cx="44672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27">
            <a:extLst>
              <a:ext uri="{FF2B5EF4-FFF2-40B4-BE49-F238E27FC236}">
                <a16:creationId xmlns:a16="http://schemas.microsoft.com/office/drawing/2014/main" id="{BA0562BB-002E-1E45-BF9E-1DA930199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01" y="2606929"/>
            <a:ext cx="1168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Group 71">
            <a:extLst>
              <a:ext uri="{FF2B5EF4-FFF2-40B4-BE49-F238E27FC236}">
                <a16:creationId xmlns:a16="http://schemas.microsoft.com/office/drawing/2014/main" id="{C529FD11-B2C9-D649-B200-34E115763634}"/>
              </a:ext>
            </a:extLst>
          </p:cNvPr>
          <p:cNvGrpSpPr>
            <a:grpSpLocks/>
          </p:cNvGrpSpPr>
          <p:nvPr/>
        </p:nvGrpSpPr>
        <p:grpSpPr bwMode="auto">
          <a:xfrm>
            <a:off x="1141202" y="1571439"/>
            <a:ext cx="2555875" cy="2528887"/>
            <a:chOff x="720" y="572"/>
            <a:chExt cx="1610" cy="1593"/>
          </a:xfrm>
        </p:grpSpPr>
        <p:grpSp>
          <p:nvGrpSpPr>
            <p:cNvPr id="114" name="Group 28">
              <a:extLst>
                <a:ext uri="{FF2B5EF4-FFF2-40B4-BE49-F238E27FC236}">
                  <a16:creationId xmlns:a16="http://schemas.microsoft.com/office/drawing/2014/main" id="{38E87831-EE8F-1A41-88FD-6C2EA4A09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572"/>
              <a:ext cx="1610" cy="1593"/>
              <a:chOff x="1800" y="9947"/>
              <a:chExt cx="4024" cy="3982"/>
            </a:xfrm>
          </p:grpSpPr>
          <p:sp>
            <p:nvSpPr>
              <p:cNvPr id="118" name="Text Box 29">
                <a:extLst>
                  <a:ext uri="{FF2B5EF4-FFF2-40B4-BE49-F238E27FC236}">
                    <a16:creationId xmlns:a16="http://schemas.microsoft.com/office/drawing/2014/main" id="{C4AF3C07-3371-2042-981B-F5A3958FA5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1" y="13386"/>
                <a:ext cx="543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13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س</a:t>
                </a:r>
                <a:endParaRPr lang="en-US" altLang="ar-SA" sz="1800"/>
              </a:p>
            </p:txBody>
          </p:sp>
          <p:sp>
            <p:nvSpPr>
              <p:cNvPr id="119" name="Text Box 30">
                <a:extLst>
                  <a:ext uri="{FF2B5EF4-FFF2-40B4-BE49-F238E27FC236}">
                    <a16:creationId xmlns:a16="http://schemas.microsoft.com/office/drawing/2014/main" id="{97C5AFC6-74AD-8F4F-ADC8-7A7D665F2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0" y="9947"/>
                <a:ext cx="543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13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ص</a:t>
                </a:r>
                <a:endParaRPr lang="en-US" altLang="ar-SA" sz="1800"/>
              </a:p>
            </p:txBody>
          </p:sp>
          <p:sp>
            <p:nvSpPr>
              <p:cNvPr id="120" name="Line 31">
                <a:extLst>
                  <a:ext uri="{FF2B5EF4-FFF2-40B4-BE49-F238E27FC236}">
                    <a16:creationId xmlns:a16="http://schemas.microsoft.com/office/drawing/2014/main" id="{3CC9A7C5-3D99-E843-BC37-7C622A539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" y="10309"/>
                <a:ext cx="0" cy="3258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38"/>
                  </a:srgbClr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" name="Line 32">
                <a:extLst>
                  <a:ext uri="{FF2B5EF4-FFF2-40B4-BE49-F238E27FC236}">
                    <a16:creationId xmlns:a16="http://schemas.microsoft.com/office/drawing/2014/main" id="{D6C25F0D-92B3-0046-B456-424ADEEA4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3569"/>
                <a:ext cx="3258" cy="0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38"/>
                  </a:srgbClr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" name="Rectangle 33">
                <a:extLst>
                  <a:ext uri="{FF2B5EF4-FFF2-40B4-BE49-F238E27FC236}">
                    <a16:creationId xmlns:a16="http://schemas.microsoft.com/office/drawing/2014/main" id="{2918A464-4428-9844-A8DB-955C7C27A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2" y="10309"/>
                <a:ext cx="3258" cy="3258"/>
              </a:xfrm>
              <a:prstGeom prst="rect">
                <a:avLst/>
              </a:prstGeom>
              <a:noFill/>
              <a:ln w="19050">
                <a:solidFill>
                  <a:srgbClr val="3366FF">
                    <a:alpha val="34901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23" name="Line 34">
                <a:extLst>
                  <a:ext uri="{FF2B5EF4-FFF2-40B4-BE49-F238E27FC236}">
                    <a16:creationId xmlns:a16="http://schemas.microsoft.com/office/drawing/2014/main" id="{01DCAE66-8010-514C-9D30-B19B322CC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9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" name="Line 35">
                <a:extLst>
                  <a:ext uri="{FF2B5EF4-FFF2-40B4-BE49-F238E27FC236}">
                    <a16:creationId xmlns:a16="http://schemas.microsoft.com/office/drawing/2014/main" id="{2F23A5F7-14FB-CE47-902A-B3A2A7742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8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" name="Line 36">
                <a:extLst>
                  <a:ext uri="{FF2B5EF4-FFF2-40B4-BE49-F238E27FC236}">
                    <a16:creationId xmlns:a16="http://schemas.microsoft.com/office/drawing/2014/main" id="{85347C47-8192-0946-A608-9DE54B1FD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7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" name="Line 37">
                <a:extLst>
                  <a:ext uri="{FF2B5EF4-FFF2-40B4-BE49-F238E27FC236}">
                    <a16:creationId xmlns:a16="http://schemas.microsoft.com/office/drawing/2014/main" id="{B439E9CA-CA80-B44F-AFED-7C6237F8F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6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" name="Line 38">
                <a:extLst>
                  <a:ext uri="{FF2B5EF4-FFF2-40B4-BE49-F238E27FC236}">
                    <a16:creationId xmlns:a16="http://schemas.microsoft.com/office/drawing/2014/main" id="{1459B42A-B5B0-2744-BF06-1C2986867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5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" name="Line 39">
                <a:extLst>
                  <a:ext uri="{FF2B5EF4-FFF2-40B4-BE49-F238E27FC236}">
                    <a16:creationId xmlns:a16="http://schemas.microsoft.com/office/drawing/2014/main" id="{9852D12A-0F9C-F24E-8476-F8EF16E3B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4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" name="Line 40">
                <a:extLst>
                  <a:ext uri="{FF2B5EF4-FFF2-40B4-BE49-F238E27FC236}">
                    <a16:creationId xmlns:a16="http://schemas.microsoft.com/office/drawing/2014/main" id="{84AFAD43-AFCB-9D47-A489-C34BFF826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3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id="{E1444CD2-E679-9F45-B69E-AF4C558AA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id="{A2BE8BB1-9A61-8546-8CF4-6E6F2A7E1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0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id="{46639880-0634-3B4E-944A-BE94C1CC45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9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id="{23112B44-9D9A-4147-B46B-5AE7547A8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8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id="{07AA9BC3-3FDB-CE44-A93B-72E3317C3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7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" name="Line 46">
                <a:extLst>
                  <a:ext uri="{FF2B5EF4-FFF2-40B4-BE49-F238E27FC236}">
                    <a16:creationId xmlns:a16="http://schemas.microsoft.com/office/drawing/2014/main" id="{31744D91-B3CB-B148-94AC-0B672794A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" name="Line 47">
                <a:extLst>
                  <a:ext uri="{FF2B5EF4-FFF2-40B4-BE49-F238E27FC236}">
                    <a16:creationId xmlns:a16="http://schemas.microsoft.com/office/drawing/2014/main" id="{3F48829B-05D6-8940-A754-B5BEE19C3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5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" name="Line 48">
                <a:extLst>
                  <a:ext uri="{FF2B5EF4-FFF2-40B4-BE49-F238E27FC236}">
                    <a16:creationId xmlns:a16="http://schemas.microsoft.com/office/drawing/2014/main" id="{E41C0F22-C617-A64E-B828-A02C359FE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1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" name="Line 49">
                <a:extLst>
                  <a:ext uri="{FF2B5EF4-FFF2-40B4-BE49-F238E27FC236}">
                    <a16:creationId xmlns:a16="http://schemas.microsoft.com/office/drawing/2014/main" id="{D6131BF3-4520-894B-AAF6-0E48C980A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3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" name="Line 50">
                <a:extLst>
                  <a:ext uri="{FF2B5EF4-FFF2-40B4-BE49-F238E27FC236}">
                    <a16:creationId xmlns:a16="http://schemas.microsoft.com/office/drawing/2014/main" id="{523E1B67-201B-5A45-AD95-7648CD4E0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0490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" name="Line 51">
                <a:extLst>
                  <a:ext uri="{FF2B5EF4-FFF2-40B4-BE49-F238E27FC236}">
                    <a16:creationId xmlns:a16="http://schemas.microsoft.com/office/drawing/2014/main" id="{E7326715-27F0-1849-9502-902803193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0671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" name="Line 52">
                <a:extLst>
                  <a:ext uri="{FF2B5EF4-FFF2-40B4-BE49-F238E27FC236}">
                    <a16:creationId xmlns:a16="http://schemas.microsoft.com/office/drawing/2014/main" id="{812EDDDE-7B4D-8E4A-AA28-00CF60087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085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" name="Line 53">
                <a:extLst>
                  <a:ext uri="{FF2B5EF4-FFF2-40B4-BE49-F238E27FC236}">
                    <a16:creationId xmlns:a16="http://schemas.microsoft.com/office/drawing/2014/main" id="{FC757A98-0650-AE40-9BBE-7627A682E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103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" name="Line 54">
                <a:extLst>
                  <a:ext uri="{FF2B5EF4-FFF2-40B4-BE49-F238E27FC236}">
                    <a16:creationId xmlns:a16="http://schemas.microsoft.com/office/drawing/2014/main" id="{1CE9ACF3-4067-1D4F-AA36-30E0C4032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121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" name="Line 55">
                <a:extLst>
                  <a:ext uri="{FF2B5EF4-FFF2-40B4-BE49-F238E27FC236}">
                    <a16:creationId xmlns:a16="http://schemas.microsoft.com/office/drawing/2014/main" id="{8AF2BD63-5AE5-244F-ADCF-730771210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1395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" name="Line 56">
                <a:extLst>
                  <a:ext uri="{FF2B5EF4-FFF2-40B4-BE49-F238E27FC236}">
                    <a16:creationId xmlns:a16="http://schemas.microsoft.com/office/drawing/2014/main" id="{F40DFF1B-0EB8-1C4D-8B90-B99F2CD58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157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2278DFF5-282C-9E4B-99CD-C75240132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1757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DA264847-78C8-C348-A9E7-8E1A4F965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2119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" name="Line 59">
                <a:extLst>
                  <a:ext uri="{FF2B5EF4-FFF2-40B4-BE49-F238E27FC236}">
                    <a16:creationId xmlns:a16="http://schemas.microsoft.com/office/drawing/2014/main" id="{D23DAB22-E204-E64C-967F-74757B514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2300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" name="Line 60">
                <a:extLst>
                  <a:ext uri="{FF2B5EF4-FFF2-40B4-BE49-F238E27FC236}">
                    <a16:creationId xmlns:a16="http://schemas.microsoft.com/office/drawing/2014/main" id="{0ADBEE3A-F74F-224C-B6E7-00414D5C4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2481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" name="Line 61">
                <a:extLst>
                  <a:ext uri="{FF2B5EF4-FFF2-40B4-BE49-F238E27FC236}">
                    <a16:creationId xmlns:a16="http://schemas.microsoft.com/office/drawing/2014/main" id="{50ECB63F-5930-1745-8381-FDAC65582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266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" name="Line 62">
                <a:extLst>
                  <a:ext uri="{FF2B5EF4-FFF2-40B4-BE49-F238E27FC236}">
                    <a16:creationId xmlns:a16="http://schemas.microsoft.com/office/drawing/2014/main" id="{DB138C11-0AC2-E34F-B0E6-A3BB6CC6E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284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BE0E6AA7-2800-974F-847C-551341AF90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302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" name="Line 64">
                <a:extLst>
                  <a:ext uri="{FF2B5EF4-FFF2-40B4-BE49-F238E27FC236}">
                    <a16:creationId xmlns:a16="http://schemas.microsoft.com/office/drawing/2014/main" id="{8F0902BE-27CE-E94A-8EB6-1F87F74D8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1938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" name="Line 65">
                <a:extLst>
                  <a:ext uri="{FF2B5EF4-FFF2-40B4-BE49-F238E27FC236}">
                    <a16:creationId xmlns:a16="http://schemas.microsoft.com/office/drawing/2014/main" id="{7C5283E2-A62F-A040-A5E0-CD881F323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338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" name="Line 66">
                <a:extLst>
                  <a:ext uri="{FF2B5EF4-FFF2-40B4-BE49-F238E27FC236}">
                    <a16:creationId xmlns:a16="http://schemas.microsoft.com/office/drawing/2014/main" id="{3E2DBEB1-80F3-2543-86D3-8F3B51D8D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320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" name="Line 67">
                <a:extLst>
                  <a:ext uri="{FF2B5EF4-FFF2-40B4-BE49-F238E27FC236}">
                    <a16:creationId xmlns:a16="http://schemas.microsoft.com/office/drawing/2014/main" id="{E534E537-B35B-ED4A-921F-3CAEBDF564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" y="10253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15" name="Text Box 68">
              <a:extLst>
                <a:ext uri="{FF2B5EF4-FFF2-40B4-BE49-F238E27FC236}">
                  <a16:creationId xmlns:a16="http://schemas.microsoft.com/office/drawing/2014/main" id="{55184A7C-B553-EA4B-8E04-78D3834893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4" y="1248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sp>
          <p:nvSpPr>
            <p:cNvPr id="116" name="Text Box 69">
              <a:extLst>
                <a:ext uri="{FF2B5EF4-FFF2-40B4-BE49-F238E27FC236}">
                  <a16:creationId xmlns:a16="http://schemas.microsoft.com/office/drawing/2014/main" id="{1BD58C12-9E7C-0C4A-89E9-DFB9A9CA9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1" y="109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sp>
          <p:nvSpPr>
            <p:cNvPr id="117" name="Text Box 70">
              <a:extLst>
                <a:ext uri="{FF2B5EF4-FFF2-40B4-BE49-F238E27FC236}">
                  <a16:creationId xmlns:a16="http://schemas.microsoft.com/office/drawing/2014/main" id="{F0453DBF-647F-0D42-8C04-1E0015556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" y="145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157" name="Group 117">
            <a:extLst>
              <a:ext uri="{FF2B5EF4-FFF2-40B4-BE49-F238E27FC236}">
                <a16:creationId xmlns:a16="http://schemas.microsoft.com/office/drawing/2014/main" id="{379B8F8A-E7E8-1649-BBD6-9CE42801AECE}"/>
              </a:ext>
            </a:extLst>
          </p:cNvPr>
          <p:cNvGrpSpPr>
            <a:grpSpLocks/>
          </p:cNvGrpSpPr>
          <p:nvPr/>
        </p:nvGrpSpPr>
        <p:grpSpPr bwMode="auto">
          <a:xfrm>
            <a:off x="7739888" y="3513392"/>
            <a:ext cx="2555875" cy="2528887"/>
            <a:chOff x="725" y="2087"/>
            <a:chExt cx="1610" cy="1593"/>
          </a:xfrm>
        </p:grpSpPr>
        <p:grpSp>
          <p:nvGrpSpPr>
            <p:cNvPr id="158" name="Group 73">
              <a:extLst>
                <a:ext uri="{FF2B5EF4-FFF2-40B4-BE49-F238E27FC236}">
                  <a16:creationId xmlns:a16="http://schemas.microsoft.com/office/drawing/2014/main" id="{E0280DD4-AEED-6745-AE2C-D78C142BFD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" y="2087"/>
              <a:ext cx="1610" cy="1593"/>
              <a:chOff x="1800" y="9947"/>
              <a:chExt cx="4024" cy="3982"/>
            </a:xfrm>
          </p:grpSpPr>
          <p:sp>
            <p:nvSpPr>
              <p:cNvPr id="163" name="Text Box 74">
                <a:extLst>
                  <a:ext uri="{FF2B5EF4-FFF2-40B4-BE49-F238E27FC236}">
                    <a16:creationId xmlns:a16="http://schemas.microsoft.com/office/drawing/2014/main" id="{963FDD61-0D25-594E-B666-5E0798F2DE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1" y="13386"/>
                <a:ext cx="543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13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س</a:t>
                </a:r>
                <a:endParaRPr lang="en-US" altLang="ar-SA" sz="1800"/>
              </a:p>
            </p:txBody>
          </p:sp>
          <p:sp>
            <p:nvSpPr>
              <p:cNvPr id="164" name="Text Box 75">
                <a:extLst>
                  <a:ext uri="{FF2B5EF4-FFF2-40B4-BE49-F238E27FC236}">
                    <a16:creationId xmlns:a16="http://schemas.microsoft.com/office/drawing/2014/main" id="{4336F4EF-EC1D-734A-AE4A-7EDAD0FE89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0" y="9947"/>
                <a:ext cx="543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13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ص</a:t>
                </a:r>
                <a:endParaRPr lang="en-US" altLang="ar-SA" sz="1800"/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AFFE557A-2672-6847-A586-083BAF2D5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" y="10309"/>
                <a:ext cx="0" cy="3258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38"/>
                  </a:srgbClr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" name="Line 77">
                <a:extLst>
                  <a:ext uri="{FF2B5EF4-FFF2-40B4-BE49-F238E27FC236}">
                    <a16:creationId xmlns:a16="http://schemas.microsoft.com/office/drawing/2014/main" id="{5C79DEAC-5461-FA4F-B392-2020C3CE3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3569"/>
                <a:ext cx="3258" cy="0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38"/>
                  </a:srgbClr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" name="Rectangle 78">
                <a:extLst>
                  <a:ext uri="{FF2B5EF4-FFF2-40B4-BE49-F238E27FC236}">
                    <a16:creationId xmlns:a16="http://schemas.microsoft.com/office/drawing/2014/main" id="{88420AFB-53FB-3249-A969-0E5FCC06E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2" y="10309"/>
                <a:ext cx="3258" cy="3258"/>
              </a:xfrm>
              <a:prstGeom prst="rect">
                <a:avLst/>
              </a:prstGeom>
              <a:noFill/>
              <a:ln w="19050">
                <a:solidFill>
                  <a:srgbClr val="3366FF">
                    <a:alpha val="34901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2EEB36BB-44E2-F14E-9C81-04CB2EE84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9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97EC67F9-F9D0-AA4E-9CC4-F01EC87C3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8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37F08BDC-344B-A247-9DB2-476FC9022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7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82F0E9A0-2C5A-F54F-91EC-78A2C29DC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6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82515D21-BF9F-FB42-8801-29E9AAEA1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5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" name="Line 84">
                <a:extLst>
                  <a:ext uri="{FF2B5EF4-FFF2-40B4-BE49-F238E27FC236}">
                    <a16:creationId xmlns:a16="http://schemas.microsoft.com/office/drawing/2014/main" id="{DDE6597D-8C14-B849-9D9C-3F182C44B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4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" name="Line 85">
                <a:extLst>
                  <a:ext uri="{FF2B5EF4-FFF2-40B4-BE49-F238E27FC236}">
                    <a16:creationId xmlns:a16="http://schemas.microsoft.com/office/drawing/2014/main" id="{A274792F-AF92-9D42-8707-2EE1CD7FD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3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" name="Line 86">
                <a:extLst>
                  <a:ext uri="{FF2B5EF4-FFF2-40B4-BE49-F238E27FC236}">
                    <a16:creationId xmlns:a16="http://schemas.microsoft.com/office/drawing/2014/main" id="{5A352B34-010A-5C49-89F5-3CC677821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" name="Line 87">
                <a:extLst>
                  <a:ext uri="{FF2B5EF4-FFF2-40B4-BE49-F238E27FC236}">
                    <a16:creationId xmlns:a16="http://schemas.microsoft.com/office/drawing/2014/main" id="{DB56C0B5-660F-D44C-89AD-58621C3DC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0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" name="Line 88">
                <a:extLst>
                  <a:ext uri="{FF2B5EF4-FFF2-40B4-BE49-F238E27FC236}">
                    <a16:creationId xmlns:a16="http://schemas.microsoft.com/office/drawing/2014/main" id="{76D7EF1C-754E-734C-8FA8-E8C3A288C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9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" name="Line 89">
                <a:extLst>
                  <a:ext uri="{FF2B5EF4-FFF2-40B4-BE49-F238E27FC236}">
                    <a16:creationId xmlns:a16="http://schemas.microsoft.com/office/drawing/2014/main" id="{BCFD02B6-9A43-FA4B-BFED-C75FEC5A2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8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" name="Line 90">
                <a:extLst>
                  <a:ext uri="{FF2B5EF4-FFF2-40B4-BE49-F238E27FC236}">
                    <a16:creationId xmlns:a16="http://schemas.microsoft.com/office/drawing/2014/main" id="{6EB12237-BE32-EC4A-9362-9F61F63DE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7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" name="Line 91">
                <a:extLst>
                  <a:ext uri="{FF2B5EF4-FFF2-40B4-BE49-F238E27FC236}">
                    <a16:creationId xmlns:a16="http://schemas.microsoft.com/office/drawing/2014/main" id="{3F9452AF-7A1B-3F43-BC44-BF220ED47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" name="Line 92">
                <a:extLst>
                  <a:ext uri="{FF2B5EF4-FFF2-40B4-BE49-F238E27FC236}">
                    <a16:creationId xmlns:a16="http://schemas.microsoft.com/office/drawing/2014/main" id="{8243F838-885A-CB41-8FC1-ED8FC7761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5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" name="Line 93">
                <a:extLst>
                  <a:ext uri="{FF2B5EF4-FFF2-40B4-BE49-F238E27FC236}">
                    <a16:creationId xmlns:a16="http://schemas.microsoft.com/office/drawing/2014/main" id="{D437149D-53B3-8E40-8611-CEE99C2F5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1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" name="Line 94">
                <a:extLst>
                  <a:ext uri="{FF2B5EF4-FFF2-40B4-BE49-F238E27FC236}">
                    <a16:creationId xmlns:a16="http://schemas.microsoft.com/office/drawing/2014/main" id="{D5BF42A0-188B-3A4A-AEAF-36C6A21EED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3" y="10309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" name="Line 95">
                <a:extLst>
                  <a:ext uri="{FF2B5EF4-FFF2-40B4-BE49-F238E27FC236}">
                    <a16:creationId xmlns:a16="http://schemas.microsoft.com/office/drawing/2014/main" id="{35FD8290-F8C4-2646-8DDD-2B15DFF83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0490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" name="Line 96">
                <a:extLst>
                  <a:ext uri="{FF2B5EF4-FFF2-40B4-BE49-F238E27FC236}">
                    <a16:creationId xmlns:a16="http://schemas.microsoft.com/office/drawing/2014/main" id="{F8314308-AB35-6944-92CB-9C38E467D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0671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" name="Line 97">
                <a:extLst>
                  <a:ext uri="{FF2B5EF4-FFF2-40B4-BE49-F238E27FC236}">
                    <a16:creationId xmlns:a16="http://schemas.microsoft.com/office/drawing/2014/main" id="{19097BEB-DFF9-9F42-988E-3D92631B9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085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" name="Line 98">
                <a:extLst>
                  <a:ext uri="{FF2B5EF4-FFF2-40B4-BE49-F238E27FC236}">
                    <a16:creationId xmlns:a16="http://schemas.microsoft.com/office/drawing/2014/main" id="{1CAC8C10-4683-DA4F-A3BE-3C943E4E0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103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86BCCAEB-67F1-D340-AB08-E8402C13D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121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" name="Line 100">
                <a:extLst>
                  <a:ext uri="{FF2B5EF4-FFF2-40B4-BE49-F238E27FC236}">
                    <a16:creationId xmlns:a16="http://schemas.microsoft.com/office/drawing/2014/main" id="{28F78534-804D-7D47-AED4-4A6892564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1395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" name="Line 101">
                <a:extLst>
                  <a:ext uri="{FF2B5EF4-FFF2-40B4-BE49-F238E27FC236}">
                    <a16:creationId xmlns:a16="http://schemas.microsoft.com/office/drawing/2014/main" id="{40B9CB67-7974-8042-9653-D6FC8310F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157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" name="Line 102">
                <a:extLst>
                  <a:ext uri="{FF2B5EF4-FFF2-40B4-BE49-F238E27FC236}">
                    <a16:creationId xmlns:a16="http://schemas.microsoft.com/office/drawing/2014/main" id="{A1542E2C-AA0B-6846-9B6D-176574D34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1757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" name="Line 103">
                <a:extLst>
                  <a:ext uri="{FF2B5EF4-FFF2-40B4-BE49-F238E27FC236}">
                    <a16:creationId xmlns:a16="http://schemas.microsoft.com/office/drawing/2014/main" id="{1C5BA882-9F84-E742-B099-643E45611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2119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" name="Line 104">
                <a:extLst>
                  <a:ext uri="{FF2B5EF4-FFF2-40B4-BE49-F238E27FC236}">
                    <a16:creationId xmlns:a16="http://schemas.microsoft.com/office/drawing/2014/main" id="{F9B43D72-7FFE-4045-AC46-CF854F48D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2300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" name="Line 105">
                <a:extLst>
                  <a:ext uri="{FF2B5EF4-FFF2-40B4-BE49-F238E27FC236}">
                    <a16:creationId xmlns:a16="http://schemas.microsoft.com/office/drawing/2014/main" id="{4994A6EF-C8C1-CE42-B104-266132882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2481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" name="Line 106">
                <a:extLst>
                  <a:ext uri="{FF2B5EF4-FFF2-40B4-BE49-F238E27FC236}">
                    <a16:creationId xmlns:a16="http://schemas.microsoft.com/office/drawing/2014/main" id="{E655908B-041D-A64E-ADD1-F2E1F8A66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2662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" name="Line 107">
                <a:extLst>
                  <a:ext uri="{FF2B5EF4-FFF2-40B4-BE49-F238E27FC236}">
                    <a16:creationId xmlns:a16="http://schemas.microsoft.com/office/drawing/2014/main" id="{F81B6DE7-C0B9-8B4F-8A3D-55AC9733E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2843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" name="Line 108">
                <a:extLst>
                  <a:ext uri="{FF2B5EF4-FFF2-40B4-BE49-F238E27FC236}">
                    <a16:creationId xmlns:a16="http://schemas.microsoft.com/office/drawing/2014/main" id="{D69236E6-E3C1-9B42-8B60-0951911C8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302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" name="Line 109">
                <a:extLst>
                  <a:ext uri="{FF2B5EF4-FFF2-40B4-BE49-F238E27FC236}">
                    <a16:creationId xmlns:a16="http://schemas.microsoft.com/office/drawing/2014/main" id="{8F014AE7-B336-CB49-A32E-AD5557F9A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1938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" name="Line 110">
                <a:extLst>
                  <a:ext uri="{FF2B5EF4-FFF2-40B4-BE49-F238E27FC236}">
                    <a16:creationId xmlns:a16="http://schemas.microsoft.com/office/drawing/2014/main" id="{45846829-1C45-3046-A04A-EDE8E3AF5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3386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" name="Line 111">
                <a:extLst>
                  <a:ext uri="{FF2B5EF4-FFF2-40B4-BE49-F238E27FC236}">
                    <a16:creationId xmlns:a16="http://schemas.microsoft.com/office/drawing/2014/main" id="{846CA9A9-969A-CA41-981E-FAEC56968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2" y="13204"/>
                <a:ext cx="3258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" name="Line 112">
                <a:extLst>
                  <a:ext uri="{FF2B5EF4-FFF2-40B4-BE49-F238E27FC236}">
                    <a16:creationId xmlns:a16="http://schemas.microsoft.com/office/drawing/2014/main" id="{D07E7373-DFAD-CB44-949F-1B503072B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" y="10253"/>
                <a:ext cx="0" cy="3258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59" name="Text Box 113">
              <a:extLst>
                <a:ext uri="{FF2B5EF4-FFF2-40B4-BE49-F238E27FC236}">
                  <a16:creationId xmlns:a16="http://schemas.microsoft.com/office/drawing/2014/main" id="{225B7A84-BB97-D544-A1B9-4C4311DBC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0" y="2972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sp>
          <p:nvSpPr>
            <p:cNvPr id="160" name="Text Box 114">
              <a:extLst>
                <a:ext uri="{FF2B5EF4-FFF2-40B4-BE49-F238E27FC236}">
                  <a16:creationId xmlns:a16="http://schemas.microsoft.com/office/drawing/2014/main" id="{7B2F8CB6-8955-2246-A01E-236D07073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" y="2686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sp>
          <p:nvSpPr>
            <p:cNvPr id="161" name="Text Box 115">
              <a:extLst>
                <a:ext uri="{FF2B5EF4-FFF2-40B4-BE49-F238E27FC236}">
                  <a16:creationId xmlns:a16="http://schemas.microsoft.com/office/drawing/2014/main" id="{833CB93F-98A5-7D43-AC12-2394B30FB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" y="2332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sp>
          <p:nvSpPr>
            <p:cNvPr id="162" name="Line 116">
              <a:extLst>
                <a:ext uri="{FF2B5EF4-FFF2-40B4-BE49-F238E27FC236}">
                  <a16:creationId xmlns:a16="http://schemas.microsoft.com/office/drawing/2014/main" id="{F7EFEA87-CEBD-4F4C-9E38-232C15958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2" y="2319"/>
              <a:ext cx="1156" cy="1134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202" name="Picture 118">
            <a:extLst>
              <a:ext uri="{FF2B5EF4-FFF2-40B4-BE49-F238E27FC236}">
                <a16:creationId xmlns:a16="http://schemas.microsoft.com/office/drawing/2014/main" id="{31CD5471-76DF-C14F-92B8-6B4C8F75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51" y="3621342"/>
            <a:ext cx="23050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" name="Oval 26">
            <a:extLst>
              <a:ext uri="{FF2B5EF4-FFF2-40B4-BE49-F238E27FC236}">
                <a16:creationId xmlns:a16="http://schemas.microsoft.com/office/drawing/2014/main" id="{9B23975D-0C15-8F44-A58D-57D5073DF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380" y="1584643"/>
            <a:ext cx="1358900" cy="70167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204" name="Oval 26">
            <a:extLst>
              <a:ext uri="{FF2B5EF4-FFF2-40B4-BE49-F238E27FC236}">
                <a16:creationId xmlns:a16="http://schemas.microsoft.com/office/drawing/2014/main" id="{1CA23D11-E051-864E-95DC-875865715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5313" y="2643442"/>
            <a:ext cx="1357313" cy="70167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205" name="مربع نص 97">
            <a:extLst>
              <a:ext uri="{FF2B5EF4-FFF2-40B4-BE49-F238E27FC236}">
                <a16:creationId xmlns:a16="http://schemas.microsoft.com/office/drawing/2014/main" id="{B35B6EAE-F462-3042-AE93-8301A1AD8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350" y="1071398"/>
            <a:ext cx="169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صـ ٥٧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7CABEC8-9C88-5E4F-8935-DA35C9C5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37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066893" y="10536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" name="Group 28">
            <a:extLst>
              <a:ext uri="{FF2B5EF4-FFF2-40B4-BE49-F238E27FC236}">
                <a16:creationId xmlns:a16="http://schemas.microsoft.com/office/drawing/2014/main" id="{E4F4B431-BA7F-AC41-A1CB-02C79E162CAC}"/>
              </a:ext>
            </a:extLst>
          </p:cNvPr>
          <p:cNvGrpSpPr>
            <a:grpSpLocks/>
          </p:cNvGrpSpPr>
          <p:nvPr/>
        </p:nvGrpSpPr>
        <p:grpSpPr bwMode="auto">
          <a:xfrm>
            <a:off x="2545877" y="1310139"/>
            <a:ext cx="8135938" cy="5040313"/>
            <a:chOff x="314" y="731"/>
            <a:chExt cx="5125" cy="3175"/>
          </a:xfrm>
        </p:grpSpPr>
        <p:pic>
          <p:nvPicPr>
            <p:cNvPr id="111" name="Picture 24">
              <a:extLst>
                <a:ext uri="{FF2B5EF4-FFF2-40B4-BE49-F238E27FC236}">
                  <a16:creationId xmlns:a16="http://schemas.microsoft.com/office/drawing/2014/main" id="{48D1B575-65C8-2344-AD38-60262E4DB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" y="731"/>
              <a:ext cx="512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Rectangle 22">
              <a:extLst>
                <a:ext uri="{FF2B5EF4-FFF2-40B4-BE49-F238E27FC236}">
                  <a16:creationId xmlns:a16="http://schemas.microsoft.com/office/drawing/2014/main" id="{7E95D3D5-D27F-1545-BE65-FA1341A03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" y="1752"/>
              <a:ext cx="952" cy="1996"/>
            </a:xfrm>
            <a:prstGeom prst="rect">
              <a:avLst/>
            </a:prstGeom>
            <a:solidFill>
              <a:srgbClr val="F5F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13" name="Rectangle 25">
              <a:extLst>
                <a:ext uri="{FF2B5EF4-FFF2-40B4-BE49-F238E27FC236}">
                  <a16:creationId xmlns:a16="http://schemas.microsoft.com/office/drawing/2014/main" id="{CAAEF45A-E880-3744-A390-47244095A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1729"/>
              <a:ext cx="1361" cy="2064"/>
            </a:xfrm>
            <a:prstGeom prst="rect">
              <a:avLst/>
            </a:prstGeom>
            <a:solidFill>
              <a:srgbClr val="F5F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14" name="Rectangle 26">
              <a:extLst>
                <a:ext uri="{FF2B5EF4-FFF2-40B4-BE49-F238E27FC236}">
                  <a16:creationId xmlns:a16="http://schemas.microsoft.com/office/drawing/2014/main" id="{6842A4FC-4C87-A640-AB9D-A7C318EC3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1729"/>
              <a:ext cx="1111" cy="2064"/>
            </a:xfrm>
            <a:prstGeom prst="rect">
              <a:avLst/>
            </a:prstGeom>
            <a:solidFill>
              <a:srgbClr val="F5F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15" name="Rectangle 27">
              <a:extLst>
                <a:ext uri="{FF2B5EF4-FFF2-40B4-BE49-F238E27FC236}">
                  <a16:creationId xmlns:a16="http://schemas.microsoft.com/office/drawing/2014/main" id="{64EF8062-4CC7-F446-971B-7308E833A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729"/>
              <a:ext cx="1361" cy="2064"/>
            </a:xfrm>
            <a:prstGeom prst="rect">
              <a:avLst/>
            </a:prstGeom>
            <a:solidFill>
              <a:srgbClr val="F5F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aphicFrame>
        <p:nvGraphicFramePr>
          <p:cNvPr id="116" name="Group 48">
            <a:extLst>
              <a:ext uri="{FF2B5EF4-FFF2-40B4-BE49-F238E27FC236}">
                <a16:creationId xmlns:a16="http://schemas.microsoft.com/office/drawing/2014/main" id="{CC83ECF9-44C5-2245-B4A2-0DB3A3E2E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83568"/>
              </p:ext>
            </p:extLst>
          </p:nvPr>
        </p:nvGraphicFramePr>
        <p:xfrm>
          <a:off x="9140352" y="3361189"/>
          <a:ext cx="1223963" cy="2536826"/>
        </p:xfrm>
        <a:graphic>
          <a:graphicData uri="http://schemas.openxmlformats.org/drawingml/2006/table">
            <a:tbl>
              <a:tblPr rtl="1"/>
              <a:tblGrid>
                <a:gridCol w="61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7" name="Group 62">
            <a:extLst>
              <a:ext uri="{FF2B5EF4-FFF2-40B4-BE49-F238E27FC236}">
                <a16:creationId xmlns:a16="http://schemas.microsoft.com/office/drawing/2014/main" id="{54CF0E07-12BF-6C4C-9CEF-93EB295F5609}"/>
              </a:ext>
            </a:extLst>
          </p:cNvPr>
          <p:cNvGrpSpPr>
            <a:grpSpLocks/>
          </p:cNvGrpSpPr>
          <p:nvPr/>
        </p:nvGrpSpPr>
        <p:grpSpPr bwMode="auto">
          <a:xfrm>
            <a:off x="6692427" y="3289752"/>
            <a:ext cx="2233613" cy="2592387"/>
            <a:chOff x="2948" y="1956"/>
            <a:chExt cx="1407" cy="1633"/>
          </a:xfrm>
        </p:grpSpPr>
        <p:grpSp>
          <p:nvGrpSpPr>
            <p:cNvPr id="118" name="Group 49">
              <a:extLst>
                <a:ext uri="{FF2B5EF4-FFF2-40B4-BE49-F238E27FC236}">
                  <a16:creationId xmlns:a16="http://schemas.microsoft.com/office/drawing/2014/main" id="{31AA5D22-82E2-3440-A359-CF724D884B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2296"/>
              <a:ext cx="1074" cy="1293"/>
              <a:chOff x="272" y="1593"/>
              <a:chExt cx="1687" cy="1860"/>
            </a:xfrm>
          </p:grpSpPr>
          <p:sp>
            <p:nvSpPr>
              <p:cNvPr id="124" name="AutoShape 50">
                <a:extLst>
                  <a:ext uri="{FF2B5EF4-FFF2-40B4-BE49-F238E27FC236}">
                    <a16:creationId xmlns:a16="http://schemas.microsoft.com/office/drawing/2014/main" id="{5CB7050A-D40F-5F4E-8E6A-DB67B51B3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1593"/>
                <a:ext cx="576" cy="186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25" name="AutoShape 51">
                <a:extLst>
                  <a:ext uri="{FF2B5EF4-FFF2-40B4-BE49-F238E27FC236}">
                    <a16:creationId xmlns:a16="http://schemas.microsoft.com/office/drawing/2014/main" id="{1B2C3956-7B56-8340-BD13-68C1BDE1C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" y="1593"/>
                <a:ext cx="576" cy="186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sp>
          <p:nvSpPr>
            <p:cNvPr id="119" name="Line 52">
              <a:extLst>
                <a:ext uri="{FF2B5EF4-FFF2-40B4-BE49-F238E27FC236}">
                  <a16:creationId xmlns:a16="http://schemas.microsoft.com/office/drawing/2014/main" id="{6D46CB59-0A82-204E-8A3D-522EC8A25D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6" y="2432"/>
              <a:ext cx="726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Line 53">
              <a:extLst>
                <a:ext uri="{FF2B5EF4-FFF2-40B4-BE49-F238E27FC236}">
                  <a16:creationId xmlns:a16="http://schemas.microsoft.com/office/drawing/2014/main" id="{D8A16AA8-7729-934C-8531-414B5414D5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80" y="2750"/>
              <a:ext cx="712" cy="2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Line 54">
              <a:extLst>
                <a:ext uri="{FF2B5EF4-FFF2-40B4-BE49-F238E27FC236}">
                  <a16:creationId xmlns:a16="http://schemas.microsoft.com/office/drawing/2014/main" id="{9B959754-EF44-5644-8256-EB63640E2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9" y="3407"/>
              <a:ext cx="703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Text Box 87">
              <a:extLst>
                <a:ext uri="{FF2B5EF4-FFF2-40B4-BE49-F238E27FC236}">
                  <a16:creationId xmlns:a16="http://schemas.microsoft.com/office/drawing/2014/main" id="{F95B1228-F387-3F47-AE94-E11E9E4BC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1956"/>
              <a:ext cx="7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المجال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23" name="Text Box 87">
              <a:extLst>
                <a:ext uri="{FF2B5EF4-FFF2-40B4-BE49-F238E27FC236}">
                  <a16:creationId xmlns:a16="http://schemas.microsoft.com/office/drawing/2014/main" id="{44B67178-74B8-9642-8291-6F841B20E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1956"/>
              <a:ext cx="7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المدى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26" name="Text Box 87">
            <a:extLst>
              <a:ext uri="{FF2B5EF4-FFF2-40B4-BE49-F238E27FC236}">
                <a16:creationId xmlns:a16="http://schemas.microsoft.com/office/drawing/2014/main" id="{4F14A37A-1B44-2147-9202-23383561A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690" y="3721552"/>
            <a:ext cx="18367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ص = </a:t>
            </a:r>
            <a:r>
              <a:rPr lang="ar-SA" altLang="ar-SA" sz="2200" b="1" dirty="0" err="1">
                <a:solidFill>
                  <a:srgbClr val="00B050"/>
                </a:solidFill>
              </a:rPr>
              <a:t>أ</a:t>
            </a:r>
            <a:r>
              <a:rPr lang="ar-SA" altLang="ar-SA" sz="2200" b="1" dirty="0">
                <a:solidFill>
                  <a:srgbClr val="00B050"/>
                </a:solidFill>
              </a:rPr>
              <a:t> </a:t>
            </a:r>
            <a:r>
              <a:rPr lang="ar-SA" altLang="ar-SA" sz="2200" b="1" dirty="0" err="1">
                <a:solidFill>
                  <a:srgbClr val="00B050"/>
                </a:solidFill>
              </a:rPr>
              <a:t>س</a:t>
            </a:r>
            <a:r>
              <a:rPr lang="ar-SA" altLang="ar-SA" sz="2200" b="1" dirty="0">
                <a:solidFill>
                  <a:srgbClr val="00B050"/>
                </a:solidFill>
              </a:rPr>
              <a:t> + ب</a:t>
            </a:r>
            <a:endParaRPr lang="en-US" altLang="ar-SA" sz="2200" b="1" dirty="0">
              <a:solidFill>
                <a:srgbClr val="00B050"/>
              </a:solidFill>
            </a:endParaRPr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C9935ECB-0962-2B4F-BF77-BBCB493B9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690" y="4451802"/>
            <a:ext cx="183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F0"/>
                </a:solidFill>
              </a:rPr>
              <a:t>أو</a:t>
            </a:r>
            <a:endParaRPr lang="en-US" altLang="ar-SA" sz="2400" b="1" dirty="0">
              <a:solidFill>
                <a:srgbClr val="00B0F0"/>
              </a:solidFill>
            </a:endParaRPr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A2E20836-4FB7-2B4A-A5D3-0C356EC9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302" y="5136014"/>
            <a:ext cx="20875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د(</a:t>
            </a:r>
            <a:r>
              <a:rPr lang="ar-SA" altLang="ar-SA" sz="2200" b="1" dirty="0" err="1">
                <a:solidFill>
                  <a:srgbClr val="00B050"/>
                </a:solidFill>
              </a:rPr>
              <a:t>س</a:t>
            </a:r>
            <a:r>
              <a:rPr lang="ar-SA" altLang="ar-SA" sz="2200" b="1" dirty="0">
                <a:solidFill>
                  <a:srgbClr val="00B050"/>
                </a:solidFill>
              </a:rPr>
              <a:t>) = </a:t>
            </a:r>
            <a:r>
              <a:rPr lang="ar-SA" altLang="ar-SA" sz="2200" b="1" dirty="0" err="1">
                <a:solidFill>
                  <a:srgbClr val="00B050"/>
                </a:solidFill>
              </a:rPr>
              <a:t>أ</a:t>
            </a:r>
            <a:r>
              <a:rPr lang="ar-SA" altLang="ar-SA" sz="2200" b="1" dirty="0">
                <a:solidFill>
                  <a:srgbClr val="00B050"/>
                </a:solidFill>
              </a:rPr>
              <a:t> </a:t>
            </a:r>
            <a:r>
              <a:rPr lang="ar-SA" altLang="ar-SA" sz="2200" b="1" dirty="0" err="1">
                <a:solidFill>
                  <a:srgbClr val="00B050"/>
                </a:solidFill>
              </a:rPr>
              <a:t>س</a:t>
            </a:r>
            <a:r>
              <a:rPr lang="ar-SA" altLang="ar-SA" sz="2200" b="1" dirty="0">
                <a:solidFill>
                  <a:srgbClr val="00B050"/>
                </a:solidFill>
              </a:rPr>
              <a:t> + ب</a:t>
            </a:r>
            <a:endParaRPr lang="en-US" altLang="ar-SA" sz="2200" b="1" dirty="0">
              <a:solidFill>
                <a:srgbClr val="00B050"/>
              </a:solidFill>
            </a:endParaRPr>
          </a:p>
        </p:txBody>
      </p:sp>
      <p:pic>
        <p:nvPicPr>
          <p:cNvPr id="129" name="Picture 60">
            <a:extLst>
              <a:ext uri="{FF2B5EF4-FFF2-40B4-BE49-F238E27FC236}">
                <a16:creationId xmlns:a16="http://schemas.microsoft.com/office/drawing/2014/main" id="{7D571AC3-1574-C44D-A6EE-CCFC9221F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15" y="3613602"/>
            <a:ext cx="19605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مربع نص 22">
            <a:extLst>
              <a:ext uri="{FF2B5EF4-FFF2-40B4-BE49-F238E27FC236}">
                <a16:creationId xmlns:a16="http://schemas.microsoft.com/office/drawing/2014/main" id="{34624E4F-06BF-4C48-85A7-5E6DAFE1B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9355" y="1154545"/>
            <a:ext cx="2719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صـ٥٨ </a:t>
            </a:r>
          </a:p>
        </p:txBody>
      </p:sp>
      <p:sp>
        <p:nvSpPr>
          <p:cNvPr id="131" name="Oval 26">
            <a:extLst>
              <a:ext uri="{FF2B5EF4-FFF2-40B4-BE49-F238E27FC236}">
                <a16:creationId xmlns:a16="http://schemas.microsoft.com/office/drawing/2014/main" id="{4FE4C819-5F2A-F945-B1DA-9388BC1FD59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57428" y="632276"/>
            <a:ext cx="781050" cy="2581275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9828037" y="952321"/>
            <a:ext cx="2414610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يمكن تمثيل الدالة بطرائق مختلفة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3DA660C-80EA-584C-9BB1-496957D8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93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31" grpId="0" animBg="1"/>
      <p:bldP spid="1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61682" y="44042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DDB33E35-9F9C-BA4A-8B8D-CF1D16225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681" y="2214147"/>
            <a:ext cx="4752975" cy="611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هل تمثل المعادلة ٤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= ٨  دالة ؟</a:t>
            </a:r>
            <a:endParaRPr lang="en-US" altLang="ar-SA" sz="2400" b="1" dirty="0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DC7400F9-8082-854A-9851-0E07B886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069" y="2925754"/>
            <a:ext cx="156845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ar-SA" altLang="ar-SA" sz="2300" b="1" dirty="0">
                <a:solidFill>
                  <a:srgbClr val="002060"/>
                </a:solidFill>
              </a:rPr>
              <a:t>٤ </a:t>
            </a:r>
            <a:r>
              <a:rPr lang="ar-SA" altLang="ar-SA" sz="2300" b="1" dirty="0" err="1">
                <a:solidFill>
                  <a:srgbClr val="002060"/>
                </a:solidFill>
              </a:rPr>
              <a:t>س</a:t>
            </a:r>
            <a:r>
              <a:rPr lang="ar-SA" altLang="ar-SA" sz="2300" b="1" dirty="0">
                <a:solidFill>
                  <a:srgbClr val="002060"/>
                </a:solidFill>
              </a:rPr>
              <a:t>= ٨</a:t>
            </a:r>
            <a:endParaRPr lang="en-US" altLang="ar-SA" sz="2300" b="1" dirty="0">
              <a:solidFill>
                <a:srgbClr val="00206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5F3FAEED-F64B-A747-BB13-9D7835856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728" y="5596884"/>
            <a:ext cx="304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أي أن المعادلة لا تمثل دالة</a:t>
            </a:r>
            <a:endParaRPr lang="en-US" altLang="ar-SA" sz="2400" b="1" dirty="0">
              <a:solidFill>
                <a:srgbClr val="006600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9FCDFA56-8197-9C46-AA54-59682BDAB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228" y="4187327"/>
            <a:ext cx="480853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 err="1">
                <a:solidFill>
                  <a:srgbClr val="C00000"/>
                </a:solidFill>
              </a:rPr>
              <a:t>س</a:t>
            </a:r>
            <a:r>
              <a:rPr lang="ar-SA" altLang="ar-SA" sz="2300" b="1" dirty="0">
                <a:solidFill>
                  <a:srgbClr val="C00000"/>
                </a:solidFill>
              </a:rPr>
              <a:t> = ٢ </a:t>
            </a:r>
            <a:r>
              <a:rPr lang="ar-SA" altLang="ar-SA" sz="2300" b="1" dirty="0">
                <a:solidFill>
                  <a:srgbClr val="011893"/>
                </a:solidFill>
              </a:rPr>
              <a:t>معادلة مستقيم يوازي المحور الصادي</a:t>
            </a:r>
            <a:endParaRPr lang="en-US" altLang="ar-SA" sz="2300" b="1" dirty="0">
              <a:solidFill>
                <a:srgbClr val="011893"/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E989619F-9D5E-5C4C-8A28-7A5013457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219" y="3787766"/>
            <a:ext cx="17843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 err="1">
                <a:solidFill>
                  <a:srgbClr val="00B050"/>
                </a:solidFill>
              </a:rPr>
              <a:t>س</a:t>
            </a:r>
            <a:r>
              <a:rPr lang="ar-SA" altLang="ar-SA" sz="2300" b="1" dirty="0">
                <a:solidFill>
                  <a:srgbClr val="00B050"/>
                </a:solidFill>
              </a:rPr>
              <a:t> = ٢</a:t>
            </a:r>
            <a:endParaRPr lang="en-US" altLang="ar-SA" sz="2300" b="1" dirty="0">
              <a:solidFill>
                <a:srgbClr val="00B050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F3F61518-CFC3-0142-B5F4-BBD0B7596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124" y="5216026"/>
            <a:ext cx="65722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rgbClr val="7030A0"/>
                </a:solidFill>
              </a:rPr>
              <a:t>لاحظ أن العنصر ٢ في المجال ارتبط بأكثر من عنصر في المدى</a:t>
            </a:r>
            <a:endParaRPr lang="en-US" altLang="ar-SA" sz="2300" b="1" dirty="0">
              <a:solidFill>
                <a:srgbClr val="7030A0"/>
              </a:solidFill>
            </a:endParaRPr>
          </a:p>
        </p:txBody>
      </p:sp>
      <p:grpSp>
        <p:nvGrpSpPr>
          <p:cNvPr id="116" name="Group 91">
            <a:extLst>
              <a:ext uri="{FF2B5EF4-FFF2-40B4-BE49-F238E27FC236}">
                <a16:creationId xmlns:a16="http://schemas.microsoft.com/office/drawing/2014/main" id="{64A10FFF-74D1-814B-9543-1765ACF737A1}"/>
              </a:ext>
            </a:extLst>
          </p:cNvPr>
          <p:cNvGrpSpPr>
            <a:grpSpLocks/>
          </p:cNvGrpSpPr>
          <p:nvPr/>
        </p:nvGrpSpPr>
        <p:grpSpPr bwMode="auto">
          <a:xfrm>
            <a:off x="2279978" y="1286965"/>
            <a:ext cx="3625850" cy="3848100"/>
            <a:chOff x="363" y="961"/>
            <a:chExt cx="2284" cy="2424"/>
          </a:xfrm>
        </p:grpSpPr>
        <p:sp>
          <p:nvSpPr>
            <p:cNvPr id="117" name="Line 92">
              <a:extLst>
                <a:ext uri="{FF2B5EF4-FFF2-40B4-BE49-F238E27FC236}">
                  <a16:creationId xmlns:a16="http://schemas.microsoft.com/office/drawing/2014/main" id="{934EB1B0-3234-2744-916A-2B1214A08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203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" name="Line 93">
              <a:extLst>
                <a:ext uri="{FF2B5EF4-FFF2-40B4-BE49-F238E27FC236}">
                  <a16:creationId xmlns:a16="http://schemas.microsoft.com/office/drawing/2014/main" id="{D4589A89-BCCB-2043-8171-42EB580BAA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143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Rectangle 94">
              <a:extLst>
                <a:ext uri="{FF2B5EF4-FFF2-40B4-BE49-F238E27FC236}">
                  <a16:creationId xmlns:a16="http://schemas.microsoft.com/office/drawing/2014/main" id="{C13927D4-F62E-D849-B0B9-A79E7CEA5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1203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0" name="Line 95">
              <a:extLst>
                <a:ext uri="{FF2B5EF4-FFF2-40B4-BE49-F238E27FC236}">
                  <a16:creationId xmlns:a16="http://schemas.microsoft.com/office/drawing/2014/main" id="{86072895-0F2C-614F-963E-AEBAD41CD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Line 96">
              <a:extLst>
                <a:ext uri="{FF2B5EF4-FFF2-40B4-BE49-F238E27FC236}">
                  <a16:creationId xmlns:a16="http://schemas.microsoft.com/office/drawing/2014/main" id="{F6204FF7-D671-BE43-8DE9-DF7FB6634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Line 97">
              <a:extLst>
                <a:ext uri="{FF2B5EF4-FFF2-40B4-BE49-F238E27FC236}">
                  <a16:creationId xmlns:a16="http://schemas.microsoft.com/office/drawing/2014/main" id="{EB438C74-605A-1340-80C2-0F06B2AAD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Line 98">
              <a:extLst>
                <a:ext uri="{FF2B5EF4-FFF2-40B4-BE49-F238E27FC236}">
                  <a16:creationId xmlns:a16="http://schemas.microsoft.com/office/drawing/2014/main" id="{CE55F347-612C-754C-A0DD-2656666A5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Line 99">
              <a:extLst>
                <a:ext uri="{FF2B5EF4-FFF2-40B4-BE49-F238E27FC236}">
                  <a16:creationId xmlns:a16="http://schemas.microsoft.com/office/drawing/2014/main" id="{6FE4E6BE-D467-9449-934E-D20B104B2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Line 100">
              <a:extLst>
                <a:ext uri="{FF2B5EF4-FFF2-40B4-BE49-F238E27FC236}">
                  <a16:creationId xmlns:a16="http://schemas.microsoft.com/office/drawing/2014/main" id="{1100163E-A4AB-0845-9B80-81A1AAD4DE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Line 101">
              <a:extLst>
                <a:ext uri="{FF2B5EF4-FFF2-40B4-BE49-F238E27FC236}">
                  <a16:creationId xmlns:a16="http://schemas.microsoft.com/office/drawing/2014/main" id="{14F19147-EDB1-D240-8BA0-3AA1681DC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Line 102">
              <a:extLst>
                <a:ext uri="{FF2B5EF4-FFF2-40B4-BE49-F238E27FC236}">
                  <a16:creationId xmlns:a16="http://schemas.microsoft.com/office/drawing/2014/main" id="{068E5456-1F23-2742-9751-6C201AEC5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4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Line 103">
              <a:extLst>
                <a:ext uri="{FF2B5EF4-FFF2-40B4-BE49-F238E27FC236}">
                  <a16:creationId xmlns:a16="http://schemas.microsoft.com/office/drawing/2014/main" id="{E14B4B30-2C00-144D-A02E-32A4A0EC4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Line 104">
              <a:extLst>
                <a:ext uri="{FF2B5EF4-FFF2-40B4-BE49-F238E27FC236}">
                  <a16:creationId xmlns:a16="http://schemas.microsoft.com/office/drawing/2014/main" id="{F5630352-A0BC-8E44-B139-A78F9E55D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Line 105">
              <a:extLst>
                <a:ext uri="{FF2B5EF4-FFF2-40B4-BE49-F238E27FC236}">
                  <a16:creationId xmlns:a16="http://schemas.microsoft.com/office/drawing/2014/main" id="{C7BE554B-D3F0-D14E-87A5-48C378301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Line 106">
              <a:extLst>
                <a:ext uri="{FF2B5EF4-FFF2-40B4-BE49-F238E27FC236}">
                  <a16:creationId xmlns:a16="http://schemas.microsoft.com/office/drawing/2014/main" id="{02839669-554C-D948-9EE7-187BD768E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Line 107">
              <a:extLst>
                <a:ext uri="{FF2B5EF4-FFF2-40B4-BE49-F238E27FC236}">
                  <a16:creationId xmlns:a16="http://schemas.microsoft.com/office/drawing/2014/main" id="{F9C25FB6-D3B3-DE49-A36D-3693A4C96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Line 108">
              <a:extLst>
                <a:ext uri="{FF2B5EF4-FFF2-40B4-BE49-F238E27FC236}">
                  <a16:creationId xmlns:a16="http://schemas.microsoft.com/office/drawing/2014/main" id="{6010B6FA-01E2-F74E-8798-37B52493C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Line 109">
              <a:extLst>
                <a:ext uri="{FF2B5EF4-FFF2-40B4-BE49-F238E27FC236}">
                  <a16:creationId xmlns:a16="http://schemas.microsoft.com/office/drawing/2014/main" id="{7DD7D360-E393-0140-91DE-A40304B09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1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5" name="Line 110">
              <a:extLst>
                <a:ext uri="{FF2B5EF4-FFF2-40B4-BE49-F238E27FC236}">
                  <a16:creationId xmlns:a16="http://schemas.microsoft.com/office/drawing/2014/main" id="{F48FB8E6-B392-B349-9DB0-9CAD3AA20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Line 111">
              <a:extLst>
                <a:ext uri="{FF2B5EF4-FFF2-40B4-BE49-F238E27FC236}">
                  <a16:creationId xmlns:a16="http://schemas.microsoft.com/office/drawing/2014/main" id="{1D14545D-BA97-F14F-80CF-A13EF7EFA0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3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7" name="Line 112">
              <a:extLst>
                <a:ext uri="{FF2B5EF4-FFF2-40B4-BE49-F238E27FC236}">
                  <a16:creationId xmlns:a16="http://schemas.microsoft.com/office/drawing/2014/main" id="{EEE1AA54-F425-624E-ACB3-BDB4DD0A3A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44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8" name="Line 113">
              <a:extLst>
                <a:ext uri="{FF2B5EF4-FFF2-40B4-BE49-F238E27FC236}">
                  <a16:creationId xmlns:a16="http://schemas.microsoft.com/office/drawing/2014/main" id="{78505E66-27DC-0C43-BCCF-11508356C7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56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9" name="Line 114">
              <a:extLst>
                <a:ext uri="{FF2B5EF4-FFF2-40B4-BE49-F238E27FC236}">
                  <a16:creationId xmlns:a16="http://schemas.microsoft.com/office/drawing/2014/main" id="{02F0772B-399C-A240-B278-F487AC0172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68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0" name="Line 115">
              <a:extLst>
                <a:ext uri="{FF2B5EF4-FFF2-40B4-BE49-F238E27FC236}">
                  <a16:creationId xmlns:a16="http://schemas.microsoft.com/office/drawing/2014/main" id="{668CB6A8-B2C9-8447-8270-32B78477A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80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1" name="Line 116">
              <a:extLst>
                <a:ext uri="{FF2B5EF4-FFF2-40B4-BE49-F238E27FC236}">
                  <a16:creationId xmlns:a16="http://schemas.microsoft.com/office/drawing/2014/main" id="{FA461B89-BECC-6746-9FA7-81B6A8E1B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93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2" name="Line 117">
              <a:extLst>
                <a:ext uri="{FF2B5EF4-FFF2-40B4-BE49-F238E27FC236}">
                  <a16:creationId xmlns:a16="http://schemas.microsoft.com/office/drawing/2014/main" id="{004E4498-C295-854C-BDD8-FF316A89A4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05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3" name="Line 118">
              <a:extLst>
                <a:ext uri="{FF2B5EF4-FFF2-40B4-BE49-F238E27FC236}">
                  <a16:creationId xmlns:a16="http://schemas.microsoft.com/office/drawing/2014/main" id="{6640A3A2-6F76-FF42-88EC-900722914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17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4" name="Line 119">
              <a:extLst>
                <a:ext uri="{FF2B5EF4-FFF2-40B4-BE49-F238E27FC236}">
                  <a16:creationId xmlns:a16="http://schemas.microsoft.com/office/drawing/2014/main" id="{B11C160A-645F-E041-9BD6-440FB17E66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41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5" name="Line 120">
              <a:extLst>
                <a:ext uri="{FF2B5EF4-FFF2-40B4-BE49-F238E27FC236}">
                  <a16:creationId xmlns:a16="http://schemas.microsoft.com/office/drawing/2014/main" id="{A6E46AB2-5C02-AB45-BA36-D4D3880E3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53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6" name="Line 121">
              <a:extLst>
                <a:ext uri="{FF2B5EF4-FFF2-40B4-BE49-F238E27FC236}">
                  <a16:creationId xmlns:a16="http://schemas.microsoft.com/office/drawing/2014/main" id="{5681FA89-CBF6-C04E-8ED9-E7300F046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65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7" name="Line 122">
              <a:extLst>
                <a:ext uri="{FF2B5EF4-FFF2-40B4-BE49-F238E27FC236}">
                  <a16:creationId xmlns:a16="http://schemas.microsoft.com/office/drawing/2014/main" id="{1FFFA06B-4D49-1649-9067-7437C031E3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77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" name="Line 123">
              <a:extLst>
                <a:ext uri="{FF2B5EF4-FFF2-40B4-BE49-F238E27FC236}">
                  <a16:creationId xmlns:a16="http://schemas.microsoft.com/office/drawing/2014/main" id="{4E4C7951-13B1-024D-BE41-164C8781BD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90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9" name="Line 124">
              <a:extLst>
                <a:ext uri="{FF2B5EF4-FFF2-40B4-BE49-F238E27FC236}">
                  <a16:creationId xmlns:a16="http://schemas.microsoft.com/office/drawing/2014/main" id="{24B44F38-7A96-1A4F-A1A7-FCAEC5BB3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02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0" name="Line 125">
              <a:extLst>
                <a:ext uri="{FF2B5EF4-FFF2-40B4-BE49-F238E27FC236}">
                  <a16:creationId xmlns:a16="http://schemas.microsoft.com/office/drawing/2014/main" id="{B6D18457-0C9C-AE48-9451-29F8EBA4DB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29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1" name="Line 126">
              <a:extLst>
                <a:ext uri="{FF2B5EF4-FFF2-40B4-BE49-F238E27FC236}">
                  <a16:creationId xmlns:a16="http://schemas.microsoft.com/office/drawing/2014/main" id="{82B6C88F-FD7C-F949-9E9E-D9154726F6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26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2" name="Text Box 127">
              <a:extLst>
                <a:ext uri="{FF2B5EF4-FFF2-40B4-BE49-F238E27FC236}">
                  <a16:creationId xmlns:a16="http://schemas.microsoft.com/office/drawing/2014/main" id="{A60A0EEB-3435-C644-A72D-D8A10DDCA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" y="2984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/>
            </a:p>
          </p:txBody>
        </p:sp>
        <p:sp>
          <p:nvSpPr>
            <p:cNvPr id="153" name="Text Box 128">
              <a:extLst>
                <a:ext uri="{FF2B5EF4-FFF2-40B4-BE49-F238E27FC236}">
                  <a16:creationId xmlns:a16="http://schemas.microsoft.com/office/drawing/2014/main" id="{68303F10-3758-C54D-8917-6152798CE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" y="961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/>
            </a:p>
          </p:txBody>
        </p:sp>
        <p:sp>
          <p:nvSpPr>
            <p:cNvPr id="154" name="Line 129">
              <a:extLst>
                <a:ext uri="{FF2B5EF4-FFF2-40B4-BE49-F238E27FC236}">
                  <a16:creationId xmlns:a16="http://schemas.microsoft.com/office/drawing/2014/main" id="{3E80C609-3A6F-9441-B61B-717A1FDC8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5" name="Line 130">
              <a:extLst>
                <a:ext uri="{FF2B5EF4-FFF2-40B4-BE49-F238E27FC236}">
                  <a16:creationId xmlns:a16="http://schemas.microsoft.com/office/drawing/2014/main" id="{AAA8FED1-58CA-F245-9D54-7F2238555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 dirty="0"/>
            </a:p>
          </p:txBody>
        </p:sp>
      </p:grpSp>
      <p:sp>
        <p:nvSpPr>
          <p:cNvPr id="156" name="Line 131">
            <a:extLst>
              <a:ext uri="{FF2B5EF4-FFF2-40B4-BE49-F238E27FC236}">
                <a16:creationId xmlns:a16="http://schemas.microsoft.com/office/drawing/2014/main" id="{77421A35-1BFD-F041-BD60-E1F39117E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9666" y="1575890"/>
            <a:ext cx="0" cy="3565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7" name="Text Box 87">
            <a:extLst>
              <a:ext uri="{FF2B5EF4-FFF2-40B4-BE49-F238E27FC236}">
                <a16:creationId xmlns:a16="http://schemas.microsoft.com/office/drawing/2014/main" id="{4620D919-A4C7-7348-9BB8-E74A62628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103" y="4774702"/>
            <a:ext cx="18192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chemeClr val="accent6">
                    <a:lumMod val="50000"/>
                  </a:schemeClr>
                </a:solidFill>
              </a:rPr>
              <a:t> ( ٢، ــ ٢ ) </a:t>
            </a:r>
            <a:r>
              <a:rPr lang="en-US" altLang="ar-SA" sz="2300" b="1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300" b="1" dirty="0">
                <a:solidFill>
                  <a:schemeClr val="accent2"/>
                </a:solidFill>
              </a:rPr>
              <a:t> </a:t>
            </a:r>
            <a:endParaRPr lang="en-US" altLang="ar-SA" sz="2300" b="1" dirty="0">
              <a:solidFill>
                <a:srgbClr val="FF0000"/>
              </a:solidFill>
            </a:endParaRPr>
          </a:p>
        </p:txBody>
      </p:sp>
      <p:sp>
        <p:nvSpPr>
          <p:cNvPr id="158" name="Text Box 87">
            <a:extLst>
              <a:ext uri="{FF2B5EF4-FFF2-40B4-BE49-F238E27FC236}">
                <a16:creationId xmlns:a16="http://schemas.microsoft.com/office/drawing/2014/main" id="{5247B509-D773-2345-B5CD-98F646A39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253" y="4495302"/>
            <a:ext cx="15335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chemeClr val="accent2"/>
                </a:solidFill>
              </a:rPr>
              <a:t> </a:t>
            </a:r>
            <a:r>
              <a:rPr lang="ar-SA" altLang="ar-SA" sz="2300" b="1" dirty="0">
                <a:solidFill>
                  <a:schemeClr val="accent6">
                    <a:lumMod val="50000"/>
                  </a:schemeClr>
                </a:solidFill>
              </a:rPr>
              <a:t>( ٢ ، ٠ ) </a:t>
            </a:r>
            <a:r>
              <a:rPr lang="en-US" altLang="ar-SA" sz="2300" b="1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300" b="1" dirty="0">
                <a:solidFill>
                  <a:schemeClr val="accent2"/>
                </a:solidFill>
              </a:rPr>
              <a:t> </a:t>
            </a:r>
            <a:endParaRPr lang="en-US" altLang="ar-SA" sz="2300" b="1" dirty="0">
              <a:solidFill>
                <a:srgbClr val="FF0000"/>
              </a:solidFill>
            </a:endParaRPr>
          </a:p>
        </p:txBody>
      </p:sp>
      <p:sp>
        <p:nvSpPr>
          <p:cNvPr id="159" name="Text Box 87">
            <a:extLst>
              <a:ext uri="{FF2B5EF4-FFF2-40B4-BE49-F238E27FC236}">
                <a16:creationId xmlns:a16="http://schemas.microsoft.com/office/drawing/2014/main" id="{FB3DF6F4-8687-AD4B-9D78-BB22BFF47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778" y="3976190"/>
            <a:ext cx="1533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chemeClr val="accent6">
                    <a:lumMod val="50000"/>
                  </a:schemeClr>
                </a:solidFill>
              </a:rPr>
              <a:t> ( ٢ ، ٢ ) </a:t>
            </a:r>
            <a:r>
              <a:rPr lang="en-US" altLang="ar-SA" sz="2300" b="1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300" b="1" dirty="0">
                <a:solidFill>
                  <a:schemeClr val="accent2"/>
                </a:solidFill>
              </a:rPr>
              <a:t> </a:t>
            </a:r>
            <a:endParaRPr lang="en-US" altLang="ar-SA" sz="2300" b="1" dirty="0">
              <a:solidFill>
                <a:srgbClr val="FF0000"/>
              </a:solidFill>
            </a:endParaRPr>
          </a:p>
        </p:txBody>
      </p:sp>
      <p:sp>
        <p:nvSpPr>
          <p:cNvPr id="160" name="Text Box 87">
            <a:extLst>
              <a:ext uri="{FF2B5EF4-FFF2-40B4-BE49-F238E27FC236}">
                <a16:creationId xmlns:a16="http://schemas.microsoft.com/office/drawing/2014/main" id="{117C9592-1A34-A446-AA16-E1668A732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303" y="3595190"/>
            <a:ext cx="1533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chemeClr val="accent6">
                    <a:lumMod val="50000"/>
                  </a:schemeClr>
                </a:solidFill>
              </a:rPr>
              <a:t> ( ٢ ، ٤ ) </a:t>
            </a:r>
            <a:r>
              <a:rPr lang="en-US" altLang="ar-SA" sz="2300" b="1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300" b="1" dirty="0">
                <a:solidFill>
                  <a:schemeClr val="accent2"/>
                </a:solidFill>
              </a:rPr>
              <a:t> </a:t>
            </a:r>
            <a:endParaRPr lang="en-US" altLang="ar-SA" sz="2300" b="1" dirty="0">
              <a:solidFill>
                <a:srgbClr val="FF0000"/>
              </a:solidFill>
            </a:endParaRP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1183C5F3-8F14-BD48-8483-FA423600C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878" y="1963240"/>
            <a:ext cx="1533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 err="1">
                <a:solidFill>
                  <a:srgbClr val="00B050"/>
                </a:solidFill>
              </a:rPr>
              <a:t>س</a:t>
            </a:r>
            <a:r>
              <a:rPr lang="ar-SA" altLang="ar-SA" sz="2300" b="1" dirty="0">
                <a:solidFill>
                  <a:srgbClr val="00B050"/>
                </a:solidFill>
              </a:rPr>
              <a:t> = ٢</a:t>
            </a:r>
            <a:endParaRPr lang="en-US" altLang="ar-SA" sz="2300" b="1" dirty="0">
              <a:solidFill>
                <a:srgbClr val="00B050"/>
              </a:solidFill>
            </a:endParaRPr>
          </a:p>
        </p:txBody>
      </p:sp>
      <p:pic>
        <p:nvPicPr>
          <p:cNvPr id="162" name="Picture 94">
            <a:extLst>
              <a:ext uri="{FF2B5EF4-FFF2-40B4-BE49-F238E27FC236}">
                <a16:creationId xmlns:a16="http://schemas.microsoft.com/office/drawing/2014/main" id="{10EA3503-B027-F34B-BEC9-50D925F0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31" y="1097885"/>
            <a:ext cx="46972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" name="Text Box 58">
            <a:extLst>
              <a:ext uri="{FF2B5EF4-FFF2-40B4-BE49-F238E27FC236}">
                <a16:creationId xmlns:a16="http://schemas.microsoft.com/office/drawing/2014/main" id="{DAF38408-65AC-AE46-B769-5AFDC7BCD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752" y="1740570"/>
            <a:ext cx="442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المعادلات كدوال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cxnSp>
        <p:nvCxnSpPr>
          <p:cNvPr id="164" name="موصل مستقيم 163">
            <a:extLst>
              <a:ext uri="{FF2B5EF4-FFF2-40B4-BE49-F238E27FC236}">
                <a16:creationId xmlns:a16="http://schemas.microsoft.com/office/drawing/2014/main" id="{B6A30A0E-852A-114C-8EE3-9738DE9B9D6C}"/>
              </a:ext>
            </a:extLst>
          </p:cNvPr>
          <p:cNvCxnSpPr/>
          <p:nvPr/>
        </p:nvCxnSpPr>
        <p:spPr>
          <a:xfrm flipH="1">
            <a:off x="8356169" y="3325804"/>
            <a:ext cx="40481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موصل مستقيم 164">
            <a:extLst>
              <a:ext uri="{FF2B5EF4-FFF2-40B4-BE49-F238E27FC236}">
                <a16:creationId xmlns:a16="http://schemas.microsoft.com/office/drawing/2014/main" id="{6FE240E9-0051-3547-92BF-CA3CA0734A80}"/>
              </a:ext>
            </a:extLst>
          </p:cNvPr>
          <p:cNvCxnSpPr/>
          <p:nvPr/>
        </p:nvCxnSpPr>
        <p:spPr>
          <a:xfrm flipH="1">
            <a:off x="7808481" y="3325804"/>
            <a:ext cx="40481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9D6D0539-1A29-BC4D-8F20-D73105F31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269" y="3305166"/>
            <a:ext cx="25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٤</a:t>
            </a:r>
          </a:p>
        </p:txBody>
      </p:sp>
      <p:sp>
        <p:nvSpPr>
          <p:cNvPr id="167" name="مربع نص 166">
            <a:extLst>
              <a:ext uri="{FF2B5EF4-FFF2-40B4-BE49-F238E27FC236}">
                <a16:creationId xmlns:a16="http://schemas.microsoft.com/office/drawing/2014/main" id="{3EA06AAA-33C8-C043-B773-F284BF42E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431" y="3290879"/>
            <a:ext cx="252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٤</a:t>
            </a:r>
          </a:p>
        </p:txBody>
      </p:sp>
      <p:cxnSp>
        <p:nvCxnSpPr>
          <p:cNvPr id="168" name="موصل مستقيم 167">
            <a:extLst>
              <a:ext uri="{FF2B5EF4-FFF2-40B4-BE49-F238E27FC236}">
                <a16:creationId xmlns:a16="http://schemas.microsoft.com/office/drawing/2014/main" id="{3A9FFA71-4A3B-AE4E-9CDA-AB78F5E64D77}"/>
              </a:ext>
            </a:extLst>
          </p:cNvPr>
          <p:cNvCxnSpPr>
            <a:cxnSpLocks/>
          </p:cNvCxnSpPr>
          <p:nvPr/>
        </p:nvCxnSpPr>
        <p:spPr>
          <a:xfrm flipH="1">
            <a:off x="8462531" y="3105141"/>
            <a:ext cx="298450" cy="38576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موصل مستقيم 168">
            <a:extLst>
              <a:ext uri="{FF2B5EF4-FFF2-40B4-BE49-F238E27FC236}">
                <a16:creationId xmlns:a16="http://schemas.microsoft.com/office/drawing/2014/main" id="{1AF7F037-067A-1248-A8C7-F86B56700D72}"/>
              </a:ext>
            </a:extLst>
          </p:cNvPr>
          <p:cNvCxnSpPr>
            <a:cxnSpLocks/>
          </p:cNvCxnSpPr>
          <p:nvPr/>
        </p:nvCxnSpPr>
        <p:spPr>
          <a:xfrm flipH="1">
            <a:off x="7827531" y="3095616"/>
            <a:ext cx="269875" cy="41592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1303755">
            <a:off x="10343305" y="120786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4FAF8F3-5EDE-8D43-9856-14CEA732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144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112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1" grpId="0"/>
      <p:bldP spid="113" grpId="0"/>
      <p:bldP spid="114" grpId="0"/>
      <p:bldP spid="115" grpId="0"/>
      <p:bldP spid="157" grpId="0"/>
      <p:bldP spid="158" grpId="0"/>
      <p:bldP spid="159" grpId="0"/>
      <p:bldP spid="160" grpId="0"/>
      <p:bldP spid="161" grpId="0"/>
      <p:bldP spid="166" grpId="0"/>
      <p:bldP spid="1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8C33419C-F695-A641-860C-B939966C8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579" y="2559395"/>
            <a:ext cx="4078287" cy="611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هل تمثل المعادلة ص = -٨  دالة ؟</a:t>
            </a:r>
            <a:endParaRPr lang="en-US" altLang="ar-SA" sz="2400" b="1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3F68EE76-D5F7-E145-B755-CCCAB3333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616" y="4178645"/>
            <a:ext cx="304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المعادلة تمثل دالة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92285A69-CEC3-C841-AA6B-290F3E07D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104" y="3467445"/>
            <a:ext cx="48085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rgbClr val="011893"/>
                </a:solidFill>
              </a:rPr>
              <a:t>ص = -٨</a:t>
            </a:r>
            <a:r>
              <a:rPr lang="ar-SA" altLang="ar-SA" sz="2300" b="1" dirty="0">
                <a:solidFill>
                  <a:srgbClr val="C00000"/>
                </a:solidFill>
              </a:rPr>
              <a:t> معادلة مستقيم يوازي المحور السيني</a:t>
            </a:r>
            <a:endParaRPr lang="en-US" altLang="ar-SA" sz="2300" b="1" dirty="0">
              <a:solidFill>
                <a:srgbClr val="C00000"/>
              </a:solidFill>
            </a:endParaRPr>
          </a:p>
        </p:txBody>
      </p:sp>
      <p:sp>
        <p:nvSpPr>
          <p:cNvPr id="112" name="Text Box 128">
            <a:extLst>
              <a:ext uri="{FF2B5EF4-FFF2-40B4-BE49-F238E27FC236}">
                <a16:creationId xmlns:a16="http://schemas.microsoft.com/office/drawing/2014/main" id="{EE6F06D3-DFE2-5545-98FC-3F82FB604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254" y="1651345"/>
            <a:ext cx="4921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ص</a:t>
            </a:r>
            <a:endParaRPr lang="en-US" altLang="ar-SA" sz="2000"/>
          </a:p>
        </p:txBody>
      </p:sp>
      <p:sp>
        <p:nvSpPr>
          <p:cNvPr id="113" name="Line 131">
            <a:extLst>
              <a:ext uri="{FF2B5EF4-FFF2-40B4-BE49-F238E27FC236}">
                <a16:creationId xmlns:a16="http://schemas.microsoft.com/office/drawing/2014/main" id="{B26C824D-4705-CF43-89BA-C725364972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7266" y="4689820"/>
            <a:ext cx="3455988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5" name="مربع نص 68">
            <a:extLst>
              <a:ext uri="{FF2B5EF4-FFF2-40B4-BE49-F238E27FC236}">
                <a16:creationId xmlns:a16="http://schemas.microsoft.com/office/drawing/2014/main" id="{DDBE6BE8-7B36-C744-81ED-7FA0BFFAC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891" y="1800570"/>
            <a:ext cx="271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٢٣- صـ٦١</a:t>
            </a:r>
          </a:p>
        </p:txBody>
      </p:sp>
      <p:grpSp>
        <p:nvGrpSpPr>
          <p:cNvPr id="116" name="مجموعة 3">
            <a:extLst>
              <a:ext uri="{FF2B5EF4-FFF2-40B4-BE49-F238E27FC236}">
                <a16:creationId xmlns:a16="http://schemas.microsoft.com/office/drawing/2014/main" id="{C897C238-76B4-BA41-AF53-C93EEB423432}"/>
              </a:ext>
            </a:extLst>
          </p:cNvPr>
          <p:cNvGrpSpPr>
            <a:grpSpLocks/>
          </p:cNvGrpSpPr>
          <p:nvPr/>
        </p:nvGrpSpPr>
        <p:grpSpPr bwMode="auto">
          <a:xfrm>
            <a:off x="2442654" y="1992657"/>
            <a:ext cx="3794125" cy="3492500"/>
            <a:chOff x="378619" y="549275"/>
            <a:chExt cx="3794919" cy="3492500"/>
          </a:xfrm>
        </p:grpSpPr>
        <p:sp>
          <p:nvSpPr>
            <p:cNvPr id="117" name="Text Box 127">
              <a:extLst>
                <a:ext uri="{FF2B5EF4-FFF2-40B4-BE49-F238E27FC236}">
                  <a16:creationId xmlns:a16="http://schemas.microsoft.com/office/drawing/2014/main" id="{750107D3-DC1D-D14A-BBC7-B26F6F035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000" y="1247775"/>
              <a:ext cx="490538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/>
            </a:p>
          </p:txBody>
        </p:sp>
        <p:grpSp>
          <p:nvGrpSpPr>
            <p:cNvPr id="118" name="مجموعة 4">
              <a:extLst>
                <a:ext uri="{FF2B5EF4-FFF2-40B4-BE49-F238E27FC236}">
                  <a16:creationId xmlns:a16="http://schemas.microsoft.com/office/drawing/2014/main" id="{91F04268-EE4E-714F-AE5B-91F2559E24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613" y="549275"/>
              <a:ext cx="3292475" cy="3463925"/>
              <a:chOff x="496393" y="455342"/>
              <a:chExt cx="3291452" cy="3463925"/>
            </a:xfrm>
          </p:grpSpPr>
          <p:sp>
            <p:nvSpPr>
              <p:cNvPr id="121" name="Rectangle 94">
                <a:extLst>
                  <a:ext uri="{FF2B5EF4-FFF2-40B4-BE49-F238E27FC236}">
                    <a16:creationId xmlns:a16="http://schemas.microsoft.com/office/drawing/2014/main" id="{935CCFA1-6526-E74E-9F93-18FD28E6B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420" y="455342"/>
                <a:ext cx="3273425" cy="3463925"/>
              </a:xfrm>
              <a:prstGeom prst="rect">
                <a:avLst/>
              </a:prstGeom>
              <a:noFill/>
              <a:ln w="19050">
                <a:solidFill>
                  <a:srgbClr val="3366FF">
                    <a:alpha val="34901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22" name="Line 95">
                <a:extLst>
                  <a:ext uri="{FF2B5EF4-FFF2-40B4-BE49-F238E27FC236}">
                    <a16:creationId xmlns:a16="http://schemas.microsoft.com/office/drawing/2014/main" id="{96FD60D5-3FCC-7F4D-937D-3621E73AF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7308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" name="Line 96">
                <a:extLst>
                  <a:ext uri="{FF2B5EF4-FFF2-40B4-BE49-F238E27FC236}">
                    <a16:creationId xmlns:a16="http://schemas.microsoft.com/office/drawing/2014/main" id="{DAA08AAD-35D2-0644-AD9E-3142A4ADB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2208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4" name="Line 97">
                <a:extLst>
                  <a:ext uri="{FF2B5EF4-FFF2-40B4-BE49-F238E27FC236}">
                    <a16:creationId xmlns:a16="http://schemas.microsoft.com/office/drawing/2014/main" id="{585957DE-4E61-884C-A340-AB987E7F5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8695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5" name="Line 98">
                <a:extLst>
                  <a:ext uri="{FF2B5EF4-FFF2-40B4-BE49-F238E27FC236}">
                    <a16:creationId xmlns:a16="http://schemas.microsoft.com/office/drawing/2014/main" id="{BF83A9E9-FFCC-2840-9E6D-826631B2C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5183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" name="Line 99">
                <a:extLst>
                  <a:ext uri="{FF2B5EF4-FFF2-40B4-BE49-F238E27FC236}">
                    <a16:creationId xmlns:a16="http://schemas.microsoft.com/office/drawing/2014/main" id="{33D9B08F-04F6-404A-B227-98B6960C2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1670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" name="Line 100">
                <a:extLst>
                  <a:ext uri="{FF2B5EF4-FFF2-40B4-BE49-F238E27FC236}">
                    <a16:creationId xmlns:a16="http://schemas.microsoft.com/office/drawing/2014/main" id="{F6E46425-14F5-8E41-9400-14F718C1C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8158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" name="Line 101">
                <a:extLst>
                  <a:ext uri="{FF2B5EF4-FFF2-40B4-BE49-F238E27FC236}">
                    <a16:creationId xmlns:a16="http://schemas.microsoft.com/office/drawing/2014/main" id="{3883F836-7C63-044D-83A5-3FE731F80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4645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" name="Line 102">
                <a:extLst>
                  <a:ext uri="{FF2B5EF4-FFF2-40B4-BE49-F238E27FC236}">
                    <a16:creationId xmlns:a16="http://schemas.microsoft.com/office/drawing/2014/main" id="{55C51968-977D-C844-B632-7A384E7D6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1133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" name="Line 103">
                <a:extLst>
                  <a:ext uri="{FF2B5EF4-FFF2-40B4-BE49-F238E27FC236}">
                    <a16:creationId xmlns:a16="http://schemas.microsoft.com/office/drawing/2014/main" id="{0E7B6576-9AC3-1E45-8A3E-6B82CEA78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108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1" name="Line 104">
                <a:extLst>
                  <a:ext uri="{FF2B5EF4-FFF2-40B4-BE49-F238E27FC236}">
                    <a16:creationId xmlns:a16="http://schemas.microsoft.com/office/drawing/2014/main" id="{0B04B6D6-9F70-8248-B7A5-3FA78CC37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0595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" name="Line 105">
                <a:extLst>
                  <a:ext uri="{FF2B5EF4-FFF2-40B4-BE49-F238E27FC236}">
                    <a16:creationId xmlns:a16="http://schemas.microsoft.com/office/drawing/2014/main" id="{CC1B6DF1-8CC4-C148-BAA3-AA561D1BE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720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" name="Line 106">
                <a:extLst>
                  <a:ext uri="{FF2B5EF4-FFF2-40B4-BE49-F238E27FC236}">
                    <a16:creationId xmlns:a16="http://schemas.microsoft.com/office/drawing/2014/main" id="{85D92469-E824-E849-8EFA-A2F19EB0B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1983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" name="Line 107">
                <a:extLst>
                  <a:ext uri="{FF2B5EF4-FFF2-40B4-BE49-F238E27FC236}">
                    <a16:creationId xmlns:a16="http://schemas.microsoft.com/office/drawing/2014/main" id="{0D0C102B-42BB-854C-B95D-36B78732C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8470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" name="Line 108">
                <a:extLst>
                  <a:ext uri="{FF2B5EF4-FFF2-40B4-BE49-F238E27FC236}">
                    <a16:creationId xmlns:a16="http://schemas.microsoft.com/office/drawing/2014/main" id="{E7369D96-29A6-0D4B-B0B3-7B377B644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445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6" name="Line 109">
                <a:extLst>
                  <a:ext uri="{FF2B5EF4-FFF2-40B4-BE49-F238E27FC236}">
                    <a16:creationId xmlns:a16="http://schemas.microsoft.com/office/drawing/2014/main" id="{274924E2-A79B-4F44-BB80-C3F7F371B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7620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" name="Line 110">
                <a:extLst>
                  <a:ext uri="{FF2B5EF4-FFF2-40B4-BE49-F238E27FC236}">
                    <a16:creationId xmlns:a16="http://schemas.microsoft.com/office/drawing/2014/main" id="{7896C44D-01C1-F940-9D7B-6EE97282A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933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8" name="Line 111">
                <a:extLst>
                  <a:ext uri="{FF2B5EF4-FFF2-40B4-BE49-F238E27FC236}">
                    <a16:creationId xmlns:a16="http://schemas.microsoft.com/office/drawing/2014/main" id="{BB74DA4A-2FB1-E24A-95D4-2A96B8276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649017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" name="Line 112">
                <a:extLst>
                  <a:ext uri="{FF2B5EF4-FFF2-40B4-BE49-F238E27FC236}">
                    <a16:creationId xmlns:a16="http://schemas.microsoft.com/office/drawing/2014/main" id="{1B20C0B4-6504-474E-BB0F-24944DB41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841105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" name="Line 113">
                <a:extLst>
                  <a:ext uri="{FF2B5EF4-FFF2-40B4-BE49-F238E27FC236}">
                    <a16:creationId xmlns:a16="http://schemas.microsoft.com/office/drawing/2014/main" id="{1FC903CA-9655-7B4D-9C6D-8C12DEB65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1033192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1" name="Line 114">
                <a:extLst>
                  <a:ext uri="{FF2B5EF4-FFF2-40B4-BE49-F238E27FC236}">
                    <a16:creationId xmlns:a16="http://schemas.microsoft.com/office/drawing/2014/main" id="{F76812A0-A279-2840-A52A-48C90A0DC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1225280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" name="Line 115">
                <a:extLst>
                  <a:ext uri="{FF2B5EF4-FFF2-40B4-BE49-F238E27FC236}">
                    <a16:creationId xmlns:a16="http://schemas.microsoft.com/office/drawing/2014/main" id="{C4350E3F-E7B7-A240-8F8F-109EF3334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1417367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" name="Line 116">
                <a:extLst>
                  <a:ext uri="{FF2B5EF4-FFF2-40B4-BE49-F238E27FC236}">
                    <a16:creationId xmlns:a16="http://schemas.microsoft.com/office/drawing/2014/main" id="{95272BE9-89EE-3146-812D-3F4B18954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1611042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4" name="Line 117">
                <a:extLst>
                  <a:ext uri="{FF2B5EF4-FFF2-40B4-BE49-F238E27FC236}">
                    <a16:creationId xmlns:a16="http://schemas.microsoft.com/office/drawing/2014/main" id="{B28D93A7-4A36-A746-817D-3FF876669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1803130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" name="Line 118">
                <a:extLst>
                  <a:ext uri="{FF2B5EF4-FFF2-40B4-BE49-F238E27FC236}">
                    <a16:creationId xmlns:a16="http://schemas.microsoft.com/office/drawing/2014/main" id="{D9A09DF2-3A2F-CE4C-B283-E2FB1B67F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1995217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" name="Line 119">
                <a:extLst>
                  <a:ext uri="{FF2B5EF4-FFF2-40B4-BE49-F238E27FC236}">
                    <a16:creationId xmlns:a16="http://schemas.microsoft.com/office/drawing/2014/main" id="{586EABD6-C942-0142-97DC-BCA7EB1AE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2379392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7" name="Line 120">
                <a:extLst>
                  <a:ext uri="{FF2B5EF4-FFF2-40B4-BE49-F238E27FC236}">
                    <a16:creationId xmlns:a16="http://schemas.microsoft.com/office/drawing/2014/main" id="{79255161-DA84-DB46-95A4-AFCAB4FAF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2573067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" name="Line 121">
                <a:extLst>
                  <a:ext uri="{FF2B5EF4-FFF2-40B4-BE49-F238E27FC236}">
                    <a16:creationId xmlns:a16="http://schemas.microsoft.com/office/drawing/2014/main" id="{A5CF909C-9E03-AA4B-B7AF-18C535DDC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2765155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" name="Line 122">
                <a:extLst>
                  <a:ext uri="{FF2B5EF4-FFF2-40B4-BE49-F238E27FC236}">
                    <a16:creationId xmlns:a16="http://schemas.microsoft.com/office/drawing/2014/main" id="{42293999-7C09-9249-A438-1E9903F78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2957242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0" name="Line 123">
                <a:extLst>
                  <a:ext uri="{FF2B5EF4-FFF2-40B4-BE49-F238E27FC236}">
                    <a16:creationId xmlns:a16="http://schemas.microsoft.com/office/drawing/2014/main" id="{9D3025A7-B81F-164C-82DB-CC4E221C8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3149330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" name="Line 124">
                <a:extLst>
                  <a:ext uri="{FF2B5EF4-FFF2-40B4-BE49-F238E27FC236}">
                    <a16:creationId xmlns:a16="http://schemas.microsoft.com/office/drawing/2014/main" id="{609E4D6B-D2F3-7142-B559-EA93D8D37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3341417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" name="Line 125">
                <a:extLst>
                  <a:ext uri="{FF2B5EF4-FFF2-40B4-BE49-F238E27FC236}">
                    <a16:creationId xmlns:a16="http://schemas.microsoft.com/office/drawing/2014/main" id="{3F391D6C-55AF-764A-91AF-653CE9C0F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2187305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" name="Line 126">
                <a:extLst>
                  <a:ext uri="{FF2B5EF4-FFF2-40B4-BE49-F238E27FC236}">
                    <a16:creationId xmlns:a16="http://schemas.microsoft.com/office/drawing/2014/main" id="{604EBEF8-CDBD-1944-B95D-D7DDC6505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3727180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4" name="Line 129">
                <a:extLst>
                  <a:ext uri="{FF2B5EF4-FFF2-40B4-BE49-F238E27FC236}">
                    <a16:creationId xmlns:a16="http://schemas.microsoft.com/office/drawing/2014/main" id="{03E86FD9-CE75-1649-80E6-B658D1131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4333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" name="Line 130">
                <a:extLst>
                  <a:ext uri="{FF2B5EF4-FFF2-40B4-BE49-F238E27FC236}">
                    <a16:creationId xmlns:a16="http://schemas.microsoft.com/office/drawing/2014/main" id="{AE0296C3-180D-9B4B-BF69-AC7FBD0E1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0820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6" name="Line 104">
                <a:extLst>
                  <a:ext uri="{FF2B5EF4-FFF2-40B4-BE49-F238E27FC236}">
                    <a16:creationId xmlns:a16="http://schemas.microsoft.com/office/drawing/2014/main" id="{6BEF5DC3-BFDC-6A45-9D0D-7EE3AE14E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6870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7" name="Line 126">
                <a:extLst>
                  <a:ext uri="{FF2B5EF4-FFF2-40B4-BE49-F238E27FC236}">
                    <a16:creationId xmlns:a16="http://schemas.microsoft.com/office/drawing/2014/main" id="{2F428B5A-7318-A04C-A77A-52FA6932A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6393" y="3553555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19" name="Line 93">
              <a:extLst>
                <a:ext uri="{FF2B5EF4-FFF2-40B4-BE49-F238E27FC236}">
                  <a16:creationId xmlns:a16="http://schemas.microsoft.com/office/drawing/2014/main" id="{65DC7FFF-AC41-BF4B-BA88-BD784364B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2625" y="549275"/>
              <a:ext cx="9525" cy="349250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Line 93">
              <a:extLst>
                <a:ext uri="{FF2B5EF4-FFF2-40B4-BE49-F238E27FC236}">
                  <a16:creationId xmlns:a16="http://schemas.microsoft.com/office/drawing/2014/main" id="{EC0F7BB7-ACD7-1544-82B5-0A231B4CCD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619" y="1720850"/>
              <a:ext cx="3531394" cy="1474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8" name="Text Box 87">
            <a:extLst>
              <a:ext uri="{FF2B5EF4-FFF2-40B4-BE49-F238E27FC236}">
                <a16:creationId xmlns:a16="http://schemas.microsoft.com/office/drawing/2014/main" id="{1F394E98-D3F7-F64C-8C2E-F7D175D06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954" y="3913532"/>
            <a:ext cx="17954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23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rgbClr val="00B050"/>
                </a:solidFill>
              </a:rPr>
              <a:t> ( ٠ ، -٨ ) </a:t>
            </a:r>
            <a:r>
              <a:rPr lang="en-US" altLang="ar-SA" sz="23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300" b="1" dirty="0">
                <a:solidFill>
                  <a:srgbClr val="00B050"/>
                </a:solidFill>
              </a:rPr>
              <a:t> </a:t>
            </a:r>
            <a:endParaRPr lang="en-US" altLang="ar-SA" sz="2300" b="1" dirty="0">
              <a:solidFill>
                <a:srgbClr val="00B05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16931FF-B1DD-3745-8E72-3FE4B4D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3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1" grpId="0"/>
      <p:bldP spid="1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7CCE8625-290F-6F43-B8E6-B60B78CA8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835" y="2009332"/>
            <a:ext cx="4752975" cy="611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هل تمثل المعادلة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= ١٥  دالة ؟</a:t>
            </a:r>
            <a:endParaRPr lang="en-US" altLang="ar-SA" sz="2400" b="1" dirty="0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93FEB3E6-334E-8A40-A4A7-64B8762C4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2645" y="2721398"/>
            <a:ext cx="15684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ar-SA" altLang="ar-SA" sz="2300" b="1" dirty="0" err="1">
                <a:solidFill>
                  <a:schemeClr val="accent6">
                    <a:lumMod val="50000"/>
                  </a:schemeClr>
                </a:solidFill>
              </a:rPr>
              <a:t>س</a:t>
            </a:r>
            <a:r>
              <a:rPr lang="ar-SA" altLang="ar-SA" sz="2300" b="1" dirty="0">
                <a:solidFill>
                  <a:schemeClr val="accent6">
                    <a:lumMod val="50000"/>
                  </a:schemeClr>
                </a:solidFill>
              </a:rPr>
              <a:t> =١٥</a:t>
            </a:r>
            <a:endParaRPr lang="en-US" altLang="ar-SA" sz="2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37F23541-0BA8-5E4B-AB50-DF10CBF32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216" y="5595506"/>
            <a:ext cx="304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أي أن المعادلة لا تمثل دالة</a:t>
            </a:r>
            <a:endParaRPr lang="en-US" altLang="ar-SA" sz="2400" b="1" dirty="0">
              <a:solidFill>
                <a:srgbClr val="006600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87CAE0BD-49DB-CA42-B520-4237F2557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984" y="3273054"/>
            <a:ext cx="480853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 err="1">
                <a:solidFill>
                  <a:srgbClr val="C00000"/>
                </a:solidFill>
              </a:rPr>
              <a:t>س</a:t>
            </a:r>
            <a:r>
              <a:rPr lang="ar-SA" altLang="ar-SA" sz="2300" b="1" dirty="0">
                <a:solidFill>
                  <a:srgbClr val="C00000"/>
                </a:solidFill>
              </a:rPr>
              <a:t> = ١٥ </a:t>
            </a:r>
            <a:r>
              <a:rPr lang="ar-SA" altLang="ar-SA" sz="2300" b="1" dirty="0">
                <a:solidFill>
                  <a:schemeClr val="accent1">
                    <a:lumMod val="50000"/>
                  </a:schemeClr>
                </a:solidFill>
              </a:rPr>
              <a:t>معادلة مستقيم يوازي المحور الصادي</a:t>
            </a:r>
            <a:endParaRPr lang="en-US" altLang="ar-SA" sz="2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043F08F4-B0F0-1B46-8E8B-B76D44CBA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520" y="5014377"/>
            <a:ext cx="65722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chemeClr val="accent1">
                    <a:lumMod val="50000"/>
                  </a:schemeClr>
                </a:solidFill>
              </a:rPr>
              <a:t>لاحظ أن العنصر ١٥ في المجال ارتبط بأكثر من عنصر في المدى</a:t>
            </a:r>
            <a:endParaRPr lang="en-US" altLang="ar-SA" sz="2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4" name="Line 92">
            <a:extLst>
              <a:ext uri="{FF2B5EF4-FFF2-40B4-BE49-F238E27FC236}">
                <a16:creationId xmlns:a16="http://schemas.microsoft.com/office/drawing/2014/main" id="{B1433BDE-0633-1E4B-8033-050D96899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9721" y="1471363"/>
            <a:ext cx="0" cy="3463925"/>
          </a:xfrm>
          <a:prstGeom prst="line">
            <a:avLst/>
          </a:prstGeom>
          <a:noFill/>
          <a:ln w="28575">
            <a:solidFill>
              <a:srgbClr val="FF0000">
                <a:alpha val="58038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5" name="Line 93">
            <a:extLst>
              <a:ext uri="{FF2B5EF4-FFF2-40B4-BE49-F238E27FC236}">
                <a16:creationId xmlns:a16="http://schemas.microsoft.com/office/drawing/2014/main" id="{78B443B7-912C-A14C-B9C0-05602539B5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4258" y="4570163"/>
            <a:ext cx="3273425" cy="0"/>
          </a:xfrm>
          <a:prstGeom prst="line">
            <a:avLst/>
          </a:prstGeom>
          <a:noFill/>
          <a:ln w="28575">
            <a:solidFill>
              <a:srgbClr val="FF0000">
                <a:alpha val="58038"/>
              </a:srgb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6" name="Text Box 127">
            <a:extLst>
              <a:ext uri="{FF2B5EF4-FFF2-40B4-BE49-F238E27FC236}">
                <a16:creationId xmlns:a16="http://schemas.microsoft.com/office/drawing/2014/main" id="{79F9B52C-8373-7D4F-9B13-CA47D35FD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771" y="4100263"/>
            <a:ext cx="4905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س</a:t>
            </a:r>
            <a:endParaRPr lang="en-US" altLang="ar-SA" sz="2000"/>
          </a:p>
        </p:txBody>
      </p:sp>
      <p:sp>
        <p:nvSpPr>
          <p:cNvPr id="117" name="Text Box 128">
            <a:extLst>
              <a:ext uri="{FF2B5EF4-FFF2-40B4-BE49-F238E27FC236}">
                <a16:creationId xmlns:a16="http://schemas.microsoft.com/office/drawing/2014/main" id="{6A8866B0-7E18-674E-9684-CA24FC03B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271" y="1101476"/>
            <a:ext cx="4921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ص</a:t>
            </a:r>
            <a:endParaRPr lang="en-US" altLang="ar-SA" sz="2000"/>
          </a:p>
        </p:txBody>
      </p:sp>
      <p:sp>
        <p:nvSpPr>
          <p:cNvPr id="118" name="Line 131">
            <a:extLst>
              <a:ext uri="{FF2B5EF4-FFF2-40B4-BE49-F238E27FC236}">
                <a16:creationId xmlns:a16="http://schemas.microsoft.com/office/drawing/2014/main" id="{9E54E3B2-C6CD-DC41-8240-72D4B60ADC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4471" y="1285626"/>
            <a:ext cx="14287" cy="383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274C611F-4274-B444-BF62-C3EA2F1FC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358" y="3544638"/>
            <a:ext cx="4445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3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300" b="1">
                <a:solidFill>
                  <a:schemeClr val="accent2"/>
                </a:solidFill>
              </a:rPr>
              <a:t> </a:t>
            </a:r>
            <a:endParaRPr lang="en-US" altLang="ar-SA" sz="2300" b="1">
              <a:solidFill>
                <a:srgbClr val="FF0000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E9D3E9E0-97A7-4B4D-8F09-65C06CD6C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996" y="4352676"/>
            <a:ext cx="17954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rgbClr val="C00000"/>
                </a:solidFill>
              </a:rPr>
              <a:t> ( ١٥ ، ٠ ) </a:t>
            </a:r>
            <a:r>
              <a:rPr lang="en-US" altLang="ar-SA" sz="23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300" b="1" dirty="0">
                <a:solidFill>
                  <a:srgbClr val="C00000"/>
                </a:solidFill>
              </a:rPr>
              <a:t> </a:t>
            </a:r>
            <a:endParaRPr lang="en-US" altLang="ar-SA" sz="2300" b="1" dirty="0">
              <a:solidFill>
                <a:srgbClr val="C00000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469496AE-4557-5E4D-8E16-A20BFAA19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108" y="1349126"/>
            <a:ext cx="1533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 err="1">
                <a:solidFill>
                  <a:srgbClr val="C00000"/>
                </a:solidFill>
              </a:rPr>
              <a:t>س</a:t>
            </a:r>
            <a:r>
              <a:rPr lang="ar-SA" altLang="ar-SA" sz="2300" b="1" dirty="0">
                <a:solidFill>
                  <a:srgbClr val="C00000"/>
                </a:solidFill>
              </a:rPr>
              <a:t> = ١٥</a:t>
            </a:r>
            <a:endParaRPr lang="en-US" altLang="ar-SA" sz="2300" b="1" dirty="0">
              <a:solidFill>
                <a:srgbClr val="C00000"/>
              </a:solidFill>
            </a:endParaRPr>
          </a:p>
        </p:txBody>
      </p:sp>
      <p:sp>
        <p:nvSpPr>
          <p:cNvPr id="123" name="مربع نص 68">
            <a:extLst>
              <a:ext uri="{FF2B5EF4-FFF2-40B4-BE49-F238E27FC236}">
                <a16:creationId xmlns:a16="http://schemas.microsoft.com/office/drawing/2014/main" id="{6D367F72-0B48-0D41-A201-E175AA9AC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848" y="1070234"/>
            <a:ext cx="271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٢٤- صـ٦١</a:t>
            </a:r>
          </a:p>
        </p:txBody>
      </p:sp>
      <p:grpSp>
        <p:nvGrpSpPr>
          <p:cNvPr id="124" name="مجموعة 4">
            <a:extLst>
              <a:ext uri="{FF2B5EF4-FFF2-40B4-BE49-F238E27FC236}">
                <a16:creationId xmlns:a16="http://schemas.microsoft.com/office/drawing/2014/main" id="{3F206FBB-DA74-E54B-B0D8-478ECABFC877}"/>
              </a:ext>
            </a:extLst>
          </p:cNvPr>
          <p:cNvGrpSpPr>
            <a:grpSpLocks/>
          </p:cNvGrpSpPr>
          <p:nvPr/>
        </p:nvGrpSpPr>
        <p:grpSpPr bwMode="auto">
          <a:xfrm>
            <a:off x="2148546" y="1512638"/>
            <a:ext cx="3292475" cy="3463925"/>
            <a:chOff x="496393" y="455342"/>
            <a:chExt cx="3291452" cy="3463925"/>
          </a:xfrm>
        </p:grpSpPr>
        <p:sp>
          <p:nvSpPr>
            <p:cNvPr id="125" name="Rectangle 94">
              <a:extLst>
                <a:ext uri="{FF2B5EF4-FFF2-40B4-BE49-F238E27FC236}">
                  <a16:creationId xmlns:a16="http://schemas.microsoft.com/office/drawing/2014/main" id="{65F5DC2D-ECE4-5142-B160-55021E76C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420" y="455342"/>
              <a:ext cx="3273425" cy="3463925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6" name="Line 95">
              <a:extLst>
                <a:ext uri="{FF2B5EF4-FFF2-40B4-BE49-F238E27FC236}">
                  <a16:creationId xmlns:a16="http://schemas.microsoft.com/office/drawing/2014/main" id="{9FF68A91-4C6B-064F-897B-4AB18E216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7308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Line 96">
              <a:extLst>
                <a:ext uri="{FF2B5EF4-FFF2-40B4-BE49-F238E27FC236}">
                  <a16:creationId xmlns:a16="http://schemas.microsoft.com/office/drawing/2014/main" id="{ECC73044-41BE-AF4C-ACAD-F1638953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208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Line 97">
              <a:extLst>
                <a:ext uri="{FF2B5EF4-FFF2-40B4-BE49-F238E27FC236}">
                  <a16:creationId xmlns:a16="http://schemas.microsoft.com/office/drawing/2014/main" id="{EF6C23A7-C639-0F41-A96A-1EA800782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8695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Line 98">
              <a:extLst>
                <a:ext uri="{FF2B5EF4-FFF2-40B4-BE49-F238E27FC236}">
                  <a16:creationId xmlns:a16="http://schemas.microsoft.com/office/drawing/2014/main" id="{FD8281ED-E2CC-8140-A65F-582F7E15C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5183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Line 99">
              <a:extLst>
                <a:ext uri="{FF2B5EF4-FFF2-40B4-BE49-F238E27FC236}">
                  <a16:creationId xmlns:a16="http://schemas.microsoft.com/office/drawing/2014/main" id="{3966C5B2-5915-1D42-B3B0-31786ECFE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1670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Line 100">
              <a:extLst>
                <a:ext uri="{FF2B5EF4-FFF2-40B4-BE49-F238E27FC236}">
                  <a16:creationId xmlns:a16="http://schemas.microsoft.com/office/drawing/2014/main" id="{82864F5E-BB54-0143-B391-753C41D9C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8158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Line 101">
              <a:extLst>
                <a:ext uri="{FF2B5EF4-FFF2-40B4-BE49-F238E27FC236}">
                  <a16:creationId xmlns:a16="http://schemas.microsoft.com/office/drawing/2014/main" id="{32E3B689-D152-3942-8F5B-5140C3E85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4645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Line 102">
              <a:extLst>
                <a:ext uri="{FF2B5EF4-FFF2-40B4-BE49-F238E27FC236}">
                  <a16:creationId xmlns:a16="http://schemas.microsoft.com/office/drawing/2014/main" id="{4780B7EA-FB22-D646-8D86-2459AD78C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1133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Line 103">
              <a:extLst>
                <a:ext uri="{FF2B5EF4-FFF2-40B4-BE49-F238E27FC236}">
                  <a16:creationId xmlns:a16="http://schemas.microsoft.com/office/drawing/2014/main" id="{5C224EA0-4154-8F42-9761-3969F76EE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108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5" name="Line 104">
              <a:extLst>
                <a:ext uri="{FF2B5EF4-FFF2-40B4-BE49-F238E27FC236}">
                  <a16:creationId xmlns:a16="http://schemas.microsoft.com/office/drawing/2014/main" id="{39AB7EE9-F84B-C14E-9CAB-EAE130404F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0595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Line 105">
              <a:extLst>
                <a:ext uri="{FF2B5EF4-FFF2-40B4-BE49-F238E27FC236}">
                  <a16:creationId xmlns:a16="http://schemas.microsoft.com/office/drawing/2014/main" id="{7569328A-CAC8-F943-83B9-6965A3B48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9720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7" name="Line 106">
              <a:extLst>
                <a:ext uri="{FF2B5EF4-FFF2-40B4-BE49-F238E27FC236}">
                  <a16:creationId xmlns:a16="http://schemas.microsoft.com/office/drawing/2014/main" id="{167A2ACD-559E-D744-9B9A-7828AFD9E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1983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8" name="Line 107">
              <a:extLst>
                <a:ext uri="{FF2B5EF4-FFF2-40B4-BE49-F238E27FC236}">
                  <a16:creationId xmlns:a16="http://schemas.microsoft.com/office/drawing/2014/main" id="{CB1CD586-C583-474F-A32A-001A25652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470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9" name="Line 108">
              <a:extLst>
                <a:ext uri="{FF2B5EF4-FFF2-40B4-BE49-F238E27FC236}">
                  <a16:creationId xmlns:a16="http://schemas.microsoft.com/office/drawing/2014/main" id="{3EBEB364-AF7D-C947-B213-22C60797D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1445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0" name="Line 109">
              <a:extLst>
                <a:ext uri="{FF2B5EF4-FFF2-40B4-BE49-F238E27FC236}">
                  <a16:creationId xmlns:a16="http://schemas.microsoft.com/office/drawing/2014/main" id="{10F5A78D-6A47-D243-8D8C-84C844C265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7620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1" name="Line 110">
              <a:extLst>
                <a:ext uri="{FF2B5EF4-FFF2-40B4-BE49-F238E27FC236}">
                  <a16:creationId xmlns:a16="http://schemas.microsoft.com/office/drawing/2014/main" id="{10E95E2E-3075-2047-B1FD-6D69B1AB4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933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2" name="Line 111">
              <a:extLst>
                <a:ext uri="{FF2B5EF4-FFF2-40B4-BE49-F238E27FC236}">
                  <a16:creationId xmlns:a16="http://schemas.microsoft.com/office/drawing/2014/main" id="{AABAEC78-DB35-2B41-A991-C8FE1C868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20" y="649017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3" name="Line 112">
              <a:extLst>
                <a:ext uri="{FF2B5EF4-FFF2-40B4-BE49-F238E27FC236}">
                  <a16:creationId xmlns:a16="http://schemas.microsoft.com/office/drawing/2014/main" id="{06C9843F-C876-694F-9523-5DB1B6B0EE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20" y="841105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4" name="Line 113">
              <a:extLst>
                <a:ext uri="{FF2B5EF4-FFF2-40B4-BE49-F238E27FC236}">
                  <a16:creationId xmlns:a16="http://schemas.microsoft.com/office/drawing/2014/main" id="{0FB11B44-644A-194F-BDB7-C796D8AEDA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20" y="1033192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5" name="Line 114">
              <a:extLst>
                <a:ext uri="{FF2B5EF4-FFF2-40B4-BE49-F238E27FC236}">
                  <a16:creationId xmlns:a16="http://schemas.microsoft.com/office/drawing/2014/main" id="{78F301EE-0BE6-E148-B9F6-7FB8A0AE7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20" y="1225280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6" name="Line 115">
              <a:extLst>
                <a:ext uri="{FF2B5EF4-FFF2-40B4-BE49-F238E27FC236}">
                  <a16:creationId xmlns:a16="http://schemas.microsoft.com/office/drawing/2014/main" id="{1F51EAEB-3A50-4B49-91E8-056A01073F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20" y="1417367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7" name="Line 116">
              <a:extLst>
                <a:ext uri="{FF2B5EF4-FFF2-40B4-BE49-F238E27FC236}">
                  <a16:creationId xmlns:a16="http://schemas.microsoft.com/office/drawing/2014/main" id="{BB521BB5-CC52-BE4F-A18D-B5B33D290A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20" y="1611042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" name="Line 117">
              <a:extLst>
                <a:ext uri="{FF2B5EF4-FFF2-40B4-BE49-F238E27FC236}">
                  <a16:creationId xmlns:a16="http://schemas.microsoft.com/office/drawing/2014/main" id="{4CA7FA79-352C-5B43-851B-8E40B0E22F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20" y="1803130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9" name="Line 118">
              <a:extLst>
                <a:ext uri="{FF2B5EF4-FFF2-40B4-BE49-F238E27FC236}">
                  <a16:creationId xmlns:a16="http://schemas.microsoft.com/office/drawing/2014/main" id="{695DDAAD-77F3-2747-AF29-1417091EC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20" y="1995217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0" name="Line 119">
              <a:extLst>
                <a:ext uri="{FF2B5EF4-FFF2-40B4-BE49-F238E27FC236}">
                  <a16:creationId xmlns:a16="http://schemas.microsoft.com/office/drawing/2014/main" id="{7F0D796B-2194-4C4F-901E-CFAD48DD65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20" y="2379392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1" name="Line 120">
              <a:extLst>
                <a:ext uri="{FF2B5EF4-FFF2-40B4-BE49-F238E27FC236}">
                  <a16:creationId xmlns:a16="http://schemas.microsoft.com/office/drawing/2014/main" id="{966EED11-F721-0A49-AF61-7FEFEA027E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20" y="2573067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2" name="Line 121">
              <a:extLst>
                <a:ext uri="{FF2B5EF4-FFF2-40B4-BE49-F238E27FC236}">
                  <a16:creationId xmlns:a16="http://schemas.microsoft.com/office/drawing/2014/main" id="{7267017D-617F-4041-95C8-E7503632E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20" y="2765155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3" name="Line 122">
              <a:extLst>
                <a:ext uri="{FF2B5EF4-FFF2-40B4-BE49-F238E27FC236}">
                  <a16:creationId xmlns:a16="http://schemas.microsoft.com/office/drawing/2014/main" id="{C5C9C209-A975-E640-B30B-699EBC9E90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20" y="2957242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4" name="Line 123">
              <a:extLst>
                <a:ext uri="{FF2B5EF4-FFF2-40B4-BE49-F238E27FC236}">
                  <a16:creationId xmlns:a16="http://schemas.microsoft.com/office/drawing/2014/main" id="{11B8F52D-C25B-4E40-A293-A42D09C50B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20" y="3149330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5" name="Line 124">
              <a:extLst>
                <a:ext uri="{FF2B5EF4-FFF2-40B4-BE49-F238E27FC236}">
                  <a16:creationId xmlns:a16="http://schemas.microsoft.com/office/drawing/2014/main" id="{8C6F2709-7711-884A-B6CF-F61B8E51E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20" y="3341417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6" name="Line 125">
              <a:extLst>
                <a:ext uri="{FF2B5EF4-FFF2-40B4-BE49-F238E27FC236}">
                  <a16:creationId xmlns:a16="http://schemas.microsoft.com/office/drawing/2014/main" id="{76DC9AD5-EA15-FC43-B40B-CB4C159920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20" y="2187305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7" name="Line 126">
              <a:extLst>
                <a:ext uri="{FF2B5EF4-FFF2-40B4-BE49-F238E27FC236}">
                  <a16:creationId xmlns:a16="http://schemas.microsoft.com/office/drawing/2014/main" id="{696BDDCB-FEDB-854C-B8B2-866CB851C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420" y="3727180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8" name="Line 129">
              <a:extLst>
                <a:ext uri="{FF2B5EF4-FFF2-40B4-BE49-F238E27FC236}">
                  <a16:creationId xmlns:a16="http://schemas.microsoft.com/office/drawing/2014/main" id="{91560DD6-D9F5-FC41-B7DF-F36B6BD54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333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9" name="Line 130">
              <a:extLst>
                <a:ext uri="{FF2B5EF4-FFF2-40B4-BE49-F238E27FC236}">
                  <a16:creationId xmlns:a16="http://schemas.microsoft.com/office/drawing/2014/main" id="{07821EE4-74F5-3541-85B8-4E588C606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820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0" name="Line 104">
              <a:extLst>
                <a:ext uri="{FF2B5EF4-FFF2-40B4-BE49-F238E27FC236}">
                  <a16:creationId xmlns:a16="http://schemas.microsoft.com/office/drawing/2014/main" id="{5146EF27-2330-7E40-8B20-07FBC0BFE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6870" y="455342"/>
              <a:ext cx="0" cy="3463925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1" name="Line 126">
              <a:extLst>
                <a:ext uri="{FF2B5EF4-FFF2-40B4-BE49-F238E27FC236}">
                  <a16:creationId xmlns:a16="http://schemas.microsoft.com/office/drawing/2014/main" id="{8E1843A7-D724-1B41-988A-60C4161FF2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393" y="3553555"/>
              <a:ext cx="3273425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62" name="Text Box 87">
            <a:extLst>
              <a:ext uri="{FF2B5EF4-FFF2-40B4-BE49-F238E27FC236}">
                <a16:creationId xmlns:a16="http://schemas.microsoft.com/office/drawing/2014/main" id="{EC330EDA-3BFB-BE4A-9F13-4B9C1C3E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883" y="3944688"/>
            <a:ext cx="4460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3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300" b="1">
                <a:solidFill>
                  <a:schemeClr val="accent2"/>
                </a:solidFill>
              </a:rPr>
              <a:t> </a:t>
            </a:r>
            <a:endParaRPr lang="en-US" altLang="ar-SA" sz="2300" b="1">
              <a:solidFill>
                <a:srgbClr val="FF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EF224A4-64B3-BC40-8FE8-FD41F30E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11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1" grpId="0"/>
      <p:bldP spid="112" grpId="0"/>
      <p:bldP spid="113" grpId="0"/>
      <p:bldP spid="119" grpId="0"/>
      <p:bldP spid="120" grpId="0"/>
      <p:bldP spid="121" grpId="0"/>
      <p:bldP spid="1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A198B6ED-5C7E-564D-970A-B48719DE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9450" y="1676315"/>
            <a:ext cx="4752975" cy="611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هل تمثل المعادلة ٤ س = ص + ٨  دالة ؟</a:t>
            </a:r>
            <a:endParaRPr lang="en-US" altLang="ar-SA" sz="2400" b="1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CDAA7FB7-6689-B34A-AF16-05E2DCF1F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13" y="3370178"/>
            <a:ext cx="38719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chemeClr val="accent6">
                    <a:lumMod val="50000"/>
                  </a:schemeClr>
                </a:solidFill>
              </a:rPr>
              <a:t>نكون جدولا للقيم ثم نمثل المعادلة</a:t>
            </a:r>
            <a:endParaRPr lang="en-US" altLang="ar-SA" sz="2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11" name="Group 11">
            <a:extLst>
              <a:ext uri="{FF2B5EF4-FFF2-40B4-BE49-F238E27FC236}">
                <a16:creationId xmlns:a16="http://schemas.microsoft.com/office/drawing/2014/main" id="{095EC85B-32CE-9349-A26D-2EA416F0F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54496"/>
              </p:ext>
            </p:extLst>
          </p:nvPr>
        </p:nvGraphicFramePr>
        <p:xfrm>
          <a:off x="6254125" y="4089315"/>
          <a:ext cx="4187825" cy="974820"/>
        </p:xfrm>
        <a:graphic>
          <a:graphicData uri="http://schemas.openxmlformats.org/drawingml/2006/table">
            <a:tbl>
              <a:tblPr rtl="1"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88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3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" name="Text Box 87">
            <a:extLst>
              <a:ext uri="{FF2B5EF4-FFF2-40B4-BE49-F238E27FC236}">
                <a16:creationId xmlns:a16="http://schemas.microsoft.com/office/drawing/2014/main" id="{BF62860A-423B-6C4F-843A-FC31C6752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1588" y="4557628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ــ ٤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B265B827-D27F-0D48-9D29-4C63904E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913" y="4557628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٠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E8687CB0-1E2E-CF46-AEF5-B00D2EABE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238" y="4557628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٤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62778E49-537C-3647-A777-93B78182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638" y="4557628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٨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7B1910E2-6ADF-AA46-B734-3A5A23E8B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088" y="2793915"/>
            <a:ext cx="282733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rgbClr val="011893"/>
                </a:solidFill>
              </a:rPr>
              <a:t>نكتب المعادلة على الصورة</a:t>
            </a:r>
            <a:endParaRPr lang="en-US" altLang="ar-SA" sz="2300" b="1" dirty="0">
              <a:solidFill>
                <a:srgbClr val="011893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8216FB27-5D8E-F845-9EAF-A15D5B6D7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525" y="2793915"/>
            <a:ext cx="24685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>
                <a:solidFill>
                  <a:srgbClr val="FF0000"/>
                </a:solidFill>
              </a:rPr>
              <a:t>ص = ٤ س ــ ٨</a:t>
            </a:r>
            <a:endParaRPr lang="en-US" altLang="ar-SA" sz="2300" b="1">
              <a:solidFill>
                <a:srgbClr val="FF0000"/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F733B9D8-3348-6943-BA49-11FEA8D4C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1588" y="4100428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١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8C3F9074-FA19-A248-A733-D954CC873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913" y="4100428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0E38C311-FF9E-3A4F-8585-A83559E0E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238" y="4100428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٣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DA5FE2AE-5D41-B44A-8662-9723D73A0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638" y="4100428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٤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2" name="Group 90">
            <a:extLst>
              <a:ext uri="{FF2B5EF4-FFF2-40B4-BE49-F238E27FC236}">
                <a16:creationId xmlns:a16="http://schemas.microsoft.com/office/drawing/2014/main" id="{179C6EB0-8532-0E40-9EF6-08DA053D051A}"/>
              </a:ext>
            </a:extLst>
          </p:cNvPr>
          <p:cNvGrpSpPr>
            <a:grpSpLocks/>
          </p:cNvGrpSpPr>
          <p:nvPr/>
        </p:nvGrpSpPr>
        <p:grpSpPr bwMode="auto">
          <a:xfrm>
            <a:off x="2079000" y="1646153"/>
            <a:ext cx="3625850" cy="3848100"/>
            <a:chOff x="272" y="553"/>
            <a:chExt cx="2284" cy="2424"/>
          </a:xfrm>
        </p:grpSpPr>
        <p:sp>
          <p:nvSpPr>
            <p:cNvPr id="123" name="Line 42">
              <a:extLst>
                <a:ext uri="{FF2B5EF4-FFF2-40B4-BE49-F238E27FC236}">
                  <a16:creationId xmlns:a16="http://schemas.microsoft.com/office/drawing/2014/main" id="{8EB0F022-320E-1140-8BCD-D3171B61A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795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Line 43">
              <a:extLst>
                <a:ext uri="{FF2B5EF4-FFF2-40B4-BE49-F238E27FC236}">
                  <a16:creationId xmlns:a16="http://schemas.microsoft.com/office/drawing/2014/main" id="{C33B8668-4830-B947-992A-407C6B431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2373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Rectangle 44">
              <a:extLst>
                <a:ext uri="{FF2B5EF4-FFF2-40B4-BE49-F238E27FC236}">
                  <a16:creationId xmlns:a16="http://schemas.microsoft.com/office/drawing/2014/main" id="{5536AC6E-D34C-224D-80D0-724774E6F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795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6" name="Line 45">
              <a:extLst>
                <a:ext uri="{FF2B5EF4-FFF2-40B4-BE49-F238E27FC236}">
                  <a16:creationId xmlns:a16="http://schemas.microsoft.com/office/drawing/2014/main" id="{F99990AC-8C5B-B14E-962F-509460267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5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Line 46">
              <a:extLst>
                <a:ext uri="{FF2B5EF4-FFF2-40B4-BE49-F238E27FC236}">
                  <a16:creationId xmlns:a16="http://schemas.microsoft.com/office/drawing/2014/main" id="{70886AE6-250C-BE45-B644-CB8E01BB8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1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Line 47">
              <a:extLst>
                <a:ext uri="{FF2B5EF4-FFF2-40B4-BE49-F238E27FC236}">
                  <a16:creationId xmlns:a16="http://schemas.microsoft.com/office/drawing/2014/main" id="{43932032-552A-C840-8E16-4F607F730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Line 48">
              <a:extLst>
                <a:ext uri="{FF2B5EF4-FFF2-40B4-BE49-F238E27FC236}">
                  <a16:creationId xmlns:a16="http://schemas.microsoft.com/office/drawing/2014/main" id="{4A86052B-EDA8-F448-950E-853E916FC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5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Line 49">
              <a:extLst>
                <a:ext uri="{FF2B5EF4-FFF2-40B4-BE49-F238E27FC236}">
                  <a16:creationId xmlns:a16="http://schemas.microsoft.com/office/drawing/2014/main" id="{CCF91919-EC68-FB42-8DA4-C14BB7B1D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Line 50">
              <a:extLst>
                <a:ext uri="{FF2B5EF4-FFF2-40B4-BE49-F238E27FC236}">
                  <a16:creationId xmlns:a16="http://schemas.microsoft.com/office/drawing/2014/main" id="{8B601939-9BF4-1948-A29A-60EAB45888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Line 51">
              <a:extLst>
                <a:ext uri="{FF2B5EF4-FFF2-40B4-BE49-F238E27FC236}">
                  <a16:creationId xmlns:a16="http://schemas.microsoft.com/office/drawing/2014/main" id="{AFF5707E-1FCF-4844-A026-3BDCBCEDF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Line 52">
              <a:extLst>
                <a:ext uri="{FF2B5EF4-FFF2-40B4-BE49-F238E27FC236}">
                  <a16:creationId xmlns:a16="http://schemas.microsoft.com/office/drawing/2014/main" id="{0BD08FF9-46F3-144D-8C0F-BAE168BA3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3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Line 53">
              <a:extLst>
                <a:ext uri="{FF2B5EF4-FFF2-40B4-BE49-F238E27FC236}">
                  <a16:creationId xmlns:a16="http://schemas.microsoft.com/office/drawing/2014/main" id="{3B95B724-75D9-0149-B0D1-C350A0D0D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7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5" name="Line 54">
              <a:extLst>
                <a:ext uri="{FF2B5EF4-FFF2-40B4-BE49-F238E27FC236}">
                  <a16:creationId xmlns:a16="http://schemas.microsoft.com/office/drawing/2014/main" id="{CD958B0B-2EA5-F841-9313-F23127F32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4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Line 55">
              <a:extLst>
                <a:ext uri="{FF2B5EF4-FFF2-40B4-BE49-F238E27FC236}">
                  <a16:creationId xmlns:a16="http://schemas.microsoft.com/office/drawing/2014/main" id="{F11E505B-B37B-0F4C-9181-92C9BA037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7" name="Line 56">
              <a:extLst>
                <a:ext uri="{FF2B5EF4-FFF2-40B4-BE49-F238E27FC236}">
                  <a16:creationId xmlns:a16="http://schemas.microsoft.com/office/drawing/2014/main" id="{5B3222D2-8CB5-7243-9908-1F2DB9812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8" name="Line 57">
              <a:extLst>
                <a:ext uri="{FF2B5EF4-FFF2-40B4-BE49-F238E27FC236}">
                  <a16:creationId xmlns:a16="http://schemas.microsoft.com/office/drawing/2014/main" id="{BE53E275-1C5A-A944-AD24-E65332B42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9" name="Line 58">
              <a:extLst>
                <a:ext uri="{FF2B5EF4-FFF2-40B4-BE49-F238E27FC236}">
                  <a16:creationId xmlns:a16="http://schemas.microsoft.com/office/drawing/2014/main" id="{94F21702-1330-1044-BACD-7C3278FE7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0" name="Line 59">
              <a:extLst>
                <a:ext uri="{FF2B5EF4-FFF2-40B4-BE49-F238E27FC236}">
                  <a16:creationId xmlns:a16="http://schemas.microsoft.com/office/drawing/2014/main" id="{1D95F93E-3478-F642-A282-F18127AC35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1" name="Line 60">
              <a:extLst>
                <a:ext uri="{FF2B5EF4-FFF2-40B4-BE49-F238E27FC236}">
                  <a16:creationId xmlns:a16="http://schemas.microsoft.com/office/drawing/2014/main" id="{5C7BADBD-7C85-5648-9935-1F7A9845B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2" name="Line 61">
              <a:extLst>
                <a:ext uri="{FF2B5EF4-FFF2-40B4-BE49-F238E27FC236}">
                  <a16:creationId xmlns:a16="http://schemas.microsoft.com/office/drawing/2014/main" id="{0FF98C88-E234-ED46-9FC2-B4E93DF96E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91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3" name="Line 62">
              <a:extLst>
                <a:ext uri="{FF2B5EF4-FFF2-40B4-BE49-F238E27FC236}">
                  <a16:creationId xmlns:a16="http://schemas.microsoft.com/office/drawing/2014/main" id="{D6F8A673-264B-394B-B78D-8507DFC49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103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4" name="Line 63">
              <a:extLst>
                <a:ext uri="{FF2B5EF4-FFF2-40B4-BE49-F238E27FC236}">
                  <a16:creationId xmlns:a16="http://schemas.microsoft.com/office/drawing/2014/main" id="{81FF9212-E691-DC4D-A2C8-06E40CE03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115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5" name="Line 64">
              <a:extLst>
                <a:ext uri="{FF2B5EF4-FFF2-40B4-BE49-F238E27FC236}">
                  <a16:creationId xmlns:a16="http://schemas.microsoft.com/office/drawing/2014/main" id="{0C9B4F20-E431-944B-97E7-648D58AA5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128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6" name="Line 65">
              <a:extLst>
                <a:ext uri="{FF2B5EF4-FFF2-40B4-BE49-F238E27FC236}">
                  <a16:creationId xmlns:a16="http://schemas.microsoft.com/office/drawing/2014/main" id="{677F8C54-A4AB-3F47-A9DC-0625D882DA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140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7" name="Line 66">
              <a:extLst>
                <a:ext uri="{FF2B5EF4-FFF2-40B4-BE49-F238E27FC236}">
                  <a16:creationId xmlns:a16="http://schemas.microsoft.com/office/drawing/2014/main" id="{79130181-0B68-2246-B71E-B7E4F6DCD0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152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" name="Line 67">
              <a:extLst>
                <a:ext uri="{FF2B5EF4-FFF2-40B4-BE49-F238E27FC236}">
                  <a16:creationId xmlns:a16="http://schemas.microsoft.com/office/drawing/2014/main" id="{84EDA7B7-C2E0-AE48-90CD-A9AB200589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164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9" name="Line 68">
              <a:extLst>
                <a:ext uri="{FF2B5EF4-FFF2-40B4-BE49-F238E27FC236}">
                  <a16:creationId xmlns:a16="http://schemas.microsoft.com/office/drawing/2014/main" id="{89142634-2BF7-EF49-AC88-AEBC29E03D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176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0" name="Line 69">
              <a:extLst>
                <a:ext uri="{FF2B5EF4-FFF2-40B4-BE49-F238E27FC236}">
                  <a16:creationId xmlns:a16="http://schemas.microsoft.com/office/drawing/2014/main" id="{574099DB-19CD-4B43-8DC5-0E1C16E500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200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1" name="Line 70">
              <a:extLst>
                <a:ext uri="{FF2B5EF4-FFF2-40B4-BE49-F238E27FC236}">
                  <a16:creationId xmlns:a16="http://schemas.microsoft.com/office/drawing/2014/main" id="{11FB7EA3-2446-C24B-8E0E-172425680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212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2" name="Line 71">
              <a:extLst>
                <a:ext uri="{FF2B5EF4-FFF2-40B4-BE49-F238E27FC236}">
                  <a16:creationId xmlns:a16="http://schemas.microsoft.com/office/drawing/2014/main" id="{EBA1676A-5A8D-8A4E-BDD5-E01E9E96F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225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3" name="Line 72">
              <a:extLst>
                <a:ext uri="{FF2B5EF4-FFF2-40B4-BE49-F238E27FC236}">
                  <a16:creationId xmlns:a16="http://schemas.microsoft.com/office/drawing/2014/main" id="{271C5F1A-7D88-2C44-8690-B55EEBD436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273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4" name="Line 73">
              <a:extLst>
                <a:ext uri="{FF2B5EF4-FFF2-40B4-BE49-F238E27FC236}">
                  <a16:creationId xmlns:a16="http://schemas.microsoft.com/office/drawing/2014/main" id="{10F30D76-EEF1-BC45-B206-DFFED9F8E0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249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5" name="Line 74">
              <a:extLst>
                <a:ext uri="{FF2B5EF4-FFF2-40B4-BE49-F238E27FC236}">
                  <a16:creationId xmlns:a16="http://schemas.microsoft.com/office/drawing/2014/main" id="{92D576A8-4B43-C94E-AE76-4DDAF7D2EF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261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6" name="Line 75">
              <a:extLst>
                <a:ext uri="{FF2B5EF4-FFF2-40B4-BE49-F238E27FC236}">
                  <a16:creationId xmlns:a16="http://schemas.microsoft.com/office/drawing/2014/main" id="{5DCD0177-CCA1-2C4D-8481-9B25B531BA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188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7" name="Line 76">
              <a:extLst>
                <a:ext uri="{FF2B5EF4-FFF2-40B4-BE49-F238E27FC236}">
                  <a16:creationId xmlns:a16="http://schemas.microsoft.com/office/drawing/2014/main" id="{11E32477-D734-244F-89E4-0C76FC704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285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8" name="Text Box 77">
              <a:extLst>
                <a:ext uri="{FF2B5EF4-FFF2-40B4-BE49-F238E27FC236}">
                  <a16:creationId xmlns:a16="http://schemas.microsoft.com/office/drawing/2014/main" id="{BBDA464E-6B28-9445-B364-483E70252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" y="2251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/>
            </a:p>
          </p:txBody>
        </p:sp>
        <p:sp>
          <p:nvSpPr>
            <p:cNvPr id="159" name="Text Box 78">
              <a:extLst>
                <a:ext uri="{FF2B5EF4-FFF2-40B4-BE49-F238E27FC236}">
                  <a16:creationId xmlns:a16="http://schemas.microsoft.com/office/drawing/2014/main" id="{F5E4D504-EEB0-2C44-848A-F4766A6B1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55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/>
            </a:p>
          </p:txBody>
        </p:sp>
        <p:sp>
          <p:nvSpPr>
            <p:cNvPr id="160" name="Line 79">
              <a:extLst>
                <a:ext uri="{FF2B5EF4-FFF2-40B4-BE49-F238E27FC236}">
                  <a16:creationId xmlns:a16="http://schemas.microsoft.com/office/drawing/2014/main" id="{4284D158-B6BE-0941-9DAF-D489DADC3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1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1" name="Line 80">
              <a:extLst>
                <a:ext uri="{FF2B5EF4-FFF2-40B4-BE49-F238E27FC236}">
                  <a16:creationId xmlns:a16="http://schemas.microsoft.com/office/drawing/2014/main" id="{8D2086BE-EE8A-D449-AE81-A0D5B9A27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62" name="Text Box 81">
            <a:extLst>
              <a:ext uri="{FF2B5EF4-FFF2-40B4-BE49-F238E27FC236}">
                <a16:creationId xmlns:a16="http://schemas.microsoft.com/office/drawing/2014/main" id="{BE649EF6-CAB8-6A42-8556-41C611286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288" y="4319503"/>
            <a:ext cx="554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3" name="Text Box 82">
            <a:extLst>
              <a:ext uri="{FF2B5EF4-FFF2-40B4-BE49-F238E27FC236}">
                <a16:creationId xmlns:a16="http://schemas.microsoft.com/office/drawing/2014/main" id="{F57C8A5D-4C4E-654F-8C5F-8C4A03CE0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450" y="3555915"/>
            <a:ext cx="554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4" name="Text Box 83">
            <a:extLst>
              <a:ext uri="{FF2B5EF4-FFF2-40B4-BE49-F238E27FC236}">
                <a16:creationId xmlns:a16="http://schemas.microsoft.com/office/drawing/2014/main" id="{B965630B-01D0-4B42-A6D7-88FC19F1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200" y="2771690"/>
            <a:ext cx="554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5" name="Text Box 84">
            <a:extLst>
              <a:ext uri="{FF2B5EF4-FFF2-40B4-BE49-F238E27FC236}">
                <a16:creationId xmlns:a16="http://schemas.microsoft.com/office/drawing/2014/main" id="{4D86B76D-D33F-5546-80FF-C8C359CD4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600" y="5089440"/>
            <a:ext cx="554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6" name="Line 85">
            <a:extLst>
              <a:ext uri="{FF2B5EF4-FFF2-40B4-BE49-F238E27FC236}">
                <a16:creationId xmlns:a16="http://schemas.microsoft.com/office/drawing/2014/main" id="{73E077D0-AF33-2D49-A634-13A95CA6D8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7063" y="2073190"/>
            <a:ext cx="828675" cy="3924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7" name="Line 86">
            <a:extLst>
              <a:ext uri="{FF2B5EF4-FFF2-40B4-BE49-F238E27FC236}">
                <a16:creationId xmlns:a16="http://schemas.microsoft.com/office/drawing/2014/main" id="{145A682A-2151-8840-AE3C-707153AE6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0475" y="1676315"/>
            <a:ext cx="0" cy="40687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8" name="Text Box 87">
            <a:extLst>
              <a:ext uri="{FF2B5EF4-FFF2-40B4-BE49-F238E27FC236}">
                <a16:creationId xmlns:a16="http://schemas.microsoft.com/office/drawing/2014/main" id="{5057029D-F00C-6A44-B0F9-419E899CC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200" y="5433238"/>
            <a:ext cx="54197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rgbClr val="002060"/>
                </a:solidFill>
              </a:rPr>
              <a:t>لاحظ الخط الرأسي قطع التمثيل البياني في نقطة واحدة</a:t>
            </a:r>
            <a:endParaRPr lang="en-US" altLang="ar-SA" sz="2300" b="1" dirty="0">
              <a:solidFill>
                <a:srgbClr val="002060"/>
              </a:solidFill>
            </a:endParaRPr>
          </a:p>
        </p:txBody>
      </p:sp>
      <p:sp>
        <p:nvSpPr>
          <p:cNvPr id="169" name="Text Box 87">
            <a:extLst>
              <a:ext uri="{FF2B5EF4-FFF2-40B4-BE49-F238E27FC236}">
                <a16:creationId xmlns:a16="http://schemas.microsoft.com/office/drawing/2014/main" id="{24FF9BEA-86ED-AC4B-952A-E33281235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7555" y="5939808"/>
            <a:ext cx="304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أي أن المعادلة تمثل دالة</a:t>
            </a:r>
            <a:endParaRPr lang="en-US" altLang="ar-SA" sz="2400" b="1" dirty="0">
              <a:solidFill>
                <a:srgbClr val="006600"/>
              </a:solidFill>
            </a:endParaRPr>
          </a:p>
        </p:txBody>
      </p:sp>
      <p:sp>
        <p:nvSpPr>
          <p:cNvPr id="171" name="مربع نص 64">
            <a:extLst>
              <a:ext uri="{FF2B5EF4-FFF2-40B4-BE49-F238E27FC236}">
                <a16:creationId xmlns:a16="http://schemas.microsoft.com/office/drawing/2014/main" id="{BD42F0FC-C692-9241-AD3F-A1C5D8C5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325" y="1139731"/>
            <a:ext cx="271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٣ب - صـ٥٨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D935A96-1692-854A-8513-EFF96E10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761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62" grpId="0"/>
      <p:bldP spid="163" grpId="0"/>
      <p:bldP spid="164" grpId="0"/>
      <p:bldP spid="165" grpId="0"/>
      <p:bldP spid="168" grpId="0"/>
      <p:bldP spid="1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" name="Group 91">
            <a:extLst>
              <a:ext uri="{FF2B5EF4-FFF2-40B4-BE49-F238E27FC236}">
                <a16:creationId xmlns:a16="http://schemas.microsoft.com/office/drawing/2014/main" id="{6F817978-9533-5B42-AFA6-69A4D5A4DD81}"/>
              </a:ext>
            </a:extLst>
          </p:cNvPr>
          <p:cNvGrpSpPr>
            <a:grpSpLocks/>
          </p:cNvGrpSpPr>
          <p:nvPr/>
        </p:nvGrpSpPr>
        <p:grpSpPr bwMode="auto">
          <a:xfrm>
            <a:off x="7495431" y="837979"/>
            <a:ext cx="3625850" cy="3848101"/>
            <a:chOff x="363" y="961"/>
            <a:chExt cx="2284" cy="2424"/>
          </a:xfrm>
        </p:grpSpPr>
        <p:sp>
          <p:nvSpPr>
            <p:cNvPr id="110" name="Line 92">
              <a:extLst>
                <a:ext uri="{FF2B5EF4-FFF2-40B4-BE49-F238E27FC236}">
                  <a16:creationId xmlns:a16="http://schemas.microsoft.com/office/drawing/2014/main" id="{A6EF83C2-AB1E-464C-BD8F-614D7219E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203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Line 93">
              <a:extLst>
                <a:ext uri="{FF2B5EF4-FFF2-40B4-BE49-F238E27FC236}">
                  <a16:creationId xmlns:a16="http://schemas.microsoft.com/office/drawing/2014/main" id="{B03EC981-56BC-E541-87A8-5536825DB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143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" name="Rectangle 94">
              <a:extLst>
                <a:ext uri="{FF2B5EF4-FFF2-40B4-BE49-F238E27FC236}">
                  <a16:creationId xmlns:a16="http://schemas.microsoft.com/office/drawing/2014/main" id="{8C8C17F0-5366-4944-9E49-540676B25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1203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13" name="Line 95">
              <a:extLst>
                <a:ext uri="{FF2B5EF4-FFF2-40B4-BE49-F238E27FC236}">
                  <a16:creationId xmlns:a16="http://schemas.microsoft.com/office/drawing/2014/main" id="{5810A4CC-B4D7-F744-A0F1-6C1BFBF91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Line 96">
              <a:extLst>
                <a:ext uri="{FF2B5EF4-FFF2-40B4-BE49-F238E27FC236}">
                  <a16:creationId xmlns:a16="http://schemas.microsoft.com/office/drawing/2014/main" id="{889EEA24-C809-6547-BD9C-CBAAD624D7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" name="Line 97">
              <a:extLst>
                <a:ext uri="{FF2B5EF4-FFF2-40B4-BE49-F238E27FC236}">
                  <a16:creationId xmlns:a16="http://schemas.microsoft.com/office/drawing/2014/main" id="{460DAE4E-26D3-D540-8FB3-124A8256C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Line 98">
              <a:extLst>
                <a:ext uri="{FF2B5EF4-FFF2-40B4-BE49-F238E27FC236}">
                  <a16:creationId xmlns:a16="http://schemas.microsoft.com/office/drawing/2014/main" id="{22692B3C-91C4-B346-A976-38C616F28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7" name="Line 99">
              <a:extLst>
                <a:ext uri="{FF2B5EF4-FFF2-40B4-BE49-F238E27FC236}">
                  <a16:creationId xmlns:a16="http://schemas.microsoft.com/office/drawing/2014/main" id="{52904D2A-F0E0-FA49-A8A3-72FFACF2A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" name="Line 100">
              <a:extLst>
                <a:ext uri="{FF2B5EF4-FFF2-40B4-BE49-F238E27FC236}">
                  <a16:creationId xmlns:a16="http://schemas.microsoft.com/office/drawing/2014/main" id="{69A79671-622C-414C-8A99-065404F1E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Line 101">
              <a:extLst>
                <a:ext uri="{FF2B5EF4-FFF2-40B4-BE49-F238E27FC236}">
                  <a16:creationId xmlns:a16="http://schemas.microsoft.com/office/drawing/2014/main" id="{9BB72541-4A5C-D54E-ACC1-C9040FFC3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Line 102">
              <a:extLst>
                <a:ext uri="{FF2B5EF4-FFF2-40B4-BE49-F238E27FC236}">
                  <a16:creationId xmlns:a16="http://schemas.microsoft.com/office/drawing/2014/main" id="{200B2148-9CD3-F64C-B203-FACAEFB25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4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Line 103">
              <a:extLst>
                <a:ext uri="{FF2B5EF4-FFF2-40B4-BE49-F238E27FC236}">
                  <a16:creationId xmlns:a16="http://schemas.microsoft.com/office/drawing/2014/main" id="{4952757B-6FD0-3943-B443-93275C714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Line 104">
              <a:extLst>
                <a:ext uri="{FF2B5EF4-FFF2-40B4-BE49-F238E27FC236}">
                  <a16:creationId xmlns:a16="http://schemas.microsoft.com/office/drawing/2014/main" id="{9D4C5E6C-E4E4-654F-868D-880DB26A7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Line 105">
              <a:extLst>
                <a:ext uri="{FF2B5EF4-FFF2-40B4-BE49-F238E27FC236}">
                  <a16:creationId xmlns:a16="http://schemas.microsoft.com/office/drawing/2014/main" id="{79A05626-47AB-E64D-BAD4-4C6E4CBD9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Line 106">
              <a:extLst>
                <a:ext uri="{FF2B5EF4-FFF2-40B4-BE49-F238E27FC236}">
                  <a16:creationId xmlns:a16="http://schemas.microsoft.com/office/drawing/2014/main" id="{11656748-B9EE-C643-B606-5CE7C9B1C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Line 107">
              <a:extLst>
                <a:ext uri="{FF2B5EF4-FFF2-40B4-BE49-F238E27FC236}">
                  <a16:creationId xmlns:a16="http://schemas.microsoft.com/office/drawing/2014/main" id="{3055F9B6-E29F-A149-9FB3-069F93CF3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Line 108">
              <a:extLst>
                <a:ext uri="{FF2B5EF4-FFF2-40B4-BE49-F238E27FC236}">
                  <a16:creationId xmlns:a16="http://schemas.microsoft.com/office/drawing/2014/main" id="{96001645-5ED5-D445-8180-5A5A53C9F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Line 109">
              <a:extLst>
                <a:ext uri="{FF2B5EF4-FFF2-40B4-BE49-F238E27FC236}">
                  <a16:creationId xmlns:a16="http://schemas.microsoft.com/office/drawing/2014/main" id="{B862E99E-9B80-8343-94CF-EFB706ABD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1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Line 110">
              <a:extLst>
                <a:ext uri="{FF2B5EF4-FFF2-40B4-BE49-F238E27FC236}">
                  <a16:creationId xmlns:a16="http://schemas.microsoft.com/office/drawing/2014/main" id="{B2158E84-D0A5-764C-AB1B-8363AE470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Line 111">
              <a:extLst>
                <a:ext uri="{FF2B5EF4-FFF2-40B4-BE49-F238E27FC236}">
                  <a16:creationId xmlns:a16="http://schemas.microsoft.com/office/drawing/2014/main" id="{2807159B-2ED8-0344-9F61-840020BB2F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3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Line 112">
              <a:extLst>
                <a:ext uri="{FF2B5EF4-FFF2-40B4-BE49-F238E27FC236}">
                  <a16:creationId xmlns:a16="http://schemas.microsoft.com/office/drawing/2014/main" id="{7436834B-1764-7245-9050-945F9E20CB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44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Line 113">
              <a:extLst>
                <a:ext uri="{FF2B5EF4-FFF2-40B4-BE49-F238E27FC236}">
                  <a16:creationId xmlns:a16="http://schemas.microsoft.com/office/drawing/2014/main" id="{AD506183-8BAC-F845-A9D3-644DCD9924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56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Line 114">
              <a:extLst>
                <a:ext uri="{FF2B5EF4-FFF2-40B4-BE49-F238E27FC236}">
                  <a16:creationId xmlns:a16="http://schemas.microsoft.com/office/drawing/2014/main" id="{F63C582D-E7D2-D14E-A145-688F12BF4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68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Line 115">
              <a:extLst>
                <a:ext uri="{FF2B5EF4-FFF2-40B4-BE49-F238E27FC236}">
                  <a16:creationId xmlns:a16="http://schemas.microsoft.com/office/drawing/2014/main" id="{9CC14D67-9D91-B140-9693-2ED253E78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80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Line 116">
              <a:extLst>
                <a:ext uri="{FF2B5EF4-FFF2-40B4-BE49-F238E27FC236}">
                  <a16:creationId xmlns:a16="http://schemas.microsoft.com/office/drawing/2014/main" id="{599FEA12-2E2D-E042-A0E1-897083812B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93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5" name="Line 117">
              <a:extLst>
                <a:ext uri="{FF2B5EF4-FFF2-40B4-BE49-F238E27FC236}">
                  <a16:creationId xmlns:a16="http://schemas.microsoft.com/office/drawing/2014/main" id="{CF81CBFE-C526-EA4A-B88B-0613387E28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05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Line 118">
              <a:extLst>
                <a:ext uri="{FF2B5EF4-FFF2-40B4-BE49-F238E27FC236}">
                  <a16:creationId xmlns:a16="http://schemas.microsoft.com/office/drawing/2014/main" id="{E94BC92F-78E0-A34D-9414-9CEA07D707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17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7" name="Line 119">
              <a:extLst>
                <a:ext uri="{FF2B5EF4-FFF2-40B4-BE49-F238E27FC236}">
                  <a16:creationId xmlns:a16="http://schemas.microsoft.com/office/drawing/2014/main" id="{201D7C99-A091-1745-9063-2FD30A9268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41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8" name="Line 120">
              <a:extLst>
                <a:ext uri="{FF2B5EF4-FFF2-40B4-BE49-F238E27FC236}">
                  <a16:creationId xmlns:a16="http://schemas.microsoft.com/office/drawing/2014/main" id="{E3CA7DB5-1558-0F4C-B87A-A93D3A7B4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53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9" name="Line 121">
              <a:extLst>
                <a:ext uri="{FF2B5EF4-FFF2-40B4-BE49-F238E27FC236}">
                  <a16:creationId xmlns:a16="http://schemas.microsoft.com/office/drawing/2014/main" id="{9F528340-FB98-DC4F-9CE5-B1005230AA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65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0" name="Line 122">
              <a:extLst>
                <a:ext uri="{FF2B5EF4-FFF2-40B4-BE49-F238E27FC236}">
                  <a16:creationId xmlns:a16="http://schemas.microsoft.com/office/drawing/2014/main" id="{5E9FE88D-A1F7-BA46-AFD3-1C3EB59742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77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1" name="Line 123">
              <a:extLst>
                <a:ext uri="{FF2B5EF4-FFF2-40B4-BE49-F238E27FC236}">
                  <a16:creationId xmlns:a16="http://schemas.microsoft.com/office/drawing/2014/main" id="{DD184785-04B6-2F4D-B7E0-B930F58CF2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90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2" name="Line 124">
              <a:extLst>
                <a:ext uri="{FF2B5EF4-FFF2-40B4-BE49-F238E27FC236}">
                  <a16:creationId xmlns:a16="http://schemas.microsoft.com/office/drawing/2014/main" id="{867150FB-7407-1D47-BA77-8308B46FB2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02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3" name="Line 125">
              <a:extLst>
                <a:ext uri="{FF2B5EF4-FFF2-40B4-BE49-F238E27FC236}">
                  <a16:creationId xmlns:a16="http://schemas.microsoft.com/office/drawing/2014/main" id="{96DDEAFC-8787-514E-A607-DEF4F223B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29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4" name="Line 126">
              <a:extLst>
                <a:ext uri="{FF2B5EF4-FFF2-40B4-BE49-F238E27FC236}">
                  <a16:creationId xmlns:a16="http://schemas.microsoft.com/office/drawing/2014/main" id="{34CC7F96-976C-294C-ABBF-85DDCE265A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26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5" name="Text Box 127">
              <a:extLst>
                <a:ext uri="{FF2B5EF4-FFF2-40B4-BE49-F238E27FC236}">
                  <a16:creationId xmlns:a16="http://schemas.microsoft.com/office/drawing/2014/main" id="{75975384-15EF-604F-9092-61B5480D4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" y="2984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/>
            </a:p>
          </p:txBody>
        </p:sp>
        <p:sp>
          <p:nvSpPr>
            <p:cNvPr id="146" name="Text Box 128">
              <a:extLst>
                <a:ext uri="{FF2B5EF4-FFF2-40B4-BE49-F238E27FC236}">
                  <a16:creationId xmlns:a16="http://schemas.microsoft.com/office/drawing/2014/main" id="{FA55DEB0-0F7B-1F40-B329-3BDF4286E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" y="961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/>
            </a:p>
          </p:txBody>
        </p:sp>
        <p:sp>
          <p:nvSpPr>
            <p:cNvPr id="147" name="Line 129">
              <a:extLst>
                <a:ext uri="{FF2B5EF4-FFF2-40B4-BE49-F238E27FC236}">
                  <a16:creationId xmlns:a16="http://schemas.microsoft.com/office/drawing/2014/main" id="{348CB8FE-681A-7941-B911-323BC59C3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" name="Line 130">
              <a:extLst>
                <a:ext uri="{FF2B5EF4-FFF2-40B4-BE49-F238E27FC236}">
                  <a16:creationId xmlns:a16="http://schemas.microsoft.com/office/drawing/2014/main" id="{5696C407-8645-614B-8C79-DE1D89E4D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9" name="Line 131">
            <a:extLst>
              <a:ext uri="{FF2B5EF4-FFF2-40B4-BE49-F238E27FC236}">
                <a16:creationId xmlns:a16="http://schemas.microsoft.com/office/drawing/2014/main" id="{742BDFC9-8BA4-3A49-A47D-666375FE4EE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7819" y="1061817"/>
            <a:ext cx="0" cy="3565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0" name="Text Box 87">
            <a:extLst>
              <a:ext uri="{FF2B5EF4-FFF2-40B4-BE49-F238E27FC236}">
                <a16:creationId xmlns:a16="http://schemas.microsoft.com/office/drawing/2014/main" id="{8319E145-322E-AA42-8B9E-8DB3D077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9694" y="4079655"/>
            <a:ext cx="1533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rgbClr val="0070C0"/>
                </a:solidFill>
              </a:rPr>
              <a:t> ( ٢ ، ٠ ) </a:t>
            </a:r>
            <a:r>
              <a:rPr lang="en-US" altLang="ar-SA" sz="23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300" b="1" dirty="0">
                <a:solidFill>
                  <a:srgbClr val="0070C0"/>
                </a:solidFill>
              </a:rPr>
              <a:t> </a:t>
            </a:r>
            <a:endParaRPr lang="en-US" altLang="ar-SA" sz="2300" b="1" dirty="0">
              <a:solidFill>
                <a:srgbClr val="0070C0"/>
              </a:solidFill>
            </a:endParaRPr>
          </a:p>
        </p:txBody>
      </p:sp>
      <p:sp>
        <p:nvSpPr>
          <p:cNvPr id="151" name="Text Box 87">
            <a:extLst>
              <a:ext uri="{FF2B5EF4-FFF2-40B4-BE49-F238E27FC236}">
                <a16:creationId xmlns:a16="http://schemas.microsoft.com/office/drawing/2014/main" id="{3F236528-D7E1-F44C-BD64-564D8C075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444" y="4820128"/>
            <a:ext cx="836861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rgbClr val="C00000"/>
                </a:solidFill>
              </a:rPr>
              <a:t> ٣أ\ صـ٥٨ هل تمثل المعادلة التالية دالة؟ </a:t>
            </a:r>
            <a:r>
              <a:rPr lang="ar-SA" altLang="ar-SA" sz="2300" b="1" dirty="0" err="1">
                <a:solidFill>
                  <a:srgbClr val="7030A0"/>
                </a:solidFill>
              </a:rPr>
              <a:t>س</a:t>
            </a:r>
            <a:r>
              <a:rPr lang="ar-SA" altLang="ar-SA" sz="2300" b="1" dirty="0">
                <a:solidFill>
                  <a:srgbClr val="7030A0"/>
                </a:solidFill>
              </a:rPr>
              <a:t>=٢</a:t>
            </a:r>
            <a:endParaRPr lang="en-US" altLang="ar-SA" sz="2300" b="1" dirty="0">
              <a:solidFill>
                <a:srgbClr val="7030A0"/>
              </a:solidFill>
            </a:endParaRPr>
          </a:p>
        </p:txBody>
      </p:sp>
      <p:sp>
        <p:nvSpPr>
          <p:cNvPr id="152" name="Text Box 87">
            <a:extLst>
              <a:ext uri="{FF2B5EF4-FFF2-40B4-BE49-F238E27FC236}">
                <a16:creationId xmlns:a16="http://schemas.microsoft.com/office/drawing/2014/main" id="{F58BAC58-19F8-3C4B-AB3D-095398821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834" y="5254504"/>
            <a:ext cx="48085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rgbClr val="00B050"/>
                </a:solidFill>
              </a:rPr>
              <a:t> </a:t>
            </a:r>
            <a:r>
              <a:rPr lang="ar-SA" altLang="ar-SA" sz="2300" b="1" dirty="0" err="1">
                <a:solidFill>
                  <a:srgbClr val="00B050"/>
                </a:solidFill>
              </a:rPr>
              <a:t>س</a:t>
            </a:r>
            <a:r>
              <a:rPr lang="ar-SA" altLang="ar-SA" sz="2300" b="1" dirty="0">
                <a:solidFill>
                  <a:srgbClr val="00B050"/>
                </a:solidFill>
              </a:rPr>
              <a:t> = ٢ معادلة مستقيم يوازي المحور الصادي</a:t>
            </a:r>
            <a:endParaRPr lang="en-US" altLang="ar-SA" sz="2300" b="1" dirty="0">
              <a:solidFill>
                <a:srgbClr val="00B050"/>
              </a:solidFill>
            </a:endParaRPr>
          </a:p>
        </p:txBody>
      </p:sp>
      <p:sp>
        <p:nvSpPr>
          <p:cNvPr id="153" name="Text Box 87">
            <a:extLst>
              <a:ext uri="{FF2B5EF4-FFF2-40B4-BE49-F238E27FC236}">
                <a16:creationId xmlns:a16="http://schemas.microsoft.com/office/drawing/2014/main" id="{1CD82503-B200-6247-BE9D-42DE25635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226" y="5580390"/>
            <a:ext cx="5964896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rgbClr val="011893"/>
                </a:solidFill>
              </a:rPr>
              <a:t>لاحظ أن العنصر ٢ في المجال ارتبط بأكثر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rgbClr val="011893"/>
                </a:solidFill>
              </a:rPr>
              <a:t> من عنصر في المدى</a:t>
            </a:r>
            <a:endParaRPr lang="en-US" altLang="ar-SA" sz="2300" b="1" dirty="0">
              <a:solidFill>
                <a:srgbClr val="011893"/>
              </a:solidFill>
            </a:endParaRPr>
          </a:p>
        </p:txBody>
      </p:sp>
      <p:sp>
        <p:nvSpPr>
          <p:cNvPr id="154" name="Text Box 87">
            <a:extLst>
              <a:ext uri="{FF2B5EF4-FFF2-40B4-BE49-F238E27FC236}">
                <a16:creationId xmlns:a16="http://schemas.microsoft.com/office/drawing/2014/main" id="{41EF62CB-7D40-8B44-A59F-A6FC75F7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469" y="3697067"/>
            <a:ext cx="4445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3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300" b="1">
                <a:solidFill>
                  <a:schemeClr val="accent2"/>
                </a:solidFill>
              </a:rPr>
              <a:t> </a:t>
            </a:r>
            <a:endParaRPr lang="en-US" altLang="ar-SA" sz="2300" b="1">
              <a:solidFill>
                <a:srgbClr val="FF0000"/>
              </a:solidFill>
            </a:endParaRPr>
          </a:p>
        </p:txBody>
      </p:sp>
      <p:sp>
        <p:nvSpPr>
          <p:cNvPr id="155" name="Text Box 87">
            <a:extLst>
              <a:ext uri="{FF2B5EF4-FFF2-40B4-BE49-F238E27FC236}">
                <a16:creationId xmlns:a16="http://schemas.microsoft.com/office/drawing/2014/main" id="{E46E06FF-A8B1-AB4C-9CD2-B4685802A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106" y="3306542"/>
            <a:ext cx="4445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3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300" b="1">
                <a:solidFill>
                  <a:schemeClr val="accent2"/>
                </a:solidFill>
              </a:rPr>
              <a:t> </a:t>
            </a:r>
            <a:endParaRPr lang="en-US" altLang="ar-SA" sz="2300" b="1">
              <a:solidFill>
                <a:srgbClr val="FF0000"/>
              </a:solidFill>
            </a:endParaRPr>
          </a:p>
        </p:txBody>
      </p:sp>
      <p:grpSp>
        <p:nvGrpSpPr>
          <p:cNvPr id="156" name="مجموعة 207">
            <a:extLst>
              <a:ext uri="{FF2B5EF4-FFF2-40B4-BE49-F238E27FC236}">
                <a16:creationId xmlns:a16="http://schemas.microsoft.com/office/drawing/2014/main" id="{4A95E20E-5B18-8D46-B63C-D3F90DE2075A}"/>
              </a:ext>
            </a:extLst>
          </p:cNvPr>
          <p:cNvGrpSpPr>
            <a:grpSpLocks/>
          </p:cNvGrpSpPr>
          <p:nvPr/>
        </p:nvGrpSpPr>
        <p:grpSpPr bwMode="auto">
          <a:xfrm>
            <a:off x="2369394" y="1211042"/>
            <a:ext cx="3795712" cy="3492500"/>
            <a:chOff x="378619" y="549275"/>
            <a:chExt cx="3794919" cy="3492500"/>
          </a:xfrm>
        </p:grpSpPr>
        <p:sp>
          <p:nvSpPr>
            <p:cNvPr id="157" name="Text Box 127">
              <a:extLst>
                <a:ext uri="{FF2B5EF4-FFF2-40B4-BE49-F238E27FC236}">
                  <a16:creationId xmlns:a16="http://schemas.microsoft.com/office/drawing/2014/main" id="{E6CA2DDF-4666-1D42-8101-17AAD7624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000" y="1247775"/>
              <a:ext cx="490538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/>
            </a:p>
          </p:txBody>
        </p:sp>
        <p:grpSp>
          <p:nvGrpSpPr>
            <p:cNvPr id="158" name="مجموعة 4">
              <a:extLst>
                <a:ext uri="{FF2B5EF4-FFF2-40B4-BE49-F238E27FC236}">
                  <a16:creationId xmlns:a16="http://schemas.microsoft.com/office/drawing/2014/main" id="{200A932C-8E4C-5243-8B3B-66C2950BDE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613" y="549275"/>
              <a:ext cx="3292475" cy="3463925"/>
              <a:chOff x="496393" y="455342"/>
              <a:chExt cx="3291452" cy="3463925"/>
            </a:xfrm>
          </p:grpSpPr>
          <p:sp>
            <p:nvSpPr>
              <p:cNvPr id="161" name="Rectangle 94">
                <a:extLst>
                  <a:ext uri="{FF2B5EF4-FFF2-40B4-BE49-F238E27FC236}">
                    <a16:creationId xmlns:a16="http://schemas.microsoft.com/office/drawing/2014/main" id="{3E8F87FE-9E60-AF4A-83D6-5458F9D14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420" y="455342"/>
                <a:ext cx="3273425" cy="3463925"/>
              </a:xfrm>
              <a:prstGeom prst="rect">
                <a:avLst/>
              </a:prstGeom>
              <a:noFill/>
              <a:ln w="19050">
                <a:solidFill>
                  <a:srgbClr val="3366FF">
                    <a:alpha val="34901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62" name="Line 95">
                <a:extLst>
                  <a:ext uri="{FF2B5EF4-FFF2-40B4-BE49-F238E27FC236}">
                    <a16:creationId xmlns:a16="http://schemas.microsoft.com/office/drawing/2014/main" id="{AE753320-50C4-834E-AFC4-9EA533C6E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7308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3" name="Line 96">
                <a:extLst>
                  <a:ext uri="{FF2B5EF4-FFF2-40B4-BE49-F238E27FC236}">
                    <a16:creationId xmlns:a16="http://schemas.microsoft.com/office/drawing/2014/main" id="{2BF29A46-ED63-3147-BE42-AC2E15A67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2208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" name="Line 97">
                <a:extLst>
                  <a:ext uri="{FF2B5EF4-FFF2-40B4-BE49-F238E27FC236}">
                    <a16:creationId xmlns:a16="http://schemas.microsoft.com/office/drawing/2014/main" id="{0BD7E585-9A0D-074E-8054-2E1584DF8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8695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5" name="Line 98">
                <a:extLst>
                  <a:ext uri="{FF2B5EF4-FFF2-40B4-BE49-F238E27FC236}">
                    <a16:creationId xmlns:a16="http://schemas.microsoft.com/office/drawing/2014/main" id="{04BF2542-B160-C542-9D4C-7B1DD106C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5183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6" name="Line 99">
                <a:extLst>
                  <a:ext uri="{FF2B5EF4-FFF2-40B4-BE49-F238E27FC236}">
                    <a16:creationId xmlns:a16="http://schemas.microsoft.com/office/drawing/2014/main" id="{3800EBD8-5E87-A142-82FD-FACF79DDF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1670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" name="Line 100">
                <a:extLst>
                  <a:ext uri="{FF2B5EF4-FFF2-40B4-BE49-F238E27FC236}">
                    <a16:creationId xmlns:a16="http://schemas.microsoft.com/office/drawing/2014/main" id="{30169DD6-93D4-4A42-9544-C28797828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8158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8" name="Line 101">
                <a:extLst>
                  <a:ext uri="{FF2B5EF4-FFF2-40B4-BE49-F238E27FC236}">
                    <a16:creationId xmlns:a16="http://schemas.microsoft.com/office/drawing/2014/main" id="{6CAC6C3B-1FAE-A443-84DB-F0AA6AF2C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4645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9" name="Line 102">
                <a:extLst>
                  <a:ext uri="{FF2B5EF4-FFF2-40B4-BE49-F238E27FC236}">
                    <a16:creationId xmlns:a16="http://schemas.microsoft.com/office/drawing/2014/main" id="{2D8B3DA5-B4AF-2545-AEF1-17B6D3A21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1133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" name="Line 103">
                <a:extLst>
                  <a:ext uri="{FF2B5EF4-FFF2-40B4-BE49-F238E27FC236}">
                    <a16:creationId xmlns:a16="http://schemas.microsoft.com/office/drawing/2014/main" id="{05D9994B-CD59-9449-8D0B-ECBEF0A84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108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1" name="Line 104">
                <a:extLst>
                  <a:ext uri="{FF2B5EF4-FFF2-40B4-BE49-F238E27FC236}">
                    <a16:creationId xmlns:a16="http://schemas.microsoft.com/office/drawing/2014/main" id="{02A82EEC-20B7-604C-9896-F52A8F7A1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0595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" name="Line 105">
                <a:extLst>
                  <a:ext uri="{FF2B5EF4-FFF2-40B4-BE49-F238E27FC236}">
                    <a16:creationId xmlns:a16="http://schemas.microsoft.com/office/drawing/2014/main" id="{7BDF64FF-7CA6-EA4E-90CC-8DDB84BC7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720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" name="Line 106">
                <a:extLst>
                  <a:ext uri="{FF2B5EF4-FFF2-40B4-BE49-F238E27FC236}">
                    <a16:creationId xmlns:a16="http://schemas.microsoft.com/office/drawing/2014/main" id="{7DA0519E-400C-CA4A-AB07-A1A384064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1983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" name="Line 107">
                <a:extLst>
                  <a:ext uri="{FF2B5EF4-FFF2-40B4-BE49-F238E27FC236}">
                    <a16:creationId xmlns:a16="http://schemas.microsoft.com/office/drawing/2014/main" id="{767BC0E8-F7F1-684D-8CCB-40618D84B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8470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" name="Line 108">
                <a:extLst>
                  <a:ext uri="{FF2B5EF4-FFF2-40B4-BE49-F238E27FC236}">
                    <a16:creationId xmlns:a16="http://schemas.microsoft.com/office/drawing/2014/main" id="{A38DAF74-4122-AA49-A484-CD34474F3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445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" name="Line 109">
                <a:extLst>
                  <a:ext uri="{FF2B5EF4-FFF2-40B4-BE49-F238E27FC236}">
                    <a16:creationId xmlns:a16="http://schemas.microsoft.com/office/drawing/2014/main" id="{37AADE50-B6D0-464E-AB08-8624509EF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7620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" name="Line 110">
                <a:extLst>
                  <a:ext uri="{FF2B5EF4-FFF2-40B4-BE49-F238E27FC236}">
                    <a16:creationId xmlns:a16="http://schemas.microsoft.com/office/drawing/2014/main" id="{32396374-A4BE-1240-AF3D-5FC0BD1AB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933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" name="Line 111">
                <a:extLst>
                  <a:ext uri="{FF2B5EF4-FFF2-40B4-BE49-F238E27FC236}">
                    <a16:creationId xmlns:a16="http://schemas.microsoft.com/office/drawing/2014/main" id="{B5736A0E-9E69-AF48-82CF-43861B9FA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649017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" name="Line 112">
                <a:extLst>
                  <a:ext uri="{FF2B5EF4-FFF2-40B4-BE49-F238E27FC236}">
                    <a16:creationId xmlns:a16="http://schemas.microsoft.com/office/drawing/2014/main" id="{1074BB60-087C-0742-BC38-68E3202D0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841105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" name="Line 113">
                <a:extLst>
                  <a:ext uri="{FF2B5EF4-FFF2-40B4-BE49-F238E27FC236}">
                    <a16:creationId xmlns:a16="http://schemas.microsoft.com/office/drawing/2014/main" id="{6AFCE073-D197-9B40-9299-7F1CCEA53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1033192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" name="Line 114">
                <a:extLst>
                  <a:ext uri="{FF2B5EF4-FFF2-40B4-BE49-F238E27FC236}">
                    <a16:creationId xmlns:a16="http://schemas.microsoft.com/office/drawing/2014/main" id="{C050BAD8-7222-EE47-94F7-42F40D5AC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1225280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" name="Line 115">
                <a:extLst>
                  <a:ext uri="{FF2B5EF4-FFF2-40B4-BE49-F238E27FC236}">
                    <a16:creationId xmlns:a16="http://schemas.microsoft.com/office/drawing/2014/main" id="{9807A4AA-E9DA-754C-8150-CA06C96C3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1417367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" name="Line 116">
                <a:extLst>
                  <a:ext uri="{FF2B5EF4-FFF2-40B4-BE49-F238E27FC236}">
                    <a16:creationId xmlns:a16="http://schemas.microsoft.com/office/drawing/2014/main" id="{AC9FEB18-E513-5340-93E5-BC834B5FC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1611042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" name="Line 117">
                <a:extLst>
                  <a:ext uri="{FF2B5EF4-FFF2-40B4-BE49-F238E27FC236}">
                    <a16:creationId xmlns:a16="http://schemas.microsoft.com/office/drawing/2014/main" id="{FCA8D1A9-CF00-0B47-B8DA-6FD0F2224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1803130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" name="Line 118">
                <a:extLst>
                  <a:ext uri="{FF2B5EF4-FFF2-40B4-BE49-F238E27FC236}">
                    <a16:creationId xmlns:a16="http://schemas.microsoft.com/office/drawing/2014/main" id="{1474EB0D-20C6-764A-850E-C3B4522B9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1995217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" name="Line 119">
                <a:extLst>
                  <a:ext uri="{FF2B5EF4-FFF2-40B4-BE49-F238E27FC236}">
                    <a16:creationId xmlns:a16="http://schemas.microsoft.com/office/drawing/2014/main" id="{F6497417-BA4F-8C47-BC0F-CB07110BE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2379392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" name="Line 120">
                <a:extLst>
                  <a:ext uri="{FF2B5EF4-FFF2-40B4-BE49-F238E27FC236}">
                    <a16:creationId xmlns:a16="http://schemas.microsoft.com/office/drawing/2014/main" id="{EBAD72C5-F5D5-2449-A3FE-B121A89C7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2573067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" name="Line 121">
                <a:extLst>
                  <a:ext uri="{FF2B5EF4-FFF2-40B4-BE49-F238E27FC236}">
                    <a16:creationId xmlns:a16="http://schemas.microsoft.com/office/drawing/2014/main" id="{4C1D3DD9-87FF-374C-B279-9757B3C67E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2765155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" name="Line 122">
                <a:extLst>
                  <a:ext uri="{FF2B5EF4-FFF2-40B4-BE49-F238E27FC236}">
                    <a16:creationId xmlns:a16="http://schemas.microsoft.com/office/drawing/2014/main" id="{38206938-28F4-4A4E-9795-13342DB89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2957242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" name="Line 123">
                <a:extLst>
                  <a:ext uri="{FF2B5EF4-FFF2-40B4-BE49-F238E27FC236}">
                    <a16:creationId xmlns:a16="http://schemas.microsoft.com/office/drawing/2014/main" id="{23246B75-05C7-9F42-A089-3D9BBD9C3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3149330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" name="Line 124">
                <a:extLst>
                  <a:ext uri="{FF2B5EF4-FFF2-40B4-BE49-F238E27FC236}">
                    <a16:creationId xmlns:a16="http://schemas.microsoft.com/office/drawing/2014/main" id="{BCB38843-3F6C-7D49-A101-8E4772EF4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3341417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" name="Line 125">
                <a:extLst>
                  <a:ext uri="{FF2B5EF4-FFF2-40B4-BE49-F238E27FC236}">
                    <a16:creationId xmlns:a16="http://schemas.microsoft.com/office/drawing/2014/main" id="{48D77184-A8F9-884F-9F18-A9B749AC2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2187305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" name="Line 126">
                <a:extLst>
                  <a:ext uri="{FF2B5EF4-FFF2-40B4-BE49-F238E27FC236}">
                    <a16:creationId xmlns:a16="http://schemas.microsoft.com/office/drawing/2014/main" id="{94BF510B-646D-2845-850B-2462772B6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420" y="3727180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" name="Line 129">
                <a:extLst>
                  <a:ext uri="{FF2B5EF4-FFF2-40B4-BE49-F238E27FC236}">
                    <a16:creationId xmlns:a16="http://schemas.microsoft.com/office/drawing/2014/main" id="{7E93E305-23F8-2942-98F7-59C77C9D8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4333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" name="Line 130">
                <a:extLst>
                  <a:ext uri="{FF2B5EF4-FFF2-40B4-BE49-F238E27FC236}">
                    <a16:creationId xmlns:a16="http://schemas.microsoft.com/office/drawing/2014/main" id="{131F9FE5-C5A5-2E4E-9F8B-6B6C1FE65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0820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" name="Line 104">
                <a:extLst>
                  <a:ext uri="{FF2B5EF4-FFF2-40B4-BE49-F238E27FC236}">
                    <a16:creationId xmlns:a16="http://schemas.microsoft.com/office/drawing/2014/main" id="{5D0AD8FF-34E8-B441-BA63-7D15C5465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6870" y="455342"/>
                <a:ext cx="0" cy="3463925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" name="Line 126">
                <a:extLst>
                  <a:ext uri="{FF2B5EF4-FFF2-40B4-BE49-F238E27FC236}">
                    <a16:creationId xmlns:a16="http://schemas.microsoft.com/office/drawing/2014/main" id="{9B1FAE1B-4FA3-E142-86DC-BF8F3B18D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6393" y="3553555"/>
                <a:ext cx="3273425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59" name="Line 93">
              <a:extLst>
                <a:ext uri="{FF2B5EF4-FFF2-40B4-BE49-F238E27FC236}">
                  <a16:creationId xmlns:a16="http://schemas.microsoft.com/office/drawing/2014/main" id="{2D4A353D-44C7-2F4A-967C-E5D13B18F9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2625" y="549275"/>
              <a:ext cx="9525" cy="349250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0" name="Line 93">
              <a:extLst>
                <a:ext uri="{FF2B5EF4-FFF2-40B4-BE49-F238E27FC236}">
                  <a16:creationId xmlns:a16="http://schemas.microsoft.com/office/drawing/2014/main" id="{1EF6CC99-4C57-2442-87AF-57424305D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619" y="1720850"/>
              <a:ext cx="3531394" cy="1474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98" name="Text Box 87">
            <a:extLst>
              <a:ext uri="{FF2B5EF4-FFF2-40B4-BE49-F238E27FC236}">
                <a16:creationId xmlns:a16="http://schemas.microsoft.com/office/drawing/2014/main" id="{C433735F-18D6-2040-AE11-A658059CB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49" y="4764439"/>
            <a:ext cx="555272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chemeClr val="accent2"/>
                </a:solidFill>
              </a:rPr>
              <a:t> </a:t>
            </a:r>
            <a:r>
              <a:rPr lang="ar-SA" altLang="ar-SA" sz="2300" b="1" dirty="0">
                <a:solidFill>
                  <a:srgbClr val="C00000"/>
                </a:solidFill>
              </a:rPr>
              <a:t>٢٣\صـ٦١ هل تمثل المعادلة التالية دالة  ؟ </a:t>
            </a:r>
            <a:r>
              <a:rPr lang="ar-SA" altLang="ar-SA" sz="2300" b="1" dirty="0">
                <a:solidFill>
                  <a:srgbClr val="7030A0"/>
                </a:solidFill>
              </a:rPr>
              <a:t>ص= -٨</a:t>
            </a:r>
            <a:endParaRPr lang="en-US" altLang="ar-SA" sz="2300" b="1" dirty="0">
              <a:solidFill>
                <a:srgbClr val="7030A0"/>
              </a:solidFill>
            </a:endParaRPr>
          </a:p>
        </p:txBody>
      </p:sp>
      <p:sp>
        <p:nvSpPr>
          <p:cNvPr id="199" name="Line 131">
            <a:extLst>
              <a:ext uri="{FF2B5EF4-FFF2-40B4-BE49-F238E27FC236}">
                <a16:creationId xmlns:a16="http://schemas.microsoft.com/office/drawing/2014/main" id="{FD027644-1F0E-4741-8F08-E37D435761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05894" y="3914555"/>
            <a:ext cx="3455987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0" name="Text Box 87">
            <a:extLst>
              <a:ext uri="{FF2B5EF4-FFF2-40B4-BE49-F238E27FC236}">
                <a16:creationId xmlns:a16="http://schemas.microsoft.com/office/drawing/2014/main" id="{EE5CF956-E5D6-0249-8070-4D571CB03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319" y="3181130"/>
            <a:ext cx="17954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23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rgbClr val="0070C0"/>
                </a:solidFill>
              </a:rPr>
              <a:t> ( ٠ ، -٨ ) </a:t>
            </a:r>
            <a:r>
              <a:rPr lang="en-US" altLang="ar-SA" sz="23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ar-SA" sz="2300" b="1" dirty="0">
                <a:solidFill>
                  <a:srgbClr val="0070C0"/>
                </a:solidFill>
              </a:rPr>
              <a:t> </a:t>
            </a:r>
            <a:endParaRPr lang="en-US" altLang="ar-SA" sz="2300" b="1" dirty="0">
              <a:solidFill>
                <a:srgbClr val="0070C0"/>
              </a:solidFill>
            </a:endParaRPr>
          </a:p>
        </p:txBody>
      </p:sp>
      <p:sp>
        <p:nvSpPr>
          <p:cNvPr id="201" name="Text Box 87">
            <a:extLst>
              <a:ext uri="{FF2B5EF4-FFF2-40B4-BE49-F238E27FC236}">
                <a16:creationId xmlns:a16="http://schemas.microsoft.com/office/drawing/2014/main" id="{1D24C766-D0F6-FD4B-9695-408956C11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28" y="5951785"/>
            <a:ext cx="304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المعادلة تمثل دالة</a:t>
            </a:r>
            <a:endParaRPr lang="en-US" altLang="ar-SA" sz="2400" b="1" dirty="0">
              <a:solidFill>
                <a:srgbClr val="006600"/>
              </a:solidFill>
            </a:endParaRPr>
          </a:p>
        </p:txBody>
      </p:sp>
      <p:sp>
        <p:nvSpPr>
          <p:cNvPr id="202" name="Text Box 87">
            <a:extLst>
              <a:ext uri="{FF2B5EF4-FFF2-40B4-BE49-F238E27FC236}">
                <a16:creationId xmlns:a16="http://schemas.microsoft.com/office/drawing/2014/main" id="{C9EFC658-7322-2049-9415-16901DDD7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866" y="5123359"/>
            <a:ext cx="480853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rgbClr val="00B050"/>
                </a:solidFill>
              </a:rPr>
              <a:t>معادلة مستقيم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rgbClr val="00B050"/>
                </a:solidFill>
              </a:rPr>
              <a:t>ص =-٨ يوازي المحور الصادي</a:t>
            </a:r>
            <a:endParaRPr lang="en-US" altLang="ar-SA" sz="2300" b="1" dirty="0">
              <a:solidFill>
                <a:srgbClr val="00B050"/>
              </a:solidFill>
            </a:endParaRPr>
          </a:p>
        </p:txBody>
      </p:sp>
      <p:sp>
        <p:nvSpPr>
          <p:cNvPr id="203" name="Text Box 128">
            <a:extLst>
              <a:ext uri="{FF2B5EF4-FFF2-40B4-BE49-F238E27FC236}">
                <a16:creationId xmlns:a16="http://schemas.microsoft.com/office/drawing/2014/main" id="{F5D22319-E576-234A-A9B4-033AA7061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094" y="920529"/>
            <a:ext cx="492125" cy="5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ص</a:t>
            </a:r>
            <a:endParaRPr lang="en-US" altLang="ar-SA" sz="200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FDD03EA-6820-BB4B-904F-E5BEC8FA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44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2" grpId="0"/>
      <p:bldP spid="153" grpId="0"/>
      <p:bldP spid="154" grpId="0"/>
      <p:bldP spid="155" grpId="0"/>
      <p:bldP spid="198" grpId="0"/>
      <p:bldP spid="200" grpId="0"/>
      <p:bldP spid="201" grpId="0"/>
      <p:bldP spid="2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91939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0548D510-9310-6E4B-A867-34D8E6BFF074}"/>
              </a:ext>
            </a:extLst>
          </p:cNvPr>
          <p:cNvSpPr/>
          <p:nvPr/>
        </p:nvSpPr>
        <p:spPr>
          <a:xfrm>
            <a:off x="4939923" y="2627795"/>
            <a:ext cx="331738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72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٢-٢</a:t>
            </a:r>
          </a:p>
          <a:p>
            <a:pPr algn="ctr">
              <a:defRPr/>
            </a:pPr>
            <a:r>
              <a:rPr lang="ar-SA" sz="8800" dirty="0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الدوال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F9D4EDB-3A04-4841-9BF7-37995F28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131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581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15BCE90B-8572-BE40-97C0-DF590C87C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909" y="1161280"/>
            <a:ext cx="4752975" cy="611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هل تمثل المعادلة ص= ٣س- ٢ دالة ؟</a:t>
            </a:r>
            <a:endParaRPr lang="en-US" altLang="ar-SA" sz="2400" b="1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B0CB76E6-F3A8-AA42-8F46-AD59617D9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309" y="2667818"/>
            <a:ext cx="387191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chemeClr val="accent1">
                    <a:lumMod val="50000"/>
                  </a:schemeClr>
                </a:solidFill>
              </a:rPr>
              <a:t>نكون جدولا للقيم ثم نمثل المعادلة</a:t>
            </a:r>
            <a:endParaRPr lang="en-US" altLang="ar-SA" sz="2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1" name="Group 11">
            <a:extLst>
              <a:ext uri="{FF2B5EF4-FFF2-40B4-BE49-F238E27FC236}">
                <a16:creationId xmlns:a16="http://schemas.microsoft.com/office/drawing/2014/main" id="{14526C0C-3B09-EC47-AC94-0D5C2EE46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666086"/>
              </p:ext>
            </p:extLst>
          </p:nvPr>
        </p:nvGraphicFramePr>
        <p:xfrm>
          <a:off x="6618396" y="3777480"/>
          <a:ext cx="4187825" cy="974820"/>
        </p:xfrm>
        <a:graphic>
          <a:graphicData uri="http://schemas.openxmlformats.org/drawingml/2006/table">
            <a:tbl>
              <a:tblPr rtl="1"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88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3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" name="Text Box 87">
            <a:extLst>
              <a:ext uri="{FF2B5EF4-FFF2-40B4-BE49-F238E27FC236}">
                <a16:creationId xmlns:a16="http://schemas.microsoft.com/office/drawing/2014/main" id="{9AA4A507-0ABE-D249-99CE-F68C10E2C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859" y="4245793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-٢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6CC55D39-7E2D-6145-B236-895652B1F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184" y="4245793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١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87A46C26-281D-6D43-980D-148E5E61B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509" y="4245793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٤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F62A17E5-5563-2843-A7C8-C689F64F2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909" y="4245793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٧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54744232-C149-5D40-B2FA-83A23EFBD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496" y="2024880"/>
            <a:ext cx="28273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rgbClr val="011893"/>
                </a:solidFill>
              </a:rPr>
              <a:t>المعادلة</a:t>
            </a:r>
            <a:endParaRPr lang="en-US" altLang="ar-SA" sz="2300" b="1" dirty="0">
              <a:solidFill>
                <a:srgbClr val="011893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2A933BFE-A297-E248-9269-AD630A43E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234" y="1999480"/>
            <a:ext cx="24685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>
                <a:solidFill>
                  <a:srgbClr val="FF0000"/>
                </a:solidFill>
              </a:rPr>
              <a:t>ص = ٣ س ــ ٢</a:t>
            </a:r>
            <a:endParaRPr lang="en-US" altLang="ar-SA" sz="2300" b="1">
              <a:solidFill>
                <a:srgbClr val="FF0000"/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9EE517EF-C0CE-0844-825D-645BE000D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859" y="3788593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٠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92CEFAD7-D6DE-544C-A408-C204CB38C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184" y="3788593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١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ACDC58A6-AB2C-3A44-B898-76F622617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509" y="3788593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F5443678-87FA-F643-9784-935E23DD1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909" y="3788593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٣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2" name="Group 90">
            <a:extLst>
              <a:ext uri="{FF2B5EF4-FFF2-40B4-BE49-F238E27FC236}">
                <a16:creationId xmlns:a16="http://schemas.microsoft.com/office/drawing/2014/main" id="{DB24CBC6-DA81-CF47-8ACE-DEA16A5E57CE}"/>
              </a:ext>
            </a:extLst>
          </p:cNvPr>
          <p:cNvGrpSpPr>
            <a:grpSpLocks/>
          </p:cNvGrpSpPr>
          <p:nvPr/>
        </p:nvGrpSpPr>
        <p:grpSpPr bwMode="auto">
          <a:xfrm>
            <a:off x="2379771" y="1334318"/>
            <a:ext cx="3689350" cy="3848100"/>
            <a:chOff x="232" y="553"/>
            <a:chExt cx="2324" cy="2424"/>
          </a:xfrm>
        </p:grpSpPr>
        <p:sp>
          <p:nvSpPr>
            <p:cNvPr id="123" name="Line 42">
              <a:extLst>
                <a:ext uri="{FF2B5EF4-FFF2-40B4-BE49-F238E27FC236}">
                  <a16:creationId xmlns:a16="http://schemas.microsoft.com/office/drawing/2014/main" id="{34B220FC-5310-B044-B5AD-76A9D6531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795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Line 43">
              <a:extLst>
                <a:ext uri="{FF2B5EF4-FFF2-40B4-BE49-F238E27FC236}">
                  <a16:creationId xmlns:a16="http://schemas.microsoft.com/office/drawing/2014/main" id="{3275E620-74F8-944B-BE20-E1C863CC8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2373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Rectangle 44">
              <a:extLst>
                <a:ext uri="{FF2B5EF4-FFF2-40B4-BE49-F238E27FC236}">
                  <a16:creationId xmlns:a16="http://schemas.microsoft.com/office/drawing/2014/main" id="{886BB2F2-CD69-8847-81F8-3692FED00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795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6" name="Line 45">
              <a:extLst>
                <a:ext uri="{FF2B5EF4-FFF2-40B4-BE49-F238E27FC236}">
                  <a16:creationId xmlns:a16="http://schemas.microsoft.com/office/drawing/2014/main" id="{83699741-CF04-6348-A34F-A5BFC3156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5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Line 46">
              <a:extLst>
                <a:ext uri="{FF2B5EF4-FFF2-40B4-BE49-F238E27FC236}">
                  <a16:creationId xmlns:a16="http://schemas.microsoft.com/office/drawing/2014/main" id="{2E7936DB-2309-6E4B-830A-935904E2C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1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Line 47">
              <a:extLst>
                <a:ext uri="{FF2B5EF4-FFF2-40B4-BE49-F238E27FC236}">
                  <a16:creationId xmlns:a16="http://schemas.microsoft.com/office/drawing/2014/main" id="{7B167271-5A0D-C545-92D2-5E26E4E09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Line 48">
              <a:extLst>
                <a:ext uri="{FF2B5EF4-FFF2-40B4-BE49-F238E27FC236}">
                  <a16:creationId xmlns:a16="http://schemas.microsoft.com/office/drawing/2014/main" id="{CCB7448B-A182-A645-BDAD-F117CF91F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5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Line 49">
              <a:extLst>
                <a:ext uri="{FF2B5EF4-FFF2-40B4-BE49-F238E27FC236}">
                  <a16:creationId xmlns:a16="http://schemas.microsoft.com/office/drawing/2014/main" id="{6F08CD20-0D96-B64F-9BA6-886A26EA1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Line 50">
              <a:extLst>
                <a:ext uri="{FF2B5EF4-FFF2-40B4-BE49-F238E27FC236}">
                  <a16:creationId xmlns:a16="http://schemas.microsoft.com/office/drawing/2014/main" id="{89625C17-17ED-8243-AD05-2EE48B8CC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Line 51">
              <a:extLst>
                <a:ext uri="{FF2B5EF4-FFF2-40B4-BE49-F238E27FC236}">
                  <a16:creationId xmlns:a16="http://schemas.microsoft.com/office/drawing/2014/main" id="{2FB81BAE-877C-6C4A-ABDF-4944E312A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Line 52">
              <a:extLst>
                <a:ext uri="{FF2B5EF4-FFF2-40B4-BE49-F238E27FC236}">
                  <a16:creationId xmlns:a16="http://schemas.microsoft.com/office/drawing/2014/main" id="{80E25E46-F4CA-014D-903E-7D120F593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3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Line 53">
              <a:extLst>
                <a:ext uri="{FF2B5EF4-FFF2-40B4-BE49-F238E27FC236}">
                  <a16:creationId xmlns:a16="http://schemas.microsoft.com/office/drawing/2014/main" id="{3C460E2D-689F-284C-9835-0B76E016D3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7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5" name="Line 54">
              <a:extLst>
                <a:ext uri="{FF2B5EF4-FFF2-40B4-BE49-F238E27FC236}">
                  <a16:creationId xmlns:a16="http://schemas.microsoft.com/office/drawing/2014/main" id="{B8E53FB4-AE1E-1340-9B23-1DC8C2171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4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Line 55">
              <a:extLst>
                <a:ext uri="{FF2B5EF4-FFF2-40B4-BE49-F238E27FC236}">
                  <a16:creationId xmlns:a16="http://schemas.microsoft.com/office/drawing/2014/main" id="{42CFD7B5-6F99-1941-898F-70DB970AE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7" name="Line 56">
              <a:extLst>
                <a:ext uri="{FF2B5EF4-FFF2-40B4-BE49-F238E27FC236}">
                  <a16:creationId xmlns:a16="http://schemas.microsoft.com/office/drawing/2014/main" id="{E975D729-BFBE-934B-85FE-B142E6BE20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8" name="Line 57">
              <a:extLst>
                <a:ext uri="{FF2B5EF4-FFF2-40B4-BE49-F238E27FC236}">
                  <a16:creationId xmlns:a16="http://schemas.microsoft.com/office/drawing/2014/main" id="{FBC82E7A-AFF3-7448-9A5B-3A60477B5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9" name="Line 58">
              <a:extLst>
                <a:ext uri="{FF2B5EF4-FFF2-40B4-BE49-F238E27FC236}">
                  <a16:creationId xmlns:a16="http://schemas.microsoft.com/office/drawing/2014/main" id="{3D26DA75-F240-6B49-9F2E-C88014AB8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0" name="Line 59">
              <a:extLst>
                <a:ext uri="{FF2B5EF4-FFF2-40B4-BE49-F238E27FC236}">
                  <a16:creationId xmlns:a16="http://schemas.microsoft.com/office/drawing/2014/main" id="{9333D482-75F8-F34A-8FD8-1AE896EC4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1" name="Line 60">
              <a:extLst>
                <a:ext uri="{FF2B5EF4-FFF2-40B4-BE49-F238E27FC236}">
                  <a16:creationId xmlns:a16="http://schemas.microsoft.com/office/drawing/2014/main" id="{DBEC7806-D733-1C4D-AE00-2F2399E5D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2" name="Line 61">
              <a:extLst>
                <a:ext uri="{FF2B5EF4-FFF2-40B4-BE49-F238E27FC236}">
                  <a16:creationId xmlns:a16="http://schemas.microsoft.com/office/drawing/2014/main" id="{6CDB22D4-E58A-9E48-96FE-65C7CD3774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91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3" name="Line 62">
              <a:extLst>
                <a:ext uri="{FF2B5EF4-FFF2-40B4-BE49-F238E27FC236}">
                  <a16:creationId xmlns:a16="http://schemas.microsoft.com/office/drawing/2014/main" id="{F187708D-451F-744B-8B9B-CA9B743CB2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103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4" name="Line 63">
              <a:extLst>
                <a:ext uri="{FF2B5EF4-FFF2-40B4-BE49-F238E27FC236}">
                  <a16:creationId xmlns:a16="http://schemas.microsoft.com/office/drawing/2014/main" id="{ABCAF54D-2CD6-0F4A-834F-AD2B282351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115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5" name="Line 64">
              <a:extLst>
                <a:ext uri="{FF2B5EF4-FFF2-40B4-BE49-F238E27FC236}">
                  <a16:creationId xmlns:a16="http://schemas.microsoft.com/office/drawing/2014/main" id="{25D130A8-98F6-E040-9CAE-F533D057A3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128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6" name="Line 65">
              <a:extLst>
                <a:ext uri="{FF2B5EF4-FFF2-40B4-BE49-F238E27FC236}">
                  <a16:creationId xmlns:a16="http://schemas.microsoft.com/office/drawing/2014/main" id="{E51490B0-83C8-EE4B-BB9D-1D618865F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140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7" name="Line 66">
              <a:extLst>
                <a:ext uri="{FF2B5EF4-FFF2-40B4-BE49-F238E27FC236}">
                  <a16:creationId xmlns:a16="http://schemas.microsoft.com/office/drawing/2014/main" id="{784201FA-1768-2944-8948-364110408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152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" name="Line 67">
              <a:extLst>
                <a:ext uri="{FF2B5EF4-FFF2-40B4-BE49-F238E27FC236}">
                  <a16:creationId xmlns:a16="http://schemas.microsoft.com/office/drawing/2014/main" id="{73EA6A4C-7DE2-B74A-B54E-0D8CA438BA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" y="166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9" name="Line 68">
              <a:extLst>
                <a:ext uri="{FF2B5EF4-FFF2-40B4-BE49-F238E27FC236}">
                  <a16:creationId xmlns:a16="http://schemas.microsoft.com/office/drawing/2014/main" id="{9E53DE56-01AA-4447-A510-144171835D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176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0" name="Line 69">
              <a:extLst>
                <a:ext uri="{FF2B5EF4-FFF2-40B4-BE49-F238E27FC236}">
                  <a16:creationId xmlns:a16="http://schemas.microsoft.com/office/drawing/2014/main" id="{E24203A2-E220-684F-B70A-08F8A80369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200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1" name="Line 70">
              <a:extLst>
                <a:ext uri="{FF2B5EF4-FFF2-40B4-BE49-F238E27FC236}">
                  <a16:creationId xmlns:a16="http://schemas.microsoft.com/office/drawing/2014/main" id="{97613DE1-2C54-324C-B378-23524BD81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212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2" name="Line 71">
              <a:extLst>
                <a:ext uri="{FF2B5EF4-FFF2-40B4-BE49-F238E27FC236}">
                  <a16:creationId xmlns:a16="http://schemas.microsoft.com/office/drawing/2014/main" id="{8C9D2935-43DC-2B43-9AB0-A4E7D8ECB0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225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3" name="Line 72">
              <a:extLst>
                <a:ext uri="{FF2B5EF4-FFF2-40B4-BE49-F238E27FC236}">
                  <a16:creationId xmlns:a16="http://schemas.microsoft.com/office/drawing/2014/main" id="{DB241955-A7A4-124E-856D-9BA8B3F205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273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4" name="Line 73">
              <a:extLst>
                <a:ext uri="{FF2B5EF4-FFF2-40B4-BE49-F238E27FC236}">
                  <a16:creationId xmlns:a16="http://schemas.microsoft.com/office/drawing/2014/main" id="{C084F0B4-3BC2-8243-A958-1ABAF7F389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249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5" name="Line 74">
              <a:extLst>
                <a:ext uri="{FF2B5EF4-FFF2-40B4-BE49-F238E27FC236}">
                  <a16:creationId xmlns:a16="http://schemas.microsoft.com/office/drawing/2014/main" id="{9E8D8ABD-4270-494F-A027-BBF5EF9C06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261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6" name="Line 75">
              <a:extLst>
                <a:ext uri="{FF2B5EF4-FFF2-40B4-BE49-F238E27FC236}">
                  <a16:creationId xmlns:a16="http://schemas.microsoft.com/office/drawing/2014/main" id="{0FDDF3FB-8742-AC48-87E5-D7FAEB43E2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188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7" name="Line 76">
              <a:extLst>
                <a:ext uri="{FF2B5EF4-FFF2-40B4-BE49-F238E27FC236}">
                  <a16:creationId xmlns:a16="http://schemas.microsoft.com/office/drawing/2014/main" id="{51031C70-6E81-8F4E-8FAD-A3C6D896D6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" y="285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8" name="Text Box 77">
              <a:extLst>
                <a:ext uri="{FF2B5EF4-FFF2-40B4-BE49-F238E27FC236}">
                  <a16:creationId xmlns:a16="http://schemas.microsoft.com/office/drawing/2014/main" id="{A01DA3FC-FACD-D345-92CB-23201BF46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" y="2251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/>
            </a:p>
          </p:txBody>
        </p:sp>
        <p:sp>
          <p:nvSpPr>
            <p:cNvPr id="159" name="Text Box 78">
              <a:extLst>
                <a:ext uri="{FF2B5EF4-FFF2-40B4-BE49-F238E27FC236}">
                  <a16:creationId xmlns:a16="http://schemas.microsoft.com/office/drawing/2014/main" id="{452350AF-5A21-A141-967F-1A9AB72403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55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/>
            </a:p>
          </p:txBody>
        </p:sp>
        <p:sp>
          <p:nvSpPr>
            <p:cNvPr id="160" name="Line 79">
              <a:extLst>
                <a:ext uri="{FF2B5EF4-FFF2-40B4-BE49-F238E27FC236}">
                  <a16:creationId xmlns:a16="http://schemas.microsoft.com/office/drawing/2014/main" id="{CB5A73C2-E23F-0C47-96E5-072020CBF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1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1" name="Line 80">
              <a:extLst>
                <a:ext uri="{FF2B5EF4-FFF2-40B4-BE49-F238E27FC236}">
                  <a16:creationId xmlns:a16="http://schemas.microsoft.com/office/drawing/2014/main" id="{2BAA9D40-A4D1-7745-9730-7F4CE828D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7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62" name="Text Box 81">
            <a:extLst>
              <a:ext uri="{FF2B5EF4-FFF2-40B4-BE49-F238E27FC236}">
                <a16:creationId xmlns:a16="http://schemas.microsoft.com/office/drawing/2014/main" id="{3BDBE248-D8F6-024B-B1EF-001BF94ED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59" y="3823518"/>
            <a:ext cx="554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3" name="Text Box 82">
            <a:extLst>
              <a:ext uri="{FF2B5EF4-FFF2-40B4-BE49-F238E27FC236}">
                <a16:creationId xmlns:a16="http://schemas.microsoft.com/office/drawing/2014/main" id="{6C79D2DA-C5F7-6547-AF3D-69F6DE061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421" y="3248843"/>
            <a:ext cx="554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4" name="Text Box 83">
            <a:extLst>
              <a:ext uri="{FF2B5EF4-FFF2-40B4-BE49-F238E27FC236}">
                <a16:creationId xmlns:a16="http://schemas.microsoft.com/office/drawing/2014/main" id="{2FD7463D-3102-F94E-864C-31CD07552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171" y="2699568"/>
            <a:ext cx="554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5" name="Text Box 84">
            <a:extLst>
              <a:ext uri="{FF2B5EF4-FFF2-40B4-BE49-F238E27FC236}">
                <a16:creationId xmlns:a16="http://schemas.microsoft.com/office/drawing/2014/main" id="{CB94B7D1-D10E-E646-B075-0E0806BC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534" y="4428355"/>
            <a:ext cx="554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6" name="Line 85">
            <a:extLst>
              <a:ext uri="{FF2B5EF4-FFF2-40B4-BE49-F238E27FC236}">
                <a16:creationId xmlns:a16="http://schemas.microsoft.com/office/drawing/2014/main" id="{F5AA9454-EDFA-BC42-AE3F-72D5AE9F1A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6221" y="1953443"/>
            <a:ext cx="989013" cy="36306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7" name="Line 86">
            <a:extLst>
              <a:ext uri="{FF2B5EF4-FFF2-40B4-BE49-F238E27FC236}">
                <a16:creationId xmlns:a16="http://schemas.microsoft.com/office/drawing/2014/main" id="{74F4DF32-23A7-7143-BA8F-A0494EE7F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6471" y="1670868"/>
            <a:ext cx="0" cy="40687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8" name="Text Box 87">
            <a:extLst>
              <a:ext uri="{FF2B5EF4-FFF2-40B4-BE49-F238E27FC236}">
                <a16:creationId xmlns:a16="http://schemas.microsoft.com/office/drawing/2014/main" id="{4C93FD39-C01A-DE43-AC47-FC502132C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383" y="5068142"/>
            <a:ext cx="54197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rgbClr val="011893"/>
                </a:solidFill>
              </a:rPr>
              <a:t>لاحظ الخط الرأسي قطع التمثيل البياني في نقطة واحدة</a:t>
            </a:r>
            <a:endParaRPr lang="en-US" altLang="ar-SA" sz="2300" b="1" dirty="0">
              <a:solidFill>
                <a:srgbClr val="011893"/>
              </a:solidFill>
            </a:endParaRPr>
          </a:p>
        </p:txBody>
      </p:sp>
      <p:sp>
        <p:nvSpPr>
          <p:cNvPr id="169" name="Text Box 87">
            <a:extLst>
              <a:ext uri="{FF2B5EF4-FFF2-40B4-BE49-F238E27FC236}">
                <a16:creationId xmlns:a16="http://schemas.microsoft.com/office/drawing/2014/main" id="{BF399EEF-587B-754D-A667-3CE121DD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060" y="5550714"/>
            <a:ext cx="304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أي أن المعادلة تمثل دالة</a:t>
            </a:r>
            <a:endParaRPr lang="en-US" altLang="ar-SA" sz="2400" b="1" dirty="0">
              <a:solidFill>
                <a:srgbClr val="006600"/>
              </a:solidFill>
            </a:endParaRPr>
          </a:p>
        </p:txBody>
      </p:sp>
      <p:sp>
        <p:nvSpPr>
          <p:cNvPr id="170" name="مربع نص 64">
            <a:extLst>
              <a:ext uri="{FF2B5EF4-FFF2-40B4-BE49-F238E27FC236}">
                <a16:creationId xmlns:a16="http://schemas.microsoft.com/office/drawing/2014/main" id="{685B057A-E6CB-1B47-AED5-FEADF5442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02" y="1134075"/>
            <a:ext cx="271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٢٥ - صـ٦١ </a:t>
            </a:r>
          </a:p>
        </p:txBody>
      </p:sp>
      <p:sp>
        <p:nvSpPr>
          <p:cNvPr id="172" name="مستطيل 17">
            <a:extLst>
              <a:ext uri="{FF2B5EF4-FFF2-40B4-BE49-F238E27FC236}">
                <a16:creationId xmlns:a16="http://schemas.microsoft.com/office/drawing/2014/main" id="{B75F2B08-043D-9C44-AB08-ECC774AB3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7634" y="3334568"/>
            <a:ext cx="820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/>
              <a:t>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8C422CF-770D-6640-B72E-853AFA59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9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62" grpId="0"/>
      <p:bldP spid="163" grpId="0"/>
      <p:bldP spid="164" grpId="0"/>
      <p:bldP spid="165" grpId="0"/>
      <p:bldP spid="168" grpId="0"/>
      <p:bldP spid="1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119366" y="1109502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018C12A0-B5A8-3246-937A-23E092A6B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561" y="936086"/>
            <a:ext cx="5773473" cy="1187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أوجد القيم الآتية للدالة :  د ( س ) = ٢ س ــ ٣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9712C36C-4A2D-A84E-AF00-9DE362FB4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5210" y="1531399"/>
            <a:ext cx="126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د ( ١ )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A26ABEF4-2903-254C-8E47-91C050CF4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885" y="1528224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 ٦ ــ د ( ٥ ) 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F5DCC488-FD38-904F-AB8C-B1E603FE1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547" y="3139536"/>
            <a:ext cx="126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د ( </a:t>
            </a:r>
            <a:r>
              <a:rPr lang="ar-SA" altLang="ar-SA" sz="2400" b="1" dirty="0">
                <a:solidFill>
                  <a:srgbClr val="C00000"/>
                </a:solidFill>
              </a:rPr>
              <a:t>١</a:t>
            </a:r>
            <a:r>
              <a:rPr lang="ar-SA" altLang="ar-SA" sz="2400" b="1" dirty="0">
                <a:solidFill>
                  <a:srgbClr val="0070C0"/>
                </a:solidFill>
              </a:rPr>
              <a:t> ) = 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44A53D6D-902C-1644-83C8-0DE5F3C62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397" y="3941224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د ( </a:t>
            </a:r>
            <a:r>
              <a:rPr lang="ar-SA" altLang="ar-SA" sz="2400" b="1" dirty="0">
                <a:solidFill>
                  <a:srgbClr val="C00000"/>
                </a:solidFill>
              </a:rPr>
              <a:t>١</a:t>
            </a:r>
            <a:r>
              <a:rPr lang="ar-SA" altLang="ar-SA" sz="2400" b="1" dirty="0">
                <a:solidFill>
                  <a:srgbClr val="0070C0"/>
                </a:solidFill>
              </a:rPr>
              <a:t> ) 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= ٢ ــ  ٣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212DE44E-6C41-B048-BD5E-47BC6B024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047" y="4698461"/>
            <a:ext cx="2341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د ( </a:t>
            </a:r>
            <a:r>
              <a:rPr lang="ar-SA" altLang="ar-SA" sz="2400" b="1" dirty="0">
                <a:solidFill>
                  <a:srgbClr val="C00000"/>
                </a:solidFill>
              </a:rPr>
              <a:t>١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 ) =  ــ ١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815A6160-DB9E-9646-A8CB-5A73EE18D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422" y="3139536"/>
            <a:ext cx="212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٢ ( </a:t>
            </a:r>
            <a:r>
              <a:rPr lang="ar-SA" altLang="ar-SA" sz="2400" b="1" dirty="0">
                <a:solidFill>
                  <a:srgbClr val="C00000"/>
                </a:solidFill>
              </a:rPr>
              <a:t>١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 ) ــ  ٣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72182CC4-14E8-A347-94CE-5B30E61F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085" y="3149061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د ( </a:t>
            </a:r>
            <a:r>
              <a:rPr lang="ar-SA" altLang="ar-SA" sz="2400" b="1" dirty="0">
                <a:solidFill>
                  <a:srgbClr val="C00000"/>
                </a:solidFill>
              </a:rPr>
              <a:t>٥</a:t>
            </a:r>
            <a:r>
              <a:rPr lang="ar-SA" altLang="ar-SA" sz="2400" b="1" dirty="0">
                <a:solidFill>
                  <a:srgbClr val="0070C0"/>
                </a:solidFill>
              </a:rPr>
              <a:t> ) = 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3476E212-A957-4945-8BEB-A68A2ACD6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247" y="3950749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د ( </a:t>
            </a:r>
            <a:r>
              <a:rPr lang="ar-SA" altLang="ar-SA" sz="2400" b="1" dirty="0">
                <a:solidFill>
                  <a:srgbClr val="C00000"/>
                </a:solidFill>
              </a:rPr>
              <a:t>٥</a:t>
            </a:r>
            <a:r>
              <a:rPr lang="ar-SA" altLang="ar-SA" sz="2400" b="1" dirty="0">
                <a:solidFill>
                  <a:srgbClr val="0070C0"/>
                </a:solidFill>
              </a:rPr>
              <a:t> ) 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=</a:t>
            </a:r>
            <a:r>
              <a:rPr lang="ar-SA" altLang="ar-SA" sz="2400" b="1" dirty="0">
                <a:solidFill>
                  <a:schemeClr val="accent2"/>
                </a:solidFill>
              </a:rPr>
              <a:t>  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١٠  ــ  ٣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9E20FCC9-91B4-5544-980F-9FE60EF2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97" y="4707986"/>
            <a:ext cx="2341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د ( </a:t>
            </a:r>
            <a:r>
              <a:rPr lang="ar-SA" altLang="ar-SA" sz="2400" b="1" dirty="0">
                <a:solidFill>
                  <a:srgbClr val="C00000"/>
                </a:solidFill>
              </a:rPr>
              <a:t>٥</a:t>
            </a:r>
            <a:r>
              <a:rPr lang="ar-SA" altLang="ar-SA" sz="2400" b="1" dirty="0">
                <a:solidFill>
                  <a:srgbClr val="0070C0"/>
                </a:solidFill>
              </a:rPr>
              <a:t> ) 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=</a:t>
            </a:r>
            <a:r>
              <a:rPr lang="ar-SA" altLang="ar-SA" sz="2400" b="1" dirty="0">
                <a:solidFill>
                  <a:schemeClr val="accent2"/>
                </a:solidFill>
              </a:rPr>
              <a:t>  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٧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761B6CDA-B5CA-F54F-B3B0-E360593C9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685" y="3149061"/>
            <a:ext cx="212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٢(</a:t>
            </a:r>
            <a:r>
              <a:rPr lang="ar-SA" altLang="ar-SA" sz="2400" b="1" dirty="0">
                <a:solidFill>
                  <a:srgbClr val="C00000"/>
                </a:solidFill>
              </a:rPr>
              <a:t>٥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 ) ــ  ٣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EBCCB07C-56DC-8946-8312-B9BCAEAFB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422" y="5716049"/>
            <a:ext cx="205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٦ ــ د ( </a:t>
            </a:r>
            <a:r>
              <a:rPr lang="ar-SA" altLang="ar-SA" sz="2400" b="1" dirty="0">
                <a:solidFill>
                  <a:srgbClr val="C00000"/>
                </a:solidFill>
              </a:rPr>
              <a:t>٥</a:t>
            </a:r>
            <a:r>
              <a:rPr lang="ar-SA" altLang="ar-SA" sz="2400" b="1" dirty="0">
                <a:solidFill>
                  <a:srgbClr val="006600"/>
                </a:solidFill>
              </a:rPr>
              <a:t> ) =</a:t>
            </a:r>
            <a:endParaRPr lang="en-US" altLang="ar-SA" sz="2400" b="1" dirty="0">
              <a:solidFill>
                <a:srgbClr val="006600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7A40E394-EC34-B544-942A-5BFB296EB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460" y="5706524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٦ ــ </a:t>
            </a:r>
            <a:r>
              <a:rPr lang="ar-SA" altLang="ar-SA" sz="2400" b="1">
                <a:solidFill>
                  <a:srgbClr val="0000FF"/>
                </a:solidFill>
              </a:rPr>
              <a:t>٧</a:t>
            </a:r>
            <a:r>
              <a:rPr lang="ar-SA" altLang="ar-SA" sz="2400" b="1">
                <a:solidFill>
                  <a:srgbClr val="006600"/>
                </a:solidFill>
              </a:rPr>
              <a:t>  =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F66F32EC-FC8E-1E42-91CD-DBCEA6991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347" y="5706524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ــ ١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pic>
        <p:nvPicPr>
          <p:cNvPr id="124" name="Picture 65">
            <a:extLst>
              <a:ext uri="{FF2B5EF4-FFF2-40B4-BE49-F238E27FC236}">
                <a16:creationId xmlns:a16="http://schemas.microsoft.com/office/drawing/2014/main" id="{5D103739-78CA-ED47-8BAF-210856E07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37" y="2012899"/>
            <a:ext cx="1443037" cy="4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مربع نص 19">
            <a:extLst>
              <a:ext uri="{FF2B5EF4-FFF2-40B4-BE49-F238E27FC236}">
                <a16:creationId xmlns:a16="http://schemas.microsoft.com/office/drawing/2014/main" id="{CD377AF0-8E18-7E46-93D5-CA294DD6A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712" y="1370881"/>
            <a:ext cx="2719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٤أ-٤ب صـ٥٩ </a:t>
            </a:r>
          </a:p>
        </p:txBody>
      </p:sp>
      <p:cxnSp>
        <p:nvCxnSpPr>
          <p:cNvPr id="126" name="موصل مستقيم 125">
            <a:extLst>
              <a:ext uri="{FF2B5EF4-FFF2-40B4-BE49-F238E27FC236}">
                <a16:creationId xmlns:a16="http://schemas.microsoft.com/office/drawing/2014/main" id="{87866A10-BACE-C643-8518-24503494617E}"/>
              </a:ext>
            </a:extLst>
          </p:cNvPr>
          <p:cNvCxnSpPr>
            <a:cxnSpLocks/>
          </p:cNvCxnSpPr>
          <p:nvPr/>
        </p:nvCxnSpPr>
        <p:spPr>
          <a:xfrm>
            <a:off x="7377397" y="2955386"/>
            <a:ext cx="0" cy="35260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موصل مستقيم 126">
            <a:extLst>
              <a:ext uri="{FF2B5EF4-FFF2-40B4-BE49-F238E27FC236}">
                <a16:creationId xmlns:a16="http://schemas.microsoft.com/office/drawing/2014/main" id="{3B6F3A7D-7C95-784F-8910-061E2E80750A}"/>
              </a:ext>
            </a:extLst>
          </p:cNvPr>
          <p:cNvCxnSpPr>
            <a:cxnSpLocks/>
          </p:cNvCxnSpPr>
          <p:nvPr/>
        </p:nvCxnSpPr>
        <p:spPr>
          <a:xfrm>
            <a:off x="1725897" y="5346161"/>
            <a:ext cx="565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مربع نص 22">
            <a:extLst>
              <a:ext uri="{FF2B5EF4-FFF2-40B4-BE49-F238E27FC236}">
                <a16:creationId xmlns:a16="http://schemas.microsoft.com/office/drawing/2014/main" id="{54EB6708-9FB2-E24A-BC2B-DF6E0FB2F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222" y="2282286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2400" b="1"/>
              <a:t>د ( س ) = ٢ س ــ ٣</a:t>
            </a:r>
          </a:p>
        </p:txBody>
      </p:sp>
      <p:cxnSp>
        <p:nvCxnSpPr>
          <p:cNvPr id="129" name="رابط كسهم مستقيم 128">
            <a:extLst>
              <a:ext uri="{FF2B5EF4-FFF2-40B4-BE49-F238E27FC236}">
                <a16:creationId xmlns:a16="http://schemas.microsoft.com/office/drawing/2014/main" id="{E007DF48-C555-454F-91D2-AD81ED42E702}"/>
              </a:ext>
            </a:extLst>
          </p:cNvPr>
          <p:cNvCxnSpPr>
            <a:cxnSpLocks/>
            <a:endCxn id="112" idx="0"/>
          </p:cNvCxnSpPr>
          <p:nvPr/>
        </p:nvCxnSpPr>
        <p:spPr>
          <a:xfrm>
            <a:off x="8831547" y="2585499"/>
            <a:ext cx="1012825" cy="5540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رابط كسهم مستقيم 129">
            <a:extLst>
              <a:ext uri="{FF2B5EF4-FFF2-40B4-BE49-F238E27FC236}">
                <a16:creationId xmlns:a16="http://schemas.microsoft.com/office/drawing/2014/main" id="{DFABA111-051B-064F-BDDC-A344818D06EC}"/>
              </a:ext>
            </a:extLst>
          </p:cNvPr>
          <p:cNvCxnSpPr>
            <a:cxnSpLocks/>
          </p:cNvCxnSpPr>
          <p:nvPr/>
        </p:nvCxnSpPr>
        <p:spPr>
          <a:xfrm flipH="1">
            <a:off x="5681947" y="2682336"/>
            <a:ext cx="2776538" cy="5540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رابط كسهم مستقيم 130">
            <a:extLst>
              <a:ext uri="{FF2B5EF4-FFF2-40B4-BE49-F238E27FC236}">
                <a16:creationId xmlns:a16="http://schemas.microsoft.com/office/drawing/2014/main" id="{D6811A5C-6A73-4B4D-BFD5-4B164AD98294}"/>
              </a:ext>
            </a:extLst>
          </p:cNvPr>
          <p:cNvCxnSpPr>
            <a:cxnSpLocks/>
            <a:endCxn id="120" idx="0"/>
          </p:cNvCxnSpPr>
          <p:nvPr/>
        </p:nvCxnSpPr>
        <p:spPr>
          <a:xfrm>
            <a:off x="4929472" y="5136611"/>
            <a:ext cx="752475" cy="5794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1289703-570E-FE4C-B5D6-FCD3D1EC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72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9699039" y="96271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فمهك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F39B4C3E-51A0-A740-90F6-41F7C74AA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910" y="636838"/>
            <a:ext cx="6229350" cy="1187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أوجد القيم الآتية للدالة :  د ( س ) = ٢ س ــ ٣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2E44B7AA-5C81-8C45-9A3A-C9794C25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85" y="2883150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د ( </a:t>
            </a:r>
            <a:r>
              <a:rPr lang="ar-SA" altLang="ar-SA" sz="2400" b="1">
                <a:solidFill>
                  <a:srgbClr val="FF0000"/>
                </a:solidFill>
              </a:rPr>
              <a:t>ــ ١</a:t>
            </a:r>
            <a:r>
              <a:rPr lang="ar-SA" altLang="ar-SA" sz="2400" b="1">
                <a:solidFill>
                  <a:schemeClr val="accent2"/>
                </a:solidFill>
              </a:rPr>
              <a:t> ) = 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8A6071CF-1353-4A48-8376-59FE445B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310" y="3684838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د ( </a:t>
            </a:r>
            <a:r>
              <a:rPr lang="ar-SA" altLang="ar-SA" sz="2400" b="1" dirty="0">
                <a:solidFill>
                  <a:srgbClr val="C00000"/>
                </a:solidFill>
              </a:rPr>
              <a:t>ــ ١ </a:t>
            </a:r>
            <a:r>
              <a:rPr lang="ar-SA" altLang="ar-SA" sz="2400" b="1" dirty="0">
                <a:solidFill>
                  <a:srgbClr val="011893"/>
                </a:solidFill>
              </a:rPr>
              <a:t>) = ــ ٢ ــ  ٣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EA11BB5F-7768-D342-AA24-F84ED2CF6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60" y="4442075"/>
            <a:ext cx="2341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د ( </a:t>
            </a:r>
            <a:r>
              <a:rPr lang="ar-SA" altLang="ar-SA" sz="2400" b="1" dirty="0">
                <a:solidFill>
                  <a:srgbClr val="C00000"/>
                </a:solidFill>
              </a:rPr>
              <a:t>ــ ١ 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) =  ــ٥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7A92FBFE-4BF3-B64E-A287-89E75898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023" y="2883150"/>
            <a:ext cx="212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٢ ( </a:t>
            </a:r>
            <a:r>
              <a:rPr lang="ar-SA" altLang="ar-SA" sz="2400" b="1" dirty="0">
                <a:solidFill>
                  <a:srgbClr val="C00000"/>
                </a:solidFill>
              </a:rPr>
              <a:t>ــ ١ </a:t>
            </a:r>
            <a:r>
              <a:rPr lang="ar-SA" altLang="ar-SA" sz="2400" b="1" dirty="0">
                <a:solidFill>
                  <a:srgbClr val="011893"/>
                </a:solidFill>
              </a:rPr>
              <a:t>) ــ  ٣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5A627ED3-B841-F541-BC0F-F6A10997C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98" y="2892675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د ( </a:t>
            </a:r>
            <a:r>
              <a:rPr lang="ar-SA" altLang="ar-SA" sz="2400" b="1">
                <a:solidFill>
                  <a:srgbClr val="FF0000"/>
                </a:solidFill>
              </a:rPr>
              <a:t>٢</a:t>
            </a:r>
            <a:r>
              <a:rPr lang="ar-SA" altLang="ar-SA" sz="2400" b="1">
                <a:solidFill>
                  <a:schemeClr val="accent2"/>
                </a:solidFill>
              </a:rPr>
              <a:t> ) = 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52EFA7C1-9E08-994A-A0B0-E8303FA0D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60" y="3694363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د ( </a:t>
            </a:r>
            <a:r>
              <a:rPr lang="ar-SA" altLang="ar-SA" sz="2400" b="1" dirty="0">
                <a:solidFill>
                  <a:srgbClr val="C00000"/>
                </a:solidFill>
              </a:rPr>
              <a:t>٢</a:t>
            </a:r>
            <a:r>
              <a:rPr lang="ar-SA" altLang="ar-SA" sz="2400" b="1" dirty="0">
                <a:solidFill>
                  <a:srgbClr val="011893"/>
                </a:solidFill>
              </a:rPr>
              <a:t> ) =  ٤  ــ  ٣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20B3C2C8-D835-7345-B20C-3DD503DDE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810" y="4451600"/>
            <a:ext cx="2341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د ( </a:t>
            </a:r>
            <a:r>
              <a:rPr lang="ar-SA" altLang="ar-SA" sz="2400" b="1" dirty="0">
                <a:solidFill>
                  <a:srgbClr val="C00000"/>
                </a:solidFill>
              </a:rPr>
              <a:t>٢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 ) =  ١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48E0F7DF-68F3-E74C-9164-2FC2C17BF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598" y="2892675"/>
            <a:ext cx="212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٢ ( </a:t>
            </a:r>
            <a:r>
              <a:rPr lang="ar-SA" altLang="ar-SA" sz="2400" b="1" dirty="0">
                <a:solidFill>
                  <a:srgbClr val="C00000"/>
                </a:solidFill>
              </a:rPr>
              <a:t>٢</a:t>
            </a:r>
            <a:r>
              <a:rPr lang="ar-SA" altLang="ar-SA" sz="2400" b="1" dirty="0">
                <a:solidFill>
                  <a:srgbClr val="011893"/>
                </a:solidFill>
              </a:rPr>
              <a:t> ) ــ  ٣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6F6490A9-1306-C245-A416-977C29865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85" y="5602538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د ( </a:t>
            </a:r>
            <a:r>
              <a:rPr lang="ar-SA" altLang="ar-SA" sz="2400" b="1">
                <a:solidFill>
                  <a:srgbClr val="FF0000"/>
                </a:solidFill>
              </a:rPr>
              <a:t>ــ ١</a:t>
            </a:r>
            <a:r>
              <a:rPr lang="ar-SA" altLang="ar-SA" sz="2400" b="1">
                <a:solidFill>
                  <a:srgbClr val="006600"/>
                </a:solidFill>
              </a:rPr>
              <a:t>) + د ( ( </a:t>
            </a:r>
            <a:r>
              <a:rPr lang="ar-SA" altLang="ar-SA" sz="2400" b="1">
                <a:solidFill>
                  <a:srgbClr val="FF0000"/>
                </a:solidFill>
              </a:rPr>
              <a:t>٢</a:t>
            </a:r>
            <a:r>
              <a:rPr lang="ar-SA" altLang="ar-SA" sz="2400" b="1">
                <a:solidFill>
                  <a:srgbClr val="006600"/>
                </a:solidFill>
              </a:rPr>
              <a:t> ) =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5FBE99ED-1112-A74E-8759-DDB2E268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98" y="5593013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٥</a:t>
            </a:r>
            <a:r>
              <a:rPr lang="ar-SA" altLang="ar-SA" sz="2400" b="1">
                <a:solidFill>
                  <a:srgbClr val="006600"/>
                </a:solidFill>
              </a:rPr>
              <a:t> + </a:t>
            </a:r>
            <a:r>
              <a:rPr lang="ar-SA" altLang="ar-SA" sz="2400" b="1">
                <a:solidFill>
                  <a:srgbClr val="0000FF"/>
                </a:solidFill>
              </a:rPr>
              <a:t>١</a:t>
            </a:r>
            <a:r>
              <a:rPr lang="ar-SA" altLang="ar-SA" sz="2400" b="1">
                <a:solidFill>
                  <a:srgbClr val="006600"/>
                </a:solidFill>
              </a:rPr>
              <a:t> =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638355AD-ACEB-D340-8A81-3039658E3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73" y="5593013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ــ ٤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08AEAF0E-AE3D-2249-93C0-10D9F8D04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773" y="1230563"/>
            <a:ext cx="2411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 د ( ــ ١ ) + د ( ٢ ) 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23" name="مربع نص 15">
            <a:extLst>
              <a:ext uri="{FF2B5EF4-FFF2-40B4-BE49-F238E27FC236}">
                <a16:creationId xmlns:a16="http://schemas.microsoft.com/office/drawing/2014/main" id="{A1862EAE-F6C5-E743-BA27-B19CB89D0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198" y="1929310"/>
            <a:ext cx="271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٤ج؛ صـ٥٩ </a:t>
            </a:r>
          </a:p>
        </p:txBody>
      </p:sp>
      <p:cxnSp>
        <p:nvCxnSpPr>
          <p:cNvPr id="124" name="موصل مستقيم 123">
            <a:extLst>
              <a:ext uri="{FF2B5EF4-FFF2-40B4-BE49-F238E27FC236}">
                <a16:creationId xmlns:a16="http://schemas.microsoft.com/office/drawing/2014/main" id="{C42CD009-64EC-9A48-BC9B-555E0CBC897D}"/>
              </a:ext>
            </a:extLst>
          </p:cNvPr>
          <p:cNvCxnSpPr>
            <a:cxnSpLocks/>
          </p:cNvCxnSpPr>
          <p:nvPr/>
        </p:nvCxnSpPr>
        <p:spPr>
          <a:xfrm>
            <a:off x="7008873" y="2456113"/>
            <a:ext cx="0" cy="299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موصل مستقيم 124">
            <a:extLst>
              <a:ext uri="{FF2B5EF4-FFF2-40B4-BE49-F238E27FC236}">
                <a16:creationId xmlns:a16="http://schemas.microsoft.com/office/drawing/2014/main" id="{A0E0A3BE-8B08-5348-BEA5-A5AE84852459}"/>
              </a:ext>
            </a:extLst>
          </p:cNvPr>
          <p:cNvCxnSpPr>
            <a:cxnSpLocks/>
          </p:cNvCxnSpPr>
          <p:nvPr/>
        </p:nvCxnSpPr>
        <p:spPr>
          <a:xfrm>
            <a:off x="3498910" y="5405688"/>
            <a:ext cx="6834188" cy="44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رابط كسهم مستقيم 125">
            <a:extLst>
              <a:ext uri="{FF2B5EF4-FFF2-40B4-BE49-F238E27FC236}">
                <a16:creationId xmlns:a16="http://schemas.microsoft.com/office/drawing/2014/main" id="{6CA86704-FD60-4F4F-A43C-6FACDC11D774}"/>
              </a:ext>
            </a:extLst>
          </p:cNvPr>
          <p:cNvCxnSpPr>
            <a:cxnSpLocks/>
          </p:cNvCxnSpPr>
          <p:nvPr/>
        </p:nvCxnSpPr>
        <p:spPr>
          <a:xfrm>
            <a:off x="5457885" y="1230563"/>
            <a:ext cx="53975" cy="17494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رابط كسهم مستقيم 126">
            <a:extLst>
              <a:ext uri="{FF2B5EF4-FFF2-40B4-BE49-F238E27FC236}">
                <a16:creationId xmlns:a16="http://schemas.microsoft.com/office/drawing/2014/main" id="{03422E69-D4C6-6044-8EF0-C9A0F23575D7}"/>
              </a:ext>
            </a:extLst>
          </p:cNvPr>
          <p:cNvCxnSpPr>
            <a:cxnSpLocks/>
          </p:cNvCxnSpPr>
          <p:nvPr/>
        </p:nvCxnSpPr>
        <p:spPr>
          <a:xfrm>
            <a:off x="5656323" y="1197225"/>
            <a:ext cx="3784600" cy="17827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6D21F1A-D85C-7942-AF18-44BD33F1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74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8718609" y="1253457"/>
            <a:ext cx="337741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CFA3A531-C85D-5140-B2D5-D18637A76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480" y="2118418"/>
            <a:ext cx="6848556" cy="790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إذا كان د ( ت ) =  ٢ت</a:t>
            </a:r>
            <a:r>
              <a:rPr lang="ar-SA" altLang="ar-SA" sz="2800" b="1" baseline="46000"/>
              <a:t>٣</a:t>
            </a:r>
            <a:r>
              <a:rPr lang="ar-SA" altLang="ar-SA" sz="2400" b="1"/>
              <a:t>  فأوجد قيمة د ( ٤ )</a:t>
            </a:r>
            <a:endParaRPr lang="en-US" altLang="ar-SA" sz="2400" b="1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69C83818-B722-8648-9E14-BBCE085AC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736" y="3799580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د ( </a:t>
            </a:r>
            <a:r>
              <a:rPr lang="ar-SA" altLang="ar-SA" sz="2400" b="1" dirty="0">
                <a:solidFill>
                  <a:srgbClr val="C00000"/>
                </a:solidFill>
              </a:rPr>
              <a:t>٤</a:t>
            </a:r>
            <a:r>
              <a:rPr lang="ar-SA" altLang="ar-SA" sz="2400" b="1" dirty="0">
                <a:solidFill>
                  <a:srgbClr val="0070C0"/>
                </a:solidFill>
              </a:rPr>
              <a:t>) </a:t>
            </a:r>
            <a:r>
              <a:rPr lang="ar-SA" altLang="ar-SA" sz="2400" b="1" dirty="0">
                <a:solidFill>
                  <a:schemeClr val="accent2"/>
                </a:solidFill>
              </a:rPr>
              <a:t>= 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51694D31-4EDC-FD44-AE44-F6B20257E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111" y="5482615"/>
            <a:ext cx="2341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د ( </a:t>
            </a:r>
            <a:r>
              <a:rPr lang="ar-SA" altLang="ar-SA" sz="2400" b="1" dirty="0">
                <a:solidFill>
                  <a:srgbClr val="C00000"/>
                </a:solidFill>
              </a:rPr>
              <a:t>٤</a:t>
            </a:r>
            <a:r>
              <a:rPr lang="ar-SA" altLang="ar-SA" sz="2400" b="1" dirty="0">
                <a:solidFill>
                  <a:srgbClr val="0070C0"/>
                </a:solidFill>
              </a:rPr>
              <a:t> ) </a:t>
            </a: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=  ١٢٨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6A681760-06E2-AF42-BE6A-CC9BA8B3F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599" y="3799580"/>
            <a:ext cx="1408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r>
              <a:rPr lang="ar-SA" altLang="ar-SA" sz="2400" b="1" dirty="0">
                <a:solidFill>
                  <a:schemeClr val="accent2"/>
                </a:solidFill>
              </a:rPr>
              <a:t> </a:t>
            </a:r>
            <a:r>
              <a:rPr lang="ar-SA" altLang="ar-SA" sz="2400" b="1" dirty="0">
                <a:solidFill>
                  <a:srgbClr val="0070C0"/>
                </a:solidFill>
              </a:rPr>
              <a:t>( </a:t>
            </a:r>
            <a:r>
              <a:rPr lang="ar-SA" altLang="ar-SA" sz="2800" b="1" baseline="46000" dirty="0">
                <a:solidFill>
                  <a:srgbClr val="0070C0"/>
                </a:solidFill>
              </a:rPr>
              <a:t>٣</a:t>
            </a:r>
            <a:r>
              <a:rPr lang="ar-SA" altLang="ar-SA" sz="2400" b="1" dirty="0">
                <a:solidFill>
                  <a:srgbClr val="C00000"/>
                </a:solidFill>
              </a:rPr>
              <a:t>٤</a:t>
            </a:r>
            <a:r>
              <a:rPr lang="ar-SA" altLang="ar-SA" sz="2400" b="1" dirty="0">
                <a:solidFill>
                  <a:srgbClr val="0070C0"/>
                </a:solidFill>
              </a:rPr>
              <a:t> )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113" name="Text Box 58">
            <a:extLst>
              <a:ext uri="{FF2B5EF4-FFF2-40B4-BE49-F238E27FC236}">
                <a16:creationId xmlns:a16="http://schemas.microsoft.com/office/drawing/2014/main" id="{DB30FBC5-0A66-234A-AFBF-3FE0D61B4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24" y="1253230"/>
            <a:ext cx="442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  قيم الدالة غير الحقيقية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4FF9AF59-B3BC-F543-87D2-AE622493F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61" y="4709218"/>
            <a:ext cx="417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د ( </a:t>
            </a:r>
            <a:r>
              <a:rPr lang="ar-SA" altLang="ar-SA" sz="2400" b="1" dirty="0">
                <a:solidFill>
                  <a:srgbClr val="C00000"/>
                </a:solidFill>
              </a:rPr>
              <a:t>٤</a:t>
            </a:r>
            <a:r>
              <a:rPr lang="ar-SA" altLang="ar-SA" sz="2400" b="1" dirty="0">
                <a:solidFill>
                  <a:srgbClr val="011893"/>
                </a:solidFill>
              </a:rPr>
              <a:t> ) = ٢ ( </a:t>
            </a:r>
            <a:r>
              <a:rPr lang="ar-SA" altLang="ar-SA" sz="2400" b="1" dirty="0">
                <a:solidFill>
                  <a:srgbClr val="C00000"/>
                </a:solidFill>
              </a:rPr>
              <a:t>٦٤</a:t>
            </a:r>
            <a:r>
              <a:rPr lang="ar-SA" altLang="ar-SA" sz="2400" b="1" dirty="0">
                <a:solidFill>
                  <a:srgbClr val="011893"/>
                </a:solidFill>
              </a:rPr>
              <a:t> )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cxnSp>
        <p:nvCxnSpPr>
          <p:cNvPr id="116" name="رابط كسهم مستقيم 115">
            <a:extLst>
              <a:ext uri="{FF2B5EF4-FFF2-40B4-BE49-F238E27FC236}">
                <a16:creationId xmlns:a16="http://schemas.microsoft.com/office/drawing/2014/main" id="{5E5DD99A-B98B-5440-B61A-4D7ABA8D74F8}"/>
              </a:ext>
            </a:extLst>
          </p:cNvPr>
          <p:cNvCxnSpPr>
            <a:cxnSpLocks/>
          </p:cNvCxnSpPr>
          <p:nvPr/>
        </p:nvCxnSpPr>
        <p:spPr>
          <a:xfrm>
            <a:off x="7891436" y="2658168"/>
            <a:ext cx="1323975" cy="11414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9A7AC63-3922-5E49-9689-594CA897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51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1" grpId="0"/>
      <p:bldP spid="112" grpId="0"/>
      <p:bldP spid="1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025088" y="110939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FA9D68BC-D60F-7A40-901D-D486EB3BB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957" y="2046038"/>
            <a:ext cx="7921625" cy="790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إذا كان د ( ت ) =  ٢ ت</a:t>
            </a:r>
            <a:r>
              <a:rPr lang="ar-SA" altLang="ar-SA" sz="2800" b="1" baseline="46000"/>
              <a:t>٣</a:t>
            </a:r>
            <a:r>
              <a:rPr lang="ar-SA" altLang="ar-SA" sz="2400" b="1"/>
              <a:t>  فأوجد قيمة ٣ [ د ( ت ) ] + ٢</a:t>
            </a:r>
            <a:endParaRPr lang="en-US" altLang="ar-SA" sz="2400" b="1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535A0605-5FB2-664B-917F-4C03293E0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098" y="3305633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د ( </a:t>
            </a:r>
            <a:r>
              <a:rPr lang="ar-SA" altLang="ar-SA" sz="2400" b="1">
                <a:solidFill>
                  <a:srgbClr val="FF0000"/>
                </a:solidFill>
              </a:rPr>
              <a:t>ت</a:t>
            </a:r>
            <a:r>
              <a:rPr lang="ar-SA" altLang="ar-SA" sz="2400" b="1">
                <a:solidFill>
                  <a:schemeClr val="accent2"/>
                </a:solidFill>
              </a:rPr>
              <a:t> ) = 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42CC28A2-B5FB-104F-BB90-FADF4494B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036" y="5367796"/>
            <a:ext cx="241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٣ [ د ( </a:t>
            </a:r>
            <a:r>
              <a:rPr lang="ar-SA" altLang="ar-SA" sz="2400" b="1" dirty="0" err="1">
                <a:solidFill>
                  <a:schemeClr val="accent1">
                    <a:lumMod val="50000"/>
                  </a:schemeClr>
                </a:solidFill>
              </a:rPr>
              <a:t>ت</a:t>
            </a: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 ) ] + ٢ </a:t>
            </a:r>
            <a:r>
              <a:rPr lang="ar-SA" altLang="ar-SA" sz="2400" b="1" dirty="0">
                <a:solidFill>
                  <a:schemeClr val="accent2"/>
                </a:solidFill>
              </a:rPr>
              <a:t>=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5AA5E524-6094-0341-BEA6-53FFACEA4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961" y="3305633"/>
            <a:ext cx="1408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٢ ت</a:t>
            </a:r>
            <a:r>
              <a:rPr lang="ar-SA" altLang="ar-SA" sz="2800" b="1" baseline="46000" dirty="0">
                <a:solidFill>
                  <a:schemeClr val="accent6">
                    <a:lumMod val="50000"/>
                  </a:schemeClr>
                </a:solidFill>
              </a:rPr>
              <a:t>٣</a:t>
            </a:r>
            <a:endParaRPr lang="en-US" altLang="ar-SA" sz="2800" b="1" baseline="4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3" name="Text Box 58">
            <a:extLst>
              <a:ext uri="{FF2B5EF4-FFF2-40B4-BE49-F238E27FC236}">
                <a16:creationId xmlns:a16="http://schemas.microsoft.com/office/drawing/2014/main" id="{4676F9F7-868F-324E-BA90-A9A495A54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791" y="1191826"/>
            <a:ext cx="442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  قيم الدالة غير الحقيقية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2800037A-8B64-EA49-8EC8-0541BC7F8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1786" y="4215271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٣ </a:t>
            </a:r>
            <a:r>
              <a:rPr lang="ar-SA" altLang="ar-SA" sz="2400" b="1" dirty="0">
                <a:solidFill>
                  <a:srgbClr val="011893"/>
                </a:solidFill>
              </a:rPr>
              <a:t>[ د ( </a:t>
            </a:r>
            <a:r>
              <a:rPr lang="ar-SA" altLang="ar-SA" sz="2400" b="1" dirty="0" err="1">
                <a:solidFill>
                  <a:srgbClr val="011893"/>
                </a:solidFill>
              </a:rPr>
              <a:t>ت</a:t>
            </a:r>
            <a:r>
              <a:rPr lang="ar-SA" altLang="ar-SA" sz="2400" b="1" dirty="0">
                <a:solidFill>
                  <a:srgbClr val="011893"/>
                </a:solidFill>
              </a:rPr>
              <a:t> ) </a:t>
            </a:r>
            <a:r>
              <a:rPr lang="ar-SA" altLang="ar-SA" sz="2400" b="1" dirty="0">
                <a:solidFill>
                  <a:schemeClr val="accent2"/>
                </a:solidFill>
              </a:rPr>
              <a:t>] = 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367F036B-A284-644E-8272-314EBBB9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073" y="4215271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٣ ( </a:t>
            </a:r>
            <a:r>
              <a:rPr lang="ar-SA" altLang="ar-SA" sz="2400" b="1" dirty="0">
                <a:solidFill>
                  <a:srgbClr val="011893"/>
                </a:solidFill>
              </a:rPr>
              <a:t>٢ ت</a:t>
            </a:r>
            <a:r>
              <a:rPr lang="ar-SA" altLang="ar-SA" sz="2800" b="1" baseline="46000" dirty="0">
                <a:solidFill>
                  <a:srgbClr val="011893"/>
                </a:solidFill>
              </a:rPr>
              <a:t>٣</a:t>
            </a:r>
            <a:r>
              <a:rPr lang="ar-SA" altLang="ar-SA" sz="2400" b="1" dirty="0">
                <a:solidFill>
                  <a:srgbClr val="011893"/>
                </a:solidFill>
              </a:rPr>
              <a:t> </a:t>
            </a:r>
            <a:r>
              <a:rPr lang="ar-SA" altLang="ar-SA" sz="2400" b="1" dirty="0">
                <a:solidFill>
                  <a:schemeClr val="accent2"/>
                </a:solidFill>
              </a:rPr>
              <a:t>) =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BAA3945F-1086-3D48-BA76-A46BB76FD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798" y="4215271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٦ ت</a:t>
            </a:r>
            <a:r>
              <a:rPr lang="ar-SA" altLang="ar-SA" sz="2800" b="1" baseline="46000" dirty="0">
                <a:solidFill>
                  <a:srgbClr val="011893"/>
                </a:solidFill>
              </a:rPr>
              <a:t>٣</a:t>
            </a:r>
            <a:endParaRPr lang="en-US" altLang="ar-SA" sz="2800" b="1" baseline="46000" dirty="0">
              <a:solidFill>
                <a:srgbClr val="011893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6A787F08-530F-4441-9087-A2487C0A5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573" y="5367796"/>
            <a:ext cx="241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٦ ت</a:t>
            </a:r>
            <a:r>
              <a:rPr lang="ar-SA" altLang="ar-SA" sz="2800" b="1" baseline="46000" dirty="0">
                <a:solidFill>
                  <a:schemeClr val="accent6">
                    <a:lumMod val="50000"/>
                  </a:schemeClr>
                </a:solidFill>
              </a:rPr>
              <a:t>٣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 + ٢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9" name="مربع نص 11">
            <a:extLst>
              <a:ext uri="{FF2B5EF4-FFF2-40B4-BE49-F238E27FC236}">
                <a16:creationId xmlns:a16="http://schemas.microsoft.com/office/drawing/2014/main" id="{B1C2CEFE-F8D7-5B4D-BE75-625733ED1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632" y="1080837"/>
            <a:ext cx="2719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٥ب صـ٥٩ </a:t>
            </a:r>
          </a:p>
        </p:txBody>
      </p:sp>
      <p:cxnSp>
        <p:nvCxnSpPr>
          <p:cNvPr id="120" name="موصل مستقيم 119">
            <a:extLst>
              <a:ext uri="{FF2B5EF4-FFF2-40B4-BE49-F238E27FC236}">
                <a16:creationId xmlns:a16="http://schemas.microsoft.com/office/drawing/2014/main" id="{410905C3-5CD7-894E-A333-03B9F47995E0}"/>
              </a:ext>
            </a:extLst>
          </p:cNvPr>
          <p:cNvCxnSpPr>
            <a:cxnSpLocks/>
          </p:cNvCxnSpPr>
          <p:nvPr/>
        </p:nvCxnSpPr>
        <p:spPr>
          <a:xfrm flipH="1">
            <a:off x="8970261" y="4791533"/>
            <a:ext cx="13747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موصل مستقيم 120">
            <a:extLst>
              <a:ext uri="{FF2B5EF4-FFF2-40B4-BE49-F238E27FC236}">
                <a16:creationId xmlns:a16="http://schemas.microsoft.com/office/drawing/2014/main" id="{BD7DA50B-EEA2-EC45-8779-66C8C0A21110}"/>
              </a:ext>
            </a:extLst>
          </p:cNvPr>
          <p:cNvCxnSpPr>
            <a:cxnSpLocks/>
            <a:endCxn id="112" idx="2"/>
          </p:cNvCxnSpPr>
          <p:nvPr/>
        </p:nvCxnSpPr>
        <p:spPr>
          <a:xfrm flipH="1">
            <a:off x="8417811" y="3762833"/>
            <a:ext cx="7413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موصل مستقيم 121">
            <a:extLst>
              <a:ext uri="{FF2B5EF4-FFF2-40B4-BE49-F238E27FC236}">
                <a16:creationId xmlns:a16="http://schemas.microsoft.com/office/drawing/2014/main" id="{73493D2A-9BB1-994A-8FBC-EEEA9DB436FF}"/>
              </a:ext>
            </a:extLst>
          </p:cNvPr>
          <p:cNvCxnSpPr>
            <a:cxnSpLocks/>
            <a:endCxn id="116" idx="2"/>
          </p:cNvCxnSpPr>
          <p:nvPr/>
        </p:nvCxnSpPr>
        <p:spPr>
          <a:xfrm flipH="1">
            <a:off x="5952423" y="4672471"/>
            <a:ext cx="9366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موصل مستقيم 122">
            <a:extLst>
              <a:ext uri="{FF2B5EF4-FFF2-40B4-BE49-F238E27FC236}">
                <a16:creationId xmlns:a16="http://schemas.microsoft.com/office/drawing/2014/main" id="{80F1F006-8911-E84E-8A50-BD683A929A5D}"/>
              </a:ext>
            </a:extLst>
          </p:cNvPr>
          <p:cNvCxnSpPr>
            <a:cxnSpLocks/>
          </p:cNvCxnSpPr>
          <p:nvPr/>
        </p:nvCxnSpPr>
        <p:spPr>
          <a:xfrm flipH="1">
            <a:off x="7006523" y="5824996"/>
            <a:ext cx="9366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رابط كسهم مستقيم 123">
            <a:extLst>
              <a:ext uri="{FF2B5EF4-FFF2-40B4-BE49-F238E27FC236}">
                <a16:creationId xmlns:a16="http://schemas.microsoft.com/office/drawing/2014/main" id="{3B249450-B8DF-324C-8C01-47349AB6B8B5}"/>
              </a:ext>
            </a:extLst>
          </p:cNvPr>
          <p:cNvCxnSpPr>
            <a:cxnSpLocks/>
          </p:cNvCxnSpPr>
          <p:nvPr/>
        </p:nvCxnSpPr>
        <p:spPr>
          <a:xfrm>
            <a:off x="8970261" y="3805696"/>
            <a:ext cx="188912" cy="4095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66D4986-D20B-CF40-AE32-9CA237F2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19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1" grpId="0"/>
      <p:bldP spid="112" grpId="0"/>
      <p:bldP spid="114" grpId="0"/>
      <p:bldP spid="115" grpId="0"/>
      <p:bldP spid="116" grpId="0"/>
      <p:bldP spid="1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9642824" y="117585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5DE67DC7-88FC-9949-A1C0-5ECB495EA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480" y="1971214"/>
            <a:ext cx="6928043" cy="790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إذا كان د ( ت ) =  ٢ ت</a:t>
            </a:r>
            <a:r>
              <a:rPr lang="ar-SA" altLang="ar-SA" sz="2800" b="1" baseline="46000"/>
              <a:t>٣</a:t>
            </a:r>
            <a:r>
              <a:rPr lang="ar-SA" altLang="ar-SA" sz="2400" b="1"/>
              <a:t>  فأوجد قيمة د ( ــ ٣ ) ــ د ( ١ )</a:t>
            </a:r>
            <a:endParaRPr lang="en-US" altLang="ar-SA" sz="2400" b="1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DFD1BDC0-39BA-1B44-B5C4-30FCEA04B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761" y="3552364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د</a:t>
            </a:r>
            <a:r>
              <a:rPr lang="ar-SA" altLang="ar-SA" sz="2400" b="1" dirty="0">
                <a:solidFill>
                  <a:schemeClr val="accent2"/>
                </a:solidFill>
              </a:rPr>
              <a:t> ( </a:t>
            </a:r>
            <a:r>
              <a:rPr lang="ar-SA" altLang="ar-SA" sz="2400" b="1" dirty="0">
                <a:solidFill>
                  <a:srgbClr val="011893"/>
                </a:solidFill>
              </a:rPr>
              <a:t>ــ ٣</a:t>
            </a:r>
            <a:r>
              <a:rPr lang="ar-SA" altLang="ar-SA" sz="2400" b="1" dirty="0">
                <a:solidFill>
                  <a:schemeClr val="accent2"/>
                </a:solidFill>
              </a:rPr>
              <a:t> ) = 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082434F3-81CC-CC4B-9B26-A60E4C5C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161" y="5714539"/>
            <a:ext cx="241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د ( </a:t>
            </a:r>
            <a:r>
              <a:rPr lang="ar-SA" altLang="ar-SA" sz="2400" b="1" dirty="0">
                <a:solidFill>
                  <a:srgbClr val="C00000"/>
                </a:solidFill>
              </a:rPr>
              <a:t>ــ ٣</a:t>
            </a:r>
            <a:r>
              <a:rPr lang="ar-SA" altLang="ar-SA" sz="2400" b="1" dirty="0">
                <a:solidFill>
                  <a:srgbClr val="006600"/>
                </a:solidFill>
              </a:rPr>
              <a:t> ) ــ د ( </a:t>
            </a:r>
            <a:r>
              <a:rPr lang="ar-SA" altLang="ar-SA" sz="2400" b="1" dirty="0">
                <a:solidFill>
                  <a:srgbClr val="C00000"/>
                </a:solidFill>
              </a:rPr>
              <a:t>١</a:t>
            </a:r>
            <a:r>
              <a:rPr lang="ar-SA" altLang="ar-SA" sz="2400" b="1" dirty="0">
                <a:solidFill>
                  <a:srgbClr val="006600"/>
                </a:solidFill>
              </a:rPr>
              <a:t> ) =</a:t>
            </a:r>
            <a:endParaRPr lang="en-US" altLang="ar-SA" sz="2400" b="1" dirty="0">
              <a:solidFill>
                <a:srgbClr val="006600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247ED227-DE96-154A-889C-5403D944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973" y="3552364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٢</a:t>
            </a:r>
            <a:r>
              <a:rPr lang="ar-SA" altLang="ar-SA" sz="2400" b="1" dirty="0">
                <a:solidFill>
                  <a:schemeClr val="accent2"/>
                </a:solidFill>
              </a:rPr>
              <a:t> ( </a:t>
            </a:r>
            <a:r>
              <a:rPr lang="ar-SA" altLang="ar-SA" sz="2400" b="1" dirty="0">
                <a:solidFill>
                  <a:srgbClr val="011893"/>
                </a:solidFill>
              </a:rPr>
              <a:t>ــ</a:t>
            </a:r>
            <a:r>
              <a:rPr lang="ar-SA" altLang="ar-SA" sz="2800" b="1" baseline="46000" dirty="0">
                <a:solidFill>
                  <a:srgbClr val="011893"/>
                </a:solidFill>
              </a:rPr>
              <a:t>٣</a:t>
            </a:r>
            <a:r>
              <a:rPr lang="ar-SA" altLang="ar-SA" sz="2400" b="1" dirty="0">
                <a:solidFill>
                  <a:srgbClr val="011893"/>
                </a:solidFill>
              </a:rPr>
              <a:t>٣</a:t>
            </a:r>
            <a:r>
              <a:rPr lang="ar-SA" altLang="ar-SA" sz="2400" b="1" dirty="0">
                <a:solidFill>
                  <a:schemeClr val="accent2"/>
                </a:solidFill>
              </a:rPr>
              <a:t> ) = </a:t>
            </a:r>
            <a:endParaRPr lang="en-US" altLang="ar-SA" sz="2800" b="1" baseline="46000" dirty="0">
              <a:solidFill>
                <a:schemeClr val="accent2"/>
              </a:solidFill>
            </a:endParaRPr>
          </a:p>
        </p:txBody>
      </p:sp>
      <p:sp>
        <p:nvSpPr>
          <p:cNvPr id="113" name="Text Box 58">
            <a:extLst>
              <a:ext uri="{FF2B5EF4-FFF2-40B4-BE49-F238E27FC236}">
                <a16:creationId xmlns:a16="http://schemas.microsoft.com/office/drawing/2014/main" id="{72704B8D-14FE-6545-9E81-4F129C638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736" y="1374314"/>
            <a:ext cx="442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  قيم الدالة غير الحقيقية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DAE959F4-F6AB-D841-9283-CE89BEA4B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348" y="5714539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٥٤</a:t>
            </a:r>
            <a:r>
              <a:rPr lang="ar-SA" altLang="ar-SA" sz="2400" b="1">
                <a:solidFill>
                  <a:srgbClr val="006600"/>
                </a:solidFill>
              </a:rPr>
              <a:t> ــ </a:t>
            </a:r>
            <a:r>
              <a:rPr lang="ar-SA" altLang="ar-SA" sz="2400" b="1">
                <a:solidFill>
                  <a:srgbClr val="0000FF"/>
                </a:solidFill>
              </a:rPr>
              <a:t>٢</a:t>
            </a:r>
            <a:r>
              <a:rPr lang="ar-SA" altLang="ar-SA" sz="2400" b="1">
                <a:solidFill>
                  <a:srgbClr val="006600"/>
                </a:solidFill>
              </a:rPr>
              <a:t> =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3406EC92-C0FF-A94B-9E26-A935C4B5E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861" y="3542839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٢</a:t>
            </a:r>
            <a:r>
              <a:rPr lang="ar-SA" altLang="ar-SA" sz="2400" b="1" dirty="0">
                <a:solidFill>
                  <a:schemeClr val="accent2"/>
                </a:solidFill>
              </a:rPr>
              <a:t> ( </a:t>
            </a:r>
            <a:r>
              <a:rPr lang="ar-SA" altLang="ar-SA" sz="2400" b="1" dirty="0">
                <a:solidFill>
                  <a:srgbClr val="011893"/>
                </a:solidFill>
              </a:rPr>
              <a:t>ــ ٢٧ </a:t>
            </a:r>
            <a:r>
              <a:rPr lang="ar-SA" altLang="ar-SA" sz="2400" b="1" dirty="0">
                <a:solidFill>
                  <a:schemeClr val="accent2"/>
                </a:solidFill>
              </a:rPr>
              <a:t>) = </a:t>
            </a:r>
            <a:endParaRPr lang="en-US" altLang="ar-SA" sz="2800" b="1" baseline="46000" dirty="0">
              <a:solidFill>
                <a:schemeClr val="accent2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3C64E17F-3AC7-0946-B911-591725D24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8186" y="3570785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ــ ٥٤</a:t>
            </a:r>
            <a:endParaRPr lang="en-US" altLang="ar-SA" sz="2800" b="1" baseline="46000" dirty="0">
              <a:solidFill>
                <a:srgbClr val="011893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433EC200-DB64-2448-B570-878BE31BD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236" y="3242801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د ( </a:t>
            </a:r>
            <a:r>
              <a:rPr lang="ar-SA" altLang="ar-SA" sz="2400" b="1" dirty="0">
                <a:solidFill>
                  <a:srgbClr val="011893"/>
                </a:solidFill>
              </a:rPr>
              <a:t>١</a:t>
            </a:r>
            <a:r>
              <a:rPr lang="ar-SA" altLang="ar-SA" sz="2400" b="1" dirty="0">
                <a:solidFill>
                  <a:schemeClr val="accent2"/>
                </a:solidFill>
              </a:rPr>
              <a:t> ) = 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B0281A56-8FCC-C446-8F2E-D54F457C4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648" y="3242801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٢</a:t>
            </a:r>
            <a:r>
              <a:rPr lang="ar-SA" altLang="ar-SA" sz="2400" b="1" dirty="0">
                <a:solidFill>
                  <a:schemeClr val="accent2"/>
                </a:solidFill>
              </a:rPr>
              <a:t> ( </a:t>
            </a:r>
            <a:r>
              <a:rPr lang="ar-SA" altLang="ar-SA" sz="2800" b="1" baseline="46000" dirty="0">
                <a:solidFill>
                  <a:srgbClr val="011893"/>
                </a:solidFill>
              </a:rPr>
              <a:t>٣</a:t>
            </a:r>
            <a:r>
              <a:rPr lang="ar-SA" altLang="ar-SA" sz="2400" b="1" dirty="0">
                <a:solidFill>
                  <a:srgbClr val="011893"/>
                </a:solidFill>
              </a:rPr>
              <a:t>١</a:t>
            </a:r>
            <a:r>
              <a:rPr lang="ar-SA" altLang="ar-SA" sz="2400" b="1" dirty="0">
                <a:solidFill>
                  <a:schemeClr val="accent2"/>
                </a:solidFill>
              </a:rPr>
              <a:t> )</a:t>
            </a:r>
            <a:endParaRPr lang="en-US" altLang="ar-SA" sz="2800" b="1" baseline="46000" dirty="0">
              <a:solidFill>
                <a:schemeClr val="accent2"/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BC22C8EA-200C-214E-B6F8-20919E8B6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98" y="3952414"/>
            <a:ext cx="182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=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٢</a:t>
            </a:r>
            <a:r>
              <a:rPr lang="ar-SA" altLang="ar-SA" sz="2400" b="1" dirty="0">
                <a:solidFill>
                  <a:schemeClr val="accent2"/>
                </a:solidFill>
              </a:rPr>
              <a:t> ( </a:t>
            </a:r>
            <a:r>
              <a:rPr lang="ar-SA" altLang="ar-SA" sz="2400" b="1" dirty="0">
                <a:solidFill>
                  <a:srgbClr val="011893"/>
                </a:solidFill>
              </a:rPr>
              <a:t>١</a:t>
            </a:r>
            <a:r>
              <a:rPr lang="ar-SA" altLang="ar-SA" sz="2400" b="1" dirty="0">
                <a:solidFill>
                  <a:schemeClr val="accent2"/>
                </a:solidFill>
              </a:rPr>
              <a:t> ) = </a:t>
            </a:r>
            <a:endParaRPr lang="en-US" altLang="ar-SA" sz="2800" b="1" baseline="46000" dirty="0">
              <a:solidFill>
                <a:schemeClr val="accent2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D7882339-2C6F-E14E-A4EF-952913691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636" y="4000039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٢</a:t>
            </a:r>
            <a:endParaRPr lang="en-US" altLang="ar-SA" sz="2800" b="1" baseline="4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D0935404-AC82-5D43-BB6A-A83E507B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623" y="5714539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ــ ٥٦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23" name="مربع نص 15">
            <a:extLst>
              <a:ext uri="{FF2B5EF4-FFF2-40B4-BE49-F238E27FC236}">
                <a16:creationId xmlns:a16="http://schemas.microsoft.com/office/drawing/2014/main" id="{55B80B77-11FC-5947-A25E-AF61FAEC2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863" y="1315630"/>
            <a:ext cx="2719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٥جـ صـ٥٩ </a:t>
            </a:r>
          </a:p>
        </p:txBody>
      </p:sp>
      <p:cxnSp>
        <p:nvCxnSpPr>
          <p:cNvPr id="124" name="موصل مستقيم 123">
            <a:extLst>
              <a:ext uri="{FF2B5EF4-FFF2-40B4-BE49-F238E27FC236}">
                <a16:creationId xmlns:a16="http://schemas.microsoft.com/office/drawing/2014/main" id="{2C76E521-6EEA-944C-8232-F57B559F16BB}"/>
              </a:ext>
            </a:extLst>
          </p:cNvPr>
          <p:cNvCxnSpPr>
            <a:cxnSpLocks/>
          </p:cNvCxnSpPr>
          <p:nvPr/>
        </p:nvCxnSpPr>
        <p:spPr>
          <a:xfrm flipH="1">
            <a:off x="7567698" y="2582401"/>
            <a:ext cx="8270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رابط كسهم مستقيم 124">
            <a:extLst>
              <a:ext uri="{FF2B5EF4-FFF2-40B4-BE49-F238E27FC236}">
                <a16:creationId xmlns:a16="http://schemas.microsoft.com/office/drawing/2014/main" id="{84378062-2F63-F84E-A731-1F7FC054D620}"/>
              </a:ext>
            </a:extLst>
          </p:cNvPr>
          <p:cNvCxnSpPr>
            <a:cxnSpLocks/>
            <a:endCxn id="112" idx="0"/>
          </p:cNvCxnSpPr>
          <p:nvPr/>
        </p:nvCxnSpPr>
        <p:spPr>
          <a:xfrm>
            <a:off x="7926473" y="2690351"/>
            <a:ext cx="384175" cy="8620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موصل مستقيم 125">
            <a:extLst>
              <a:ext uri="{FF2B5EF4-FFF2-40B4-BE49-F238E27FC236}">
                <a16:creationId xmlns:a16="http://schemas.microsoft.com/office/drawing/2014/main" id="{085A6C97-6DFB-CC41-8FAA-3E09D86ED1C3}"/>
              </a:ext>
            </a:extLst>
          </p:cNvPr>
          <p:cNvCxnSpPr>
            <a:cxnSpLocks/>
          </p:cNvCxnSpPr>
          <p:nvPr/>
        </p:nvCxnSpPr>
        <p:spPr>
          <a:xfrm>
            <a:off x="5230898" y="3195176"/>
            <a:ext cx="0" cy="3563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رابط كسهم مستقيم 126">
            <a:extLst>
              <a:ext uri="{FF2B5EF4-FFF2-40B4-BE49-F238E27FC236}">
                <a16:creationId xmlns:a16="http://schemas.microsoft.com/office/drawing/2014/main" id="{BACCD169-8F3C-004C-8FCA-526C906C065A}"/>
              </a:ext>
            </a:extLst>
          </p:cNvPr>
          <p:cNvCxnSpPr>
            <a:cxnSpLocks/>
          </p:cNvCxnSpPr>
          <p:nvPr/>
        </p:nvCxnSpPr>
        <p:spPr>
          <a:xfrm flipH="1">
            <a:off x="4613361" y="2664951"/>
            <a:ext cx="3127375" cy="6397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موصل مستقيم 127">
            <a:extLst>
              <a:ext uri="{FF2B5EF4-FFF2-40B4-BE49-F238E27FC236}">
                <a16:creationId xmlns:a16="http://schemas.microsoft.com/office/drawing/2014/main" id="{D6E3876E-85CE-6F41-B8E9-EC3D7914C070}"/>
              </a:ext>
            </a:extLst>
          </p:cNvPr>
          <p:cNvCxnSpPr>
            <a:cxnSpLocks/>
          </p:cNvCxnSpPr>
          <p:nvPr/>
        </p:nvCxnSpPr>
        <p:spPr>
          <a:xfrm flipH="1">
            <a:off x="5230898" y="5246226"/>
            <a:ext cx="4891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رابط كسهم مستقيم 128">
            <a:extLst>
              <a:ext uri="{FF2B5EF4-FFF2-40B4-BE49-F238E27FC236}">
                <a16:creationId xmlns:a16="http://schemas.microsoft.com/office/drawing/2014/main" id="{B5C6264A-BFB9-6444-96B7-BD520E5EA2E6}"/>
              </a:ext>
            </a:extLst>
          </p:cNvPr>
          <p:cNvCxnSpPr>
            <a:cxnSpLocks/>
          </p:cNvCxnSpPr>
          <p:nvPr/>
        </p:nvCxnSpPr>
        <p:spPr>
          <a:xfrm>
            <a:off x="5754773" y="3877801"/>
            <a:ext cx="1419225" cy="18367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رابط كسهم مستقيم 129">
            <a:extLst>
              <a:ext uri="{FF2B5EF4-FFF2-40B4-BE49-F238E27FC236}">
                <a16:creationId xmlns:a16="http://schemas.microsoft.com/office/drawing/2014/main" id="{F4B2E914-A669-3841-AEED-18D7AECB921C}"/>
              </a:ext>
            </a:extLst>
          </p:cNvPr>
          <p:cNvCxnSpPr>
            <a:cxnSpLocks/>
          </p:cNvCxnSpPr>
          <p:nvPr/>
        </p:nvCxnSpPr>
        <p:spPr>
          <a:xfrm>
            <a:off x="2606761" y="4228639"/>
            <a:ext cx="4010025" cy="14668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55C7763-BADF-AF4F-A025-5E0DA7FE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80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1" grpId="0"/>
      <p:bldP spid="112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9556351" y="98111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2" name="Rectangle 2">
            <a:extLst>
              <a:ext uri="{FF2B5EF4-FFF2-40B4-BE49-F238E27FC236}">
                <a16:creationId xmlns:a16="http://schemas.microsoft.com/office/drawing/2014/main" id="{D973F440-AD95-CF4E-8402-5C8545844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791" y="1841975"/>
            <a:ext cx="8677275" cy="790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إذا كان د ( س ) =  ٦ س + ٧  ،  هـ ( س ) = س</a:t>
            </a:r>
            <a:r>
              <a:rPr lang="ar-SA" altLang="ar-SA" sz="2800" b="1" baseline="46000"/>
              <a:t>٢</a:t>
            </a:r>
            <a:r>
              <a:rPr lang="ar-SA" altLang="ar-SA" sz="2400" b="1"/>
              <a:t> ــ ٤ فأوجد قيمة كل مما يأتي : </a:t>
            </a:r>
            <a:endParaRPr lang="en-US" altLang="ar-SA" sz="2400" b="1"/>
          </a:p>
        </p:txBody>
      </p:sp>
      <p:sp>
        <p:nvSpPr>
          <p:cNvPr id="131" name="Text Box 87">
            <a:extLst>
              <a:ext uri="{FF2B5EF4-FFF2-40B4-BE49-F238E27FC236}">
                <a16:creationId xmlns:a16="http://schemas.microsoft.com/office/drawing/2014/main" id="{4E1C087F-E306-C14D-B153-20E3DF71F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8328" y="3523137"/>
            <a:ext cx="1836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د ( </a:t>
            </a:r>
            <a:r>
              <a:rPr lang="ar-SA" altLang="ar-SA" sz="2400" b="1" dirty="0" err="1">
                <a:solidFill>
                  <a:srgbClr val="C00000"/>
                </a:solidFill>
              </a:rPr>
              <a:t>ر</a:t>
            </a:r>
            <a:r>
              <a:rPr lang="ar-SA" altLang="ar-SA" sz="2400" b="1" dirty="0">
                <a:solidFill>
                  <a:srgbClr val="C00000"/>
                </a:solidFill>
              </a:rPr>
              <a:t> ــ ٢ </a:t>
            </a:r>
            <a:r>
              <a:rPr lang="ar-SA" altLang="ar-SA" sz="2400" b="1" dirty="0">
                <a:solidFill>
                  <a:srgbClr val="0070C0"/>
                </a:solidFill>
              </a:rPr>
              <a:t>) = 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132" name="Text Box 87">
            <a:extLst>
              <a:ext uri="{FF2B5EF4-FFF2-40B4-BE49-F238E27FC236}">
                <a16:creationId xmlns:a16="http://schemas.microsoft.com/office/drawing/2014/main" id="{9F64378C-731D-9D43-A1E1-4EC439114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028" y="3523137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٦ ( </a:t>
            </a:r>
            <a:r>
              <a:rPr lang="ar-SA" altLang="ar-SA" sz="2400" b="1" dirty="0" err="1">
                <a:solidFill>
                  <a:srgbClr val="C00000"/>
                </a:solidFill>
              </a:rPr>
              <a:t>ر</a:t>
            </a:r>
            <a:r>
              <a:rPr lang="ar-SA" altLang="ar-SA" sz="2400" b="1" dirty="0">
                <a:solidFill>
                  <a:srgbClr val="C00000"/>
                </a:solidFill>
              </a:rPr>
              <a:t> ــ ٢</a:t>
            </a:r>
            <a:r>
              <a:rPr lang="ar-SA" altLang="ar-SA" sz="2400" b="1" dirty="0">
                <a:solidFill>
                  <a:srgbClr val="0070C0"/>
                </a:solidFill>
              </a:rPr>
              <a:t> ) + ٧</a:t>
            </a:r>
            <a:endParaRPr lang="en-US" altLang="ar-SA" sz="2800" b="1" baseline="46000" dirty="0">
              <a:solidFill>
                <a:srgbClr val="0070C0"/>
              </a:solidFill>
            </a:endParaRPr>
          </a:p>
        </p:txBody>
      </p:sp>
      <p:sp>
        <p:nvSpPr>
          <p:cNvPr id="133" name="Text Box 87">
            <a:extLst>
              <a:ext uri="{FF2B5EF4-FFF2-40B4-BE49-F238E27FC236}">
                <a16:creationId xmlns:a16="http://schemas.microsoft.com/office/drawing/2014/main" id="{57500D57-BAD9-7042-A486-3DA164B6B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291" y="4432775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= ٦ </a:t>
            </a:r>
            <a:r>
              <a:rPr lang="ar-SA" altLang="ar-SA" sz="2400" b="1" dirty="0" err="1">
                <a:solidFill>
                  <a:schemeClr val="accent1">
                    <a:lumMod val="50000"/>
                  </a:schemeClr>
                </a:solidFill>
              </a:rPr>
              <a:t>ر</a:t>
            </a: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 ــ ١٢ + ٧</a:t>
            </a:r>
            <a:endParaRPr lang="en-US" altLang="ar-SA" sz="2800" b="1" baseline="4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5" name="Text Box 87">
            <a:extLst>
              <a:ext uri="{FF2B5EF4-FFF2-40B4-BE49-F238E27FC236}">
                <a16:creationId xmlns:a16="http://schemas.microsoft.com/office/drawing/2014/main" id="{5B83E4CD-6506-D44C-AD4B-6D0D2260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928" y="5417025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= ٦ </a:t>
            </a:r>
            <a:r>
              <a:rPr lang="ar-SA" altLang="ar-SA" sz="2400" b="1" dirty="0" err="1">
                <a:solidFill>
                  <a:schemeClr val="accent1">
                    <a:lumMod val="50000"/>
                  </a:schemeClr>
                </a:solidFill>
              </a:rPr>
              <a:t>ر</a:t>
            </a: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 ــ ٥</a:t>
            </a:r>
            <a:endParaRPr lang="en-US" altLang="ar-SA" sz="2800" b="1" baseline="4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6" name="Text Box 87">
            <a:extLst>
              <a:ext uri="{FF2B5EF4-FFF2-40B4-BE49-F238E27FC236}">
                <a16:creationId xmlns:a16="http://schemas.microsoft.com/office/drawing/2014/main" id="{6166442B-62DC-D64F-A1F8-F27D8FFE7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6016" y="3532662"/>
            <a:ext cx="1404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هـ ( </a:t>
            </a:r>
            <a:r>
              <a:rPr lang="ar-SA" altLang="ar-SA" sz="2400" b="1" dirty="0">
                <a:solidFill>
                  <a:srgbClr val="C00000"/>
                </a:solidFill>
              </a:rPr>
              <a:t>٥</a:t>
            </a:r>
            <a:r>
              <a:rPr lang="ar-SA" altLang="ar-SA" sz="2400" b="1" dirty="0">
                <a:solidFill>
                  <a:srgbClr val="0070C0"/>
                </a:solidFill>
              </a:rPr>
              <a:t> ) </a:t>
            </a:r>
            <a:r>
              <a:rPr lang="ar-SA" altLang="ar-SA" sz="2400" b="1" dirty="0">
                <a:solidFill>
                  <a:schemeClr val="accent2"/>
                </a:solidFill>
              </a:rPr>
              <a:t>= 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9B5DAAD3-6351-D546-A15C-26B5668D8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666" y="3532662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 </a:t>
            </a:r>
            <a:r>
              <a:rPr lang="ar-SA" altLang="ar-SA" sz="2800" b="1" baseline="46000" dirty="0">
                <a:solidFill>
                  <a:srgbClr val="C00000"/>
                </a:solidFill>
              </a:rPr>
              <a:t>٢</a:t>
            </a:r>
            <a:r>
              <a:rPr lang="ar-SA" altLang="ar-SA" sz="2400" b="1" dirty="0">
                <a:solidFill>
                  <a:srgbClr val="C00000"/>
                </a:solidFill>
              </a:rPr>
              <a:t>٥ </a:t>
            </a:r>
            <a:r>
              <a:rPr lang="ar-SA" altLang="ar-SA" sz="2400" b="1" dirty="0">
                <a:solidFill>
                  <a:srgbClr val="011893"/>
                </a:solidFill>
              </a:rPr>
              <a:t>ــ ٤</a:t>
            </a:r>
            <a:endParaRPr lang="en-US" altLang="ar-SA" sz="2800" b="1" baseline="46000" dirty="0">
              <a:solidFill>
                <a:srgbClr val="011893"/>
              </a:solidFill>
            </a:endParaRPr>
          </a:p>
        </p:txBody>
      </p:sp>
      <p:sp>
        <p:nvSpPr>
          <p:cNvPr id="138" name="Text Box 87">
            <a:extLst>
              <a:ext uri="{FF2B5EF4-FFF2-40B4-BE49-F238E27FC236}">
                <a16:creationId xmlns:a16="http://schemas.microsoft.com/office/drawing/2014/main" id="{FA1E5CD2-D928-0346-9507-197F11CCC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666" y="4442300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= ٢٥ ــ ٤</a:t>
            </a:r>
            <a:endParaRPr lang="en-US" altLang="ar-SA" sz="2800" b="1" baseline="4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9" name="Text Box 87">
            <a:extLst>
              <a:ext uri="{FF2B5EF4-FFF2-40B4-BE49-F238E27FC236}">
                <a16:creationId xmlns:a16="http://schemas.microsoft.com/office/drawing/2014/main" id="{095D3D8C-B4CA-9D48-B9CF-F2362EB9C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666" y="5304312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=</a:t>
            </a:r>
            <a:r>
              <a:rPr lang="ar-SA" altLang="ar-SA" sz="2400" b="1" dirty="0">
                <a:solidFill>
                  <a:schemeClr val="accent2"/>
                </a:solidFill>
              </a:rPr>
              <a:t> </a:t>
            </a: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٢١</a:t>
            </a:r>
            <a:endParaRPr lang="en-US" altLang="ar-SA" sz="2800" b="1" baseline="4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0" name="مربع نص 11">
            <a:extLst>
              <a:ext uri="{FF2B5EF4-FFF2-40B4-BE49-F238E27FC236}">
                <a16:creationId xmlns:a16="http://schemas.microsoft.com/office/drawing/2014/main" id="{4AF8EC20-2768-F04E-BB8C-B97D26C71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628" y="1194275"/>
            <a:ext cx="2719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١٠-١١ صـ٦٠ </a:t>
            </a:r>
          </a:p>
        </p:txBody>
      </p:sp>
      <p:cxnSp>
        <p:nvCxnSpPr>
          <p:cNvPr id="141" name="موصل مستقيم 140">
            <a:extLst>
              <a:ext uri="{FF2B5EF4-FFF2-40B4-BE49-F238E27FC236}">
                <a16:creationId xmlns:a16="http://schemas.microsoft.com/office/drawing/2014/main" id="{B7521101-6276-CF4A-8575-87AE07CD4360}"/>
              </a:ext>
            </a:extLst>
          </p:cNvPr>
          <p:cNvCxnSpPr>
            <a:cxnSpLocks/>
          </p:cNvCxnSpPr>
          <p:nvPr/>
        </p:nvCxnSpPr>
        <p:spPr>
          <a:xfrm>
            <a:off x="6580403" y="3173887"/>
            <a:ext cx="0" cy="3240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رابط كسهم مستقيم 141">
            <a:extLst>
              <a:ext uri="{FF2B5EF4-FFF2-40B4-BE49-F238E27FC236}">
                <a16:creationId xmlns:a16="http://schemas.microsoft.com/office/drawing/2014/main" id="{ACF2A5C9-36D6-E542-907F-1290B23C16BF}"/>
              </a:ext>
            </a:extLst>
          </p:cNvPr>
          <p:cNvCxnSpPr>
            <a:endCxn id="131" idx="0"/>
          </p:cNvCxnSpPr>
          <p:nvPr/>
        </p:nvCxnSpPr>
        <p:spPr>
          <a:xfrm>
            <a:off x="8417141" y="2345212"/>
            <a:ext cx="1530350" cy="11779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رابط كسهم مستقيم 142">
            <a:extLst>
              <a:ext uri="{FF2B5EF4-FFF2-40B4-BE49-F238E27FC236}">
                <a16:creationId xmlns:a16="http://schemas.microsoft.com/office/drawing/2014/main" id="{7E306617-C8C1-6744-AA50-908F60430B1F}"/>
              </a:ext>
            </a:extLst>
          </p:cNvPr>
          <p:cNvCxnSpPr>
            <a:cxnSpLocks/>
          </p:cNvCxnSpPr>
          <p:nvPr/>
        </p:nvCxnSpPr>
        <p:spPr>
          <a:xfrm flipH="1">
            <a:off x="4916703" y="2442050"/>
            <a:ext cx="722313" cy="10810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CD0A1C9-E6D3-CE48-A9A6-DB61DC2B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07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31" grpId="0"/>
      <p:bldP spid="132" grpId="0"/>
      <p:bldP spid="133" grpId="0"/>
      <p:bldP spid="135" grpId="0"/>
      <p:bldP spid="136" grpId="0"/>
      <p:bldP spid="137" grpId="0"/>
      <p:bldP spid="138" grpId="0"/>
      <p:bldP spid="1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046487" y="103804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" name="Rectangle 2">
            <a:extLst>
              <a:ext uri="{FF2B5EF4-FFF2-40B4-BE49-F238E27FC236}">
                <a16:creationId xmlns:a16="http://schemas.microsoft.com/office/drawing/2014/main" id="{9AC40299-6055-4442-8441-EEC97DAF8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302" y="1897131"/>
            <a:ext cx="8677275" cy="790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إذا كان  هـ ( س ) = س</a:t>
            </a:r>
            <a:r>
              <a:rPr lang="ar-SA" altLang="ar-SA" sz="2800" b="1" baseline="46000"/>
              <a:t>٢</a:t>
            </a:r>
            <a:r>
              <a:rPr lang="ar-SA" altLang="ar-SA" sz="2400" b="1"/>
              <a:t> ــ ٤ فأوجد قيمة كل مما يأتي : </a:t>
            </a:r>
            <a:endParaRPr lang="en-US" altLang="ar-SA" sz="2400" b="1"/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DFAF93CA-70D3-FA46-82C9-DBD918EDA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639" y="3587818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هـ </a:t>
            </a:r>
            <a:r>
              <a:rPr lang="ar-SA" altLang="ar-SA" sz="2400" b="1" dirty="0">
                <a:solidFill>
                  <a:schemeClr val="accent2"/>
                </a:solidFill>
              </a:rPr>
              <a:t>( </a:t>
            </a:r>
            <a:r>
              <a:rPr lang="ar-SA" altLang="ar-SA" sz="2400" b="1" dirty="0" err="1">
                <a:solidFill>
                  <a:srgbClr val="FF0000"/>
                </a:solidFill>
              </a:rPr>
              <a:t>أ</a:t>
            </a:r>
            <a:r>
              <a:rPr lang="ar-SA" altLang="ar-SA" sz="2400" b="1" dirty="0">
                <a:solidFill>
                  <a:schemeClr val="accent2"/>
                </a:solidFill>
              </a:rPr>
              <a:t> ) = 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D2DC73D1-381D-634C-B110-A6B013ED7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289" y="3587818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أ</a:t>
            </a:r>
            <a:r>
              <a:rPr lang="ar-SA" altLang="ar-SA" sz="2800" b="1" baseline="46000" dirty="0">
                <a:solidFill>
                  <a:schemeClr val="accent2"/>
                </a:solidFill>
              </a:rPr>
              <a:t>٢</a:t>
            </a:r>
            <a:r>
              <a:rPr lang="ar-SA" altLang="ar-SA" sz="2400" b="1" dirty="0">
                <a:solidFill>
                  <a:schemeClr val="accent2"/>
                </a:solidFill>
              </a:rPr>
              <a:t> </a:t>
            </a:r>
            <a:r>
              <a:rPr lang="ar-SA" altLang="ar-SA" sz="2400" b="1" dirty="0">
                <a:solidFill>
                  <a:srgbClr val="011893"/>
                </a:solidFill>
              </a:rPr>
              <a:t>ــ ٤</a:t>
            </a:r>
            <a:endParaRPr lang="en-US" altLang="ar-SA" sz="2800" b="1" baseline="46000" dirty="0">
              <a:solidFill>
                <a:srgbClr val="011893"/>
              </a:solidFill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25D34604-9753-DF47-AF05-6F03AC72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252" y="357829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هـ </a:t>
            </a:r>
            <a:r>
              <a:rPr lang="ar-SA" altLang="ar-SA" sz="2400" b="1" dirty="0">
                <a:solidFill>
                  <a:schemeClr val="accent2"/>
                </a:solidFill>
              </a:rPr>
              <a:t>( </a:t>
            </a:r>
            <a:r>
              <a:rPr lang="ar-SA" altLang="ar-SA" sz="2400" b="1" dirty="0">
                <a:solidFill>
                  <a:srgbClr val="FF0000"/>
                </a:solidFill>
              </a:rPr>
              <a:t>ــ ٤ </a:t>
            </a:r>
            <a:r>
              <a:rPr lang="ar-SA" altLang="ar-SA" sz="2400" b="1" dirty="0" err="1">
                <a:solidFill>
                  <a:srgbClr val="FF0000"/>
                </a:solidFill>
              </a:rPr>
              <a:t>ت</a:t>
            </a:r>
            <a:r>
              <a:rPr lang="ar-SA" altLang="ar-SA" sz="2400" b="1" dirty="0">
                <a:solidFill>
                  <a:schemeClr val="accent2"/>
                </a:solidFill>
              </a:rPr>
              <a:t> ) </a:t>
            </a:r>
            <a:r>
              <a:rPr lang="ar-SA" altLang="ar-SA" sz="2400" b="1" dirty="0">
                <a:solidFill>
                  <a:srgbClr val="011893"/>
                </a:solidFill>
              </a:rPr>
              <a:t>=</a:t>
            </a:r>
            <a:r>
              <a:rPr lang="ar-SA" altLang="ar-SA" sz="2400" b="1" dirty="0">
                <a:solidFill>
                  <a:schemeClr val="accent2"/>
                </a:solidFill>
              </a:rPr>
              <a:t> 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56422F26-2A09-8C4B-92F1-398412CBE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902" y="4487931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= ١٦ ت</a:t>
            </a:r>
            <a:r>
              <a:rPr lang="ar-SA" altLang="ar-SA" sz="2800" b="1" baseline="46000" dirty="0">
                <a:solidFill>
                  <a:srgbClr val="011893"/>
                </a:solidFill>
              </a:rPr>
              <a:t>٢</a:t>
            </a:r>
            <a:r>
              <a:rPr lang="ar-SA" altLang="ar-SA" sz="2400" b="1" dirty="0">
                <a:solidFill>
                  <a:srgbClr val="011893"/>
                </a:solidFill>
              </a:rPr>
              <a:t> ــ ٤</a:t>
            </a:r>
            <a:endParaRPr lang="en-US" altLang="ar-SA" sz="2800" b="1" baseline="46000" dirty="0">
              <a:solidFill>
                <a:srgbClr val="011893"/>
              </a:solidFill>
            </a:endParaRPr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0DFFFE28-501D-5942-9342-6DD32242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364" y="358781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( </a:t>
            </a:r>
            <a:r>
              <a:rPr lang="ar-SA" altLang="ar-SA" sz="2400" b="1" dirty="0">
                <a:solidFill>
                  <a:srgbClr val="FF0000"/>
                </a:solidFill>
              </a:rPr>
              <a:t>ــ ٤ </a:t>
            </a:r>
            <a:r>
              <a:rPr lang="ar-SA" altLang="ar-SA" sz="2400" b="1" dirty="0" err="1">
                <a:solidFill>
                  <a:srgbClr val="FF0000"/>
                </a:solidFill>
              </a:rPr>
              <a:t>ت</a:t>
            </a:r>
            <a:r>
              <a:rPr lang="ar-SA" altLang="ar-SA" sz="2400" b="1" dirty="0">
                <a:solidFill>
                  <a:schemeClr val="accent2"/>
                </a:solidFill>
              </a:rPr>
              <a:t> )</a:t>
            </a:r>
            <a:r>
              <a:rPr lang="ar-SA" altLang="ar-SA" sz="2800" b="1" baseline="46000" dirty="0">
                <a:solidFill>
                  <a:srgbClr val="011893"/>
                </a:solidFill>
              </a:rPr>
              <a:t>٢</a:t>
            </a:r>
            <a:r>
              <a:rPr lang="ar-SA" altLang="ar-SA" sz="2400" b="1" dirty="0">
                <a:solidFill>
                  <a:srgbClr val="011893"/>
                </a:solidFill>
              </a:rPr>
              <a:t> ــ ٤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cxnSp>
        <p:nvCxnSpPr>
          <p:cNvPr id="127" name="موصل مستقيم 126">
            <a:extLst>
              <a:ext uri="{FF2B5EF4-FFF2-40B4-BE49-F238E27FC236}">
                <a16:creationId xmlns:a16="http://schemas.microsoft.com/office/drawing/2014/main" id="{85670CF9-E59D-1943-927A-B5DB1F2A9908}"/>
              </a:ext>
            </a:extLst>
          </p:cNvPr>
          <p:cNvCxnSpPr>
            <a:cxnSpLocks/>
          </p:cNvCxnSpPr>
          <p:nvPr/>
        </p:nvCxnSpPr>
        <p:spPr>
          <a:xfrm>
            <a:off x="7000414" y="2795656"/>
            <a:ext cx="0" cy="3372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مربع نص 15">
            <a:extLst>
              <a:ext uri="{FF2B5EF4-FFF2-40B4-BE49-F238E27FC236}">
                <a16:creationId xmlns:a16="http://schemas.microsoft.com/office/drawing/2014/main" id="{60B4FE31-5681-1A44-A926-90222E484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139" y="1249431"/>
            <a:ext cx="2719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١٢-١٣ صـ٦٠ </a:t>
            </a:r>
          </a:p>
        </p:txBody>
      </p:sp>
      <p:cxnSp>
        <p:nvCxnSpPr>
          <p:cNvPr id="129" name="رابط كسهم مستقيم 128">
            <a:extLst>
              <a:ext uri="{FF2B5EF4-FFF2-40B4-BE49-F238E27FC236}">
                <a16:creationId xmlns:a16="http://schemas.microsoft.com/office/drawing/2014/main" id="{395F6E6D-D311-0E4C-BBA4-369CB7B75631}"/>
              </a:ext>
            </a:extLst>
          </p:cNvPr>
          <p:cNvCxnSpPr/>
          <p:nvPr/>
        </p:nvCxnSpPr>
        <p:spPr>
          <a:xfrm>
            <a:off x="7925927" y="2508318"/>
            <a:ext cx="1528762" cy="11779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رابط كسهم مستقيم 129">
            <a:extLst>
              <a:ext uri="{FF2B5EF4-FFF2-40B4-BE49-F238E27FC236}">
                <a16:creationId xmlns:a16="http://schemas.microsoft.com/office/drawing/2014/main" id="{DED6D4E6-F870-994C-9374-6F4F4FF3F66D}"/>
              </a:ext>
            </a:extLst>
          </p:cNvPr>
          <p:cNvCxnSpPr>
            <a:cxnSpLocks/>
          </p:cNvCxnSpPr>
          <p:nvPr/>
        </p:nvCxnSpPr>
        <p:spPr>
          <a:xfrm flipH="1">
            <a:off x="5385927" y="2508318"/>
            <a:ext cx="2408237" cy="11985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7933F45-4C54-D341-AE96-181C36DA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13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2" grpId="0"/>
      <p:bldP spid="123" grpId="0"/>
      <p:bldP spid="124" grpId="0"/>
      <p:bldP spid="125" grpId="0"/>
      <p:bldP spid="1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9698400" y="98130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5D8833B5-B8A2-EB44-AA0D-E668FA836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2026" y="1970377"/>
            <a:ext cx="8677275" cy="790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إذا كان د ( س ) =  ٦ س + ٧  ، فأوجد قيمة كل مما يأتي : </a:t>
            </a:r>
            <a:endParaRPr lang="en-US" altLang="ar-SA" sz="2400" b="1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F435B046-C8BE-AF4D-946F-D17C7D2BC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563" y="3651539"/>
            <a:ext cx="1836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د ( </a:t>
            </a:r>
            <a:r>
              <a:rPr lang="ar-SA" altLang="ar-SA" sz="2400" b="1">
                <a:solidFill>
                  <a:srgbClr val="FF0000"/>
                </a:solidFill>
              </a:rPr>
              <a:t>ك + ١</a:t>
            </a:r>
            <a:r>
              <a:rPr lang="ar-SA" altLang="ar-SA" sz="2400" b="1">
                <a:solidFill>
                  <a:schemeClr val="accent2"/>
                </a:solidFill>
              </a:rPr>
              <a:t> ) = 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BB67C76C-8CF4-734E-A997-520FB3EAF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3263" y="3651539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٦ ( </a:t>
            </a:r>
            <a:r>
              <a:rPr lang="ar-SA" altLang="ar-SA" sz="2400" b="1">
                <a:solidFill>
                  <a:srgbClr val="FF0000"/>
                </a:solidFill>
              </a:rPr>
              <a:t>ك + ١</a:t>
            </a:r>
            <a:r>
              <a:rPr lang="ar-SA" altLang="ar-SA" sz="2400" b="1">
                <a:solidFill>
                  <a:schemeClr val="accent2"/>
                </a:solidFill>
              </a:rPr>
              <a:t> ) + ٧</a:t>
            </a:r>
            <a:endParaRPr lang="en-US" altLang="ar-SA" sz="2800" b="1" baseline="46000">
              <a:solidFill>
                <a:schemeClr val="accent2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62F9219A-FB08-A543-A8E2-BB905B799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526" y="4561177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= ٦ ك + ٦ + ٧</a:t>
            </a:r>
            <a:endParaRPr lang="en-US" altLang="ar-SA" sz="2800" b="1" baseline="4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30D574E5-0FFD-E244-8F0D-0471D63ED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7163" y="5545427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= ٦ ك + ١٣</a:t>
            </a:r>
            <a:endParaRPr lang="en-US" altLang="ar-SA" sz="2800" b="1" baseline="4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5" name="مربع نص 15">
            <a:extLst>
              <a:ext uri="{FF2B5EF4-FFF2-40B4-BE49-F238E27FC236}">
                <a16:creationId xmlns:a16="http://schemas.microsoft.com/office/drawing/2014/main" id="{39C900A8-BC9D-6544-867E-B7B880695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863" y="1322677"/>
            <a:ext cx="2719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١٤ صـ٦٠ </a:t>
            </a:r>
          </a:p>
        </p:txBody>
      </p:sp>
      <p:cxnSp>
        <p:nvCxnSpPr>
          <p:cNvPr id="116" name="رابط كسهم مستقيم 115">
            <a:extLst>
              <a:ext uri="{FF2B5EF4-FFF2-40B4-BE49-F238E27FC236}">
                <a16:creationId xmlns:a16="http://schemas.microsoft.com/office/drawing/2014/main" id="{B59CEA9C-BED2-CE45-BF1F-E8891F77FD47}"/>
              </a:ext>
            </a:extLst>
          </p:cNvPr>
          <p:cNvCxnSpPr>
            <a:cxnSpLocks/>
          </p:cNvCxnSpPr>
          <p:nvPr/>
        </p:nvCxnSpPr>
        <p:spPr>
          <a:xfrm>
            <a:off x="8172951" y="2460914"/>
            <a:ext cx="1754187" cy="11906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0F80BD9-9739-5B4E-877A-D939005F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16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1" grpId="0"/>
      <p:bldP spid="112" grpId="0"/>
      <p:bldP spid="1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9957882" y="105224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51C17F12-928B-5A40-A473-E95E7335D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193" y="1148545"/>
            <a:ext cx="8677275" cy="790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إذا كان د ( س ) =  ٦ س + ٧  ،  هـ ( س ) = س</a:t>
            </a:r>
            <a:r>
              <a:rPr lang="ar-SA" altLang="ar-SA" sz="2800" b="1" baseline="46000"/>
              <a:t>٢</a:t>
            </a:r>
            <a:r>
              <a:rPr lang="ar-SA" altLang="ar-SA" sz="2400" b="1"/>
              <a:t> ــ ٤ فأوجد قيمة كل مما يأتي : </a:t>
            </a:r>
            <a:endParaRPr lang="en-US" altLang="ar-SA" sz="2400" b="1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88E3204C-0CE4-1F4D-970D-3CAB0ED4F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730" y="3093232"/>
            <a:ext cx="1836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د ( </a:t>
            </a:r>
            <a:r>
              <a:rPr lang="ar-SA" altLang="ar-SA" sz="2400" b="1" dirty="0">
                <a:solidFill>
                  <a:srgbClr val="FF0000"/>
                </a:solidFill>
              </a:rPr>
              <a:t>٢</a:t>
            </a:r>
            <a:r>
              <a:rPr lang="ar-SA" altLang="ar-SA" sz="2400" b="1" dirty="0">
                <a:solidFill>
                  <a:schemeClr val="accent2"/>
                </a:solidFill>
              </a:rPr>
              <a:t>) = 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3944F083-E9F4-BD42-A59E-61B7D8E93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255" y="3093232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٦</a:t>
            </a:r>
            <a:r>
              <a:rPr lang="ar-SA" altLang="ar-SA" sz="2400" b="1" dirty="0">
                <a:solidFill>
                  <a:schemeClr val="accent2"/>
                </a:solidFill>
              </a:rPr>
              <a:t> ( </a:t>
            </a:r>
            <a:r>
              <a:rPr lang="ar-SA" altLang="ar-SA" sz="2400" b="1" dirty="0">
                <a:solidFill>
                  <a:srgbClr val="FF0000"/>
                </a:solidFill>
              </a:rPr>
              <a:t>٢</a:t>
            </a:r>
            <a:r>
              <a:rPr lang="ar-SA" altLang="ar-SA" sz="2400" b="1" dirty="0">
                <a:solidFill>
                  <a:schemeClr val="accent2"/>
                </a:solidFill>
              </a:rPr>
              <a:t> ) </a:t>
            </a:r>
            <a:r>
              <a:rPr lang="ar-SA" altLang="ar-SA" sz="2400" b="1" dirty="0">
                <a:solidFill>
                  <a:srgbClr val="011893"/>
                </a:solidFill>
              </a:rPr>
              <a:t>+ ٧</a:t>
            </a:r>
            <a:endParaRPr lang="en-US" altLang="ar-SA" sz="2800" b="1" baseline="46000" dirty="0">
              <a:solidFill>
                <a:srgbClr val="011893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81E01FBF-612B-3845-A599-879F2C0B3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205" y="4002870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= ١٢ + ٧</a:t>
            </a:r>
            <a:endParaRPr lang="en-US" altLang="ar-SA" sz="2800" b="1" baseline="4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DA0086C4-DB75-534B-9FD0-9F7EFF78A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843" y="4987120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= ١٩</a:t>
            </a:r>
            <a:endParaRPr lang="en-US" altLang="ar-SA" sz="2800" b="1" baseline="46000" dirty="0">
              <a:solidFill>
                <a:srgbClr val="011893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8C5AEFC3-D19B-DB4F-840E-1D2B37DB9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418" y="3102757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هـ</a:t>
            </a:r>
            <a:r>
              <a:rPr lang="ar-SA" altLang="ar-SA" sz="2400" b="1" dirty="0">
                <a:solidFill>
                  <a:schemeClr val="accent2"/>
                </a:solidFill>
              </a:rPr>
              <a:t> ( </a:t>
            </a:r>
            <a:r>
              <a:rPr lang="ar-SA" altLang="ar-SA" sz="2400" b="1" dirty="0">
                <a:solidFill>
                  <a:srgbClr val="FF0000"/>
                </a:solidFill>
              </a:rPr>
              <a:t>ــ ٢</a:t>
            </a:r>
            <a:r>
              <a:rPr lang="ar-SA" altLang="ar-SA" sz="2400" b="1" dirty="0">
                <a:solidFill>
                  <a:schemeClr val="accent2"/>
                </a:solidFill>
              </a:rPr>
              <a:t> ) = 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07A6F2D4-455A-914B-87E3-648844982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030" y="4012395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= ٤ ــ ٤</a:t>
            </a:r>
            <a:endParaRPr lang="en-US" altLang="ar-SA" sz="2800" b="1" baseline="4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C07FA1BA-FD3E-2D4B-A89A-836C3E6F6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030" y="4874407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= ٠</a:t>
            </a:r>
            <a:endParaRPr lang="en-US" altLang="ar-SA" sz="2800" b="1" baseline="4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4751FF47-A2D2-C24C-9D5C-5375A086C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868" y="3102757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ــ </a:t>
            </a:r>
            <a:r>
              <a:rPr lang="ar-SA" altLang="ar-SA" sz="2800" b="1" baseline="46000" dirty="0">
                <a:solidFill>
                  <a:schemeClr val="accent2"/>
                </a:solidFill>
              </a:rPr>
              <a:t>٢</a:t>
            </a:r>
            <a:r>
              <a:rPr lang="ar-SA" altLang="ar-SA" sz="2400" b="1" dirty="0">
                <a:solidFill>
                  <a:schemeClr val="accent2"/>
                </a:solidFill>
              </a:rPr>
              <a:t>٢</a:t>
            </a:r>
            <a:r>
              <a:rPr lang="ar-SA" altLang="ar-SA" sz="2400" b="1" dirty="0">
                <a:solidFill>
                  <a:srgbClr val="011893"/>
                </a:solidFill>
              </a:rPr>
              <a:t> ــ ٤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0BBFA814-7925-FC4F-B2E5-41075F9CE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605" y="5639539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6600"/>
                </a:solidFill>
              </a:rPr>
              <a:t>د ( </a:t>
            </a:r>
            <a:r>
              <a:rPr lang="ar-SA" altLang="ar-SA" sz="2400" b="1" dirty="0">
                <a:solidFill>
                  <a:srgbClr val="FF0000"/>
                </a:solidFill>
              </a:rPr>
              <a:t>٢</a:t>
            </a:r>
            <a:r>
              <a:rPr lang="ar-SA" altLang="ar-SA" sz="2400" b="1" dirty="0">
                <a:solidFill>
                  <a:srgbClr val="006600"/>
                </a:solidFill>
              </a:rPr>
              <a:t> ) + هـ ( </a:t>
            </a:r>
            <a:r>
              <a:rPr lang="ar-SA" altLang="ar-SA" sz="2400" b="1" dirty="0">
                <a:solidFill>
                  <a:srgbClr val="FF0000"/>
                </a:solidFill>
              </a:rPr>
              <a:t>ــ ٢</a:t>
            </a:r>
            <a:r>
              <a:rPr lang="ar-SA" altLang="ar-SA" sz="2400" b="1" dirty="0">
                <a:solidFill>
                  <a:srgbClr val="006600"/>
                </a:solidFill>
              </a:rPr>
              <a:t> ) = </a:t>
            </a:r>
            <a:endParaRPr lang="en-US" altLang="ar-SA" sz="2400" b="1" dirty="0">
              <a:solidFill>
                <a:srgbClr val="006600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B91AFCCB-2963-4647-8CBC-C3C2FAA57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994" y="5653085"/>
            <a:ext cx="1370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١٩ + ٠ =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93D93AC4-D80E-344A-87E9-DC8E54439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133" y="5583518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١٩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DC0841CE-61CC-0E4D-8FA7-D00A38B06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568" y="2108982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د ( </a:t>
            </a:r>
            <a:r>
              <a:rPr lang="ar-SA" altLang="ar-SA" sz="2400" b="1">
                <a:solidFill>
                  <a:srgbClr val="FF0000"/>
                </a:solidFill>
              </a:rPr>
              <a:t>٢</a:t>
            </a:r>
            <a:r>
              <a:rPr lang="ar-SA" altLang="ar-SA" sz="2400" b="1">
                <a:solidFill>
                  <a:srgbClr val="006600"/>
                </a:solidFill>
              </a:rPr>
              <a:t> ) + هـ ( </a:t>
            </a:r>
            <a:r>
              <a:rPr lang="ar-SA" altLang="ar-SA" sz="2400" b="1">
                <a:solidFill>
                  <a:srgbClr val="FF0000"/>
                </a:solidFill>
              </a:rPr>
              <a:t>ــ ٢</a:t>
            </a:r>
            <a:r>
              <a:rPr lang="ar-SA" altLang="ar-SA" sz="2400" b="1">
                <a:solidFill>
                  <a:srgbClr val="006600"/>
                </a:solidFill>
              </a:rPr>
              <a:t> ) = 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123" name="مربع نص 15">
            <a:extLst>
              <a:ext uri="{FF2B5EF4-FFF2-40B4-BE49-F238E27FC236}">
                <a16:creationId xmlns:a16="http://schemas.microsoft.com/office/drawing/2014/main" id="{C446A92A-CD0F-FA4A-B151-234EAB4D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372" y="1964494"/>
            <a:ext cx="2719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١٥ صـ٦٠ </a:t>
            </a:r>
          </a:p>
        </p:txBody>
      </p:sp>
      <p:cxnSp>
        <p:nvCxnSpPr>
          <p:cNvPr id="124" name="رابط كسهم مستقيم 123">
            <a:extLst>
              <a:ext uri="{FF2B5EF4-FFF2-40B4-BE49-F238E27FC236}">
                <a16:creationId xmlns:a16="http://schemas.microsoft.com/office/drawing/2014/main" id="{C70E4542-0276-C34E-8A69-0A360D8FF211}"/>
              </a:ext>
            </a:extLst>
          </p:cNvPr>
          <p:cNvCxnSpPr>
            <a:cxnSpLocks/>
          </p:cNvCxnSpPr>
          <p:nvPr/>
        </p:nvCxnSpPr>
        <p:spPr>
          <a:xfrm>
            <a:off x="8105955" y="1631145"/>
            <a:ext cx="1863725" cy="14716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رابط كسهم مستقيم 124">
            <a:extLst>
              <a:ext uri="{FF2B5EF4-FFF2-40B4-BE49-F238E27FC236}">
                <a16:creationId xmlns:a16="http://schemas.microsoft.com/office/drawing/2014/main" id="{EC9FD151-2ED0-B641-BECB-B8071B8B28A1}"/>
              </a:ext>
            </a:extLst>
          </p:cNvPr>
          <p:cNvCxnSpPr>
            <a:cxnSpLocks/>
          </p:cNvCxnSpPr>
          <p:nvPr/>
        </p:nvCxnSpPr>
        <p:spPr>
          <a:xfrm flipH="1">
            <a:off x="5150030" y="1653370"/>
            <a:ext cx="473075" cy="14398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رابط كسهم مستقيم 125">
            <a:extLst>
              <a:ext uri="{FF2B5EF4-FFF2-40B4-BE49-F238E27FC236}">
                <a16:creationId xmlns:a16="http://schemas.microsoft.com/office/drawing/2014/main" id="{C114E686-3349-7141-9810-1DB895E84B1B}"/>
              </a:ext>
            </a:extLst>
          </p:cNvPr>
          <p:cNvCxnSpPr>
            <a:cxnSpLocks/>
          </p:cNvCxnSpPr>
          <p:nvPr/>
        </p:nvCxnSpPr>
        <p:spPr>
          <a:xfrm>
            <a:off x="6450193" y="2566182"/>
            <a:ext cx="0" cy="31051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29A0D1A-FBB8-AF42-A76B-CEFFE0E7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91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1" grpId="0"/>
      <p:bldP spid="112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9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631B95-6EAF-144E-A6D9-128D5E07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4466" r="3038" b="19952"/>
          <a:stretch>
            <a:fillRect/>
          </a:stretch>
        </p:blipFill>
        <p:spPr bwMode="auto">
          <a:xfrm>
            <a:off x="2892035" y="2488738"/>
            <a:ext cx="5580063" cy="10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صورة 6">
            <a:extLst>
              <a:ext uri="{FF2B5EF4-FFF2-40B4-BE49-F238E27FC236}">
                <a16:creationId xmlns:a16="http://schemas.microsoft.com/office/drawing/2014/main" id="{4AD2FEE9-83E2-6547-945B-630688764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90"/>
          <a:stretch/>
        </p:blipFill>
        <p:spPr bwMode="auto">
          <a:xfrm>
            <a:off x="8906621" y="2041345"/>
            <a:ext cx="2754312" cy="15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مربع نص 8">
            <a:extLst>
              <a:ext uri="{FF2B5EF4-FFF2-40B4-BE49-F238E27FC236}">
                <a16:creationId xmlns:a16="http://schemas.microsoft.com/office/drawing/2014/main" id="{A706C6A3-5CCE-7947-B233-0E82F6DB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378" y="1204826"/>
            <a:ext cx="108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صـ ٥٦</a:t>
            </a:r>
          </a:p>
        </p:txBody>
      </p:sp>
      <p:sp>
        <p:nvSpPr>
          <p:cNvPr id="113" name="مستطيل 112">
            <a:extLst>
              <a:ext uri="{FF2B5EF4-FFF2-40B4-BE49-F238E27FC236}">
                <a16:creationId xmlns:a16="http://schemas.microsoft.com/office/drawing/2014/main" id="{B4290820-386D-2644-833F-61FCEC0C5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2044" y="3284397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 dirty="0"/>
              <a:t>✔️</a:t>
            </a:r>
          </a:p>
        </p:txBody>
      </p:sp>
      <p:sp>
        <p:nvSpPr>
          <p:cNvPr id="114" name="مستطيل 113">
            <a:extLst>
              <a:ext uri="{FF2B5EF4-FFF2-40B4-BE49-F238E27FC236}">
                <a16:creationId xmlns:a16="http://schemas.microsoft.com/office/drawing/2014/main" id="{BB20A0DF-32EF-2449-A415-A1847AB80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4621" y="2719177"/>
            <a:ext cx="41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/>
              <a:t>✔️</a:t>
            </a:r>
          </a:p>
        </p:txBody>
      </p:sp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741C4A23-D015-B549-80AD-EB87B164C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4621" y="2433427"/>
            <a:ext cx="41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/>
              <a:t>✔️</a:t>
            </a:r>
          </a:p>
        </p:txBody>
      </p:sp>
      <p:sp>
        <p:nvSpPr>
          <p:cNvPr id="116" name="مستطيل 115">
            <a:extLst>
              <a:ext uri="{FF2B5EF4-FFF2-40B4-BE49-F238E27FC236}">
                <a16:creationId xmlns:a16="http://schemas.microsoft.com/office/drawing/2014/main" id="{0C8F3FBF-B7A8-594E-A4D7-F467C3400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757" y="2130596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 dirty="0"/>
              <a:t>✔️</a:t>
            </a:r>
          </a:p>
        </p:txBody>
      </p:sp>
      <p:sp>
        <p:nvSpPr>
          <p:cNvPr id="117" name="مستطيل 116">
            <a:extLst>
              <a:ext uri="{FF2B5EF4-FFF2-40B4-BE49-F238E27FC236}">
                <a16:creationId xmlns:a16="http://schemas.microsoft.com/office/drawing/2014/main" id="{488F1A79-ABF0-9C45-AA52-66457D533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6256" y="2939671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 dirty="0"/>
              <a:t>✔️</a:t>
            </a:r>
          </a:p>
        </p:txBody>
      </p:sp>
      <p:cxnSp>
        <p:nvCxnSpPr>
          <p:cNvPr id="118" name="موصل مستقيم 117">
            <a:extLst>
              <a:ext uri="{FF2B5EF4-FFF2-40B4-BE49-F238E27FC236}">
                <a16:creationId xmlns:a16="http://schemas.microsoft.com/office/drawing/2014/main" id="{F47C1303-7308-CE4A-8B99-20BA53348406}"/>
              </a:ext>
            </a:extLst>
          </p:cNvPr>
          <p:cNvCxnSpPr>
            <a:cxnSpLocks/>
          </p:cNvCxnSpPr>
          <p:nvPr/>
        </p:nvCxnSpPr>
        <p:spPr>
          <a:xfrm flipH="1">
            <a:off x="5808274" y="2935998"/>
            <a:ext cx="1044575" cy="0"/>
          </a:xfrm>
          <a:prstGeom prst="line">
            <a:avLst/>
          </a:prstGeom>
          <a:ln w="25400">
            <a:solidFill>
              <a:srgbClr val="C00000">
                <a:alpha val="9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موصل مستقيم 118">
            <a:extLst>
              <a:ext uri="{FF2B5EF4-FFF2-40B4-BE49-F238E27FC236}">
                <a16:creationId xmlns:a16="http://schemas.microsoft.com/office/drawing/2014/main" id="{4A14A163-CF2C-6C47-AD44-EE663644EE1C}"/>
              </a:ext>
            </a:extLst>
          </p:cNvPr>
          <p:cNvCxnSpPr>
            <a:cxnSpLocks/>
          </p:cNvCxnSpPr>
          <p:nvPr/>
        </p:nvCxnSpPr>
        <p:spPr>
          <a:xfrm flipH="1">
            <a:off x="4368410" y="2935998"/>
            <a:ext cx="819150" cy="0"/>
          </a:xfrm>
          <a:prstGeom prst="line">
            <a:avLst/>
          </a:prstGeom>
          <a:ln w="25400">
            <a:solidFill>
              <a:srgbClr val="C00000">
                <a:alpha val="9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موصل مستقيم 119">
            <a:extLst>
              <a:ext uri="{FF2B5EF4-FFF2-40B4-BE49-F238E27FC236}">
                <a16:creationId xmlns:a16="http://schemas.microsoft.com/office/drawing/2014/main" id="{A0B8D112-7CB0-EE49-949C-BEBD753A8512}"/>
              </a:ext>
            </a:extLst>
          </p:cNvPr>
          <p:cNvCxnSpPr>
            <a:cxnSpLocks/>
          </p:cNvCxnSpPr>
          <p:nvPr/>
        </p:nvCxnSpPr>
        <p:spPr>
          <a:xfrm flipH="1">
            <a:off x="3179373" y="2909010"/>
            <a:ext cx="831850" cy="0"/>
          </a:xfrm>
          <a:prstGeom prst="line">
            <a:avLst/>
          </a:prstGeom>
          <a:ln w="25400">
            <a:solidFill>
              <a:srgbClr val="C00000">
                <a:alpha val="9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F2B6F655-AC1F-234E-9098-315437E71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885" y="2002548"/>
            <a:ext cx="97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011893"/>
                </a:solidFill>
              </a:rPr>
              <a:t>المجال</a:t>
            </a: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AB98EC01-9FCC-1A4D-A9AB-F5011B8F2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035" y="2004135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011893"/>
                </a:solidFill>
              </a:rPr>
              <a:t>المدى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4A9A8E1-FFD0-C545-A947-276157EA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9698400" y="98130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EB8057DE-47A5-714E-B696-10D68F952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284" y="2444014"/>
            <a:ext cx="8677275" cy="790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إذا كان ،  هـ ( س ) = س</a:t>
            </a:r>
            <a:r>
              <a:rPr lang="ar-SA" altLang="ar-SA" sz="2800" b="1" baseline="46000"/>
              <a:t>٢</a:t>
            </a:r>
            <a:r>
              <a:rPr lang="ar-SA" altLang="ar-SA" sz="2400" b="1"/>
              <a:t> ــ ٤ فأوجد قيمة كل مما يأتي : </a:t>
            </a:r>
            <a:endParaRPr lang="en-US" altLang="ar-SA" sz="2400" b="1"/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A762F8FC-D7FC-CA41-8E16-D3505B63E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634" y="4171214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هـ ( ــ ب ) = 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6C250DD9-284C-8749-A046-13818D18E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246" y="5307864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= ب</a:t>
            </a:r>
            <a:r>
              <a:rPr lang="ar-SA" altLang="ar-SA" sz="2800" b="1" baseline="46000" dirty="0">
                <a:solidFill>
                  <a:schemeClr val="accent1">
                    <a:lumMod val="50000"/>
                  </a:schemeClr>
                </a:solidFill>
              </a:rPr>
              <a:t>٢</a:t>
            </a: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 ــ ٤</a:t>
            </a:r>
            <a:endParaRPr lang="en-US" altLang="ar-SA" sz="2800" b="1" baseline="4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40F7A1E9-07BF-CC44-903D-F352F7A02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084" y="4171214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ــ</a:t>
            </a:r>
            <a:r>
              <a:rPr lang="ar-SA" altLang="ar-SA" sz="2400" b="1" dirty="0">
                <a:solidFill>
                  <a:schemeClr val="accent2"/>
                </a:solidFill>
              </a:rPr>
              <a:t> 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ب</a:t>
            </a:r>
            <a:r>
              <a:rPr lang="ar-SA" altLang="ar-SA" sz="2800" b="1" baseline="46000" dirty="0">
                <a:solidFill>
                  <a:schemeClr val="accent6">
                    <a:lumMod val="50000"/>
                  </a:schemeClr>
                </a:solidFill>
              </a:rPr>
              <a:t>٢</a:t>
            </a:r>
            <a:r>
              <a:rPr lang="ar-SA" altLang="ar-SA" sz="2400" b="1" dirty="0">
                <a:solidFill>
                  <a:schemeClr val="accent2"/>
                </a:solidFill>
              </a:rPr>
              <a:t> 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ــ</a:t>
            </a:r>
            <a:r>
              <a:rPr lang="ar-SA" altLang="ar-SA" sz="2400" b="1" dirty="0">
                <a:solidFill>
                  <a:schemeClr val="accent2"/>
                </a:solidFill>
              </a:rPr>
              <a:t> </a:t>
            </a:r>
            <a:r>
              <a:rPr lang="ar-SA" altLang="ar-SA" sz="2400" b="1" dirty="0">
                <a:solidFill>
                  <a:srgbClr val="011893"/>
                </a:solidFill>
              </a:rPr>
              <a:t>٤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4" name="مربع نص 6">
            <a:extLst>
              <a:ext uri="{FF2B5EF4-FFF2-40B4-BE49-F238E27FC236}">
                <a16:creationId xmlns:a16="http://schemas.microsoft.com/office/drawing/2014/main" id="{E9E23AE7-3E02-A147-8CEF-BC3DBD888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21" y="1796314"/>
            <a:ext cx="2719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١٦ صـ٦٠ </a:t>
            </a:r>
          </a:p>
        </p:txBody>
      </p:sp>
      <p:cxnSp>
        <p:nvCxnSpPr>
          <p:cNvPr id="115" name="رابط كسهم مستقيم 114">
            <a:extLst>
              <a:ext uri="{FF2B5EF4-FFF2-40B4-BE49-F238E27FC236}">
                <a16:creationId xmlns:a16="http://schemas.microsoft.com/office/drawing/2014/main" id="{D442086E-6D3C-054C-97F0-E3C94BFCEBE2}"/>
              </a:ext>
            </a:extLst>
          </p:cNvPr>
          <p:cNvCxnSpPr>
            <a:cxnSpLocks/>
          </p:cNvCxnSpPr>
          <p:nvPr/>
        </p:nvCxnSpPr>
        <p:spPr>
          <a:xfrm>
            <a:off x="8085071" y="3091714"/>
            <a:ext cx="900113" cy="11874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1E6E9E2-F6B1-314C-8DB1-F9CD30FA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908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1" grpId="0"/>
      <p:bldP spid="112" grpId="0"/>
      <p:bldP spid="1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026970" y="103613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DF84952B-B086-B64E-AC0A-791D79C96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525" y="926620"/>
            <a:ext cx="8174037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pic>
        <p:nvPicPr>
          <p:cNvPr id="110" name="Picture 11">
            <a:extLst>
              <a:ext uri="{FF2B5EF4-FFF2-40B4-BE49-F238E27FC236}">
                <a16:creationId xmlns:a16="http://schemas.microsoft.com/office/drawing/2014/main" id="{60986492-49E8-1B48-B265-CEEA60FD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12" y="3950807"/>
            <a:ext cx="24479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4">
            <a:extLst>
              <a:ext uri="{FF2B5EF4-FFF2-40B4-BE49-F238E27FC236}">
                <a16:creationId xmlns:a16="http://schemas.microsoft.com/office/drawing/2014/main" id="{B52D8B15-85BB-994C-9628-310DA88C0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12" y="3806345"/>
            <a:ext cx="124301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16">
            <a:extLst>
              <a:ext uri="{FF2B5EF4-FFF2-40B4-BE49-F238E27FC236}">
                <a16:creationId xmlns:a16="http://schemas.microsoft.com/office/drawing/2014/main" id="{2EDBC2D5-BB09-8C4D-9CB2-633D0EF5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75" y="4347682"/>
            <a:ext cx="1192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8">
            <a:extLst>
              <a:ext uri="{FF2B5EF4-FFF2-40B4-BE49-F238E27FC236}">
                <a16:creationId xmlns:a16="http://schemas.microsoft.com/office/drawing/2014/main" id="{7FA9FF93-CC91-E447-B6EB-CD425B6D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5" y="4814407"/>
            <a:ext cx="39544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0">
            <a:extLst>
              <a:ext uri="{FF2B5EF4-FFF2-40B4-BE49-F238E27FC236}">
                <a16:creationId xmlns:a16="http://schemas.microsoft.com/office/drawing/2014/main" id="{9555B9D4-33B1-E440-91F3-AF40107D0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70" y="5876662"/>
            <a:ext cx="39544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" name="Group 25">
            <a:extLst>
              <a:ext uri="{FF2B5EF4-FFF2-40B4-BE49-F238E27FC236}">
                <a16:creationId xmlns:a16="http://schemas.microsoft.com/office/drawing/2014/main" id="{8FB0B524-612A-F346-AF2C-0434B46D72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15837" y="1106007"/>
            <a:ext cx="7540625" cy="395288"/>
            <a:chOff x="680" y="618"/>
            <a:chExt cx="4750" cy="249"/>
          </a:xfrm>
          <a:solidFill>
            <a:schemeClr val="bg1"/>
          </a:solidFill>
        </p:grpSpPr>
        <p:sp>
          <p:nvSpPr>
            <p:cNvPr id="117" name="AutoShape 24">
              <a:extLst>
                <a:ext uri="{FF2B5EF4-FFF2-40B4-BE49-F238E27FC236}">
                  <a16:creationId xmlns:a16="http://schemas.microsoft.com/office/drawing/2014/main" id="{8CCB75E4-C28A-1F4E-9920-2BD6F503D66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80" y="618"/>
              <a:ext cx="4750" cy="2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18" name="Picture 26">
              <a:extLst>
                <a:ext uri="{FF2B5EF4-FFF2-40B4-BE49-F238E27FC236}">
                  <a16:creationId xmlns:a16="http://schemas.microsoft.com/office/drawing/2014/main" id="{97B4F5B5-2BB6-7841-9EB7-E969C97DE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" y="618"/>
              <a:ext cx="4759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9" name="Picture 27">
            <a:extLst>
              <a:ext uri="{FF2B5EF4-FFF2-40B4-BE49-F238E27FC236}">
                <a16:creationId xmlns:a16="http://schemas.microsoft.com/office/drawing/2014/main" id="{24C55078-346C-CE42-958B-FCA8D791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00" y="1898170"/>
            <a:ext cx="67833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0" name="Group 99">
            <a:extLst>
              <a:ext uri="{FF2B5EF4-FFF2-40B4-BE49-F238E27FC236}">
                <a16:creationId xmlns:a16="http://schemas.microsoft.com/office/drawing/2014/main" id="{0DD8D902-3420-2E46-93E6-89237E3DB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5446"/>
              </p:ext>
            </p:extLst>
          </p:nvPr>
        </p:nvGraphicFramePr>
        <p:xfrm>
          <a:off x="5963875" y="2690332"/>
          <a:ext cx="4187825" cy="974820"/>
        </p:xfrm>
        <a:graphic>
          <a:graphicData uri="http://schemas.openxmlformats.org/drawingml/2006/table">
            <a:tbl>
              <a:tblPr rtl="1"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88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كجم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٠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١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٢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٣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3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الكتلة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85" marB="455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1" name="Text Box 87">
            <a:extLst>
              <a:ext uri="{FF2B5EF4-FFF2-40B4-BE49-F238E27FC236}">
                <a16:creationId xmlns:a16="http://schemas.microsoft.com/office/drawing/2014/main" id="{379B3890-E982-A045-A4B1-67E4901BE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337" y="3158645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١.٣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0EFA8C7E-DC04-C947-8C6B-1D4796AED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662" y="3158645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٢.٣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7114339C-5D51-B347-AE6F-163686DEC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3987" y="3158645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٣.٣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B5A9C296-645B-BB43-A1A2-D6CD497C6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387" y="3158645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٤.٣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D47EB557-8855-8343-A503-FE8E9C444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762" y="3734907"/>
            <a:ext cx="2344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{ ٠ ، ١ ، ٢ ، ٣ }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0A147B3A-C51C-4F43-9F94-B51644A35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762" y="4234970"/>
            <a:ext cx="336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{ </a:t>
            </a: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١.٣ ، ٢.٣ ، ٣.٣ ، ٤.٣ }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F4B8F750-B9DE-2E45-8EB7-60A892890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012" y="5247795"/>
            <a:ext cx="6103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ar-SA" altLang="ar-SA" sz="2400" b="1" dirty="0">
                <a:solidFill>
                  <a:schemeClr val="accent2"/>
                </a:solidFill>
              </a:rPr>
              <a:t> </a:t>
            </a: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٠ ، ١.٣ ) ، ( ١ ، ٢.٣ ) ، ( ٢ ، ٣.٣ ) ، ( ٣ ، ٤.٣ )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C12BEEAC-0F8F-954B-858C-2BC5428E1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895" y="5807592"/>
            <a:ext cx="7521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chemeClr val="accent1">
                    <a:lumMod val="50000"/>
                  </a:schemeClr>
                </a:solidFill>
              </a:rPr>
              <a:t>الدالة متصلة : لأنه يمكن يكون للحبوب أوزان أخرى يقابلها كتل أخرى</a:t>
            </a:r>
            <a:endParaRPr lang="en-US" alt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9" name="Group 108">
            <a:extLst>
              <a:ext uri="{FF2B5EF4-FFF2-40B4-BE49-F238E27FC236}">
                <a16:creationId xmlns:a16="http://schemas.microsoft.com/office/drawing/2014/main" id="{0D813094-41B5-1C42-9DDA-544C604C0996}"/>
              </a:ext>
            </a:extLst>
          </p:cNvPr>
          <p:cNvGrpSpPr>
            <a:grpSpLocks/>
          </p:cNvGrpSpPr>
          <p:nvPr/>
        </p:nvGrpSpPr>
        <p:grpSpPr bwMode="auto">
          <a:xfrm>
            <a:off x="2184037" y="2150582"/>
            <a:ext cx="1763713" cy="1936750"/>
            <a:chOff x="8107" y="12022"/>
            <a:chExt cx="2200" cy="2200"/>
          </a:xfrm>
        </p:grpSpPr>
        <p:grpSp>
          <p:nvGrpSpPr>
            <p:cNvPr id="130" name="Group 109">
              <a:extLst>
                <a:ext uri="{FF2B5EF4-FFF2-40B4-BE49-F238E27FC236}">
                  <a16:creationId xmlns:a16="http://schemas.microsoft.com/office/drawing/2014/main" id="{77BB44D6-8DF0-7B44-8FEC-F726F70F8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7" y="12300"/>
              <a:ext cx="1491" cy="1574"/>
              <a:chOff x="8497" y="12300"/>
              <a:chExt cx="1491" cy="1574"/>
            </a:xfrm>
          </p:grpSpPr>
          <p:pic>
            <p:nvPicPr>
              <p:cNvPr id="133" name="Picture 110">
                <a:extLst>
                  <a:ext uri="{FF2B5EF4-FFF2-40B4-BE49-F238E27FC236}">
                    <a16:creationId xmlns:a16="http://schemas.microsoft.com/office/drawing/2014/main" id="{4C81363D-B120-2E40-9509-883753F6C5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7" y="12300"/>
                <a:ext cx="1403" cy="1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" name="Line 111">
                <a:extLst>
                  <a:ext uri="{FF2B5EF4-FFF2-40B4-BE49-F238E27FC236}">
                    <a16:creationId xmlns:a16="http://schemas.microsoft.com/office/drawing/2014/main" id="{DFDE1D44-95E6-6E4B-8286-AF2219E74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7" y="13831"/>
                <a:ext cx="14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5" name="Line 112">
                <a:extLst>
                  <a:ext uri="{FF2B5EF4-FFF2-40B4-BE49-F238E27FC236}">
                    <a16:creationId xmlns:a16="http://schemas.microsoft.com/office/drawing/2014/main" id="{830BD211-E833-474B-8FD8-F690A2637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25" y="12300"/>
                <a:ext cx="0" cy="155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1" name="Text Box 113">
              <a:extLst>
                <a:ext uri="{FF2B5EF4-FFF2-40B4-BE49-F238E27FC236}">
                  <a16:creationId xmlns:a16="http://schemas.microsoft.com/office/drawing/2014/main" id="{3956E7ED-08A0-6849-B1A3-D582D8349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4" y="13679"/>
              <a:ext cx="54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1800"/>
            </a:p>
          </p:txBody>
        </p:sp>
        <p:sp>
          <p:nvSpPr>
            <p:cNvPr id="132" name="Text Box 114">
              <a:extLst>
                <a:ext uri="{FF2B5EF4-FFF2-40B4-BE49-F238E27FC236}">
                  <a16:creationId xmlns:a16="http://schemas.microsoft.com/office/drawing/2014/main" id="{C892ECFF-708E-A14D-B91B-79EB11191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7" y="12022"/>
              <a:ext cx="54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1800"/>
            </a:p>
          </p:txBody>
        </p:sp>
      </p:grpSp>
      <p:sp>
        <p:nvSpPr>
          <p:cNvPr id="136" name="Text Box 69">
            <a:extLst>
              <a:ext uri="{FF2B5EF4-FFF2-40B4-BE49-F238E27FC236}">
                <a16:creationId xmlns:a16="http://schemas.microsoft.com/office/drawing/2014/main" id="{6A4BBBA2-BD14-F94A-9930-F405707CC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850" y="3317395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37" name="Text Box 115">
            <a:extLst>
              <a:ext uri="{FF2B5EF4-FFF2-40B4-BE49-F238E27FC236}">
                <a16:creationId xmlns:a16="http://schemas.microsoft.com/office/drawing/2014/main" id="{4B5B2515-93E2-4E4D-B38F-11A6EDD48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750" y="3087207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38" name="Text Box 116">
            <a:extLst>
              <a:ext uri="{FF2B5EF4-FFF2-40B4-BE49-F238E27FC236}">
                <a16:creationId xmlns:a16="http://schemas.microsoft.com/office/drawing/2014/main" id="{6CD9394F-8BC3-8648-8B9B-36C732695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300" y="2885595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39" name="Text Box 117">
            <a:extLst>
              <a:ext uri="{FF2B5EF4-FFF2-40B4-BE49-F238E27FC236}">
                <a16:creationId xmlns:a16="http://schemas.microsoft.com/office/drawing/2014/main" id="{832DE28C-7287-E242-BE3C-9E50BDA72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550" y="2655407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40" name="Line 118">
            <a:extLst>
              <a:ext uri="{FF2B5EF4-FFF2-40B4-BE49-F238E27FC236}">
                <a16:creationId xmlns:a16="http://schemas.microsoft.com/office/drawing/2014/main" id="{FFDA0D08-F2A1-F741-B60D-9785B30F94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2175" y="2777645"/>
            <a:ext cx="684212" cy="719137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1" name="مربع نص 33">
            <a:extLst>
              <a:ext uri="{FF2B5EF4-FFF2-40B4-BE49-F238E27FC236}">
                <a16:creationId xmlns:a16="http://schemas.microsoft.com/office/drawing/2014/main" id="{4F9F342D-D34A-D14C-8D7B-FC9919E3B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019" y="1579875"/>
            <a:ext cx="2719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 err="1">
                <a:solidFill>
                  <a:srgbClr val="FF0000"/>
                </a:solidFill>
              </a:rPr>
              <a:t>أ</a:t>
            </a:r>
            <a:r>
              <a:rPr lang="ar-SA" altLang="ar-SA" sz="2400" dirty="0">
                <a:solidFill>
                  <a:srgbClr val="FF0000"/>
                </a:solidFill>
              </a:rPr>
              <a:t>-ب-</a:t>
            </a:r>
            <a:r>
              <a:rPr lang="ar-SA" altLang="ar-SA" sz="2400" dirty="0" err="1">
                <a:solidFill>
                  <a:srgbClr val="FF0000"/>
                </a:solidFill>
              </a:rPr>
              <a:t>ج</a:t>
            </a:r>
            <a:r>
              <a:rPr lang="ar-SA" altLang="ar-SA" sz="2400" dirty="0">
                <a:solidFill>
                  <a:srgbClr val="FF0000"/>
                </a:solidFill>
              </a:rPr>
              <a:t>ـ -د  صـ٥٧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1D1C33D-8D21-704B-8E47-169D11D6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258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36" grpId="0"/>
      <p:bldP spid="137" grpId="0"/>
      <p:bldP spid="138" grpId="0"/>
      <p:bldP spid="1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8" name="Rectangle 2">
            <a:extLst>
              <a:ext uri="{FF2B5EF4-FFF2-40B4-BE49-F238E27FC236}">
                <a16:creationId xmlns:a16="http://schemas.microsoft.com/office/drawing/2014/main" id="{AD6CEE87-C35B-3C46-8E7D-830F0E024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625" y="560422"/>
            <a:ext cx="8461375" cy="971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grpSp>
        <p:nvGrpSpPr>
          <p:cNvPr id="130" name="Group 40">
            <a:extLst>
              <a:ext uri="{FF2B5EF4-FFF2-40B4-BE49-F238E27FC236}">
                <a16:creationId xmlns:a16="http://schemas.microsoft.com/office/drawing/2014/main" id="{F8B8F3FF-B8AF-254E-B311-8FCC84C53ECC}"/>
              </a:ext>
            </a:extLst>
          </p:cNvPr>
          <p:cNvGrpSpPr>
            <a:grpSpLocks/>
          </p:cNvGrpSpPr>
          <p:nvPr/>
        </p:nvGrpSpPr>
        <p:grpSpPr bwMode="auto">
          <a:xfrm>
            <a:off x="1290968" y="2426842"/>
            <a:ext cx="3743325" cy="4221163"/>
            <a:chOff x="431" y="1457"/>
            <a:chExt cx="2358" cy="2659"/>
          </a:xfrm>
        </p:grpSpPr>
        <p:pic>
          <p:nvPicPr>
            <p:cNvPr id="131" name="Picture 20">
              <a:extLst>
                <a:ext uri="{FF2B5EF4-FFF2-40B4-BE49-F238E27FC236}">
                  <a16:creationId xmlns:a16="http://schemas.microsoft.com/office/drawing/2014/main" id="{B0C598EB-FEFE-E043-BFD3-EB3B68641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" y="1647"/>
              <a:ext cx="1563" cy="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" name="Line 21">
              <a:extLst>
                <a:ext uri="{FF2B5EF4-FFF2-40B4-BE49-F238E27FC236}">
                  <a16:creationId xmlns:a16="http://schemas.microsoft.com/office/drawing/2014/main" id="{E280931A-B92E-BA43-89AB-C479CCE68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" y="3339"/>
              <a:ext cx="166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Line 22">
              <a:extLst>
                <a:ext uri="{FF2B5EF4-FFF2-40B4-BE49-F238E27FC236}">
                  <a16:creationId xmlns:a16="http://schemas.microsoft.com/office/drawing/2014/main" id="{DF1C49DE-DEF0-6A45-8CB4-9CB05604BF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6" y="1647"/>
              <a:ext cx="0" cy="170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Text Box 23">
              <a:extLst>
                <a:ext uri="{FF2B5EF4-FFF2-40B4-BE49-F238E27FC236}">
                  <a16:creationId xmlns:a16="http://schemas.microsoft.com/office/drawing/2014/main" id="{6BB2CACF-BF42-E941-BE9B-533270F04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" y="3268"/>
              <a:ext cx="29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400"/>
            </a:p>
          </p:txBody>
        </p:sp>
        <p:sp>
          <p:nvSpPr>
            <p:cNvPr id="135" name="Text Box 30">
              <a:extLst>
                <a:ext uri="{FF2B5EF4-FFF2-40B4-BE49-F238E27FC236}">
                  <a16:creationId xmlns:a16="http://schemas.microsoft.com/office/drawing/2014/main" id="{CBF606C3-D471-BB4F-917D-D67977CBA6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457"/>
              <a:ext cx="29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400"/>
            </a:p>
          </p:txBody>
        </p:sp>
        <p:sp>
          <p:nvSpPr>
            <p:cNvPr id="136" name="Text Box 87">
              <a:extLst>
                <a:ext uri="{FF2B5EF4-FFF2-40B4-BE49-F238E27FC236}">
                  <a16:creationId xmlns:a16="http://schemas.microsoft.com/office/drawing/2014/main" id="{C2F6B39F-68F2-1248-89FD-0EF927920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916" y="358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11893"/>
                  </a:solidFill>
                </a:rPr>
                <a:t>١٤٢٥ هـ</a:t>
              </a:r>
              <a:endParaRPr lang="en-US" altLang="ar-SA" sz="2400" b="1" dirty="0">
                <a:solidFill>
                  <a:srgbClr val="011893"/>
                </a:solidFill>
              </a:endParaRPr>
            </a:p>
          </p:txBody>
        </p:sp>
        <p:sp>
          <p:nvSpPr>
            <p:cNvPr id="137" name="Text Box 87">
              <a:extLst>
                <a:ext uri="{FF2B5EF4-FFF2-40B4-BE49-F238E27FC236}">
                  <a16:creationId xmlns:a16="http://schemas.microsoft.com/office/drawing/2014/main" id="{766C5660-9974-594D-94A5-3701D142B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" y="2913"/>
              <a:ext cx="5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11893"/>
                  </a:solidFill>
                </a:rPr>
                <a:t>٤٥٠٠</a:t>
              </a:r>
              <a:endParaRPr lang="en-US" altLang="ar-SA" sz="2400" b="1" dirty="0">
                <a:solidFill>
                  <a:srgbClr val="011893"/>
                </a:solidFill>
              </a:endParaRPr>
            </a:p>
          </p:txBody>
        </p:sp>
        <p:sp>
          <p:nvSpPr>
            <p:cNvPr id="138" name="Text Box 87">
              <a:extLst>
                <a:ext uri="{FF2B5EF4-FFF2-40B4-BE49-F238E27FC236}">
                  <a16:creationId xmlns:a16="http://schemas.microsoft.com/office/drawing/2014/main" id="{4AF503F1-C29A-394F-AF9B-CF774F19A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659"/>
              <a:ext cx="5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11893"/>
                  </a:solidFill>
                </a:rPr>
                <a:t>٤٦٠٠</a:t>
              </a:r>
              <a:endParaRPr lang="en-US" altLang="ar-SA" sz="2400" b="1" dirty="0">
                <a:solidFill>
                  <a:srgbClr val="011893"/>
                </a:solidFill>
              </a:endParaRPr>
            </a:p>
          </p:txBody>
        </p:sp>
        <p:sp>
          <p:nvSpPr>
            <p:cNvPr id="139" name="Text Box 87">
              <a:extLst>
                <a:ext uri="{FF2B5EF4-FFF2-40B4-BE49-F238E27FC236}">
                  <a16:creationId xmlns:a16="http://schemas.microsoft.com/office/drawing/2014/main" id="{5887629F-FE0E-DD44-8361-0EC0AAEF0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" y="2382"/>
              <a:ext cx="5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11893"/>
                  </a:solidFill>
                </a:rPr>
                <a:t>٤٧٠٠</a:t>
              </a:r>
              <a:endParaRPr lang="en-US" altLang="ar-SA" sz="2400" b="1" dirty="0">
                <a:solidFill>
                  <a:srgbClr val="011893"/>
                </a:solidFill>
              </a:endParaRPr>
            </a:p>
          </p:txBody>
        </p:sp>
        <p:sp>
          <p:nvSpPr>
            <p:cNvPr id="140" name="Text Box 87">
              <a:extLst>
                <a:ext uri="{FF2B5EF4-FFF2-40B4-BE49-F238E27FC236}">
                  <a16:creationId xmlns:a16="http://schemas.microsoft.com/office/drawing/2014/main" id="{ED359D64-23C5-974B-A7CC-5D7523550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101"/>
              <a:ext cx="5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11893"/>
                  </a:solidFill>
                </a:rPr>
                <a:t>٤٨٠٠</a:t>
              </a:r>
              <a:endParaRPr lang="en-US" altLang="ar-SA" sz="2400" b="1" dirty="0">
                <a:solidFill>
                  <a:srgbClr val="011893"/>
                </a:solidFill>
              </a:endParaRPr>
            </a:p>
          </p:txBody>
        </p:sp>
        <p:sp>
          <p:nvSpPr>
            <p:cNvPr id="141" name="Text Box 87">
              <a:extLst>
                <a:ext uri="{FF2B5EF4-FFF2-40B4-BE49-F238E27FC236}">
                  <a16:creationId xmlns:a16="http://schemas.microsoft.com/office/drawing/2014/main" id="{7FC6C364-AE94-DB4A-956F-A169AB5B3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" y="1842"/>
              <a:ext cx="5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11893"/>
                  </a:solidFill>
                </a:rPr>
                <a:t>٤٩٠٠</a:t>
              </a:r>
              <a:endParaRPr lang="en-US" altLang="ar-SA" sz="2400" b="1" dirty="0">
                <a:solidFill>
                  <a:srgbClr val="011893"/>
                </a:solidFill>
              </a:endParaRPr>
            </a:p>
          </p:txBody>
        </p:sp>
        <p:sp>
          <p:nvSpPr>
            <p:cNvPr id="142" name="Text Box 87">
              <a:extLst>
                <a:ext uri="{FF2B5EF4-FFF2-40B4-BE49-F238E27FC236}">
                  <a16:creationId xmlns:a16="http://schemas.microsoft.com/office/drawing/2014/main" id="{21A2F435-72EF-FD4F-9263-2852FA023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209" y="3588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11893"/>
                  </a:solidFill>
                </a:rPr>
                <a:t>١٤٢٦ هـ</a:t>
              </a:r>
              <a:endParaRPr lang="en-US" altLang="ar-SA" sz="2400" b="1" dirty="0">
                <a:solidFill>
                  <a:srgbClr val="011893"/>
                </a:solidFill>
              </a:endParaRPr>
            </a:p>
          </p:txBody>
        </p:sp>
        <p:sp>
          <p:nvSpPr>
            <p:cNvPr id="143" name="Text Box 87">
              <a:extLst>
                <a:ext uri="{FF2B5EF4-FFF2-40B4-BE49-F238E27FC236}">
                  <a16:creationId xmlns:a16="http://schemas.microsoft.com/office/drawing/2014/main" id="{3A16BC1D-5089-0643-AA90-AFE88C132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485" y="3588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11893"/>
                  </a:solidFill>
                </a:rPr>
                <a:t>١٤٢٧ هـ</a:t>
              </a:r>
              <a:endParaRPr lang="en-US" altLang="ar-SA" sz="2400" b="1" dirty="0">
                <a:solidFill>
                  <a:srgbClr val="011893"/>
                </a:solidFill>
              </a:endParaRPr>
            </a:p>
          </p:txBody>
        </p:sp>
        <p:sp>
          <p:nvSpPr>
            <p:cNvPr id="144" name="Text Box 87">
              <a:extLst>
                <a:ext uri="{FF2B5EF4-FFF2-40B4-BE49-F238E27FC236}">
                  <a16:creationId xmlns:a16="http://schemas.microsoft.com/office/drawing/2014/main" id="{E3FAF4FC-EB61-674C-B2D3-C849F34CE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771" y="3588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11893"/>
                  </a:solidFill>
                </a:rPr>
                <a:t>١٤٢٨ هـ</a:t>
              </a:r>
              <a:endParaRPr lang="en-US" altLang="ar-SA" sz="2400" b="1" dirty="0">
                <a:solidFill>
                  <a:srgbClr val="011893"/>
                </a:solidFill>
              </a:endParaRPr>
            </a:p>
          </p:txBody>
        </p:sp>
      </p:grpSp>
      <p:sp>
        <p:nvSpPr>
          <p:cNvPr id="145" name="Text Box 25">
            <a:extLst>
              <a:ext uri="{FF2B5EF4-FFF2-40B4-BE49-F238E27FC236}">
                <a16:creationId xmlns:a16="http://schemas.microsoft.com/office/drawing/2014/main" id="{046AC8E7-F3DE-0E43-B0FD-353848993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068" y="4565205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46" name="Text Box 41">
            <a:extLst>
              <a:ext uri="{FF2B5EF4-FFF2-40B4-BE49-F238E27FC236}">
                <a16:creationId xmlns:a16="http://schemas.microsoft.com/office/drawing/2014/main" id="{8E1B3595-C9BC-4145-9B4B-FB0E45999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93" y="415563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47" name="Text Box 42">
            <a:extLst>
              <a:ext uri="{FF2B5EF4-FFF2-40B4-BE49-F238E27FC236}">
                <a16:creationId xmlns:a16="http://schemas.microsoft.com/office/drawing/2014/main" id="{EB2DE8A9-4167-6B43-9BAF-CB2910750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406" y="3701605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48" name="Text Box 43">
            <a:extLst>
              <a:ext uri="{FF2B5EF4-FFF2-40B4-BE49-F238E27FC236}">
                <a16:creationId xmlns:a16="http://schemas.microsoft.com/office/drawing/2014/main" id="{3F78275C-3303-D34A-AAFF-80AD50CB1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431" y="3326955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grpSp>
        <p:nvGrpSpPr>
          <p:cNvPr id="149" name="Group 46">
            <a:extLst>
              <a:ext uri="{FF2B5EF4-FFF2-40B4-BE49-F238E27FC236}">
                <a16:creationId xmlns:a16="http://schemas.microsoft.com/office/drawing/2014/main" id="{F1D16351-CF53-C647-B05B-0E82255F5F6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93475" y="666784"/>
            <a:ext cx="7943850" cy="792163"/>
            <a:chOff x="899" y="1990"/>
            <a:chExt cx="3961" cy="340"/>
          </a:xfrm>
        </p:grpSpPr>
        <p:sp>
          <p:nvSpPr>
            <p:cNvPr id="150" name="AutoShape 45">
              <a:extLst>
                <a:ext uri="{FF2B5EF4-FFF2-40B4-BE49-F238E27FC236}">
                  <a16:creationId xmlns:a16="http://schemas.microsoft.com/office/drawing/2014/main" id="{3C8931A1-1C64-9345-9995-B689F92A3E8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99" y="1990"/>
              <a:ext cx="396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51" name="Picture 47">
              <a:extLst>
                <a:ext uri="{FF2B5EF4-FFF2-40B4-BE49-F238E27FC236}">
                  <a16:creationId xmlns:a16="http://schemas.microsoft.com/office/drawing/2014/main" id="{78A497B8-5434-C34B-BECC-671A412C33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1990"/>
              <a:ext cx="3968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2" name="Picture 48">
            <a:extLst>
              <a:ext uri="{FF2B5EF4-FFF2-40B4-BE49-F238E27FC236}">
                <a16:creationId xmlns:a16="http://schemas.microsoft.com/office/drawing/2014/main" id="{5E788074-69DA-704E-AA6B-2023795B3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25" y="1568484"/>
            <a:ext cx="72247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Text Box 87">
            <a:extLst>
              <a:ext uri="{FF2B5EF4-FFF2-40B4-BE49-F238E27FC236}">
                <a16:creationId xmlns:a16="http://schemas.microsoft.com/office/drawing/2014/main" id="{DB15E20A-B1C1-C245-B0A0-34466F8FD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831" y="3374580"/>
            <a:ext cx="4895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( </a:t>
            </a:r>
            <a:r>
              <a:rPr lang="ar-SA" altLang="ar-SA" sz="2400" b="1" dirty="0">
                <a:solidFill>
                  <a:srgbClr val="011893"/>
                </a:solidFill>
              </a:rPr>
              <a:t>١٤٢٥ ، ٤٥٥٧ ) ، ( ١٤٢٦ ، ٤٦٤٨ 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 ١٤٢٧ ، ٤٧٤٧ ) ، ( ١٤٢٨، ٤٨١٦ )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pic>
        <p:nvPicPr>
          <p:cNvPr id="154" name="Picture 51">
            <a:extLst>
              <a:ext uri="{FF2B5EF4-FFF2-40B4-BE49-F238E27FC236}">
                <a16:creationId xmlns:a16="http://schemas.microsoft.com/office/drawing/2014/main" id="{67FA9F09-D758-DF42-838E-3737250BB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81" y="4415980"/>
            <a:ext cx="46228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52">
            <a:extLst>
              <a:ext uri="{FF2B5EF4-FFF2-40B4-BE49-F238E27FC236}">
                <a16:creationId xmlns:a16="http://schemas.microsoft.com/office/drawing/2014/main" id="{E1DB763D-D6E2-DE44-AD55-AB921461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31" y="4920805"/>
            <a:ext cx="27273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6" name="Group 54">
            <a:extLst>
              <a:ext uri="{FF2B5EF4-FFF2-40B4-BE49-F238E27FC236}">
                <a16:creationId xmlns:a16="http://schemas.microsoft.com/office/drawing/2014/main" id="{36056A72-268C-9E42-849C-7F751F3EF7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85552" y="2778683"/>
            <a:ext cx="6316662" cy="539750"/>
            <a:chOff x="1655" y="2001"/>
            <a:chExt cx="3979" cy="340"/>
          </a:xfrm>
        </p:grpSpPr>
        <p:sp>
          <p:nvSpPr>
            <p:cNvPr id="157" name="AutoShape 53">
              <a:extLst>
                <a:ext uri="{FF2B5EF4-FFF2-40B4-BE49-F238E27FC236}">
                  <a16:creationId xmlns:a16="http://schemas.microsoft.com/office/drawing/2014/main" id="{208BFA96-DEBD-C54C-BAF5-3756E19AC13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55" y="2001"/>
              <a:ext cx="3979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58" name="Picture 55">
              <a:extLst>
                <a:ext uri="{FF2B5EF4-FFF2-40B4-BE49-F238E27FC236}">
                  <a16:creationId xmlns:a16="http://schemas.microsoft.com/office/drawing/2014/main" id="{F93E4A1D-C1A8-AD4A-A85F-9FC197935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001"/>
              <a:ext cx="3987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9" name="Text Box 87">
            <a:extLst>
              <a:ext uri="{FF2B5EF4-FFF2-40B4-BE49-F238E27FC236}">
                <a16:creationId xmlns:a16="http://schemas.microsoft.com/office/drawing/2014/main" id="{F3E9897A-CBB6-C848-BF76-85027710E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568" y="5543105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المجال = 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0" name="Text Box 87">
            <a:extLst>
              <a:ext uri="{FF2B5EF4-FFF2-40B4-BE49-F238E27FC236}">
                <a16:creationId xmlns:a16="http://schemas.microsoft.com/office/drawing/2014/main" id="{0E5488AD-39E3-3942-90D0-CAE6DAA99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806" y="5531992"/>
            <a:ext cx="414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{ ١٤٢٥ ، ١٤٢٦ ، ١٤٢٧ ، ١٤٢٨ }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770258DE-55A9-324A-9A5C-E897EAC34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7981" y="6082855"/>
            <a:ext cx="115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المدى = 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2" name="Text Box 87">
            <a:extLst>
              <a:ext uri="{FF2B5EF4-FFF2-40B4-BE49-F238E27FC236}">
                <a16:creationId xmlns:a16="http://schemas.microsoft.com/office/drawing/2014/main" id="{EC3428ED-0752-0B45-9E7A-58DB70CD2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218" y="6071742"/>
            <a:ext cx="414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{ ٤٥٥٧ ، ٤٦٤٨ ، ٤٧٤٧ ، ٤٨١٦ }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47678" y="156004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051511" y="118398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A79EF81-9D2A-1D48-85E4-104F6DFC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39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45" grpId="0"/>
      <p:bldP spid="146" grpId="0"/>
      <p:bldP spid="147" grpId="0"/>
      <p:bldP spid="148" grpId="0"/>
      <p:bldP spid="153" grpId="0"/>
      <p:bldP spid="159" grpId="0"/>
      <p:bldP spid="160" grpId="0"/>
      <p:bldP spid="161" grpId="0"/>
      <p:bldP spid="1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91939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0AF1049-4078-A548-9E7D-36A9B2DA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034099" y="1067102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Text Box 87">
            <a:extLst>
              <a:ext uri="{FF2B5EF4-FFF2-40B4-BE49-F238E27FC236}">
                <a16:creationId xmlns:a16="http://schemas.microsoft.com/office/drawing/2014/main" id="{B061E212-648B-D04A-91AF-4791498AB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373" y="2886581"/>
            <a:ext cx="6336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على ماذا يدل الزوج المرتب ( ٣٠، ٧٥ ) في التمثيل البياني ؟</a:t>
            </a: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C0E90FEE-3534-7448-92BC-0B4F68471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08" y="3484602"/>
            <a:ext cx="7267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تحتاج سيارة تسير بسرعة ٣٠ميلا / ساعة إلى ٧٥ قدما لكي تتوقف .</a:t>
            </a: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961F0B77-6458-2A4A-812D-826A440AF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191" y="4336941"/>
            <a:ext cx="6764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كم قدما تحتاج سيارة تسير بسرعة ٦٠ ميلا / ساعة لكي تتوقف  ؟</a:t>
            </a: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A778CA2F-6F6A-8B48-9C25-91C3FA9D5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124" y="4713506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٢٤٠ قدما</a:t>
            </a: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20AEE59A-3A98-9D44-BA37-C4D2D0F66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105" y="5353807"/>
            <a:ext cx="349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على ماذا تعتمد مسافة التوقف ؟</a:t>
            </a: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CBF4FA3C-6F98-EE42-A3F5-81CA6C448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820" y="5344115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على سرعة السيارة . </a:t>
            </a:r>
          </a:p>
        </p:txBody>
      </p:sp>
      <p:pic>
        <p:nvPicPr>
          <p:cNvPr id="116" name="Picture 138">
            <a:extLst>
              <a:ext uri="{FF2B5EF4-FFF2-40B4-BE49-F238E27FC236}">
                <a16:creationId xmlns:a16="http://schemas.microsoft.com/office/drawing/2014/main" id="{9893AC72-5951-CD41-BA62-5EF218AC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48" y="1628365"/>
            <a:ext cx="2778125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39">
            <a:extLst>
              <a:ext uri="{FF2B5EF4-FFF2-40B4-BE49-F238E27FC236}">
                <a16:creationId xmlns:a16="http://schemas.microsoft.com/office/drawing/2014/main" id="{F33765DF-C100-344A-BDF2-6B9FD276A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66" y="1200802"/>
            <a:ext cx="5922489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Line 140">
            <a:extLst>
              <a:ext uri="{FF2B5EF4-FFF2-40B4-BE49-F238E27FC236}">
                <a16:creationId xmlns:a16="http://schemas.microsoft.com/office/drawing/2014/main" id="{9115EF35-FA39-C943-AEAE-24B61634BF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8057" y="3365434"/>
            <a:ext cx="0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9" name="Line 141">
            <a:extLst>
              <a:ext uri="{FF2B5EF4-FFF2-40B4-BE49-F238E27FC236}">
                <a16:creationId xmlns:a16="http://schemas.microsoft.com/office/drawing/2014/main" id="{FF33926B-29BE-EE40-AA2E-71BE93FBD7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8770" y="3379721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0" name="Line 143">
            <a:extLst>
              <a:ext uri="{FF2B5EF4-FFF2-40B4-BE49-F238E27FC236}">
                <a16:creationId xmlns:a16="http://schemas.microsoft.com/office/drawing/2014/main" id="{A15908B8-F701-4242-8340-3A27A96378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3532" y="2644709"/>
            <a:ext cx="0" cy="1079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1" name="Line 144">
            <a:extLst>
              <a:ext uri="{FF2B5EF4-FFF2-40B4-BE49-F238E27FC236}">
                <a16:creationId xmlns:a16="http://schemas.microsoft.com/office/drawing/2014/main" id="{AA1B26D7-776A-9A4F-AE4E-89943962E6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8770" y="2709796"/>
            <a:ext cx="1260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252DF01-01D4-D543-96FD-769645A5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9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0">
            <a:extLst>
              <a:ext uri="{FF2B5EF4-FFF2-40B4-BE49-F238E27FC236}">
                <a16:creationId xmlns:a16="http://schemas.microsoft.com/office/drawing/2014/main" id="{86264002-7702-8A43-8689-87A690B61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808" y="1478520"/>
            <a:ext cx="5400675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هل تمثل كل علاقة فيما يأتي دالة أم لا ؟ فسر ذلك .</a:t>
            </a:r>
            <a:endParaRPr lang="en-US" altLang="ar-SA" sz="2400" b="1" dirty="0"/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9C749234-615D-7A4D-8E60-F0694B4C3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350" y="998826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تحديد الدوال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CFB83CED-1095-8B48-9C47-29811AA44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687" y="4248923"/>
            <a:ext cx="4175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لاحظ أن كل عنصر في المجال يرتبط بعنصر واحد فقط في المدى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7" name="Picture 91">
            <a:extLst>
              <a:ext uri="{FF2B5EF4-FFF2-40B4-BE49-F238E27FC236}">
                <a16:creationId xmlns:a16="http://schemas.microsoft.com/office/drawing/2014/main" id="{D2AC4A36-E3AE-A943-940B-1177EB4B1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24" y="2099738"/>
            <a:ext cx="22844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92">
            <a:extLst>
              <a:ext uri="{FF2B5EF4-FFF2-40B4-BE49-F238E27FC236}">
                <a16:creationId xmlns:a16="http://schemas.microsoft.com/office/drawing/2014/main" id="{828FB319-C891-CE43-BB42-F7966263A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286" y="2844276"/>
            <a:ext cx="3225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 Box 87">
            <a:extLst>
              <a:ext uri="{FF2B5EF4-FFF2-40B4-BE49-F238E27FC236}">
                <a16:creationId xmlns:a16="http://schemas.microsoft.com/office/drawing/2014/main" id="{5EE8B85C-125E-234A-B6F6-05F5912BD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352" y="5479604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العلاقة تمثل دالة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6158DE2C-180E-5141-9F7D-EA3D8163D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142" y="4248922"/>
            <a:ext cx="51016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لاحظ أن العنصر ١ في المجال ارتبط بالعنصرين  ٤ ، ــ ٤ في المدى </a:t>
            </a: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( </a:t>
            </a:r>
            <a:r>
              <a:rPr lang="ar-SA" altLang="ar-SA" sz="2400" b="1" dirty="0">
                <a:solidFill>
                  <a:srgbClr val="7030A0"/>
                </a:solidFill>
              </a:rPr>
              <a:t>١مكرر مرتين</a:t>
            </a: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2F2CBBB7-3632-8E48-8B94-20E7009BF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966" y="5465881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العلاقة لا تمثل دالة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22" name="مربع نص 14">
            <a:extLst>
              <a:ext uri="{FF2B5EF4-FFF2-40B4-BE49-F238E27FC236}">
                <a16:creationId xmlns:a16="http://schemas.microsoft.com/office/drawing/2014/main" id="{B3DA9EA6-A7F9-CA45-8B7C-50444A5C6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436" y="1242488"/>
            <a:ext cx="108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صـ ٥٦</a:t>
            </a:r>
          </a:p>
        </p:txBody>
      </p:sp>
      <p:sp>
        <p:nvSpPr>
          <p:cNvPr id="123" name="Oval 26">
            <a:extLst>
              <a:ext uri="{FF2B5EF4-FFF2-40B4-BE49-F238E27FC236}">
                <a16:creationId xmlns:a16="http://schemas.microsoft.com/office/drawing/2014/main" id="{FBFA98CB-0253-A94B-B7B9-A1A8A1095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61" y="2795063"/>
            <a:ext cx="133350" cy="14446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4" name="Oval 26">
            <a:extLst>
              <a:ext uri="{FF2B5EF4-FFF2-40B4-BE49-F238E27FC236}">
                <a16:creationId xmlns:a16="http://schemas.microsoft.com/office/drawing/2014/main" id="{3F6D2D4D-03BC-354D-BEF4-E857EF76C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1911" y="3017313"/>
            <a:ext cx="131763" cy="14605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5" name="Oval 26">
            <a:extLst>
              <a:ext uri="{FF2B5EF4-FFF2-40B4-BE49-F238E27FC236}">
                <a16:creationId xmlns:a16="http://schemas.microsoft.com/office/drawing/2014/main" id="{BA73CE81-DDE5-8C44-8428-CD20674E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374" y="3260201"/>
            <a:ext cx="133350" cy="144462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6" name="Oval 26">
            <a:extLst>
              <a:ext uri="{FF2B5EF4-FFF2-40B4-BE49-F238E27FC236}">
                <a16:creationId xmlns:a16="http://schemas.microsoft.com/office/drawing/2014/main" id="{AEF3213D-724B-8542-8999-08AA6066F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374" y="3534838"/>
            <a:ext cx="133350" cy="14446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7" name="Oval 26">
            <a:extLst>
              <a:ext uri="{FF2B5EF4-FFF2-40B4-BE49-F238E27FC236}">
                <a16:creationId xmlns:a16="http://schemas.microsoft.com/office/drawing/2014/main" id="{BD7270E9-9BC2-294D-8987-61DD673D4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249" y="2887138"/>
            <a:ext cx="3636962" cy="46196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8" name="Oval 26">
            <a:extLst>
              <a:ext uri="{FF2B5EF4-FFF2-40B4-BE49-F238E27FC236}">
                <a16:creationId xmlns:a16="http://schemas.microsoft.com/office/drawing/2014/main" id="{A274A2BC-2C53-E949-88ED-305A5484A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461" y="3006201"/>
            <a:ext cx="280988" cy="254000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9" name="Oval 26">
            <a:extLst>
              <a:ext uri="{FF2B5EF4-FFF2-40B4-BE49-F238E27FC236}">
                <a16:creationId xmlns:a16="http://schemas.microsoft.com/office/drawing/2014/main" id="{1565C4FC-056F-2048-A03A-C2C92CE55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961" y="2999851"/>
            <a:ext cx="282575" cy="254000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9D10F7C-CD0D-EE4A-B7FC-6CF35807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6" grpId="0"/>
      <p:bldP spid="119" grpId="0"/>
      <p:bldP spid="120" grpId="0"/>
      <p:bldP spid="121" grpId="0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CFFAF0FF-6DFC-DF4E-9932-2BDA9FC5A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6132" y="1751484"/>
            <a:ext cx="5400675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هل تشكل العلاقة الآتية دالة ؟ فسر ذلك .</a:t>
            </a:r>
            <a:endParaRPr lang="en-US" altLang="ar-SA" sz="2400" b="1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4D8A2BE8-4C3D-D24D-A740-D87984576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545" y="4702647"/>
            <a:ext cx="716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لاحظ أن العنصر ٣ في المجال ارتبط بالعنصرين ــ ٢ ، ١ في المدى .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952CF96B-DAFB-9943-9C82-B11F945A8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734" y="5536738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العلاقة لا تمثل دالة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625DB887-3DD3-8445-8078-6F0C1C6B0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357" y="3273897"/>
            <a:ext cx="561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 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٢</a:t>
            </a:r>
            <a:r>
              <a:rPr lang="ar-SA" altLang="ar-SA" sz="2400" b="1" dirty="0">
                <a:solidFill>
                  <a:srgbClr val="011893"/>
                </a:solidFill>
              </a:rPr>
              <a:t> ، ١ ) ،( 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٣</a:t>
            </a:r>
            <a:r>
              <a:rPr lang="ar-SA" altLang="ar-SA" sz="2400" b="1" dirty="0">
                <a:solidFill>
                  <a:srgbClr val="011893"/>
                </a:solidFill>
              </a:rPr>
              <a:t> ، ــ ٢ ) ، ( 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٣</a:t>
            </a:r>
            <a:r>
              <a:rPr lang="ar-SA" altLang="ar-SA" sz="2400" b="1" dirty="0">
                <a:solidFill>
                  <a:srgbClr val="011893"/>
                </a:solidFill>
              </a:rPr>
              <a:t> ، ١ ) ، ( 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٢</a:t>
            </a:r>
            <a:r>
              <a:rPr lang="ar-SA" altLang="ar-SA" sz="2400" b="1" dirty="0">
                <a:solidFill>
                  <a:srgbClr val="011893"/>
                </a:solidFill>
              </a:rPr>
              <a:t> ، ــ ٢ )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4" name="مربع نص 6">
            <a:extLst>
              <a:ext uri="{FF2B5EF4-FFF2-40B4-BE49-F238E27FC236}">
                <a16:creationId xmlns:a16="http://schemas.microsoft.com/office/drawing/2014/main" id="{38691D9A-5154-A548-8E28-8FC33829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345" y="1106959"/>
            <a:ext cx="169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١) صـ ٥٦</a:t>
            </a:r>
          </a:p>
        </p:txBody>
      </p:sp>
      <p:sp>
        <p:nvSpPr>
          <p:cNvPr id="115" name="Oval 26">
            <a:extLst>
              <a:ext uri="{FF2B5EF4-FFF2-40B4-BE49-F238E27FC236}">
                <a16:creationId xmlns:a16="http://schemas.microsoft.com/office/drawing/2014/main" id="{72EBEAC4-0974-584B-90CA-109F05561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7170" y="3361209"/>
            <a:ext cx="269875" cy="27146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16" name="Oval 26">
            <a:extLst>
              <a:ext uri="{FF2B5EF4-FFF2-40B4-BE49-F238E27FC236}">
                <a16:creationId xmlns:a16="http://schemas.microsoft.com/office/drawing/2014/main" id="{289A40C2-3552-974C-B09B-710B70854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4170" y="3361209"/>
            <a:ext cx="269875" cy="27146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17" name="Oval 26">
            <a:extLst>
              <a:ext uri="{FF2B5EF4-FFF2-40B4-BE49-F238E27FC236}">
                <a16:creationId xmlns:a16="http://schemas.microsoft.com/office/drawing/2014/main" id="{822963D0-FD57-534A-A1D7-0F84E35B7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595" y="3338984"/>
            <a:ext cx="269875" cy="27305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18" name="Oval 26">
            <a:extLst>
              <a:ext uri="{FF2B5EF4-FFF2-40B4-BE49-F238E27FC236}">
                <a16:creationId xmlns:a16="http://schemas.microsoft.com/office/drawing/2014/main" id="{E17726E3-5D2F-F74A-9799-169B277FA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657" y="3318347"/>
            <a:ext cx="269875" cy="271462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19" name="Oval 26">
            <a:extLst>
              <a:ext uri="{FF2B5EF4-FFF2-40B4-BE49-F238E27FC236}">
                <a16:creationId xmlns:a16="http://schemas.microsoft.com/office/drawing/2014/main" id="{EF4E7EDE-E6C1-9C4D-946E-CFD6DF471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4170" y="3370734"/>
            <a:ext cx="280987" cy="252413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0" name="Oval 26">
            <a:extLst>
              <a:ext uri="{FF2B5EF4-FFF2-40B4-BE49-F238E27FC236}">
                <a16:creationId xmlns:a16="http://schemas.microsoft.com/office/drawing/2014/main" id="{747FCAF0-56EC-9543-AE36-750F4D8D9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845" y="3358034"/>
            <a:ext cx="280987" cy="254000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F870CB4-6181-E34B-A796-CB89D48B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2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1" grpId="0"/>
      <p:bldP spid="113" grpId="0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7B3B7644-83D2-E34C-A13F-F70DB6BE8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457" y="1036044"/>
            <a:ext cx="5581650" cy="790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هل تمثل كل علاقة فيما يأتي دالة أم لا ؟ فسر اجابتك .</a:t>
            </a:r>
            <a:endParaRPr lang="en-US" altLang="ar-SA" sz="2400" b="1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F797E9BD-3684-C048-9868-D4D77940D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457" y="4711106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تمثل دالة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pic>
        <p:nvPicPr>
          <p:cNvPr id="112" name="Picture 21">
            <a:extLst>
              <a:ext uri="{FF2B5EF4-FFF2-40B4-BE49-F238E27FC236}">
                <a16:creationId xmlns:a16="http://schemas.microsoft.com/office/drawing/2014/main" id="{5CD501D3-94CB-0241-B25A-37B80B565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70" y="2326681"/>
            <a:ext cx="20859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2">
            <a:extLst>
              <a:ext uri="{FF2B5EF4-FFF2-40B4-BE49-F238E27FC236}">
                <a16:creationId xmlns:a16="http://schemas.microsoft.com/office/drawing/2014/main" id="{1A093CF8-BD56-AA44-8BC6-B1F45B95D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07" y="2447331"/>
            <a:ext cx="18573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 Box 87">
            <a:extLst>
              <a:ext uri="{FF2B5EF4-FFF2-40B4-BE49-F238E27FC236}">
                <a16:creationId xmlns:a16="http://schemas.microsoft.com/office/drawing/2014/main" id="{27AB32FB-462B-E44D-A80F-67E412E16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970" y="5393731"/>
            <a:ext cx="3240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لأن كل عنصر في المجال ارتبط بعنصر واحد فقط في المدى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40DF3895-551C-EB4D-8A34-B8B5CA69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932" y="4755556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لا تمثل دالة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754BA10E-BC5F-3846-8924-D8325626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870" y="5212756"/>
            <a:ext cx="3240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لأن العنصر ٦ في المجال ارتبط بعنصرين ٩ ، ١٠ في المدى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7" name="مربع نص 9">
            <a:extLst>
              <a:ext uri="{FF2B5EF4-FFF2-40B4-BE49-F238E27FC236}">
                <a16:creationId xmlns:a16="http://schemas.microsoft.com/office/drawing/2014/main" id="{71DFCAF6-D70F-EB43-875C-F00888511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318" y="1527124"/>
            <a:ext cx="169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١-٢ صـ ٦٠</a:t>
            </a:r>
          </a:p>
        </p:txBody>
      </p:sp>
      <p:sp>
        <p:nvSpPr>
          <p:cNvPr id="118" name="Oval 26">
            <a:extLst>
              <a:ext uri="{FF2B5EF4-FFF2-40B4-BE49-F238E27FC236}">
                <a16:creationId xmlns:a16="http://schemas.microsoft.com/office/drawing/2014/main" id="{05EDA09A-FE96-774D-80D7-1EDE0A15F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6807" y="3009306"/>
            <a:ext cx="131763" cy="14446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19" name="Oval 26">
            <a:extLst>
              <a:ext uri="{FF2B5EF4-FFF2-40B4-BE49-F238E27FC236}">
                <a16:creationId xmlns:a16="http://schemas.microsoft.com/office/drawing/2014/main" id="{912B544F-8E75-9140-9E4D-E22A1D50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857" y="3234731"/>
            <a:ext cx="133350" cy="14446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0" name="Oval 26">
            <a:extLst>
              <a:ext uri="{FF2B5EF4-FFF2-40B4-BE49-F238E27FC236}">
                <a16:creationId xmlns:a16="http://schemas.microsoft.com/office/drawing/2014/main" id="{4A06102F-BB5A-8342-8F49-F7A8BC1F0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5382" y="3456981"/>
            <a:ext cx="133350" cy="14446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1" name="Oval 26">
            <a:extLst>
              <a:ext uri="{FF2B5EF4-FFF2-40B4-BE49-F238E27FC236}">
                <a16:creationId xmlns:a16="http://schemas.microsoft.com/office/drawing/2014/main" id="{347150E2-2D65-AB4F-80FA-6B782A079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3320" y="3666531"/>
            <a:ext cx="131762" cy="14446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2" name="Oval 26">
            <a:extLst>
              <a:ext uri="{FF2B5EF4-FFF2-40B4-BE49-F238E27FC236}">
                <a16:creationId xmlns:a16="http://schemas.microsoft.com/office/drawing/2014/main" id="{7B99D3C7-B4CE-7A47-8D0B-A43967250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857" y="3903069"/>
            <a:ext cx="133350" cy="144462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3" name="Oval 26">
            <a:extLst>
              <a:ext uri="{FF2B5EF4-FFF2-40B4-BE49-F238E27FC236}">
                <a16:creationId xmlns:a16="http://schemas.microsoft.com/office/drawing/2014/main" id="{4521396E-DDE6-4940-958D-45EB49FEA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470" y="2207619"/>
            <a:ext cx="781050" cy="23590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4" name="Oval 26">
            <a:extLst>
              <a:ext uri="{FF2B5EF4-FFF2-40B4-BE49-F238E27FC236}">
                <a16:creationId xmlns:a16="http://schemas.microsoft.com/office/drawing/2014/main" id="{55B61D24-23BE-0E49-817C-1DF749990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582" y="4015781"/>
            <a:ext cx="280988" cy="254000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5" name="Oval 26">
            <a:extLst>
              <a:ext uri="{FF2B5EF4-FFF2-40B4-BE49-F238E27FC236}">
                <a16:creationId xmlns:a16="http://schemas.microsoft.com/office/drawing/2014/main" id="{34C89D7E-00DE-2644-8AD3-D42EB44EE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582" y="3649069"/>
            <a:ext cx="280988" cy="254000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E121E81-C730-254F-BFC6-A78FD9D8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24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4" grpId="0"/>
      <p:bldP spid="115" grpId="0"/>
      <p:bldP spid="116" grpId="0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1F4B630B-D3C5-3B40-B0FB-3B7C52C30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498" y="1696103"/>
            <a:ext cx="5581650" cy="790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هل تمثل كل علاقة فيما يأتي دالة أم لا ؟ فسر اجابتك .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38353CDD-A8A0-674A-8ECF-CE8208599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611" y="4467878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لا تمثل دالة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430130A2-AE7B-4A46-9B27-B0865EE6C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658" y="5077069"/>
            <a:ext cx="6245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50000"/>
                  </a:schemeClr>
                </a:solidFill>
              </a:rPr>
              <a:t>لأن العنصر ٢ في المجال ارتبط بالعنصرين ٢ ، ــ ٤في المدى</a:t>
            </a:r>
            <a:endParaRPr lang="en-US" alt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3" name="Picture 10">
            <a:extLst>
              <a:ext uri="{FF2B5EF4-FFF2-40B4-BE49-F238E27FC236}">
                <a16:creationId xmlns:a16="http://schemas.microsoft.com/office/drawing/2014/main" id="{523A8162-F248-444D-83BB-4631BFBA8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48" y="3531253"/>
            <a:ext cx="3111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Oval 26">
            <a:extLst>
              <a:ext uri="{FF2B5EF4-FFF2-40B4-BE49-F238E27FC236}">
                <a16:creationId xmlns:a16="http://schemas.microsoft.com/office/drawing/2014/main" id="{5FA25103-A153-404A-A67C-2131C094D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886" y="3682065"/>
            <a:ext cx="239712" cy="18256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15" name="Oval 26">
            <a:extLst>
              <a:ext uri="{FF2B5EF4-FFF2-40B4-BE49-F238E27FC236}">
                <a16:creationId xmlns:a16="http://schemas.microsoft.com/office/drawing/2014/main" id="{22F76F15-23BE-AF49-B5B4-66A382E70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648" y="3682065"/>
            <a:ext cx="241300" cy="18256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16" name="Oval 26">
            <a:extLst>
              <a:ext uri="{FF2B5EF4-FFF2-40B4-BE49-F238E27FC236}">
                <a16:creationId xmlns:a16="http://schemas.microsoft.com/office/drawing/2014/main" id="{50DC9DE7-77BE-1D44-B674-AEC799AC6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998" y="3675715"/>
            <a:ext cx="241300" cy="18097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17" name="Oval 26">
            <a:extLst>
              <a:ext uri="{FF2B5EF4-FFF2-40B4-BE49-F238E27FC236}">
                <a16:creationId xmlns:a16="http://schemas.microsoft.com/office/drawing/2014/main" id="{594BD236-C059-5345-B6C5-D8446F5C4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873" y="3642378"/>
            <a:ext cx="239713" cy="18097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18" name="Oval 26">
            <a:extLst>
              <a:ext uri="{FF2B5EF4-FFF2-40B4-BE49-F238E27FC236}">
                <a16:creationId xmlns:a16="http://schemas.microsoft.com/office/drawing/2014/main" id="{309611F9-8773-B941-8180-7CDFE5F9D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6248" y="3639203"/>
            <a:ext cx="280988" cy="254000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19" name="Oval 26">
            <a:extLst>
              <a:ext uri="{FF2B5EF4-FFF2-40B4-BE49-F238E27FC236}">
                <a16:creationId xmlns:a16="http://schemas.microsoft.com/office/drawing/2014/main" id="{D2217DB4-F889-AE42-9D15-C9F991E0B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2323" y="3605865"/>
            <a:ext cx="280988" cy="254000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20" name="مربع نص 15">
            <a:extLst>
              <a:ext uri="{FF2B5EF4-FFF2-40B4-BE49-F238E27FC236}">
                <a16:creationId xmlns:a16="http://schemas.microsoft.com/office/drawing/2014/main" id="{E86E71A0-E999-A845-B88E-8EF850358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8681" y="2035513"/>
            <a:ext cx="169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٣ صـ ٦٠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F0E322C-01C6-0C47-A487-0DFE1597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288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2" grpId="0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012198" y="283192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099719" y="176750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اختبار الخط الراسي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10" name="Picture 93">
            <a:extLst>
              <a:ext uri="{FF2B5EF4-FFF2-40B4-BE49-F238E27FC236}">
                <a16:creationId xmlns:a16="http://schemas.microsoft.com/office/drawing/2014/main" id="{E4F5D52C-CB6D-F242-A6A2-7527A041A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61" y="837107"/>
            <a:ext cx="8540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94">
            <a:extLst>
              <a:ext uri="{FF2B5EF4-FFF2-40B4-BE49-F238E27FC236}">
                <a16:creationId xmlns:a16="http://schemas.microsoft.com/office/drawing/2014/main" id="{D049D312-C4A4-724E-AF3D-E69146AD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48" y="2240457"/>
            <a:ext cx="8101013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" name="Group 129">
            <a:extLst>
              <a:ext uri="{FF2B5EF4-FFF2-40B4-BE49-F238E27FC236}">
                <a16:creationId xmlns:a16="http://schemas.microsoft.com/office/drawing/2014/main" id="{03281B34-337B-2A41-8A9E-61D680190C2E}"/>
              </a:ext>
            </a:extLst>
          </p:cNvPr>
          <p:cNvGrpSpPr>
            <a:grpSpLocks/>
          </p:cNvGrpSpPr>
          <p:nvPr/>
        </p:nvGrpSpPr>
        <p:grpSpPr bwMode="auto">
          <a:xfrm>
            <a:off x="3084773" y="1880095"/>
            <a:ext cx="360363" cy="3132137"/>
            <a:chOff x="698" y="1139"/>
            <a:chExt cx="227" cy="1973"/>
          </a:xfrm>
        </p:grpSpPr>
        <p:sp>
          <p:nvSpPr>
            <p:cNvPr id="113" name="Line 101">
              <a:extLst>
                <a:ext uri="{FF2B5EF4-FFF2-40B4-BE49-F238E27FC236}">
                  <a16:creationId xmlns:a16="http://schemas.microsoft.com/office/drawing/2014/main" id="{9FDC5310-EAB9-3244-82D6-1162B7D19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139"/>
              <a:ext cx="0" cy="19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Text Box 102">
              <a:extLst>
                <a:ext uri="{FF2B5EF4-FFF2-40B4-BE49-F238E27FC236}">
                  <a16:creationId xmlns:a16="http://schemas.microsoft.com/office/drawing/2014/main" id="{4B660DBC-CD85-8A45-B13F-5A8F075DF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" y="1883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115" name="Group 128">
            <a:extLst>
              <a:ext uri="{FF2B5EF4-FFF2-40B4-BE49-F238E27FC236}">
                <a16:creationId xmlns:a16="http://schemas.microsoft.com/office/drawing/2014/main" id="{19BEC276-87B1-5749-8814-848ACDAA7F78}"/>
              </a:ext>
            </a:extLst>
          </p:cNvPr>
          <p:cNvGrpSpPr>
            <a:grpSpLocks/>
          </p:cNvGrpSpPr>
          <p:nvPr/>
        </p:nvGrpSpPr>
        <p:grpSpPr bwMode="auto">
          <a:xfrm>
            <a:off x="3445136" y="1880095"/>
            <a:ext cx="360362" cy="3132137"/>
            <a:chOff x="907" y="1139"/>
            <a:chExt cx="227" cy="1973"/>
          </a:xfrm>
        </p:grpSpPr>
        <p:sp>
          <p:nvSpPr>
            <p:cNvPr id="116" name="Line 100">
              <a:extLst>
                <a:ext uri="{FF2B5EF4-FFF2-40B4-BE49-F238E27FC236}">
                  <a16:creationId xmlns:a16="http://schemas.microsoft.com/office/drawing/2014/main" id="{77089DC7-A206-514E-85E5-07904EC15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1139"/>
              <a:ext cx="0" cy="19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7" name="Text Box 103">
              <a:extLst>
                <a:ext uri="{FF2B5EF4-FFF2-40B4-BE49-F238E27FC236}">
                  <a16:creationId xmlns:a16="http://schemas.microsoft.com/office/drawing/2014/main" id="{C28AB31C-DEC7-9C41-BD2A-B05898B8B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2282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118" name="Group 127">
            <a:extLst>
              <a:ext uri="{FF2B5EF4-FFF2-40B4-BE49-F238E27FC236}">
                <a16:creationId xmlns:a16="http://schemas.microsoft.com/office/drawing/2014/main" id="{92AD73E5-0637-D54F-AE85-4B401AF5A7B6}"/>
              </a:ext>
            </a:extLst>
          </p:cNvPr>
          <p:cNvGrpSpPr>
            <a:grpSpLocks/>
          </p:cNvGrpSpPr>
          <p:nvPr/>
        </p:nvGrpSpPr>
        <p:grpSpPr bwMode="auto">
          <a:xfrm>
            <a:off x="3803911" y="1880095"/>
            <a:ext cx="360362" cy="3132137"/>
            <a:chOff x="1133" y="1139"/>
            <a:chExt cx="227" cy="1973"/>
          </a:xfrm>
        </p:grpSpPr>
        <p:sp>
          <p:nvSpPr>
            <p:cNvPr id="119" name="Line 99">
              <a:extLst>
                <a:ext uri="{FF2B5EF4-FFF2-40B4-BE49-F238E27FC236}">
                  <a16:creationId xmlns:a16="http://schemas.microsoft.com/office/drawing/2014/main" id="{03A62186-5AB2-2442-87C1-1D2DB95B7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139"/>
              <a:ext cx="0" cy="19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Text Box 104">
              <a:extLst>
                <a:ext uri="{FF2B5EF4-FFF2-40B4-BE49-F238E27FC236}">
                  <a16:creationId xmlns:a16="http://schemas.microsoft.com/office/drawing/2014/main" id="{59E4610A-8309-5348-83A8-F77D3A2E8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3" y="1916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121" name="Group 126">
            <a:extLst>
              <a:ext uri="{FF2B5EF4-FFF2-40B4-BE49-F238E27FC236}">
                <a16:creationId xmlns:a16="http://schemas.microsoft.com/office/drawing/2014/main" id="{18EE222C-161B-6449-9505-DF0CE8005813}"/>
              </a:ext>
            </a:extLst>
          </p:cNvPr>
          <p:cNvGrpSpPr>
            <a:grpSpLocks/>
          </p:cNvGrpSpPr>
          <p:nvPr/>
        </p:nvGrpSpPr>
        <p:grpSpPr bwMode="auto">
          <a:xfrm>
            <a:off x="6713798" y="1880095"/>
            <a:ext cx="360363" cy="3132137"/>
            <a:chOff x="2966" y="1139"/>
            <a:chExt cx="227" cy="1973"/>
          </a:xfrm>
        </p:grpSpPr>
        <p:sp>
          <p:nvSpPr>
            <p:cNvPr id="122" name="Line 98">
              <a:extLst>
                <a:ext uri="{FF2B5EF4-FFF2-40B4-BE49-F238E27FC236}">
                  <a16:creationId xmlns:a16="http://schemas.microsoft.com/office/drawing/2014/main" id="{99CA589F-1278-0149-A06A-A6E6E84C6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4" y="1139"/>
              <a:ext cx="0" cy="19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Text Box 105">
              <a:extLst>
                <a:ext uri="{FF2B5EF4-FFF2-40B4-BE49-F238E27FC236}">
                  <a16:creationId xmlns:a16="http://schemas.microsoft.com/office/drawing/2014/main" id="{9AFB4049-CFFA-4745-BAC1-A71A90268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6" y="1720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  <p:sp>
          <p:nvSpPr>
            <p:cNvPr id="124" name="Text Box 106">
              <a:extLst>
                <a:ext uri="{FF2B5EF4-FFF2-40B4-BE49-F238E27FC236}">
                  <a16:creationId xmlns:a16="http://schemas.microsoft.com/office/drawing/2014/main" id="{1AA87E55-17CE-9B4E-BFF2-961AB61AF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6" y="2386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125" name="Group 125">
            <a:extLst>
              <a:ext uri="{FF2B5EF4-FFF2-40B4-BE49-F238E27FC236}">
                <a16:creationId xmlns:a16="http://schemas.microsoft.com/office/drawing/2014/main" id="{DBDD65C9-7279-D84F-88B4-5ACAF94C0890}"/>
              </a:ext>
            </a:extLst>
          </p:cNvPr>
          <p:cNvGrpSpPr>
            <a:grpSpLocks/>
          </p:cNvGrpSpPr>
          <p:nvPr/>
        </p:nvGrpSpPr>
        <p:grpSpPr bwMode="auto">
          <a:xfrm>
            <a:off x="8764848" y="1880095"/>
            <a:ext cx="360363" cy="3132137"/>
            <a:chOff x="4258" y="1139"/>
            <a:chExt cx="227" cy="1973"/>
          </a:xfrm>
        </p:grpSpPr>
        <p:sp>
          <p:nvSpPr>
            <p:cNvPr id="126" name="Line 97">
              <a:extLst>
                <a:ext uri="{FF2B5EF4-FFF2-40B4-BE49-F238E27FC236}">
                  <a16:creationId xmlns:a16="http://schemas.microsoft.com/office/drawing/2014/main" id="{2596F5D0-F16E-F541-A7C5-0158CBEE8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1139"/>
              <a:ext cx="0" cy="19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Text Box 107">
              <a:extLst>
                <a:ext uri="{FF2B5EF4-FFF2-40B4-BE49-F238E27FC236}">
                  <a16:creationId xmlns:a16="http://schemas.microsoft.com/office/drawing/2014/main" id="{1CA94751-CE62-E44A-9F18-A7E5A6348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8" y="2234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128" name="Group 124">
            <a:extLst>
              <a:ext uri="{FF2B5EF4-FFF2-40B4-BE49-F238E27FC236}">
                <a16:creationId xmlns:a16="http://schemas.microsoft.com/office/drawing/2014/main" id="{78A505B8-B3A1-8B48-AD77-CC0410FEF682}"/>
              </a:ext>
            </a:extLst>
          </p:cNvPr>
          <p:cNvGrpSpPr>
            <a:grpSpLocks/>
          </p:cNvGrpSpPr>
          <p:nvPr/>
        </p:nvGrpSpPr>
        <p:grpSpPr bwMode="auto">
          <a:xfrm>
            <a:off x="9326823" y="1880095"/>
            <a:ext cx="360363" cy="3132137"/>
            <a:chOff x="4612" y="1139"/>
            <a:chExt cx="227" cy="1973"/>
          </a:xfrm>
        </p:grpSpPr>
        <p:sp>
          <p:nvSpPr>
            <p:cNvPr id="129" name="Line 96">
              <a:extLst>
                <a:ext uri="{FF2B5EF4-FFF2-40B4-BE49-F238E27FC236}">
                  <a16:creationId xmlns:a16="http://schemas.microsoft.com/office/drawing/2014/main" id="{20893F96-432F-784D-B9C5-70EF59F61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6" y="1139"/>
              <a:ext cx="0" cy="19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Text Box 108">
              <a:extLst>
                <a:ext uri="{FF2B5EF4-FFF2-40B4-BE49-F238E27FC236}">
                  <a16:creationId xmlns:a16="http://schemas.microsoft.com/office/drawing/2014/main" id="{D12846A5-EBB3-ED4C-987A-DBE7F939C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2" y="2237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grpSp>
        <p:nvGrpSpPr>
          <p:cNvPr id="131" name="Group 123">
            <a:extLst>
              <a:ext uri="{FF2B5EF4-FFF2-40B4-BE49-F238E27FC236}">
                <a16:creationId xmlns:a16="http://schemas.microsoft.com/office/drawing/2014/main" id="{6597A8F4-A918-9340-A086-6A8459FAF4EE}"/>
              </a:ext>
            </a:extLst>
          </p:cNvPr>
          <p:cNvGrpSpPr>
            <a:grpSpLocks/>
          </p:cNvGrpSpPr>
          <p:nvPr/>
        </p:nvGrpSpPr>
        <p:grpSpPr bwMode="auto">
          <a:xfrm>
            <a:off x="9880861" y="1880095"/>
            <a:ext cx="360362" cy="3132137"/>
            <a:chOff x="4961" y="1139"/>
            <a:chExt cx="227" cy="1973"/>
          </a:xfrm>
        </p:grpSpPr>
        <p:sp>
          <p:nvSpPr>
            <p:cNvPr id="132" name="Line 95">
              <a:extLst>
                <a:ext uri="{FF2B5EF4-FFF2-40B4-BE49-F238E27FC236}">
                  <a16:creationId xmlns:a16="http://schemas.microsoft.com/office/drawing/2014/main" id="{69D74906-C1AB-9A4F-9586-7FD149D65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0" y="1139"/>
              <a:ext cx="0" cy="19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Text Box 109">
              <a:extLst>
                <a:ext uri="{FF2B5EF4-FFF2-40B4-BE49-F238E27FC236}">
                  <a16:creationId xmlns:a16="http://schemas.microsoft.com/office/drawing/2014/main" id="{2A964EB4-2D27-0640-A7E1-57753D7BC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1" y="1865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●</a:t>
              </a:r>
            </a:p>
          </p:txBody>
        </p:sp>
      </p:grpSp>
      <p:sp>
        <p:nvSpPr>
          <p:cNvPr id="134" name="Text Box 87">
            <a:extLst>
              <a:ext uri="{FF2B5EF4-FFF2-40B4-BE49-F238E27FC236}">
                <a16:creationId xmlns:a16="http://schemas.microsoft.com/office/drawing/2014/main" id="{BB17BEA9-D8B1-C544-B622-20F62DC7B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2061" y="5118595"/>
            <a:ext cx="30083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chemeClr val="accent1">
                    <a:lumMod val="50000"/>
                  </a:schemeClr>
                </a:solidFill>
              </a:rPr>
              <a:t>لاحظ الخط الرأسي قطع التمثيل البياني في نقطة واحدة</a:t>
            </a:r>
            <a:endParaRPr lang="en-US" altLang="ar-SA" sz="2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5" name="Text Box 87">
            <a:extLst>
              <a:ext uri="{FF2B5EF4-FFF2-40B4-BE49-F238E27FC236}">
                <a16:creationId xmlns:a16="http://schemas.microsoft.com/office/drawing/2014/main" id="{15DBEFC6-F2F9-1442-A8C0-793230B69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5186" y="6020295"/>
            <a:ext cx="1316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يمثل دالة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136" name="Text Box 87">
            <a:extLst>
              <a:ext uri="{FF2B5EF4-FFF2-40B4-BE49-F238E27FC236}">
                <a16:creationId xmlns:a16="http://schemas.microsoft.com/office/drawing/2014/main" id="{5F34498F-2CC5-7E47-95F2-7C444E98E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848" y="4997945"/>
            <a:ext cx="30241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chemeClr val="accent1">
                    <a:lumMod val="50000"/>
                  </a:schemeClr>
                </a:solidFill>
              </a:rPr>
              <a:t>لاحظ الخط الرأسي قطع التمثيل البياني في نقطتين</a:t>
            </a:r>
            <a:endParaRPr lang="en-US" altLang="ar-SA" sz="2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B1F252D5-0D0A-5543-9593-65BB321AC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311" y="5836145"/>
            <a:ext cx="131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لا يمثل دالة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138" name="Text Box 87">
            <a:extLst>
              <a:ext uri="{FF2B5EF4-FFF2-40B4-BE49-F238E27FC236}">
                <a16:creationId xmlns:a16="http://schemas.microsoft.com/office/drawing/2014/main" id="{7AFD410F-0EF5-4C4D-8B19-4AE0E53B2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173" y="5102720"/>
            <a:ext cx="29892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300" b="1" dirty="0">
                <a:solidFill>
                  <a:schemeClr val="accent1">
                    <a:lumMod val="50000"/>
                  </a:schemeClr>
                </a:solidFill>
              </a:rPr>
              <a:t>لاحظ الخط الرأسي قطع التمثيل البياني في نقطة واحدة</a:t>
            </a:r>
            <a:endParaRPr lang="en-US" altLang="ar-SA" sz="2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9" name="Text Box 87">
            <a:extLst>
              <a:ext uri="{FF2B5EF4-FFF2-40B4-BE49-F238E27FC236}">
                <a16:creationId xmlns:a16="http://schemas.microsoft.com/office/drawing/2014/main" id="{2881C9C2-ED2B-E442-BA7B-9D284493E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636" y="5896470"/>
            <a:ext cx="1316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يمثل دالة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140" name="مربع نص 32">
            <a:extLst>
              <a:ext uri="{FF2B5EF4-FFF2-40B4-BE49-F238E27FC236}">
                <a16:creationId xmlns:a16="http://schemas.microsoft.com/office/drawing/2014/main" id="{5C7CBEDD-E873-554C-A06F-2721D4212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688" y="1421853"/>
            <a:ext cx="169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صـ ٥٨</a:t>
            </a:r>
          </a:p>
        </p:txBody>
      </p:sp>
      <p:sp>
        <p:nvSpPr>
          <p:cNvPr id="141" name="Oval 26">
            <a:extLst>
              <a:ext uri="{FF2B5EF4-FFF2-40B4-BE49-F238E27FC236}">
                <a16:creationId xmlns:a16="http://schemas.microsoft.com/office/drawing/2014/main" id="{654A5797-0965-774B-9A4A-10801CED0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9719" y="1696683"/>
            <a:ext cx="2165350" cy="70167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cxnSp>
        <p:nvCxnSpPr>
          <p:cNvPr id="142" name="موصل مستقيم 141">
            <a:extLst>
              <a:ext uri="{FF2B5EF4-FFF2-40B4-BE49-F238E27FC236}">
                <a16:creationId xmlns:a16="http://schemas.microsoft.com/office/drawing/2014/main" id="{CA48BF90-CBB4-864E-B44D-13C0EED382E2}"/>
              </a:ext>
            </a:extLst>
          </p:cNvPr>
          <p:cNvCxnSpPr>
            <a:cxnSpLocks/>
          </p:cNvCxnSpPr>
          <p:nvPr/>
        </p:nvCxnSpPr>
        <p:spPr>
          <a:xfrm flipH="1">
            <a:off x="4237298" y="1305420"/>
            <a:ext cx="1044575" cy="0"/>
          </a:xfrm>
          <a:prstGeom prst="line">
            <a:avLst/>
          </a:prstGeom>
          <a:ln w="25400">
            <a:solidFill>
              <a:srgbClr val="C00000">
                <a:alpha val="9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وسيلة شرح على شكل سحابة 142">
            <a:extLst>
              <a:ext uri="{FF2B5EF4-FFF2-40B4-BE49-F238E27FC236}">
                <a16:creationId xmlns:a16="http://schemas.microsoft.com/office/drawing/2014/main" id="{69B38BF7-F4B6-5C40-9B96-2E2A43A67103}"/>
              </a:ext>
            </a:extLst>
          </p:cNvPr>
          <p:cNvSpPr/>
          <p:nvPr/>
        </p:nvSpPr>
        <p:spPr>
          <a:xfrm rot="21181812">
            <a:off x="7593273" y="1821357"/>
            <a:ext cx="1304925" cy="133985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SA" sz="1400" b="1" dirty="0">
                <a:solidFill>
                  <a:srgbClr val="C00000"/>
                </a:solidFill>
              </a:rPr>
              <a:t>نركز على المجال </a:t>
            </a:r>
          </a:p>
          <a:p>
            <a:pPr algn="ctr" rtl="1">
              <a:defRPr/>
            </a:pPr>
            <a:r>
              <a:rPr lang="ar-SA" sz="1400" b="1" dirty="0">
                <a:solidFill>
                  <a:srgbClr val="C00000"/>
                </a:solidFill>
              </a:rPr>
              <a:t>عناصر </a:t>
            </a:r>
            <a:r>
              <a:rPr lang="ar-SA" sz="1400" b="1" dirty="0" err="1">
                <a:solidFill>
                  <a:srgbClr val="C00000"/>
                </a:solidFill>
              </a:rPr>
              <a:t>س</a:t>
            </a:r>
            <a:r>
              <a:rPr lang="ar-SA" sz="1400" b="1" dirty="0">
                <a:solidFill>
                  <a:srgbClr val="C00000"/>
                </a:solidFill>
              </a:rPr>
              <a:t> ونسقط خط على </a:t>
            </a:r>
            <a:r>
              <a:rPr lang="ar-SA" sz="1400" b="1" dirty="0" err="1">
                <a:solidFill>
                  <a:srgbClr val="C00000"/>
                </a:solidFill>
              </a:rPr>
              <a:t>س</a:t>
            </a:r>
            <a:endParaRPr lang="ar-SA" sz="1400" b="1" dirty="0">
              <a:solidFill>
                <a:srgbClr val="C00000"/>
              </a:solidFill>
            </a:endParaRPr>
          </a:p>
        </p:txBody>
      </p:sp>
      <p:sp>
        <p:nvSpPr>
          <p:cNvPr id="144" name="Oval 26">
            <a:extLst>
              <a:ext uri="{FF2B5EF4-FFF2-40B4-BE49-F238E27FC236}">
                <a16:creationId xmlns:a16="http://schemas.microsoft.com/office/drawing/2014/main" id="{9824DF19-9B99-2440-B7E5-42E259C67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523" y="2888157"/>
            <a:ext cx="133350" cy="14446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145" name="Oval 26">
            <a:extLst>
              <a:ext uri="{FF2B5EF4-FFF2-40B4-BE49-F238E27FC236}">
                <a16:creationId xmlns:a16="http://schemas.microsoft.com/office/drawing/2014/main" id="{D20926C4-E392-2846-A2A4-9520D6F9C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698" y="3953370"/>
            <a:ext cx="131763" cy="144462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0ABD1FB-B6EF-DB4F-BFAC-3FF61E21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138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5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/>
      <p:bldP spid="137" grpId="0"/>
      <p:bldP spid="138" grpId="0"/>
      <p:bldP spid="139" grpId="0"/>
      <p:bldP spid="141" grpId="0" animBg="1"/>
      <p:bldP spid="143" grpId="0" animBg="1"/>
      <p:bldP spid="144" grpId="0" animBg="1"/>
      <p:bldP spid="144" grpId="1" animBg="1"/>
      <p:bldP spid="145" grpId="0" animBg="1"/>
      <p:bldP spid="145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1752</Words>
  <Application>Microsoft Macintosh PowerPoint</Application>
  <PresentationFormat>شاشة عريضة</PresentationFormat>
  <Paragraphs>419</Paragraphs>
  <Slides>33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1" baseType="lpstr">
      <vt:lpstr>Arial Unicode MS</vt:lpstr>
      <vt:lpstr>Aldhabi</vt:lpstr>
      <vt:lpstr>Arial</vt:lpstr>
      <vt:lpstr>Beirut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15</cp:revision>
  <dcterms:created xsi:type="dcterms:W3CDTF">2021-09-13T21:59:54Z</dcterms:created>
  <dcterms:modified xsi:type="dcterms:W3CDTF">2021-11-27T12:28:02Z</dcterms:modified>
</cp:coreProperties>
</file>