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61" r:id="rId3"/>
    <p:sldId id="283" r:id="rId4"/>
    <p:sldId id="282" r:id="rId5"/>
    <p:sldId id="262" r:id="rId6"/>
    <p:sldId id="263" r:id="rId7"/>
    <p:sldId id="272" r:id="rId8"/>
    <p:sldId id="266" r:id="rId9"/>
    <p:sldId id="270" r:id="rId10"/>
    <p:sldId id="273" r:id="rId11"/>
    <p:sldId id="281" r:id="rId12"/>
    <p:sldId id="271" r:id="rId13"/>
    <p:sldId id="284" r:id="rId14"/>
    <p:sldId id="267" r:id="rId15"/>
    <p:sldId id="269" r:id="rId16"/>
    <p:sldId id="268" r:id="rId17"/>
    <p:sldId id="276" r:id="rId18"/>
    <p:sldId id="274" r:id="rId19"/>
    <p:sldId id="278" r:id="rId20"/>
    <p:sldId id="277" r:id="rId21"/>
    <p:sldId id="275" r:id="rId22"/>
    <p:sldId id="279" r:id="rId23"/>
    <p:sldId id="280" r:id="rId24"/>
    <p:sldId id="264" r:id="rId25"/>
    <p:sldId id="265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8EAEE45-1249-43C9-BE99-5A17F5BAF976}">
          <p14:sldIdLst>
            <p14:sldId id="257"/>
            <p14:sldId id="261"/>
            <p14:sldId id="283"/>
            <p14:sldId id="282"/>
            <p14:sldId id="262"/>
            <p14:sldId id="263"/>
            <p14:sldId id="272"/>
            <p14:sldId id="266"/>
            <p14:sldId id="270"/>
            <p14:sldId id="273"/>
            <p14:sldId id="281"/>
            <p14:sldId id="271"/>
            <p14:sldId id="284"/>
            <p14:sldId id="267"/>
            <p14:sldId id="269"/>
            <p14:sldId id="268"/>
            <p14:sldId id="276"/>
            <p14:sldId id="274"/>
            <p14:sldId id="278"/>
            <p14:sldId id="277"/>
            <p14:sldId id="275"/>
            <p14:sldId id="279"/>
            <p14:sldId id="280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23B"/>
    <a:srgbClr val="A4D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97D7C6-DC7C-4D2E-90C7-B24C78BD4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4CEA0E1-4F75-40D1-890C-3C9F2229E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F59018-9610-4290-BEFE-241090EE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033B1-7E9B-4B56-A28A-FA36EACF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59C009-E09F-467E-A97F-AC6ABF91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060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3509B7-40FF-4096-9449-E8B32ED2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9182CD1-9ED3-4436-8538-E1EEAB95D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6FE4BC-5DB5-4527-A8F8-EA380CB2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058312-EBA8-4AD4-AAEB-2B5E3127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27FE65-63CE-4CBC-98E8-F2C99468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438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2583EC-5D96-4CF4-9ACA-FBBBA564E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C5011CB-0E9B-404B-BC4A-C6F699681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8A1F67-3369-42D1-A7A9-DC6DDA51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C88173-9700-44B7-B67B-51D56B96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D9A2F2-B9AE-4105-85D0-1519A0F5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707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9C71E9-62AB-4A4D-A99E-9625D7E1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50B324-412E-47D6-8ACD-49309F46A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8B8D1B-0904-4029-9399-24E52D86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EE8157-2646-4569-A063-A7441007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3BA9FF-8264-4495-A019-94508B98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37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A10903-2B71-4BB8-8642-D928FB6F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6AC9D-A8F8-4A4F-AD42-032D049E5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8ACFB4-6341-4BFC-9CAF-396BB1A0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BF1524-042B-44C4-A7B0-3887716A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AC9023-26FD-4221-BBFE-EA7E0041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128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1E438D-75F7-4986-85DA-49A70A1D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533DAD-862B-419F-8BFD-BAF138FE9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F16064-9426-4930-AF58-1C855D54C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9D2EB17-EDCD-406C-9F5C-99E90A43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9D7546-A2C0-4D99-9762-7355C734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D580F9-57E7-4761-A969-165E042D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614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A6BBE6-D370-45B3-9297-70744233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AC10DBB-9970-446F-A64E-BFBD71B67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DE4A890-04EF-459E-9E13-A18CC1B4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116C90C-39BC-420D-A0B4-0CBE519E0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DAD9B0E-5E7C-44EC-BD3B-699A49F25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E187788-14E3-4F91-9AB7-56601DC2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A2673C-0F3D-44AB-AC92-FA2BE490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18C5574-19BA-423F-98C7-DAB3482B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779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A49C0F-6536-4418-BC96-75596F2A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74658CF-1C62-4F36-9AB3-D1031E8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63402BD-6718-4662-8E23-D40CDAB5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07F0E41-4CEB-4D4D-B644-8CF7CBD4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064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F2DC7FA-17AA-46A7-86AE-A01EE87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CDBB6EC-7048-48CE-85DE-01737C2D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106A8B5-592F-4EE0-8CDF-3A321E62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76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10A783-ED62-47F3-A6B8-AB2EC64A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750AC7-45C4-443A-B5FA-150F4DEF9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C721F0-BD80-446A-B449-4F0EC1535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6FC54C-2DFE-49E9-9155-A11933A5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13E1D4-A644-4933-A5E0-0120758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BBF55A-6DFE-4FDA-8D3D-5F1D92AD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097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C23BFC-3F99-4C11-9BC2-BF48B6B2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C58155D-C44B-4CA8-A3E8-444512F90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7C207BB-CC52-479A-8A57-602E2178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E49202-07FD-4388-AA44-CD26B003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A3F9551-F093-4356-8FEE-74FE9AEA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A423777-3554-4DC2-A0E1-58D2A3D9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995BFBB-5DF3-4612-B2F4-0C920D0B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B63438E-884E-4012-ADE0-9AF6CE4AA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0D0861-08FD-41FD-8455-0659DBD67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6ED86-2A8A-4C4F-B177-994BF86B21E9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A9D1E6-049F-4BF1-988B-46C99AD32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715D7C-2CFA-42CC-94B7-C90934E98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EDC3-1A00-43FB-B5B5-ABF2734700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780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1731058/unit-3-conversation-page3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6.jpeg"/><Relationship Id="rId5" Type="http://schemas.microsoft.com/office/2007/relationships/media" Target="../media/media11.mp3"/><Relationship Id="rId10" Type="http://schemas.openxmlformats.org/officeDocument/2006/relationships/image" Target="../media/image35.gif"/><Relationship Id="rId4" Type="http://schemas.openxmlformats.org/officeDocument/2006/relationships/audio" Target="../media/media10.mp3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2.xml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openxmlformats.org/officeDocument/2006/relationships/image" Target="../media/image6.png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9B4FA4-04DB-4C64-9C09-13FE71D8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998200-7844-4DCF-A3E3-E0AF11DB0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16B2B1F-F000-43A5-9CE9-97A0F29BB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4652" r="23515" b="9931"/>
          <a:stretch/>
        </p:blipFill>
        <p:spPr>
          <a:xfrm>
            <a:off x="0" y="32332"/>
            <a:ext cx="1224914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3DB9A3E-E7EF-4151-91AD-E26322D3CC3D}"/>
              </a:ext>
            </a:extLst>
          </p:cNvPr>
          <p:cNvSpPr txBox="1"/>
          <p:nvPr/>
        </p:nvSpPr>
        <p:spPr>
          <a:xfrm rot="397046">
            <a:off x="9605264" y="679294"/>
            <a:ext cx="3228975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E92C1B"/>
                </a:solidFill>
                <a:latin typeface="Gill Sans Nova Light" panose="020B0302020104020203" pitchFamily="34" charset="0"/>
              </a:rPr>
              <a:t>MG3</a:t>
            </a:r>
            <a:endParaRPr lang="en-US" sz="1600" b="1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sz="1600" dirty="0">
                <a:solidFill>
                  <a:srgbClr val="E92C1B"/>
                </a:solidFill>
                <a:latin typeface="Gill Sans Nova Light" panose="020B0302020104020203" pitchFamily="34" charset="0"/>
              </a:rPr>
              <a:t>U3:Far and away</a:t>
            </a:r>
          </a:p>
          <a:p>
            <a:pPr algn="ctr"/>
            <a:endParaRPr lang="en-US" sz="1600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Light" panose="020B0302020104020203" pitchFamily="34" charset="0"/>
              </a:rPr>
              <a:t>Conversation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5211F30-5697-4718-B79F-4C32EA22CB8F}"/>
              </a:ext>
            </a:extLst>
          </p:cNvPr>
          <p:cNvSpPr txBox="1"/>
          <p:nvPr/>
        </p:nvSpPr>
        <p:spPr>
          <a:xfrm rot="445613">
            <a:off x="9955048" y="1712201"/>
            <a:ext cx="1457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E92C1B"/>
                </a:solidFill>
              </a:rPr>
              <a:t>Sept 2021</a:t>
            </a:r>
            <a:endParaRPr lang="ar-SA" dirty="0">
              <a:solidFill>
                <a:srgbClr val="E92C1B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87E781F-81E0-43B2-88AE-EDDCEFE3D082}"/>
              </a:ext>
            </a:extLst>
          </p:cNvPr>
          <p:cNvSpPr txBox="1"/>
          <p:nvPr/>
        </p:nvSpPr>
        <p:spPr>
          <a:xfrm rot="20450553">
            <a:off x="3086550" y="811334"/>
            <a:ext cx="29219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U:3</a:t>
            </a:r>
          </a:p>
          <a:p>
            <a:pPr algn="ctr"/>
            <a:r>
              <a:rPr lang="en-US" sz="3600" dirty="0">
                <a:latin typeface="Forte" panose="03060902040502070203" pitchFamily="66" charset="0"/>
              </a:rPr>
              <a:t>Far and away</a:t>
            </a:r>
            <a:endParaRPr lang="ar-SA" sz="3600" dirty="0">
              <a:latin typeface="Forte" panose="03060902040502070203" pitchFamily="66" charset="0"/>
            </a:endParaRPr>
          </a:p>
        </p:txBody>
      </p:sp>
      <p:pic>
        <p:nvPicPr>
          <p:cNvPr id="8" name="Picture 8" descr="Red Postmark Stamp - Free vector graphic on Pixabay">
            <a:extLst>
              <a:ext uri="{FF2B5EF4-FFF2-40B4-BE49-F238E27FC236}">
                <a16:creationId xmlns:a16="http://schemas.microsoft.com/office/drawing/2014/main" id="{BE05E4B0-D472-4909-96B1-F8ED0988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823">
            <a:off x="2512594" y="760910"/>
            <a:ext cx="3575409" cy="22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8ED625-E6B6-428A-A2B7-1CB5895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9" t="26620" r="27501" b="6390"/>
          <a:stretch/>
        </p:blipFill>
        <p:spPr>
          <a:xfrm>
            <a:off x="4988736" y="0"/>
            <a:ext cx="6365064" cy="649287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37EF778-697D-4FE1-AF97-C11D06EBAD3F}"/>
              </a:ext>
            </a:extLst>
          </p:cNvPr>
          <p:cNvSpPr/>
          <p:nvPr/>
        </p:nvSpPr>
        <p:spPr>
          <a:xfrm>
            <a:off x="1123950" y="1619250"/>
            <a:ext cx="6067425" cy="809625"/>
          </a:xfrm>
          <a:prstGeom prst="roundRect">
            <a:avLst/>
          </a:prstGeom>
          <a:solidFill>
            <a:srgbClr val="BAC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opinion of the man’s request?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7663684-1F8A-45D1-9A22-022C1F310752}"/>
              </a:ext>
            </a:extLst>
          </p:cNvPr>
          <p:cNvSpPr/>
          <p:nvPr/>
        </p:nvSpPr>
        <p:spPr>
          <a:xfrm>
            <a:off x="1123950" y="3057525"/>
            <a:ext cx="6353175" cy="742950"/>
          </a:xfrm>
          <a:prstGeom prst="roundRect">
            <a:avLst/>
          </a:prstGeom>
          <a:solidFill>
            <a:srgbClr val="BAC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Was it OK to ask for the seat change?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C3EA85F-8496-4982-B0C4-FFC487CCC911}"/>
              </a:ext>
            </a:extLst>
          </p:cNvPr>
          <p:cNvSpPr/>
          <p:nvPr/>
        </p:nvSpPr>
        <p:spPr>
          <a:xfrm>
            <a:off x="3419475" y="4087812"/>
            <a:ext cx="6353175" cy="742950"/>
          </a:xfrm>
          <a:prstGeom prst="roundRect">
            <a:avLst/>
          </a:prstGeom>
          <a:solidFill>
            <a:srgbClr val="BAC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do you think of the airline policy?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52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B4D2AC-EDCE-407E-8509-60BFDD8D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E51181-F6B7-4AEF-9739-35D18CEF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244B533A-4BA8-4BF5-8025-8B6CFA4A8143}"/>
              </a:ext>
            </a:extLst>
          </p:cNvPr>
          <p:cNvSpPr/>
          <p:nvPr/>
        </p:nvSpPr>
        <p:spPr>
          <a:xfrm>
            <a:off x="3962975" y="4660393"/>
            <a:ext cx="4803051" cy="207568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/>
                <a:sym typeface="Arial"/>
              </a:rPr>
              <a:t>terrific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AFF7C414-424F-44E5-8628-9DEF999D3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064B184-A413-4F1D-92D8-24AE3D0F0305}"/>
              </a:ext>
            </a:extLst>
          </p:cNvPr>
          <p:cNvSpPr/>
          <p:nvPr/>
        </p:nvSpPr>
        <p:spPr>
          <a:xfrm>
            <a:off x="3962975" y="4660393"/>
            <a:ext cx="4803051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prstClr val="white"/>
                </a:solidFill>
                <a:sym typeface="Arial"/>
              </a:rPr>
              <a:t>awesome</a:t>
            </a:r>
            <a:endParaRPr lang="en-US" sz="60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6" name="Rounded Rectangle 52">
            <a:extLst>
              <a:ext uri="{FF2B5EF4-FFF2-40B4-BE49-F238E27FC236}">
                <a16:creationId xmlns:a16="http://schemas.microsoft.com/office/drawing/2014/main" id="{0441FD1B-5E0B-414A-8A4F-1DC6EEE6DFE8}"/>
              </a:ext>
            </a:extLst>
          </p:cNvPr>
          <p:cNvSpPr/>
          <p:nvPr/>
        </p:nvSpPr>
        <p:spPr>
          <a:xfrm>
            <a:off x="6898105" y="2377440"/>
            <a:ext cx="4803086" cy="207568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400" b="1" kern="0" dirty="0">
                <a:solidFill>
                  <a:srgbClr val="000000"/>
                </a:solidFill>
                <a:sym typeface="Arial"/>
              </a:rPr>
              <a:t>a disappointment</a:t>
            </a:r>
            <a:endParaRPr lang="en-US" sz="44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DB7F134-3E55-478D-97FD-F64ABF281F30}"/>
              </a:ext>
            </a:extLst>
          </p:cNvPr>
          <p:cNvSpPr/>
          <p:nvPr/>
        </p:nvSpPr>
        <p:spPr>
          <a:xfrm>
            <a:off x="6898105" y="2377440"/>
            <a:ext cx="4803086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prstClr val="white"/>
                </a:solidFill>
                <a:sym typeface="Arial"/>
              </a:rPr>
              <a:t>a drag</a:t>
            </a:r>
            <a:endParaRPr lang="en-US" sz="5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8" name="Rounded Rectangle 45">
            <a:extLst>
              <a:ext uri="{FF2B5EF4-FFF2-40B4-BE49-F238E27FC236}">
                <a16:creationId xmlns:a16="http://schemas.microsoft.com/office/drawing/2014/main" id="{D7D25729-8000-46EE-A687-7850C028D12E}"/>
              </a:ext>
            </a:extLst>
          </p:cNvPr>
          <p:cNvSpPr/>
          <p:nvPr/>
        </p:nvSpPr>
        <p:spPr>
          <a:xfrm>
            <a:off x="6898105" y="121920"/>
            <a:ext cx="4803086" cy="207568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 dirty="0">
                <a:solidFill>
                  <a:srgbClr val="000000"/>
                </a:solidFill>
                <a:sym typeface="Arial"/>
              </a:rPr>
              <a:t>bad</a:t>
            </a:r>
            <a:endParaRPr lang="en-US" sz="36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63766169-1770-40FD-BD0D-13B8D2452116}"/>
              </a:ext>
            </a:extLst>
          </p:cNvPr>
          <p:cNvSpPr/>
          <p:nvPr/>
        </p:nvSpPr>
        <p:spPr>
          <a:xfrm>
            <a:off x="6898105" y="121920"/>
            <a:ext cx="4803086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rgbClr val="FFFFFF"/>
                </a:solidFill>
                <a:sym typeface="Arial"/>
              </a:rPr>
              <a:t>crummy</a:t>
            </a:r>
            <a:endParaRPr lang="en-US" sz="5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ounded Rectangle 49">
            <a:extLst>
              <a:ext uri="{FF2B5EF4-FFF2-40B4-BE49-F238E27FC236}">
                <a16:creationId xmlns:a16="http://schemas.microsoft.com/office/drawing/2014/main" id="{C1D1F31D-31C6-4959-A27E-B0A3794256BC}"/>
              </a:ext>
            </a:extLst>
          </p:cNvPr>
          <p:cNvSpPr/>
          <p:nvPr/>
        </p:nvSpPr>
        <p:spPr>
          <a:xfrm>
            <a:off x="490726" y="2377440"/>
            <a:ext cx="4803051" cy="207568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sym typeface="Arial"/>
              </a:rPr>
              <a:t>don’t understand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A3DD9AB8-C922-44D3-91D6-BC3F5AA54E6E}"/>
              </a:ext>
            </a:extLst>
          </p:cNvPr>
          <p:cNvSpPr/>
          <p:nvPr/>
        </p:nvSpPr>
        <p:spPr>
          <a:xfrm>
            <a:off x="490726" y="2377440"/>
            <a:ext cx="4803051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prstClr val="white"/>
                </a:solidFill>
                <a:sym typeface="Arial"/>
              </a:rPr>
              <a:t>don’t get it</a:t>
            </a:r>
            <a:endParaRPr lang="en-US" sz="5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2" name="Rounded Rectangle 43">
            <a:extLst>
              <a:ext uri="{FF2B5EF4-FFF2-40B4-BE49-F238E27FC236}">
                <a16:creationId xmlns:a16="http://schemas.microsoft.com/office/drawing/2014/main" id="{6CA347C9-F68F-466A-A5B5-F5BF91E37403}"/>
              </a:ext>
            </a:extLst>
          </p:cNvPr>
          <p:cNvSpPr/>
          <p:nvPr/>
        </p:nvSpPr>
        <p:spPr>
          <a:xfrm>
            <a:off x="490726" y="121920"/>
            <a:ext cx="4803051" cy="207568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sym typeface="Arial"/>
              </a:rPr>
              <a:t>overnight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6D22333D-0D68-4A88-AD49-F25429848995}"/>
              </a:ext>
            </a:extLst>
          </p:cNvPr>
          <p:cNvSpPr/>
          <p:nvPr/>
        </p:nvSpPr>
        <p:spPr>
          <a:xfrm>
            <a:off x="490726" y="121920"/>
            <a:ext cx="4803051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5400" b="1" kern="0" dirty="0">
                <a:solidFill>
                  <a:schemeClr val="bg1"/>
                </a:solidFill>
                <a:sym typeface="Arial"/>
              </a:rPr>
              <a:t>red eye </a:t>
            </a:r>
            <a:endParaRPr lang="en-US" sz="88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9E76A210-603F-4C12-9DF8-169ECDDB9BC2}"/>
              </a:ext>
            </a:extLst>
          </p:cNvPr>
          <p:cNvSpPr txBox="1"/>
          <p:nvPr/>
        </p:nvSpPr>
        <p:spPr>
          <a:xfrm>
            <a:off x="2609516" y="8106611"/>
            <a:ext cx="6630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Done by T. Talal Alhazmi</a:t>
            </a:r>
          </a:p>
        </p:txBody>
      </p:sp>
      <p:pic>
        <p:nvPicPr>
          <p:cNvPr id="15" name="redeye">
            <a:hlinkClick r:id="" action="ppaction://media"/>
            <a:extLst>
              <a:ext uri="{FF2B5EF4-FFF2-40B4-BE49-F238E27FC236}">
                <a16:creationId xmlns:a16="http://schemas.microsoft.com/office/drawing/2014/main" id="{BA70BA00-4839-46A8-ADA6-B88E4F79F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9558" y="174313"/>
            <a:ext cx="609600" cy="609600"/>
          </a:xfrm>
          <a:prstGeom prst="rect">
            <a:avLst/>
          </a:prstGeom>
        </p:spPr>
      </p:pic>
      <p:pic>
        <p:nvPicPr>
          <p:cNvPr id="16" name="drag">
            <a:hlinkClick r:id="" action="ppaction://media"/>
            <a:extLst>
              <a:ext uri="{FF2B5EF4-FFF2-40B4-BE49-F238E27FC236}">
                <a16:creationId xmlns:a16="http://schemas.microsoft.com/office/drawing/2014/main" id="{7CD3303A-83BA-4453-A76F-F127266003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9806" y="2420195"/>
            <a:ext cx="609600" cy="609600"/>
          </a:xfrm>
          <a:prstGeom prst="rect">
            <a:avLst/>
          </a:prstGeom>
        </p:spPr>
      </p:pic>
      <p:pic>
        <p:nvPicPr>
          <p:cNvPr id="17" name="awesome">
            <a:hlinkClick r:id="" action="ppaction://media"/>
            <a:extLst>
              <a:ext uri="{FF2B5EF4-FFF2-40B4-BE49-F238E27FC236}">
                <a16:creationId xmlns:a16="http://schemas.microsoft.com/office/drawing/2014/main" id="{DF8342C3-320A-4256-977F-F384A639B9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6521" y="4689926"/>
            <a:ext cx="609600" cy="609600"/>
          </a:xfrm>
          <a:prstGeom prst="rect">
            <a:avLst/>
          </a:prstGeom>
        </p:spPr>
      </p:pic>
      <p:pic>
        <p:nvPicPr>
          <p:cNvPr id="18" name="crummy">
            <a:hlinkClick r:id="" action="ppaction://media"/>
            <a:extLst>
              <a:ext uri="{FF2B5EF4-FFF2-40B4-BE49-F238E27FC236}">
                <a16:creationId xmlns:a16="http://schemas.microsoft.com/office/drawing/2014/main" id="{3647DC95-0C46-46F6-A189-948C9D0A7F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9806" y="168135"/>
            <a:ext cx="609600" cy="60960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1602E73-2A0F-4086-9E9C-DC2702148C83}"/>
              </a:ext>
            </a:extLst>
          </p:cNvPr>
          <p:cNvSpPr txBox="1"/>
          <p:nvPr/>
        </p:nvSpPr>
        <p:spPr>
          <a:xfrm>
            <a:off x="8655437" y="5869186"/>
            <a:ext cx="24384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By: ET Tala </a:t>
            </a:r>
            <a:r>
              <a:rPr lang="en-US" sz="1400" dirty="0" err="1">
                <a:latin typeface="Comic Sans MS" panose="030F0702030302020204" pitchFamily="66" charset="0"/>
              </a:rPr>
              <a:t>Alhazmi</a:t>
            </a:r>
            <a:endParaRPr lang="ar-SA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992D8D-C58B-4D2A-B01A-302746BD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046A44-6690-4163-9FA6-DECF24878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8C7026E-ACEC-4F32-88E2-054DA1375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026" name="Picture 2" descr="Wordwall for ELT vocabulary games – ELT Planning">
            <a:hlinkClick r:id="rId3"/>
            <a:extLst>
              <a:ext uri="{FF2B5EF4-FFF2-40B4-BE49-F238E27FC236}">
                <a16:creationId xmlns:a16="http://schemas.microsoft.com/office/drawing/2014/main" id="{42EE78F8-45B9-40F8-8FB1-EFA83A42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4" y="1825625"/>
            <a:ext cx="3902075" cy="29265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1391B58-DB91-48D1-852E-37D6E89E6B36}"/>
              </a:ext>
            </a:extLst>
          </p:cNvPr>
          <p:cNvSpPr txBox="1"/>
          <p:nvPr/>
        </p:nvSpPr>
        <p:spPr>
          <a:xfrm>
            <a:off x="7916861" y="5095240"/>
            <a:ext cx="21526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By: ET Ammar Al-Eid</a:t>
            </a:r>
            <a:endParaRPr lang="ar-SA" sz="1400" dirty="0"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pic>
        <p:nvPicPr>
          <p:cNvPr id="1028" name="Picture 4" descr="Art Painting Practice GIF">
            <a:extLst>
              <a:ext uri="{FF2B5EF4-FFF2-40B4-BE49-F238E27FC236}">
                <a16:creationId xmlns:a16="http://schemas.microsoft.com/office/drawing/2014/main" id="{01E77165-B1E6-4AA8-BFEE-1183081A3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-107352"/>
            <a:ext cx="6191250" cy="43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4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0A8623-51DA-4804-A2F7-9C343227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C82CF4D-A485-4186-A7FC-91B4D0259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DC1A352-6644-419D-9557-93894D4EF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171450" y="55561"/>
            <a:ext cx="12192000" cy="697367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CB33B09-1ACB-4BE2-8E5B-00E60A36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381919"/>
            <a:ext cx="41148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مواضيع مختلفة - كورونا الجديد">
            <a:extLst>
              <a:ext uri="{FF2B5EF4-FFF2-40B4-BE49-F238E27FC236}">
                <a16:creationId xmlns:a16="http://schemas.microsoft.com/office/drawing/2014/main" id="{C2D7503E-0128-4AB0-A709-FE1EDF76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02" y="55561"/>
            <a:ext cx="4465747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0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B6A329F-97E9-4CB9-A1D3-43A5CA203937}"/>
              </a:ext>
            </a:extLst>
          </p:cNvPr>
          <p:cNvSpPr/>
          <p:nvPr/>
        </p:nvSpPr>
        <p:spPr>
          <a:xfrm>
            <a:off x="9445049" y="5742432"/>
            <a:ext cx="2290271" cy="1115568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عنصر نائب للمحتوى 16">
            <a:extLst>
              <a:ext uri="{FF2B5EF4-FFF2-40B4-BE49-F238E27FC236}">
                <a16:creationId xmlns:a16="http://schemas.microsoft.com/office/drawing/2014/main" id="{6AC10B24-C4F4-4D1F-A04D-11FA00462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84" y="310944"/>
            <a:ext cx="1411503" cy="1986433"/>
          </a:xfr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6E7BF4B-C413-4A00-962B-0EE99E829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5" t="52639" r="38376" b="31964"/>
          <a:stretch/>
        </p:blipFill>
        <p:spPr>
          <a:xfrm>
            <a:off x="1252077" y="1027905"/>
            <a:ext cx="8804638" cy="19807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957F70F-5DAA-4D36-9973-4772A1416061}"/>
              </a:ext>
            </a:extLst>
          </p:cNvPr>
          <p:cNvSpPr txBox="1"/>
          <p:nvPr/>
        </p:nvSpPr>
        <p:spPr>
          <a:xfrm>
            <a:off x="3933333" y="3376579"/>
            <a:ext cx="62388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 would like to change seats.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A064612-86F0-4539-B821-C39AE59CEB0D}"/>
              </a:ext>
            </a:extLst>
          </p:cNvPr>
          <p:cNvSpPr/>
          <p:nvPr/>
        </p:nvSpPr>
        <p:spPr>
          <a:xfrm>
            <a:off x="3933333" y="4038566"/>
            <a:ext cx="7372841" cy="744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 says that changing seats won’t be possible because it wouldn’t be fair to other passengers. It’s also against the policy of the airline.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866048F-9384-4D65-B1D9-11C800715144}"/>
              </a:ext>
            </a:extLst>
          </p:cNvPr>
          <p:cNvSpPr/>
          <p:nvPr/>
        </p:nvSpPr>
        <p:spPr>
          <a:xfrm>
            <a:off x="3885709" y="4890499"/>
            <a:ext cx="7468091" cy="744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passenger was in the wrong seat to begin with. He moves to his assigned seat, which is the one that he wanted.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225A81E-FE61-454C-8C5A-C9673939572F}"/>
              </a:ext>
            </a:extLst>
          </p:cNvPr>
          <p:cNvSpPr/>
          <p:nvPr/>
        </p:nvSpPr>
        <p:spPr>
          <a:xfrm>
            <a:off x="3630387" y="4089189"/>
            <a:ext cx="5346556" cy="968375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What doesn’t the passenger get?</a:t>
            </a:r>
            <a:endParaRPr lang="ar-SA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2C1D0D4-43DF-4A8C-AF77-F110D44629B8}"/>
              </a:ext>
            </a:extLst>
          </p:cNvPr>
          <p:cNvSpPr/>
          <p:nvPr/>
        </p:nvSpPr>
        <p:spPr>
          <a:xfrm>
            <a:off x="3980543" y="5638695"/>
            <a:ext cx="7446457" cy="81915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Why does the passenger say Awesome! at the end of the conversation?</a:t>
            </a:r>
            <a:endParaRPr lang="ar-SA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970AFBA-A7CB-4450-97C5-EE25398C4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41" t="30972" r="13125" b="40556"/>
          <a:stretch/>
        </p:blipFill>
        <p:spPr>
          <a:xfrm>
            <a:off x="6331750" y="-22225"/>
            <a:ext cx="5740089" cy="33147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15C2E88-1C22-4FC3-9D76-BCE743ADF497}"/>
              </a:ext>
            </a:extLst>
          </p:cNvPr>
          <p:cNvSpPr/>
          <p:nvPr/>
        </p:nvSpPr>
        <p:spPr>
          <a:xfrm>
            <a:off x="514349" y="1584114"/>
            <a:ext cx="7343775" cy="100965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Why do you think that overnight flights are called red-eye flights?</a:t>
            </a:r>
            <a:endParaRPr lang="ar-SA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29D6A84-D705-42E5-B994-DD66CD80DA5E}"/>
              </a:ext>
            </a:extLst>
          </p:cNvPr>
          <p:cNvSpPr/>
          <p:nvPr/>
        </p:nvSpPr>
        <p:spPr>
          <a:xfrm>
            <a:off x="384103" y="3024187"/>
            <a:ext cx="6665686" cy="809625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Are the expressions crummy and a drag formal or informal expressions?</a:t>
            </a: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Speak Up GIFs | Tenor">
            <a:extLst>
              <a:ext uri="{FF2B5EF4-FFF2-40B4-BE49-F238E27FC236}">
                <a16:creationId xmlns:a16="http://schemas.microsoft.com/office/drawing/2014/main" id="{631FD79E-074F-4330-B853-4323B5FAB0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1" y="3486838"/>
            <a:ext cx="20955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8FA8E0-F830-4BE5-BEA6-2C7B10C21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8749" t="26620" r="27501" b="6390"/>
          <a:stretch/>
        </p:blipFill>
        <p:spPr>
          <a:xfrm>
            <a:off x="6184874" y="127000"/>
            <a:ext cx="6007126" cy="61277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2F8FA7-5274-4F55-9DD6-CC18AD43E7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55" t="69144" r="19375" b="9931"/>
          <a:stretch/>
        </p:blipFill>
        <p:spPr>
          <a:xfrm>
            <a:off x="1249926" y="1375424"/>
            <a:ext cx="5505062" cy="231060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4013B8F-156F-4F95-8DEA-44B3FCDF0F5F}"/>
              </a:ext>
            </a:extLst>
          </p:cNvPr>
          <p:cNvSpPr/>
          <p:nvPr/>
        </p:nvSpPr>
        <p:spPr>
          <a:xfrm>
            <a:off x="3081338" y="3858923"/>
            <a:ext cx="6353175" cy="8374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Find examples of those phrases in the conversation</a:t>
            </a:r>
            <a:endParaRPr lang="ar-SA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634134-EE8F-49C1-B054-781E5C644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3" t="20833" r="34531" b="6805"/>
          <a:stretch/>
        </p:blipFill>
        <p:spPr>
          <a:xfrm>
            <a:off x="5048249" y="455090"/>
            <a:ext cx="4714875" cy="5947819"/>
          </a:xfrm>
          <a:prstGeom prst="rect">
            <a:avLst/>
          </a:prstGeom>
        </p:spPr>
      </p:pic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337F18F9-7DF9-4C6D-9702-CF9D4099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b="23677"/>
          <a:stretch/>
        </p:blipFill>
        <p:spPr>
          <a:xfrm>
            <a:off x="1285872" y="797391"/>
            <a:ext cx="2876550" cy="1345734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7117837-6FC5-4B35-954A-76623E514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500312"/>
            <a:ext cx="1733550" cy="263842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744DD97-06C9-4899-86E2-CC43ADA7BCD5}"/>
              </a:ext>
            </a:extLst>
          </p:cNvPr>
          <p:cNvSpPr txBox="1"/>
          <p:nvPr/>
        </p:nvSpPr>
        <p:spPr>
          <a:xfrm>
            <a:off x="1943100" y="1333500"/>
            <a:ext cx="1800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@ page 39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1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9" name="MG Bk 3 F-SA_2020_1-19">
            <a:hlinkClick r:id="" action="ppaction://media"/>
            <a:extLst>
              <a:ext uri="{FF2B5EF4-FFF2-40B4-BE49-F238E27FC236}">
                <a16:creationId xmlns:a16="http://schemas.microsoft.com/office/drawing/2014/main" id="{DABD146F-2E1B-4E75-A644-129677726A7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0125" y="5008692"/>
            <a:ext cx="1136650" cy="113665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671DB0A-61F5-4B9D-9EA4-E5C2E8DEA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10" t="48611" r="21094" b="5677"/>
          <a:stretch/>
        </p:blipFill>
        <p:spPr>
          <a:xfrm>
            <a:off x="1143000" y="583159"/>
            <a:ext cx="9229725" cy="4070974"/>
          </a:xfrm>
          <a:custGeom>
            <a:avLst/>
            <a:gdLst>
              <a:gd name="connsiteX0" fmla="*/ 0 w 8206143"/>
              <a:gd name="connsiteY0" fmla="*/ 3067051 h 3619501"/>
              <a:gd name="connsiteX1" fmla="*/ 200025 w 8206143"/>
              <a:gd name="connsiteY1" fmla="*/ 3067051 h 3619501"/>
              <a:gd name="connsiteX2" fmla="*/ 200025 w 8206143"/>
              <a:gd name="connsiteY2" fmla="*/ 3438525 h 3619501"/>
              <a:gd name="connsiteX3" fmla="*/ 3943350 w 8206143"/>
              <a:gd name="connsiteY3" fmla="*/ 3438525 h 3619501"/>
              <a:gd name="connsiteX4" fmla="*/ 3943350 w 8206143"/>
              <a:gd name="connsiteY4" fmla="*/ 3619501 h 3619501"/>
              <a:gd name="connsiteX5" fmla="*/ 0 w 8206143"/>
              <a:gd name="connsiteY5" fmla="*/ 3619501 h 3619501"/>
              <a:gd name="connsiteX6" fmla="*/ 200025 w 8206143"/>
              <a:gd name="connsiteY6" fmla="*/ 0 h 3619501"/>
              <a:gd name="connsiteX7" fmla="*/ 8206143 w 8206143"/>
              <a:gd name="connsiteY7" fmla="*/ 0 h 3619501"/>
              <a:gd name="connsiteX8" fmla="*/ 8206143 w 8206143"/>
              <a:gd name="connsiteY8" fmla="*/ 3438525 h 3619501"/>
              <a:gd name="connsiteX9" fmla="*/ 3943350 w 8206143"/>
              <a:gd name="connsiteY9" fmla="*/ 3438525 h 3619501"/>
              <a:gd name="connsiteX10" fmla="*/ 3943350 w 8206143"/>
              <a:gd name="connsiteY10" fmla="*/ 3067051 h 3619501"/>
              <a:gd name="connsiteX11" fmla="*/ 200025 w 8206143"/>
              <a:gd name="connsiteY11" fmla="*/ 3067051 h 361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06143" h="3619501">
                <a:moveTo>
                  <a:pt x="0" y="3067051"/>
                </a:moveTo>
                <a:lnTo>
                  <a:pt x="200025" y="3067051"/>
                </a:lnTo>
                <a:lnTo>
                  <a:pt x="200025" y="3438525"/>
                </a:lnTo>
                <a:lnTo>
                  <a:pt x="3943350" y="3438525"/>
                </a:lnTo>
                <a:lnTo>
                  <a:pt x="3943350" y="3619501"/>
                </a:lnTo>
                <a:lnTo>
                  <a:pt x="0" y="3619501"/>
                </a:lnTo>
                <a:close/>
                <a:moveTo>
                  <a:pt x="200025" y="0"/>
                </a:moveTo>
                <a:lnTo>
                  <a:pt x="8206143" y="0"/>
                </a:lnTo>
                <a:lnTo>
                  <a:pt x="8206143" y="3438525"/>
                </a:lnTo>
                <a:lnTo>
                  <a:pt x="3943350" y="3438525"/>
                </a:lnTo>
                <a:lnTo>
                  <a:pt x="3943350" y="3067051"/>
                </a:lnTo>
                <a:lnTo>
                  <a:pt x="200025" y="3067051"/>
                </a:lnTo>
                <a:close/>
              </a:path>
            </a:pathLst>
          </a:custGeom>
        </p:spPr>
      </p:pic>
      <p:pic>
        <p:nvPicPr>
          <p:cNvPr id="4098" name="Picture 2" descr="Listen02 Gif 9922 Bytes #DXiwPV - Clipart Suggest">
            <a:extLst>
              <a:ext uri="{FF2B5EF4-FFF2-40B4-BE49-F238E27FC236}">
                <a16:creationId xmlns:a16="http://schemas.microsoft.com/office/drawing/2014/main" id="{84F224A6-2411-4D68-B4A7-99D1015D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4" y="4414913"/>
            <a:ext cx="2062162" cy="16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2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671DB0A-61F5-4B9D-9EA4-E5C2E8DEA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5" t="48611" r="21094" b="5677"/>
          <a:stretch/>
        </p:blipFill>
        <p:spPr>
          <a:xfrm>
            <a:off x="2066926" y="107941"/>
            <a:ext cx="9639300" cy="5655716"/>
          </a:xfrm>
          <a:custGeom>
            <a:avLst/>
            <a:gdLst>
              <a:gd name="connsiteX0" fmla="*/ 0 w 8206143"/>
              <a:gd name="connsiteY0" fmla="*/ 3067051 h 3619501"/>
              <a:gd name="connsiteX1" fmla="*/ 200025 w 8206143"/>
              <a:gd name="connsiteY1" fmla="*/ 3067051 h 3619501"/>
              <a:gd name="connsiteX2" fmla="*/ 200025 w 8206143"/>
              <a:gd name="connsiteY2" fmla="*/ 3438525 h 3619501"/>
              <a:gd name="connsiteX3" fmla="*/ 3943350 w 8206143"/>
              <a:gd name="connsiteY3" fmla="*/ 3438525 h 3619501"/>
              <a:gd name="connsiteX4" fmla="*/ 3943350 w 8206143"/>
              <a:gd name="connsiteY4" fmla="*/ 3619501 h 3619501"/>
              <a:gd name="connsiteX5" fmla="*/ 0 w 8206143"/>
              <a:gd name="connsiteY5" fmla="*/ 3619501 h 3619501"/>
              <a:gd name="connsiteX6" fmla="*/ 200025 w 8206143"/>
              <a:gd name="connsiteY6" fmla="*/ 0 h 3619501"/>
              <a:gd name="connsiteX7" fmla="*/ 8206143 w 8206143"/>
              <a:gd name="connsiteY7" fmla="*/ 0 h 3619501"/>
              <a:gd name="connsiteX8" fmla="*/ 8206143 w 8206143"/>
              <a:gd name="connsiteY8" fmla="*/ 3438525 h 3619501"/>
              <a:gd name="connsiteX9" fmla="*/ 3943350 w 8206143"/>
              <a:gd name="connsiteY9" fmla="*/ 3438525 h 3619501"/>
              <a:gd name="connsiteX10" fmla="*/ 3943350 w 8206143"/>
              <a:gd name="connsiteY10" fmla="*/ 3067051 h 3619501"/>
              <a:gd name="connsiteX11" fmla="*/ 200025 w 8206143"/>
              <a:gd name="connsiteY11" fmla="*/ 3067051 h 361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06143" h="3619501">
                <a:moveTo>
                  <a:pt x="0" y="3067051"/>
                </a:moveTo>
                <a:lnTo>
                  <a:pt x="200025" y="3067051"/>
                </a:lnTo>
                <a:lnTo>
                  <a:pt x="200025" y="3438525"/>
                </a:lnTo>
                <a:lnTo>
                  <a:pt x="3943350" y="3438525"/>
                </a:lnTo>
                <a:lnTo>
                  <a:pt x="3943350" y="3619501"/>
                </a:lnTo>
                <a:lnTo>
                  <a:pt x="0" y="3619501"/>
                </a:lnTo>
                <a:close/>
                <a:moveTo>
                  <a:pt x="200025" y="0"/>
                </a:moveTo>
                <a:lnTo>
                  <a:pt x="8206143" y="0"/>
                </a:lnTo>
                <a:lnTo>
                  <a:pt x="8206143" y="3438525"/>
                </a:lnTo>
                <a:lnTo>
                  <a:pt x="3943350" y="3438525"/>
                </a:lnTo>
                <a:lnTo>
                  <a:pt x="3943350" y="3067051"/>
                </a:lnTo>
                <a:lnTo>
                  <a:pt x="200025" y="3067051"/>
                </a:lnTo>
                <a:close/>
              </a:path>
            </a:pathLst>
          </a:cu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ABD333-FA45-460A-AEE3-6ED401FF3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81" y="2770307"/>
            <a:ext cx="322718" cy="20851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E1F9AFC-DFF2-47CC-B909-9EE499AEC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81" y="3067130"/>
            <a:ext cx="322718" cy="2085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98595D2-05C0-4DC5-A474-5E0703D99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71" y="3672140"/>
            <a:ext cx="322718" cy="2085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B5A0CFB-45A8-46B4-923D-D6CBEEA27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01" y="3968963"/>
            <a:ext cx="322718" cy="20851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91408D1-D23E-46FF-B0DC-2FEA28D58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84" y="2831540"/>
            <a:ext cx="322718" cy="20851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1FE6B4C-4EE5-49C1-8336-56CBCD3A8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08" y="3382579"/>
            <a:ext cx="322718" cy="20851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AE5A5CC-938C-4513-8D75-5D38CAB03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06" y="3991996"/>
            <a:ext cx="322718" cy="2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98E789-693B-44AA-9370-479CB352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552C69-7337-4A47-8AD9-2A01D05E5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644A57-01F6-481B-A61E-1C9D64295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Red Postmark Stamp - Free vector graphic on Pixabay">
            <a:extLst>
              <a:ext uri="{FF2B5EF4-FFF2-40B4-BE49-F238E27FC236}">
                <a16:creationId xmlns:a16="http://schemas.microsoft.com/office/drawing/2014/main" id="{339C0CBC-4112-42B6-A4DD-110A7C48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846">
            <a:off x="624554" y="530839"/>
            <a:ext cx="3475291" cy="15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479C05-4E1A-468A-94DA-BCB2DC1466E0}"/>
              </a:ext>
            </a:extLst>
          </p:cNvPr>
          <p:cNvSpPr txBox="1"/>
          <p:nvPr/>
        </p:nvSpPr>
        <p:spPr>
          <a:xfrm>
            <a:off x="1352550" y="873144"/>
            <a:ext cx="259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latin typeface="Brush Script MT" panose="03060802040406070304" pitchFamily="66" charset="0"/>
              </a:rPr>
              <a:t>Objectives </a:t>
            </a:r>
            <a:endParaRPr lang="ar-SA" sz="4000" dirty="0">
              <a:latin typeface="Brush Script MT" panose="03060802040406070304" pitchFamily="66" charset="0"/>
            </a:endParaRPr>
          </a:p>
        </p:txBody>
      </p:sp>
      <p:pic>
        <p:nvPicPr>
          <p:cNvPr id="7" name="Picture 2" descr="Aeroplane Cliparts - Cliparts Zone">
            <a:extLst>
              <a:ext uri="{FF2B5EF4-FFF2-40B4-BE49-F238E27FC236}">
                <a16:creationId xmlns:a16="http://schemas.microsoft.com/office/drawing/2014/main" id="{A267FD5B-FCB3-48C9-8DAD-9A1E1B0F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947999" y="2046726"/>
            <a:ext cx="1870077" cy="9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7FAA70F-F31B-4C44-8CFF-4E58049395A2}"/>
              </a:ext>
            </a:extLst>
          </p:cNvPr>
          <p:cNvSpPr/>
          <p:nvPr/>
        </p:nvSpPr>
        <p:spPr>
          <a:xfrm>
            <a:off x="2838450" y="2570906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Name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" panose="020B0604020202030204" pitchFamily="34" charset="0"/>
              </a:rPr>
              <a:t>stuff to take along when traveling</a:t>
            </a:r>
          </a:p>
          <a:p>
            <a:pPr algn="ctr"/>
            <a:endParaRPr lang="ar-SA" sz="24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B2054BD-F2D8-4B1E-A33F-C5F4719BF905}"/>
              </a:ext>
            </a:extLst>
          </p:cNvPr>
          <p:cNvSpPr/>
          <p:nvPr/>
        </p:nvSpPr>
        <p:spPr>
          <a:xfrm>
            <a:off x="3790950" y="3783012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Use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" panose="020B0604020202030204" pitchFamily="34" charset="0"/>
              </a:rPr>
              <a:t>the new words in a conversation</a:t>
            </a:r>
          </a:p>
          <a:p>
            <a:pPr algn="ctr"/>
            <a:endParaRPr lang="ar-SA" sz="24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ED9210C-1480-4361-A38C-9F1B8ED3ED22}"/>
              </a:ext>
            </a:extLst>
          </p:cNvPr>
          <p:cNvSpPr/>
          <p:nvPr/>
        </p:nvSpPr>
        <p:spPr>
          <a:xfrm>
            <a:off x="2209799" y="4836692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Use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" panose="020B0604020202030204" pitchFamily="34" charset="0"/>
              </a:rPr>
              <a:t>the "real talk " phrases in new sentences</a:t>
            </a:r>
          </a:p>
          <a:p>
            <a:pPr algn="ctr"/>
            <a:endParaRPr lang="ar-SA" sz="20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6BF8873-FE52-4585-9926-A531E9B5A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900" b="0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81015 -0.1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9401966-DB17-4E77-9878-26DA54E83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53" t="41944" r="26094" b="7963"/>
          <a:stretch/>
        </p:blipFill>
        <p:spPr>
          <a:xfrm>
            <a:off x="3352799" y="1314449"/>
            <a:ext cx="8277225" cy="3922889"/>
          </a:xfrm>
          <a:prstGeom prst="rect">
            <a:avLst/>
          </a:prstGeom>
        </p:spPr>
      </p:pic>
      <p:pic>
        <p:nvPicPr>
          <p:cNvPr id="7" name="MG Bk 3 F-SA_2020_1-20">
            <a:hlinkClick r:id="" action="ppaction://media"/>
            <a:extLst>
              <a:ext uri="{FF2B5EF4-FFF2-40B4-BE49-F238E27FC236}">
                <a16:creationId xmlns:a16="http://schemas.microsoft.com/office/drawing/2014/main" id="{AA9AE584-79B0-4371-BC8A-0BDF3BD34BC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562" y="2320218"/>
            <a:ext cx="955675" cy="955675"/>
          </a:xfrm>
        </p:spPr>
      </p:pic>
    </p:spTree>
    <p:extLst>
      <p:ext uri="{BB962C8B-B14F-4D97-AF65-F5344CB8AC3E}">
        <p14:creationId xmlns:p14="http://schemas.microsoft.com/office/powerpoint/2010/main" val="27530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0F95A2-97DA-4060-A020-E6F36FCF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35" name="Rounded Rectangle 46">
            <a:extLst>
              <a:ext uri="{FF2B5EF4-FFF2-40B4-BE49-F238E27FC236}">
                <a16:creationId xmlns:a16="http://schemas.microsoft.com/office/drawing/2014/main" id="{95021476-F956-406A-9116-B3AEB375AA28}"/>
              </a:ext>
            </a:extLst>
          </p:cNvPr>
          <p:cNvSpPr/>
          <p:nvPr/>
        </p:nvSpPr>
        <p:spPr>
          <a:xfrm>
            <a:off x="8827094" y="2741295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sym typeface="Arial"/>
              </a:rPr>
              <a:t>careful protection of something</a:t>
            </a: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C3637E52-5A5F-4A55-940C-770ABE79B258}"/>
              </a:ext>
            </a:extLst>
          </p:cNvPr>
          <p:cNvSpPr/>
          <p:nvPr/>
        </p:nvSpPr>
        <p:spPr>
          <a:xfrm>
            <a:off x="8790212" y="2741295"/>
            <a:ext cx="2834640" cy="2075688"/>
          </a:xfrm>
          <a:prstGeom prst="roundRect">
            <a:avLst/>
          </a:prstGeom>
          <a:solidFill>
            <a:srgbClr val="BAC23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 dirty="0">
                <a:solidFill>
                  <a:srgbClr val="FFFFFF"/>
                </a:solidFill>
                <a:latin typeface="Arial"/>
                <a:sym typeface="Arial"/>
              </a:rPr>
              <a:t>conservation</a:t>
            </a:r>
            <a:endParaRPr lang="en-US" sz="4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4" name="conservation">
            <a:hlinkClick r:id="" action="ppaction://media"/>
            <a:extLst>
              <a:ext uri="{FF2B5EF4-FFF2-40B4-BE49-F238E27FC236}">
                <a16:creationId xmlns:a16="http://schemas.microsoft.com/office/drawing/2014/main" id="{3F2C7F2F-C12C-401F-95E4-824FC6817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2282" y="2803525"/>
            <a:ext cx="609600" cy="609600"/>
          </a:xfrm>
          <a:prstGeom prst="rect">
            <a:avLst/>
          </a:prstGeom>
        </p:spPr>
      </p:pic>
      <p:sp>
        <p:nvSpPr>
          <p:cNvPr id="38" name="Rounded Rectangle 45">
            <a:extLst>
              <a:ext uri="{FF2B5EF4-FFF2-40B4-BE49-F238E27FC236}">
                <a16:creationId xmlns:a16="http://schemas.microsoft.com/office/drawing/2014/main" id="{D296B2F7-ECB3-40FB-90DB-90CBA29EA83B}"/>
              </a:ext>
            </a:extLst>
          </p:cNvPr>
          <p:cNvSpPr/>
          <p:nvPr/>
        </p:nvSpPr>
        <p:spPr>
          <a:xfrm>
            <a:off x="4678680" y="12192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b="1" kern="0" dirty="0">
                <a:solidFill>
                  <a:srgbClr val="000000"/>
                </a:solidFill>
                <a:latin typeface="Arial"/>
                <a:sym typeface="Arial"/>
              </a:rPr>
              <a:t>to keep safe from injury, harm, or destruction</a:t>
            </a:r>
            <a:endParaRPr lang="en-US" sz="32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6" name="Rounded Rectangle 18">
            <a:extLst>
              <a:ext uri="{FF2B5EF4-FFF2-40B4-BE49-F238E27FC236}">
                <a16:creationId xmlns:a16="http://schemas.microsoft.com/office/drawing/2014/main" id="{6EFE5D16-68D6-483E-BDB4-3CAEB4BFF06B}"/>
              </a:ext>
            </a:extLst>
          </p:cNvPr>
          <p:cNvSpPr/>
          <p:nvPr/>
        </p:nvSpPr>
        <p:spPr>
          <a:xfrm>
            <a:off x="4678680" y="121920"/>
            <a:ext cx="2834640" cy="2075688"/>
          </a:xfrm>
          <a:prstGeom prst="roundRect">
            <a:avLst/>
          </a:prstGeom>
          <a:solidFill>
            <a:srgbClr val="A4D7F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/>
                <a:sym typeface="Arial"/>
              </a:rPr>
              <a:t>preserve</a:t>
            </a:r>
          </a:p>
        </p:txBody>
      </p:sp>
      <p:pic>
        <p:nvPicPr>
          <p:cNvPr id="37" name="preserve">
            <a:hlinkClick r:id="" action="ppaction://media"/>
            <a:extLst>
              <a:ext uri="{FF2B5EF4-FFF2-40B4-BE49-F238E27FC236}">
                <a16:creationId xmlns:a16="http://schemas.microsoft.com/office/drawing/2014/main" id="{EE00527F-8734-44F1-A9BD-8262593A50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2005" y="121920"/>
            <a:ext cx="609600" cy="609600"/>
          </a:xfrm>
          <a:prstGeom prst="rect">
            <a:avLst/>
          </a:prstGeom>
        </p:spPr>
      </p:pic>
      <p:sp>
        <p:nvSpPr>
          <p:cNvPr id="41" name="Rounded Rectangle 43">
            <a:extLst>
              <a:ext uri="{FF2B5EF4-FFF2-40B4-BE49-F238E27FC236}">
                <a16:creationId xmlns:a16="http://schemas.microsoft.com/office/drawing/2014/main" id="{1640F638-3B18-401E-A0BB-326C73389DF2}"/>
              </a:ext>
            </a:extLst>
          </p:cNvPr>
          <p:cNvSpPr/>
          <p:nvPr/>
        </p:nvSpPr>
        <p:spPr>
          <a:xfrm>
            <a:off x="680618" y="2569083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sym typeface="Arial"/>
              </a:rPr>
              <a:t>not spoiled</a:t>
            </a:r>
          </a:p>
        </p:txBody>
      </p:sp>
      <p:sp>
        <p:nvSpPr>
          <p:cNvPr id="39" name="Rounded Rectangle 17">
            <a:extLst>
              <a:ext uri="{FF2B5EF4-FFF2-40B4-BE49-F238E27FC236}">
                <a16:creationId xmlns:a16="http://schemas.microsoft.com/office/drawing/2014/main" id="{B9101A54-5A67-438E-9186-50E26D2FA410}"/>
              </a:ext>
            </a:extLst>
          </p:cNvPr>
          <p:cNvSpPr/>
          <p:nvPr/>
        </p:nvSpPr>
        <p:spPr>
          <a:xfrm>
            <a:off x="662177" y="2569083"/>
            <a:ext cx="2834640" cy="2075688"/>
          </a:xfrm>
          <a:prstGeom prst="roundRect">
            <a:avLst/>
          </a:prstGeom>
          <a:solidFill>
            <a:srgbClr val="BAC23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b="1" kern="0" dirty="0">
                <a:solidFill>
                  <a:schemeClr val="bg1"/>
                </a:solidFill>
                <a:latin typeface="Arial"/>
                <a:sym typeface="Arial"/>
              </a:rPr>
              <a:t>pristine</a:t>
            </a:r>
            <a:endParaRPr lang="en-US" sz="66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pic>
        <p:nvPicPr>
          <p:cNvPr id="40" name="pristine">
            <a:hlinkClick r:id="" action="ppaction://media"/>
            <a:extLst>
              <a:ext uri="{FF2B5EF4-FFF2-40B4-BE49-F238E27FC236}">
                <a16:creationId xmlns:a16="http://schemas.microsoft.com/office/drawing/2014/main" id="{EB62A5B0-5AA2-452F-AB23-DBA33AACAD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754" y="2741295"/>
            <a:ext cx="609600" cy="609600"/>
          </a:xfrm>
          <a:prstGeom prst="rect">
            <a:avLst/>
          </a:prstGeom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B99AC25C-EB78-4163-8356-438F1BC842A3}"/>
              </a:ext>
            </a:extLst>
          </p:cNvPr>
          <p:cNvSpPr txBox="1"/>
          <p:nvPr/>
        </p:nvSpPr>
        <p:spPr>
          <a:xfrm>
            <a:off x="8115300" y="5559813"/>
            <a:ext cx="24384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By: ET Tala </a:t>
            </a:r>
            <a:r>
              <a:rPr lang="en-US" sz="1400" dirty="0" err="1">
                <a:latin typeface="Comic Sans MS" panose="030F0702030302020204" pitchFamily="66" charset="0"/>
              </a:rPr>
              <a:t>Alhazmi</a:t>
            </a:r>
            <a:endParaRPr lang="ar-SA" sz="14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Definition GIF - Dictionary Magnifying Glass Words - Discover &amp;amp; Share GIFs">
            <a:extLst>
              <a:ext uri="{FF2B5EF4-FFF2-40B4-BE49-F238E27FC236}">
                <a16:creationId xmlns:a16="http://schemas.microsoft.com/office/drawing/2014/main" id="{62569270-FCAE-4FD0-A385-C1F0946CD9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9" y="3779139"/>
            <a:ext cx="2834640" cy="22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ictionary clipart gif - Clip Art Library">
            <a:extLst>
              <a:ext uri="{FF2B5EF4-FFF2-40B4-BE49-F238E27FC236}">
                <a16:creationId xmlns:a16="http://schemas.microsoft.com/office/drawing/2014/main" id="{1CE7CC1E-4EA5-47D3-9247-E8832A98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8" y="397383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78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5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4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3" grpId="0" animBg="1"/>
      <p:bldP spid="33" grpId="1" animBg="1"/>
      <p:bldP spid="38" grpId="0" animBg="1"/>
      <p:bldP spid="38" grpId="1" animBg="1"/>
      <p:bldP spid="36" grpId="0" animBg="1"/>
      <p:bldP spid="36" grpId="1" animBg="1"/>
      <p:bldP spid="41" grpId="0" animBg="1"/>
      <p:bldP spid="41" grpId="1" animBg="1"/>
      <p:bldP spid="39" grpId="0" animBg="1"/>
      <p:bldP spid="3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0F95A2-97DA-4060-A020-E6F36FCF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Rounded Rectangle 60">
            <a:extLst>
              <a:ext uri="{FF2B5EF4-FFF2-40B4-BE49-F238E27FC236}">
                <a16:creationId xmlns:a16="http://schemas.microsoft.com/office/drawing/2014/main" id="{CBBF20E3-3389-4496-955C-7BC4EF1E8082}"/>
              </a:ext>
            </a:extLst>
          </p:cNvPr>
          <p:cNvSpPr/>
          <p:nvPr/>
        </p:nvSpPr>
        <p:spPr>
          <a:xfrm>
            <a:off x="8562370" y="3970353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Arial"/>
                <a:sym typeface="Arial"/>
              </a:rPr>
              <a:t>abundantly green, fertile</a:t>
            </a:r>
            <a:endParaRPr lang="en-US" sz="32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8887EF8-92D7-4548-8DED-DE67355E1C89}"/>
              </a:ext>
            </a:extLst>
          </p:cNvPr>
          <p:cNvSpPr/>
          <p:nvPr/>
        </p:nvSpPr>
        <p:spPr>
          <a:xfrm>
            <a:off x="8582720" y="3950061"/>
            <a:ext cx="2834640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prstClr val="white"/>
                </a:solidFill>
                <a:latin typeface="Arial"/>
                <a:sym typeface="Arial"/>
              </a:rPr>
              <a:t>lush</a:t>
            </a:r>
            <a:endParaRPr lang="en-US" sz="48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7" name="Rounded Rectangle 59">
            <a:extLst>
              <a:ext uri="{FF2B5EF4-FFF2-40B4-BE49-F238E27FC236}">
                <a16:creationId xmlns:a16="http://schemas.microsoft.com/office/drawing/2014/main" id="{BC8C727B-702F-476C-BE8F-585B00E8E591}"/>
              </a:ext>
            </a:extLst>
          </p:cNvPr>
          <p:cNvSpPr/>
          <p:nvPr/>
        </p:nvSpPr>
        <p:spPr>
          <a:xfrm>
            <a:off x="4660648" y="3927614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/>
                <a:sym typeface="Arial"/>
              </a:rPr>
              <a:t>lessening, diminishing</a:t>
            </a:r>
            <a:endParaRPr lang="en-US" sz="2667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BDBE2D-E578-4A94-A0C8-0C9B95F4A477}"/>
              </a:ext>
            </a:extLst>
          </p:cNvPr>
          <p:cNvSpPr/>
          <p:nvPr/>
        </p:nvSpPr>
        <p:spPr>
          <a:xfrm>
            <a:off x="4617438" y="3927614"/>
            <a:ext cx="2834640" cy="2075688"/>
          </a:xfrm>
          <a:prstGeom prst="roundRect">
            <a:avLst/>
          </a:prstGeom>
          <a:solidFill>
            <a:srgbClr val="A4D7F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prstClr val="white"/>
                </a:solidFill>
                <a:latin typeface="Arial"/>
                <a:sym typeface="Arial"/>
              </a:rPr>
              <a:t>reduction </a:t>
            </a: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7C56B50B-E49E-4CA8-940E-8D991EC5BED0}"/>
              </a:ext>
            </a:extLst>
          </p:cNvPr>
          <p:cNvSpPr/>
          <p:nvPr/>
        </p:nvSpPr>
        <p:spPr>
          <a:xfrm>
            <a:off x="585881" y="380253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00" b="1" kern="0">
                <a:solidFill>
                  <a:srgbClr val="000000"/>
                </a:solidFill>
                <a:latin typeface="Arial"/>
                <a:sym typeface="Arial"/>
              </a:rPr>
              <a:t>geographically isolated</a:t>
            </a:r>
            <a:endParaRPr lang="en-US" sz="26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E749D8BB-9106-4CA1-B4DF-2AEFBB0FA18B}"/>
              </a:ext>
            </a:extLst>
          </p:cNvPr>
          <p:cNvSpPr/>
          <p:nvPr/>
        </p:nvSpPr>
        <p:spPr>
          <a:xfrm>
            <a:off x="586304" y="3838333"/>
            <a:ext cx="2834640" cy="2075688"/>
          </a:xfrm>
          <a:prstGeom prst="roundRect">
            <a:avLst/>
          </a:prstGeom>
          <a:solidFill>
            <a:srgbClr val="BAC23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prstClr val="white"/>
                </a:solidFill>
                <a:latin typeface="Arial"/>
                <a:sym typeface="Arial"/>
              </a:rPr>
              <a:t>remote</a:t>
            </a:r>
            <a:endParaRPr lang="en-US" sz="48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11DDB22-AC83-423B-BCE3-5B2009A8BB48}"/>
              </a:ext>
            </a:extLst>
          </p:cNvPr>
          <p:cNvSpPr/>
          <p:nvPr/>
        </p:nvSpPr>
        <p:spPr>
          <a:xfrm>
            <a:off x="8582720" y="1066308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/>
                <a:sym typeface="Arial"/>
              </a:rPr>
              <a:t>distinguishing traits or qualities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3590C4D2-4916-46FC-948F-5320153B8F03}"/>
              </a:ext>
            </a:extLst>
          </p:cNvPr>
          <p:cNvSpPr/>
          <p:nvPr/>
        </p:nvSpPr>
        <p:spPr>
          <a:xfrm>
            <a:off x="8606344" y="1052226"/>
            <a:ext cx="2834640" cy="2075688"/>
          </a:xfrm>
          <a:prstGeom prst="roundRect">
            <a:avLst/>
          </a:prstGeom>
          <a:solidFill>
            <a:srgbClr val="BAC23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00" b="1" kern="0" dirty="0">
                <a:solidFill>
                  <a:prstClr val="white"/>
                </a:solidFill>
                <a:latin typeface="Arial"/>
                <a:sym typeface="Arial"/>
              </a:rPr>
              <a:t>characteristics</a:t>
            </a:r>
          </a:p>
        </p:txBody>
      </p:sp>
      <p:sp>
        <p:nvSpPr>
          <p:cNvPr id="13" name="Rounded Rectangle 52">
            <a:extLst>
              <a:ext uri="{FF2B5EF4-FFF2-40B4-BE49-F238E27FC236}">
                <a16:creationId xmlns:a16="http://schemas.microsoft.com/office/drawing/2014/main" id="{50651D93-9F23-4B70-96BA-B0562B1AB7A8}"/>
              </a:ext>
            </a:extLst>
          </p:cNvPr>
          <p:cNvSpPr/>
          <p:nvPr/>
        </p:nvSpPr>
        <p:spPr>
          <a:xfrm>
            <a:off x="4504943" y="897783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 dirty="0">
                <a:solidFill>
                  <a:srgbClr val="000000"/>
                </a:solidFill>
                <a:latin typeface="Arial"/>
                <a:sym typeface="Arial"/>
              </a:rPr>
              <a:t>the action of cutting down trees to clear forests</a:t>
            </a:r>
            <a:endParaRPr lang="en-US" sz="28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75CC5B7E-4E07-4CD6-8331-AD740A72CAF6}"/>
              </a:ext>
            </a:extLst>
          </p:cNvPr>
          <p:cNvSpPr/>
          <p:nvPr/>
        </p:nvSpPr>
        <p:spPr>
          <a:xfrm>
            <a:off x="4504943" y="911352"/>
            <a:ext cx="2834640" cy="20756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prstClr val="white"/>
                </a:solidFill>
                <a:latin typeface="Arial"/>
                <a:sym typeface="Arial"/>
              </a:rPr>
              <a:t>deforestation</a:t>
            </a:r>
          </a:p>
        </p:txBody>
      </p:sp>
      <p:sp>
        <p:nvSpPr>
          <p:cNvPr id="15" name="Rounded Rectangle 49">
            <a:extLst>
              <a:ext uri="{FF2B5EF4-FFF2-40B4-BE49-F238E27FC236}">
                <a16:creationId xmlns:a16="http://schemas.microsoft.com/office/drawing/2014/main" id="{FD03E510-4E56-4E7D-8ADF-FB024BFDBEAC}"/>
              </a:ext>
            </a:extLst>
          </p:cNvPr>
          <p:cNvSpPr/>
          <p:nvPr/>
        </p:nvSpPr>
        <p:spPr>
          <a:xfrm>
            <a:off x="490727" y="911352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200" b="1" kern="0" dirty="0">
                <a:solidFill>
                  <a:srgbClr val="000000"/>
                </a:solidFill>
                <a:latin typeface="Arial"/>
                <a:sym typeface="Arial"/>
              </a:rPr>
              <a:t>something that causes a person to act</a:t>
            </a:r>
            <a:endParaRPr lang="en-US" sz="32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8DFB1E57-FB3F-4741-B9E4-F52EC26F7941}"/>
              </a:ext>
            </a:extLst>
          </p:cNvPr>
          <p:cNvSpPr/>
          <p:nvPr/>
        </p:nvSpPr>
        <p:spPr>
          <a:xfrm>
            <a:off x="490727" y="943980"/>
            <a:ext cx="2834640" cy="2075688"/>
          </a:xfrm>
          <a:prstGeom prst="roundRect">
            <a:avLst/>
          </a:prstGeom>
          <a:solidFill>
            <a:srgbClr val="A4D7F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>
                <a:solidFill>
                  <a:prstClr val="white"/>
                </a:solidFill>
                <a:latin typeface="Arial"/>
                <a:sym typeface="Arial"/>
              </a:rPr>
              <a:t>incentive</a:t>
            </a:r>
            <a:endParaRPr lang="en-US" sz="4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F1A75203-C345-413B-9290-F3E1F814B242}"/>
              </a:ext>
            </a:extLst>
          </p:cNvPr>
          <p:cNvSpPr txBox="1"/>
          <p:nvPr/>
        </p:nvSpPr>
        <p:spPr>
          <a:xfrm>
            <a:off x="9199932" y="6888480"/>
            <a:ext cx="283464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Done by T. Talal Alhazmi</a:t>
            </a:r>
          </a:p>
        </p:txBody>
      </p:sp>
      <p:pic>
        <p:nvPicPr>
          <p:cNvPr id="27" name="incentive">
            <a:hlinkClick r:id="" action="ppaction://media"/>
            <a:extLst>
              <a:ext uri="{FF2B5EF4-FFF2-40B4-BE49-F238E27FC236}">
                <a16:creationId xmlns:a16="http://schemas.microsoft.com/office/drawing/2014/main" id="{548B6DDD-9FF4-4557-BF97-AAC7E8EBB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0615" y="943980"/>
            <a:ext cx="609600" cy="609600"/>
          </a:xfrm>
          <a:prstGeom prst="rect">
            <a:avLst/>
          </a:prstGeom>
        </p:spPr>
      </p:pic>
      <p:pic>
        <p:nvPicPr>
          <p:cNvPr id="28" name="deforestation">
            <a:hlinkClick r:id="" action="ppaction://media"/>
            <a:extLst>
              <a:ext uri="{FF2B5EF4-FFF2-40B4-BE49-F238E27FC236}">
                <a16:creationId xmlns:a16="http://schemas.microsoft.com/office/drawing/2014/main" id="{76F0877A-914A-4A29-8ED8-1A42B9F706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2128" y="1027906"/>
            <a:ext cx="609600" cy="609600"/>
          </a:xfrm>
          <a:prstGeom prst="rect">
            <a:avLst/>
          </a:prstGeom>
        </p:spPr>
      </p:pic>
      <p:pic>
        <p:nvPicPr>
          <p:cNvPr id="29" name="characteristic">
            <a:hlinkClick r:id="" action="ppaction://media"/>
            <a:extLst>
              <a:ext uri="{FF2B5EF4-FFF2-40B4-BE49-F238E27FC236}">
                <a16:creationId xmlns:a16="http://schemas.microsoft.com/office/drawing/2014/main" id="{9AE3D284-F93F-48BB-B1D6-CBAB97BE09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95833" y="1227983"/>
            <a:ext cx="609600" cy="609600"/>
          </a:xfrm>
          <a:prstGeom prst="rect">
            <a:avLst/>
          </a:prstGeom>
        </p:spPr>
      </p:pic>
      <p:pic>
        <p:nvPicPr>
          <p:cNvPr id="30" name="remote">
            <a:hlinkClick r:id="" action="ppaction://media"/>
            <a:extLst>
              <a:ext uri="{FF2B5EF4-FFF2-40B4-BE49-F238E27FC236}">
                <a16:creationId xmlns:a16="http://schemas.microsoft.com/office/drawing/2014/main" id="{30BA1A1D-D9BC-44AA-AEDA-1F24319418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590" y="3970353"/>
            <a:ext cx="609600" cy="609600"/>
          </a:xfrm>
          <a:prstGeom prst="rect">
            <a:avLst/>
          </a:prstGeom>
        </p:spPr>
      </p:pic>
      <p:pic>
        <p:nvPicPr>
          <p:cNvPr id="31" name="reduction">
            <a:hlinkClick r:id="" action="ppaction://media"/>
            <a:extLst>
              <a:ext uri="{FF2B5EF4-FFF2-40B4-BE49-F238E27FC236}">
                <a16:creationId xmlns:a16="http://schemas.microsoft.com/office/drawing/2014/main" id="{5DE971C5-D70F-40EA-ABF0-7E07BE515AB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68411" y="4023360"/>
            <a:ext cx="609600" cy="609600"/>
          </a:xfrm>
          <a:prstGeom prst="rect">
            <a:avLst/>
          </a:prstGeom>
        </p:spPr>
      </p:pic>
      <p:pic>
        <p:nvPicPr>
          <p:cNvPr id="32" name="lush">
            <a:hlinkClick r:id="" action="ppaction://media"/>
            <a:extLst>
              <a:ext uri="{FF2B5EF4-FFF2-40B4-BE49-F238E27FC236}">
                <a16:creationId xmlns:a16="http://schemas.microsoft.com/office/drawing/2014/main" id="{57E99770-6045-47BD-87B4-D46C4C44342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5132" y="410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1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4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18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6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30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4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D7C17F-06FA-430C-9DA7-92262973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0F95A2-97DA-4060-A020-E6F36FCF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244F11-BB8D-4A42-BA1E-8E57EC5F1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42C786F-FE2D-4568-ABF1-318F9ADA5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7778" r="36094" b="7963"/>
          <a:stretch/>
        </p:blipFill>
        <p:spPr>
          <a:xfrm>
            <a:off x="2428875" y="365125"/>
            <a:ext cx="8924925" cy="49244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13BBCD0-E357-4C3F-AA1A-6C4801026345}"/>
              </a:ext>
            </a:extLst>
          </p:cNvPr>
          <p:cNvSpPr/>
          <p:nvPr/>
        </p:nvSpPr>
        <p:spPr>
          <a:xfrm>
            <a:off x="3952875" y="1770063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08C7459-5E87-4616-850D-338E40BC40D4}"/>
              </a:ext>
            </a:extLst>
          </p:cNvPr>
          <p:cNvSpPr/>
          <p:nvPr/>
        </p:nvSpPr>
        <p:spPr>
          <a:xfrm>
            <a:off x="3952875" y="2108200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B2BF9A-0541-485E-8F0C-D2E0E4AEAD04}"/>
              </a:ext>
            </a:extLst>
          </p:cNvPr>
          <p:cNvSpPr/>
          <p:nvPr/>
        </p:nvSpPr>
        <p:spPr>
          <a:xfrm>
            <a:off x="3952874" y="2390775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45058D9-51F7-4756-A94D-35E60E986CD0}"/>
              </a:ext>
            </a:extLst>
          </p:cNvPr>
          <p:cNvSpPr/>
          <p:nvPr/>
        </p:nvSpPr>
        <p:spPr>
          <a:xfrm>
            <a:off x="4029074" y="2645463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5D1B12-11EA-4FBD-90EA-4D6E7C8308E2}"/>
              </a:ext>
            </a:extLst>
          </p:cNvPr>
          <p:cNvSpPr/>
          <p:nvPr/>
        </p:nvSpPr>
        <p:spPr>
          <a:xfrm>
            <a:off x="3952870" y="2936874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5DB71D8-6EF9-4034-80A0-A3984CA0E860}"/>
              </a:ext>
            </a:extLst>
          </p:cNvPr>
          <p:cNvSpPr/>
          <p:nvPr/>
        </p:nvSpPr>
        <p:spPr>
          <a:xfrm>
            <a:off x="3952870" y="3186216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0AF01FB-F840-4D8B-8A8B-EE5CEE83E835}"/>
              </a:ext>
            </a:extLst>
          </p:cNvPr>
          <p:cNvSpPr/>
          <p:nvPr/>
        </p:nvSpPr>
        <p:spPr>
          <a:xfrm>
            <a:off x="3952872" y="3692525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BD16EB6-9813-4C95-B7D9-BE70FFD1FC47}"/>
              </a:ext>
            </a:extLst>
          </p:cNvPr>
          <p:cNvSpPr/>
          <p:nvPr/>
        </p:nvSpPr>
        <p:spPr>
          <a:xfrm>
            <a:off x="3952873" y="3978275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322D0DD-B5CE-45F5-A7D5-8CB837938195}"/>
              </a:ext>
            </a:extLst>
          </p:cNvPr>
          <p:cNvSpPr/>
          <p:nvPr/>
        </p:nvSpPr>
        <p:spPr>
          <a:xfrm>
            <a:off x="3952871" y="3478212"/>
            <a:ext cx="542925" cy="393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6e-Angles-Mesurer02 by Sébastien Nouaillier on Genially">
            <a:extLst>
              <a:ext uri="{FF2B5EF4-FFF2-40B4-BE49-F238E27FC236}">
                <a16:creationId xmlns:a16="http://schemas.microsoft.com/office/drawing/2014/main" id="{10393963-0C75-459C-BD4E-804AEC9A1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6104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75BEBD-6A22-45E4-8A73-14E11007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A3DB8D-097A-47F6-9975-78D78B8E8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FABE5B-5440-4708-9022-93D8892E5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6" y="0"/>
            <a:ext cx="12296775" cy="6858000"/>
          </a:xfrm>
          <a:prstGeom prst="rect">
            <a:avLst/>
          </a:prstGeom>
        </p:spPr>
      </p:pic>
      <p:pic>
        <p:nvPicPr>
          <p:cNvPr id="5" name="Picture 2" descr="Aeroplane Cliparts - Cliparts Zone">
            <a:extLst>
              <a:ext uri="{FF2B5EF4-FFF2-40B4-BE49-F238E27FC236}">
                <a16:creationId xmlns:a16="http://schemas.microsoft.com/office/drawing/2014/main" id="{3F7393AF-E777-47A5-BDE7-693C2F99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1569802" y="2262824"/>
            <a:ext cx="127999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مدرستي - Apps on Google Play">
            <a:extLst>
              <a:ext uri="{FF2B5EF4-FFF2-40B4-BE49-F238E27FC236}">
                <a16:creationId xmlns:a16="http://schemas.microsoft.com/office/drawing/2014/main" id="{D4A27CC4-E72D-4418-9F3A-72179DA4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0" y="4170483"/>
            <a:ext cx="3554730" cy="19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work Clip Art - Royalty Free - GoGraph">
            <a:extLst>
              <a:ext uri="{FF2B5EF4-FFF2-40B4-BE49-F238E27FC236}">
                <a16:creationId xmlns:a16="http://schemas.microsoft.com/office/drawing/2014/main" id="{59B3D6AE-4F60-4238-B81C-FB2DC348D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7"/>
          <a:stretch/>
        </p:blipFill>
        <p:spPr bwMode="auto">
          <a:xfrm>
            <a:off x="2918607" y="1968126"/>
            <a:ext cx="4832985" cy="251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81016 -0.1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D965A1-0C2F-4597-8DA8-90B24FD7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4F57B6-6ED8-4A1C-9FE7-FD20E5929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930F469-8CF6-46E5-B443-800686790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2" descr="Thank you PNG">
            <a:extLst>
              <a:ext uri="{FF2B5EF4-FFF2-40B4-BE49-F238E27FC236}">
                <a16:creationId xmlns:a16="http://schemas.microsoft.com/office/drawing/2014/main" id="{89B2BF93-BB71-4CE3-8162-884D0034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58">
            <a:off x="2375344" y="888009"/>
            <a:ext cx="7044428" cy="47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EF3D1AD-A6C7-4AA1-B306-16050E5B4AB9}"/>
              </a:ext>
            </a:extLst>
          </p:cNvPr>
          <p:cNvSpPr txBox="1"/>
          <p:nvPr/>
        </p:nvSpPr>
        <p:spPr>
          <a:xfrm>
            <a:off x="4676686" y="4604057"/>
            <a:ext cx="4065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By Asma Almjlad</a:t>
            </a:r>
            <a:endParaRPr lang="ar-SA" sz="24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505982-F050-4D42-BEE3-12A2B8E5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D67F38-6B78-4247-A700-0E9CCEE9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AA3967F-95C3-46DF-9608-F8CF64D1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هو الذي جعل لكم الأرض ذلولا فامشوا في مناكبها وكلوا من رزقه . [ الملك: 15]">
            <a:extLst>
              <a:ext uri="{FF2B5EF4-FFF2-40B4-BE49-F238E27FC236}">
                <a16:creationId xmlns:a16="http://schemas.microsoft.com/office/drawing/2014/main" id="{FCF287AE-DFBA-4A07-9491-9E11B1D6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1027906"/>
            <a:ext cx="7153275" cy="40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5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F2A5C8-6247-4724-920C-CD46562A8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879C47B-0B06-49BF-846B-48EEC7978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F1557F-8429-4587-9F04-F4803A172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917" r="24220" b="9931"/>
          <a:stretch/>
        </p:blipFill>
        <p:spPr>
          <a:xfrm>
            <a:off x="-28575" y="161518"/>
            <a:ext cx="12220575" cy="6858000"/>
          </a:xfrm>
          <a:prstGeom prst="rect">
            <a:avLst/>
          </a:prstGeom>
        </p:spPr>
      </p:pic>
      <p:pic>
        <p:nvPicPr>
          <p:cNvPr id="5" name="مؤثر صوت طائرة  sound effect for montage + FreeDownload (320 kbps)">
            <a:hlinkClick r:id="" action="ppaction://media"/>
            <a:extLst>
              <a:ext uri="{FF2B5EF4-FFF2-40B4-BE49-F238E27FC236}">
                <a16:creationId xmlns:a16="http://schemas.microsoft.com/office/drawing/2014/main" id="{4767D0DB-11A9-4B40-B531-52860D050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" end="11486.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3956" y="5249663"/>
            <a:ext cx="1049844" cy="1049844"/>
          </a:xfrm>
          <a:prstGeom prst="rect">
            <a:avLst/>
          </a:prstGeom>
        </p:spPr>
      </p:pic>
      <p:pic>
        <p:nvPicPr>
          <p:cNvPr id="6" name="Picture 4" descr="Passport GIFs - Get the best GIF on GIPHY">
            <a:extLst>
              <a:ext uri="{FF2B5EF4-FFF2-40B4-BE49-F238E27FC236}">
                <a16:creationId xmlns:a16="http://schemas.microsoft.com/office/drawing/2014/main" id="{ED56FF35-1363-41B3-A054-092A946BB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34" y="1690688"/>
            <a:ext cx="3882011" cy="38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ank You | Rule One Investing">
            <a:extLst>
              <a:ext uri="{FF2B5EF4-FFF2-40B4-BE49-F238E27FC236}">
                <a16:creationId xmlns:a16="http://schemas.microsoft.com/office/drawing/2014/main" id="{04449D2B-C4F3-4CA7-B7EE-B0F27558B9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63" y="562505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FA6CEC-6373-4417-8639-1A362EF5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7D88B7-AE6B-41F3-ABB3-71441CD3A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5D9B8B-038B-477E-AE0A-D3EB6624F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238125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9DD121C-DEA1-4807-B8EF-CE4820F16BD9}"/>
              </a:ext>
            </a:extLst>
          </p:cNvPr>
          <p:cNvSpPr/>
          <p:nvPr/>
        </p:nvSpPr>
        <p:spPr>
          <a:xfrm>
            <a:off x="1200150" y="787400"/>
            <a:ext cx="5924550" cy="1038225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do you do when you board a plane?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EBA139B-DDAA-4ED7-B258-3F75514900AC}"/>
              </a:ext>
            </a:extLst>
          </p:cNvPr>
          <p:cNvSpPr/>
          <p:nvPr/>
        </p:nvSpPr>
        <p:spPr>
          <a:xfrm>
            <a:off x="2752725" y="2008188"/>
            <a:ext cx="5924550" cy="971550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Do you have to sit in your assigned seat?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168C4C1-B5CD-4073-95A4-F4B4D1B0C5A2}"/>
              </a:ext>
            </a:extLst>
          </p:cNvPr>
          <p:cNvSpPr/>
          <p:nvPr/>
        </p:nvSpPr>
        <p:spPr>
          <a:xfrm>
            <a:off x="2057400" y="3878263"/>
            <a:ext cx="4572000" cy="971550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Where do you like to sit—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by a window or on the aisle?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7172" name="Picture 4" descr="Blockchain Can Help You Make The Best Of Those Unused Airline Miles –  BlockPublisher">
            <a:extLst>
              <a:ext uri="{FF2B5EF4-FFF2-40B4-BE49-F238E27FC236}">
                <a16:creationId xmlns:a16="http://schemas.microsoft.com/office/drawing/2014/main" id="{DFD9F5FB-FC58-4FB3-A6AD-4BA3A5DE15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7401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ravel Booking Api Software - Flight Air Ticket Booking API Solution  Service Provider from Gurgaon">
            <a:extLst>
              <a:ext uri="{FF2B5EF4-FFF2-40B4-BE49-F238E27FC236}">
                <a16:creationId xmlns:a16="http://schemas.microsoft.com/office/drawing/2014/main" id="{1F5658E3-CA73-473B-B832-D60A7483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69" y="1027906"/>
            <a:ext cx="2102461" cy="210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80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0" name="عنصر نائب للمحتوى 9">
            <a:extLst>
              <a:ext uri="{FF2B5EF4-FFF2-40B4-BE49-F238E27FC236}">
                <a16:creationId xmlns:a16="http://schemas.microsoft.com/office/drawing/2014/main" id="{9FEF914E-A216-4A41-BC2F-8536EC02C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9" y="2566570"/>
            <a:ext cx="1900234" cy="2148306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4F2872-7C67-4D19-866C-B8D0CE2F3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1" t="21389" r="34999" b="6806"/>
          <a:stretch/>
        </p:blipFill>
        <p:spPr>
          <a:xfrm>
            <a:off x="6010274" y="3218"/>
            <a:ext cx="4981575" cy="6438686"/>
          </a:xfrm>
          <a:prstGeom prst="rect">
            <a:avLst/>
          </a:prstGeom>
        </p:spPr>
      </p:pic>
      <p:pic>
        <p:nvPicPr>
          <p:cNvPr id="7" name="عنصر نائب للمحتوى 7">
            <a:extLst>
              <a:ext uri="{FF2B5EF4-FFF2-40B4-BE49-F238E27FC236}">
                <a16:creationId xmlns:a16="http://schemas.microsoft.com/office/drawing/2014/main" id="{F75AC73D-356F-4AAE-ABAE-1C70BECE4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b="23677"/>
          <a:stretch/>
        </p:blipFill>
        <p:spPr>
          <a:xfrm>
            <a:off x="1285872" y="797391"/>
            <a:ext cx="2876550" cy="134573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C43F2C9-4D57-4B95-A370-2955DC935CDA}"/>
              </a:ext>
            </a:extLst>
          </p:cNvPr>
          <p:cNvSpPr txBox="1"/>
          <p:nvPr/>
        </p:nvSpPr>
        <p:spPr>
          <a:xfrm>
            <a:off x="1704975" y="1239425"/>
            <a:ext cx="1800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@ page 38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4F2872-7C67-4D19-866C-B8D0CE2F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51" t="21389" r="34999" b="6806"/>
          <a:stretch/>
        </p:blipFill>
        <p:spPr>
          <a:xfrm>
            <a:off x="5591174" y="54189"/>
            <a:ext cx="4981575" cy="6438686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8FA3C5F-B19E-4241-BD83-1D279418FDC1}"/>
              </a:ext>
            </a:extLst>
          </p:cNvPr>
          <p:cNvSpPr/>
          <p:nvPr/>
        </p:nvSpPr>
        <p:spPr>
          <a:xfrm>
            <a:off x="838200" y="854285"/>
            <a:ext cx="5467349" cy="981075"/>
          </a:xfrm>
          <a:prstGeom prst="roundRect">
            <a:avLst/>
          </a:prstGeom>
          <a:solidFill>
            <a:srgbClr val="BAC23B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characters in this conversation?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20571C2-8F23-4AC3-8686-EB4105A72C7A}"/>
              </a:ext>
            </a:extLst>
          </p:cNvPr>
          <p:cNvSpPr/>
          <p:nvPr/>
        </p:nvSpPr>
        <p:spPr>
          <a:xfrm>
            <a:off x="1466850" y="3510756"/>
            <a:ext cx="5467349" cy="981075"/>
          </a:xfrm>
          <a:prstGeom prst="roundRect">
            <a:avLst/>
          </a:prstGeom>
          <a:solidFill>
            <a:srgbClr val="BAC23B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picture show?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F7A4CE5-6EEB-42F0-B7AE-35EC94398D4F}"/>
              </a:ext>
            </a:extLst>
          </p:cNvPr>
          <p:cNvSpPr/>
          <p:nvPr/>
        </p:nvSpPr>
        <p:spPr>
          <a:xfrm>
            <a:off x="4600574" y="4675924"/>
            <a:ext cx="5467349" cy="981075"/>
          </a:xfrm>
          <a:prstGeom prst="roundRect">
            <a:avLst/>
          </a:prstGeom>
          <a:solidFill>
            <a:srgbClr val="BAC23B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they  talk about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FC70248-3CB0-415C-BFBC-A933DDE0A0F1}"/>
              </a:ext>
            </a:extLst>
          </p:cNvPr>
          <p:cNvSpPr/>
          <p:nvPr/>
        </p:nvSpPr>
        <p:spPr>
          <a:xfrm>
            <a:off x="4752974" y="1883091"/>
            <a:ext cx="3228976" cy="616160"/>
          </a:xfrm>
          <a:prstGeom prst="roundRect">
            <a:avLst/>
          </a:prstGeom>
          <a:solidFill>
            <a:srgbClr val="BAC23B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流程图: 接点 12">
            <a:extLst>
              <a:ext uri="{FF2B5EF4-FFF2-40B4-BE49-F238E27FC236}">
                <a16:creationId xmlns:a16="http://schemas.microsoft.com/office/drawing/2014/main" id="{AECD2894-C02E-4475-ACA9-0EA9D70840C9}"/>
              </a:ext>
            </a:extLst>
          </p:cNvPr>
          <p:cNvSpPr/>
          <p:nvPr/>
        </p:nvSpPr>
        <p:spPr>
          <a:xfrm>
            <a:off x="1188368" y="898036"/>
            <a:ext cx="784703" cy="927589"/>
          </a:xfrm>
          <a:prstGeom prst="flowChartConnector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9" name="MG Bk 3 F-SA_'17_1-18">
            <a:hlinkClick r:id="" action="ppaction://media"/>
            <a:extLst>
              <a:ext uri="{FF2B5EF4-FFF2-40B4-BE49-F238E27FC236}">
                <a16:creationId xmlns:a16="http://schemas.microsoft.com/office/drawing/2014/main" id="{24F5FC40-F8F4-4AAB-AA0B-243F0D23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4995" y="1975060"/>
            <a:ext cx="1042161" cy="1042161"/>
          </a:xfrm>
          <a:prstGeom prst="rect">
            <a:avLst/>
          </a:prstGeom>
        </p:spPr>
      </p:pic>
      <p:sp>
        <p:nvSpPr>
          <p:cNvPr id="10" name="عنوان 2">
            <a:extLst>
              <a:ext uri="{FF2B5EF4-FFF2-40B4-BE49-F238E27FC236}">
                <a16:creationId xmlns:a16="http://schemas.microsoft.com/office/drawing/2014/main" id="{4B9BB27B-65FB-46E4-975D-E8AF79EACEFF}"/>
              </a:ext>
            </a:extLst>
          </p:cNvPr>
          <p:cNvSpPr txBox="1">
            <a:spLocks/>
          </p:cNvSpPr>
          <p:nvPr/>
        </p:nvSpPr>
        <p:spPr>
          <a:xfrm>
            <a:off x="924677" y="1509714"/>
            <a:ext cx="1312086" cy="903772"/>
          </a:xfrm>
          <a:prstGeom prst="rect">
            <a:avLst/>
          </a:prstGeom>
        </p:spPr>
        <p:txBody>
          <a:bodyPr>
            <a:prstTxWarp prst="textArchDown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Listen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38ED625-E6B6-428A-A2B7-1CB589555A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49" t="26620" r="27501" b="6390"/>
          <a:stretch/>
        </p:blipFill>
        <p:spPr>
          <a:xfrm>
            <a:off x="4988736" y="0"/>
            <a:ext cx="6365064" cy="6492875"/>
          </a:xfrm>
          <a:prstGeom prst="rect">
            <a:avLst/>
          </a:prstGeom>
        </p:spPr>
      </p:pic>
      <p:pic>
        <p:nvPicPr>
          <p:cNvPr id="14" name="Picture 4" descr="Plane Ticket Png - Plane Ticket Clipart Transparent PNG - 600x336 ...  #2722478 - PNG Images - PNGio">
            <a:extLst>
              <a:ext uri="{FF2B5EF4-FFF2-40B4-BE49-F238E27FC236}">
                <a16:creationId xmlns:a16="http://schemas.microsoft.com/office/drawing/2014/main" id="{939F99EC-07D7-4F2F-A50B-BC7BA016B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6" b="24219"/>
          <a:stretch/>
        </p:blipFill>
        <p:spPr bwMode="auto">
          <a:xfrm>
            <a:off x="1466300" y="3025164"/>
            <a:ext cx="1343069" cy="7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ravel Booking Api Software - Flight Air Ticket Booking API Solution  Service Provider from Gurgaon">
            <a:extLst>
              <a:ext uri="{FF2B5EF4-FFF2-40B4-BE49-F238E27FC236}">
                <a16:creationId xmlns:a16="http://schemas.microsoft.com/office/drawing/2014/main" id="{EF0941BF-063E-4F97-B339-B78D93EC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44" y="3205147"/>
            <a:ext cx="2102461" cy="210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1976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7EB4B-586E-43E5-B2D8-DB6DFC20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F3E215-5A27-4388-B3AB-5616C658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49F3CE-581E-466E-BA60-4D6B0717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8ED625-E6B6-428A-A2B7-1CB5895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9" t="26620" r="27501" b="6390"/>
          <a:stretch/>
        </p:blipFill>
        <p:spPr>
          <a:xfrm>
            <a:off x="4988736" y="0"/>
            <a:ext cx="6365064" cy="6492875"/>
          </a:xfrm>
          <a:prstGeom prst="rect">
            <a:avLst/>
          </a:prstGeom>
        </p:spPr>
      </p:pic>
      <p:pic>
        <p:nvPicPr>
          <p:cNvPr id="2052" name="Picture 4" descr="Read Together GIFs - Get the best GIF on GIPHY">
            <a:extLst>
              <a:ext uri="{FF2B5EF4-FFF2-40B4-BE49-F238E27FC236}">
                <a16:creationId xmlns:a16="http://schemas.microsoft.com/office/drawing/2014/main" id="{59730C06-DB22-41A8-9B84-451E7A732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591469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089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356</Words>
  <Application>Microsoft Office PowerPoint</Application>
  <PresentationFormat>شاشة عريضة</PresentationFormat>
  <Paragraphs>77</Paragraphs>
  <Slides>25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7" baseType="lpstr">
      <vt:lpstr>Abadi Extra Light</vt:lpstr>
      <vt:lpstr>Arial</vt:lpstr>
      <vt:lpstr>Brush Script MT</vt:lpstr>
      <vt:lpstr>Calibri</vt:lpstr>
      <vt:lpstr>Calibri Light</vt:lpstr>
      <vt:lpstr>Comic Sans MS</vt:lpstr>
      <vt:lpstr>Forte</vt:lpstr>
      <vt:lpstr>Gill Sans Nova Light</vt:lpstr>
      <vt:lpstr>Helvetica</vt:lpstr>
      <vt:lpstr>HelveticaNeue</vt:lpstr>
      <vt:lpstr>MV Boli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11</cp:revision>
  <dcterms:created xsi:type="dcterms:W3CDTF">2021-09-27T18:00:19Z</dcterms:created>
  <dcterms:modified xsi:type="dcterms:W3CDTF">2021-09-29T17:22:52Z</dcterms:modified>
</cp:coreProperties>
</file>