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4" r:id="rId2"/>
    <p:sldId id="275" r:id="rId3"/>
    <p:sldId id="276" r:id="rId4"/>
    <p:sldId id="265" r:id="rId5"/>
    <p:sldId id="263" r:id="rId6"/>
    <p:sldId id="266" r:id="rId7"/>
    <p:sldId id="282" r:id="rId8"/>
    <p:sldId id="277" r:id="rId9"/>
    <p:sldId id="259" r:id="rId10"/>
    <p:sldId id="286" r:id="rId11"/>
    <p:sldId id="287" r:id="rId12"/>
    <p:sldId id="281" r:id="rId13"/>
    <p:sldId id="261" r:id="rId14"/>
    <p:sldId id="278" r:id="rId15"/>
    <p:sldId id="288" r:id="rId16"/>
    <p:sldId id="289" r:id="rId17"/>
    <p:sldId id="290" r:id="rId18"/>
    <p:sldId id="292" r:id="rId19"/>
    <p:sldId id="293" r:id="rId20"/>
    <p:sldId id="294" r:id="rId21"/>
    <p:sldId id="295" r:id="rId22"/>
    <p:sldId id="296" r:id="rId23"/>
    <p:sldId id="291" r:id="rId24"/>
    <p:sldId id="283" r:id="rId25"/>
    <p:sldId id="260" r:id="rId26"/>
    <p:sldId id="270" r:id="rId27"/>
    <p:sldId id="271" r:id="rId28"/>
    <p:sldId id="297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84D"/>
    <a:srgbClr val="015273"/>
    <a:srgbClr val="00285D"/>
    <a:srgbClr val="B44DA4"/>
    <a:srgbClr val="FF2225"/>
    <a:srgbClr val="FFC275"/>
    <a:srgbClr val="FFE284"/>
    <a:srgbClr val="F2B215"/>
    <a:srgbClr val="4DCFD8"/>
    <a:srgbClr val="793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34EA17-DF7A-447E-8423-A7F70D1C8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C86FFF-0EE1-4DED-BE11-CACAD6FBE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C70B2F-C98C-4177-B039-D25EBC6C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FFED04-6FBA-4C22-A0FA-9D437A83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9F09EF-03F7-4762-80BE-EFC8087D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732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34EBC9-5362-4C35-AE3C-A73ED4C2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6EB0BAF-6C90-48AE-94FD-77751ACB2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A27EC2-2BD5-444C-A00E-03C7F354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2981DE-D30D-47B3-B8CD-BC6EC442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9A2C10-DDA0-4AA4-978F-AD44AFF1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31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F5AC9CC-30CD-433B-AD85-2EE9DAE9E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59A9F43-7930-44A6-90E7-61070F8F6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AE66D-7240-4800-B101-9B783C29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76D981-090E-4356-A091-E60F30DF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65852-7038-4D3D-BB1E-083A203A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95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9C85DC-6326-4F41-84CB-BC702B34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B0B28B-DABB-4210-B845-13FB51659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C36C00-E661-4EDA-B049-FD204E83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D46689-9A13-43E5-B04F-7971A6DE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58CF38-E17E-416E-B9FE-5708292C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759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92B50E-BFE2-481E-81C3-CFFEA707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A726789-B756-4BC9-91E3-31AA74F4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C4BF7D-3774-44E5-B499-0B971FA0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1E9D6F-EC1C-4CEF-B903-90586106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57DCE3-9457-4E69-9D5C-F08ADFF1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055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77C9FB-E1F4-4E08-BBCC-EC28821A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79B7C2-39BB-4D1F-8A84-BBD6D5AFA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BEC125D-EC7A-47B1-BE89-F7CD81180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64939C-FA5D-4A6D-A59F-5D2094F5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E1ED71-EC65-4194-9C5F-C314C87C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2E93ED-804E-4C68-9284-7542588C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82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FC20D6-B2FC-4C10-942F-5F887D77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C1F82D-4AB7-433A-9621-6C7A49A52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D2AA90-36FB-48AF-8C4E-F66313DA5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BDC678F-8B53-4EAA-B590-B88D9D02A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3E836CA-4276-47A6-AD34-D13C707BF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7DB6274-C8C9-41BD-87FC-51BDB929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33D9517-E4FA-474A-9573-32CA9C27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084A725-4174-4FE1-8313-560D3003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65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D29125-7B80-4B35-9F08-FAA677A1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AA29C28-2F19-4208-B481-9AE04509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A7B5F87-A01C-4ED2-9AFF-14728F9D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D307C08-5B86-45C8-B5EA-12036885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600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A836A4D-B8B5-409A-A213-3DE56228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F2AA35C-265F-4BDF-B449-BA13968C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D227AA1-CA6B-4981-8D7F-876C3854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53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026400-020E-4507-95B6-A4D6D225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5FC036-E44E-4868-9BD5-4757721D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698731D-9194-494D-89D8-623F2EE9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72E8CC-2EE4-42EB-A620-D9C2BDBD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F584A9-F43D-4C64-BC96-3761441C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4380EC8-53C6-4F09-9603-A13DCD8D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8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C67989-C387-43F9-B835-ACAB349F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0604261-F833-411D-BA22-8A43659DE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95A4DC6-D2A5-466D-9239-FCA6E69A0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196B43-A5C8-4FD8-8E1B-17450CB6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25AD74D-D61C-4651-B1A8-56F848A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2C5180-3791-4393-B5FD-B7C23CB7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502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30E1CF9-CCE0-4DF6-9D55-DAF7CA3F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5392DC4-0238-4A0E-B4FF-3F2A8F7B4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BAF2DA-2504-4267-BDEA-44DD279A9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DC1D7-3E4E-4ABB-8BC6-8586BD23DDDA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F98F0C-8047-438F-9E3F-1E5D30985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5FB576-EDBC-4A07-9ABC-D45C14C5A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F448F-7CC0-4CF9-B6DF-B0D4DA6E95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40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11.gif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7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1.gif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3.pn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ECCC09-D998-4657-BA49-52B6E7D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184EDB4-D3FE-4D28-9CE0-C71FDE795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9" t="31781" r="31781" b="19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6AF7501-3ED3-478C-A695-6B9A8DD89AF9}"/>
              </a:ext>
            </a:extLst>
          </p:cNvPr>
          <p:cNvSpPr txBox="1"/>
          <p:nvPr/>
        </p:nvSpPr>
        <p:spPr>
          <a:xfrm>
            <a:off x="938408" y="4960307"/>
            <a:ext cx="35584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Listen and discuss</a:t>
            </a:r>
            <a:endParaRPr lang="ar-SA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298184-4186-448D-812D-286A895826F3}"/>
              </a:ext>
            </a:extLst>
          </p:cNvPr>
          <p:cNvSpPr/>
          <p:nvPr/>
        </p:nvSpPr>
        <p:spPr>
          <a:xfrm>
            <a:off x="10020822" y="365125"/>
            <a:ext cx="1753644" cy="6127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F8DDB4A-0C6E-4CB4-9090-9859D8482F43}"/>
              </a:ext>
            </a:extLst>
          </p:cNvPr>
          <p:cNvSpPr/>
          <p:nvPr/>
        </p:nvSpPr>
        <p:spPr>
          <a:xfrm>
            <a:off x="5188124" y="391939"/>
            <a:ext cx="1753644" cy="6127750"/>
          </a:xfrm>
          <a:prstGeom prst="rect">
            <a:avLst/>
          </a:prstGeom>
          <a:solidFill>
            <a:srgbClr val="B44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8910F9A-AAF7-4030-8073-895395C97598}"/>
              </a:ext>
            </a:extLst>
          </p:cNvPr>
          <p:cNvSpPr/>
          <p:nvPr/>
        </p:nvSpPr>
        <p:spPr>
          <a:xfrm>
            <a:off x="8333983" y="365125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F19F21D-3EB1-45BF-AB3B-24E85612B9CA}"/>
              </a:ext>
            </a:extLst>
          </p:cNvPr>
          <p:cNvSpPr/>
          <p:nvPr/>
        </p:nvSpPr>
        <p:spPr>
          <a:xfrm>
            <a:off x="6821075" y="391939"/>
            <a:ext cx="1753644" cy="6127750"/>
          </a:xfrm>
          <a:prstGeom prst="rect">
            <a:avLst/>
          </a:prstGeom>
          <a:solidFill>
            <a:srgbClr val="81B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8DDF71D-F79F-4428-8534-B54F47A575F8}"/>
              </a:ext>
            </a:extLst>
          </p:cNvPr>
          <p:cNvSpPr/>
          <p:nvPr/>
        </p:nvSpPr>
        <p:spPr>
          <a:xfrm>
            <a:off x="3473102" y="416774"/>
            <a:ext cx="1753644" cy="6127750"/>
          </a:xfrm>
          <a:prstGeom prst="rect">
            <a:avLst/>
          </a:prstGeom>
          <a:solidFill>
            <a:srgbClr val="FFE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AA9619C-91F8-472F-82F0-32957826A7C8}"/>
              </a:ext>
            </a:extLst>
          </p:cNvPr>
          <p:cNvSpPr/>
          <p:nvPr/>
        </p:nvSpPr>
        <p:spPr>
          <a:xfrm>
            <a:off x="1760494" y="416774"/>
            <a:ext cx="1753644" cy="6127750"/>
          </a:xfrm>
          <a:prstGeom prst="rect">
            <a:avLst/>
          </a:prstGeom>
          <a:solidFill>
            <a:srgbClr val="FF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AD4CAE4-BB1B-4F7C-9E30-C5556D2EE3E0}"/>
              </a:ext>
            </a:extLst>
          </p:cNvPr>
          <p:cNvSpPr/>
          <p:nvPr/>
        </p:nvSpPr>
        <p:spPr>
          <a:xfrm>
            <a:off x="303121" y="416774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IMG_2952 (mp3)">
            <a:hlinkClick r:id="" action="ppaction://media"/>
            <a:extLst>
              <a:ext uri="{FF2B5EF4-FFF2-40B4-BE49-F238E27FC236}">
                <a16:creationId xmlns:a16="http://schemas.microsoft.com/office/drawing/2014/main" id="{4BE6F568-499F-4D37-BE33-6A7237748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102" y="1540702"/>
            <a:ext cx="3234498" cy="3234498"/>
          </a:xfrm>
          <a:prstGeom prst="rect">
            <a:avLst/>
          </a:prstGeom>
        </p:spPr>
      </p:pic>
      <p:pic>
        <p:nvPicPr>
          <p:cNvPr id="17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DF6F1E9E-34D0-4BF2-A7FF-2AC1E8BC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00" y="-323001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E7DC42D-9ABE-4C09-A670-5BA2002D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10B5C4-D646-477C-9BF3-BF0CFD85E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5000" t="27778" r="36484" b="5324"/>
          <a:stretch/>
        </p:blipFill>
        <p:spPr>
          <a:xfrm>
            <a:off x="2105808" y="972224"/>
            <a:ext cx="4157206" cy="45878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69FE7B-AD50-49D3-A565-8C5B9814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922" t="26620" r="36563" b="9931"/>
          <a:stretch/>
        </p:blipFill>
        <p:spPr>
          <a:xfrm>
            <a:off x="6263015" y="972224"/>
            <a:ext cx="4014266" cy="4587875"/>
          </a:xfrm>
          <a:prstGeom prst="rect">
            <a:avLst/>
          </a:prstGeom>
        </p:spPr>
      </p:pic>
      <p:pic>
        <p:nvPicPr>
          <p:cNvPr id="6" name="Picture 2" descr="Technology Background clipart - Television, Illustration, Technology,  transparent clip art">
            <a:extLst>
              <a:ext uri="{FF2B5EF4-FFF2-40B4-BE49-F238E27FC236}">
                <a16:creationId xmlns:a16="http://schemas.microsoft.com/office/drawing/2014/main" id="{99B715C5-EF55-4373-B7FD-4EFFB417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19" y="596402"/>
            <a:ext cx="856297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CF985F8-4169-417A-899C-01D2C5366DC3}"/>
              </a:ext>
            </a:extLst>
          </p:cNvPr>
          <p:cNvSpPr/>
          <p:nvPr/>
        </p:nvSpPr>
        <p:spPr>
          <a:xfrm>
            <a:off x="1914719" y="2092873"/>
            <a:ext cx="3795252" cy="797656"/>
          </a:xfrm>
          <a:prstGeom prst="rect">
            <a:avLst/>
          </a:prstGeom>
          <a:solidFill>
            <a:srgbClr val="F2B2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What are these 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25CF2C6-713E-4DF4-A976-FB7F0F5A0FA6}"/>
              </a:ext>
            </a:extLst>
          </p:cNvPr>
          <p:cNvSpPr/>
          <p:nvPr/>
        </p:nvSpPr>
        <p:spPr>
          <a:xfrm>
            <a:off x="4776731" y="3144479"/>
            <a:ext cx="5997678" cy="797657"/>
          </a:xfrm>
          <a:prstGeom prst="rect">
            <a:avLst/>
          </a:prstGeom>
          <a:solidFill>
            <a:srgbClr val="F2B2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TV shows  can you see 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0301AF6-ABFD-488F-AF54-EDEE2C7263DC}"/>
              </a:ext>
            </a:extLst>
          </p:cNvPr>
          <p:cNvSpPr/>
          <p:nvPr/>
        </p:nvSpPr>
        <p:spPr>
          <a:xfrm>
            <a:off x="1172383" y="4566208"/>
            <a:ext cx="8000192" cy="797656"/>
          </a:xfrm>
          <a:prstGeom prst="rect">
            <a:avLst/>
          </a:prstGeom>
          <a:solidFill>
            <a:srgbClr val="F2B2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programs listed here would you watch?</a:t>
            </a:r>
          </a:p>
        </p:txBody>
      </p:sp>
    </p:spTree>
    <p:extLst>
      <p:ext uri="{BB962C8B-B14F-4D97-AF65-F5344CB8AC3E}">
        <p14:creationId xmlns:p14="http://schemas.microsoft.com/office/powerpoint/2010/main" val="4110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E7DC42D-9ABE-4C09-A670-5BA2002D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10B5C4-D646-477C-9BF3-BF0CFD85E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5000" t="27778" r="36484" b="5324"/>
          <a:stretch/>
        </p:blipFill>
        <p:spPr>
          <a:xfrm>
            <a:off x="2105808" y="972224"/>
            <a:ext cx="4157206" cy="45878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69FE7B-AD50-49D3-A565-8C5B9814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922" t="26620" r="36563" b="9931"/>
          <a:stretch/>
        </p:blipFill>
        <p:spPr>
          <a:xfrm>
            <a:off x="6263015" y="972224"/>
            <a:ext cx="4014266" cy="4587875"/>
          </a:xfrm>
          <a:prstGeom prst="rect">
            <a:avLst/>
          </a:prstGeom>
        </p:spPr>
      </p:pic>
      <p:pic>
        <p:nvPicPr>
          <p:cNvPr id="6" name="Picture 2" descr="Technology Background clipart - Television, Illustration, Technology,  transparent clip art">
            <a:extLst>
              <a:ext uri="{FF2B5EF4-FFF2-40B4-BE49-F238E27FC236}">
                <a16:creationId xmlns:a16="http://schemas.microsoft.com/office/drawing/2014/main" id="{99B715C5-EF55-4373-B7FD-4EFFB417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19" y="596402"/>
            <a:ext cx="856297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CF985F8-4169-417A-899C-01D2C5366DC3}"/>
              </a:ext>
            </a:extLst>
          </p:cNvPr>
          <p:cNvSpPr/>
          <p:nvPr/>
        </p:nvSpPr>
        <p:spPr>
          <a:xfrm>
            <a:off x="200413" y="1468398"/>
            <a:ext cx="5380816" cy="598737"/>
          </a:xfrm>
          <a:prstGeom prst="rect">
            <a:avLst/>
          </a:prstGeom>
          <a:solidFill>
            <a:srgbClr val="B44DA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program is about cars ?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25CF2C6-713E-4DF4-A976-FB7F0F5A0FA6}"/>
              </a:ext>
            </a:extLst>
          </p:cNvPr>
          <p:cNvSpPr/>
          <p:nvPr/>
        </p:nvSpPr>
        <p:spPr>
          <a:xfrm>
            <a:off x="4671105" y="2479606"/>
            <a:ext cx="5997678" cy="513121"/>
          </a:xfrm>
          <a:prstGeom prst="rect">
            <a:avLst/>
          </a:prstGeom>
          <a:solidFill>
            <a:srgbClr val="4DCFD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program is a quiz show ?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0301AF6-ABFD-488F-AF54-EDEE2C7263DC}"/>
              </a:ext>
            </a:extLst>
          </p:cNvPr>
          <p:cNvSpPr/>
          <p:nvPr/>
        </p:nvSpPr>
        <p:spPr>
          <a:xfrm>
            <a:off x="914400" y="3614851"/>
            <a:ext cx="6065888" cy="513120"/>
          </a:xfrm>
          <a:prstGeom prst="rect">
            <a:avLst/>
          </a:prstGeom>
          <a:solidFill>
            <a:srgbClr val="FFC27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is a sports program ?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420424C-6AB3-43E4-807A-5A39134B00E4}"/>
              </a:ext>
            </a:extLst>
          </p:cNvPr>
          <p:cNvSpPr/>
          <p:nvPr/>
        </p:nvSpPr>
        <p:spPr>
          <a:xfrm>
            <a:off x="3834854" y="4706007"/>
            <a:ext cx="7670180" cy="663125"/>
          </a:xfrm>
          <a:prstGeom prst="rect">
            <a:avLst/>
          </a:prstGeom>
          <a:solidFill>
            <a:srgbClr val="FF222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program is good for family viewing ?</a:t>
            </a:r>
          </a:p>
        </p:txBody>
      </p:sp>
    </p:spTree>
    <p:extLst>
      <p:ext uri="{BB962C8B-B14F-4D97-AF65-F5344CB8AC3E}">
        <p14:creationId xmlns:p14="http://schemas.microsoft.com/office/powerpoint/2010/main" val="3552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4112E8-AE7D-4FA6-BFFD-79B09CEB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1E5ED34-46AD-4A13-A3E0-3E2E4D490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3" t="23333" r="23907" b="11250"/>
          <a:stretch/>
        </p:blipFill>
        <p:spPr>
          <a:xfrm>
            <a:off x="0" y="18366"/>
            <a:ext cx="12191999" cy="6839634"/>
          </a:xfrm>
          <a:prstGeom prst="rect">
            <a:avLst/>
          </a:prstGeom>
        </p:spPr>
      </p:pic>
      <p:pic>
        <p:nvPicPr>
          <p:cNvPr id="16" name="Picture 6" descr="no signal hatası çözümü - YouTube">
            <a:extLst>
              <a:ext uri="{FF2B5EF4-FFF2-40B4-BE49-F238E27FC236}">
                <a16:creationId xmlns:a16="http://schemas.microsoft.com/office/drawing/2014/main" id="{007DE3E2-58CE-4BFC-926B-5FE6FBB9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8" y="681037"/>
            <a:ext cx="8867776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7018021-68D8-4E84-9EA1-B8A233FC320F}"/>
              </a:ext>
            </a:extLst>
          </p:cNvPr>
          <p:cNvSpPr/>
          <p:nvPr/>
        </p:nvSpPr>
        <p:spPr>
          <a:xfrm>
            <a:off x="1343024" y="391715"/>
            <a:ext cx="9451975" cy="59043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ECDEEBD-B79D-45AF-8D30-D2F362A157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59" t="15833" r="31954" b="6666"/>
          <a:stretch/>
        </p:blipFill>
        <p:spPr>
          <a:xfrm>
            <a:off x="1562098" y="681037"/>
            <a:ext cx="4533901" cy="531495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8AC824C-60F3-4D82-A969-4AF2AEA6BE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562" t="15418" r="32891" b="5323"/>
          <a:stretch/>
        </p:blipFill>
        <p:spPr>
          <a:xfrm>
            <a:off x="6095999" y="681037"/>
            <a:ext cx="4333875" cy="5314950"/>
          </a:xfrm>
          <a:prstGeom prst="rect">
            <a:avLst/>
          </a:prstGeom>
        </p:spPr>
      </p:pic>
      <p:pic>
        <p:nvPicPr>
          <p:cNvPr id="12" name="عنصر نائب للمحتوى 11">
            <a:extLst>
              <a:ext uri="{FF2B5EF4-FFF2-40B4-BE49-F238E27FC236}">
                <a16:creationId xmlns:a16="http://schemas.microsoft.com/office/drawing/2014/main" id="{084AB668-5B0C-439A-A789-B01897B74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925" y="2275087"/>
            <a:ext cx="722311" cy="722311"/>
          </a:xfrm>
        </p:spPr>
      </p:pic>
      <p:pic>
        <p:nvPicPr>
          <p:cNvPr id="13" name="4-1">
            <a:hlinkClick r:id="" action="ppaction://media"/>
            <a:extLst>
              <a:ext uri="{FF2B5EF4-FFF2-40B4-BE49-F238E27FC236}">
                <a16:creationId xmlns:a16="http://schemas.microsoft.com/office/drawing/2014/main" id="{6981EB2D-A07B-4662-A50A-946B5FFAD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9474" y="3438183"/>
            <a:ext cx="908050" cy="908050"/>
          </a:xfrm>
          <a:prstGeom prst="rect">
            <a:avLst/>
          </a:prstGeom>
        </p:spPr>
      </p:pic>
      <p:pic>
        <p:nvPicPr>
          <p:cNvPr id="15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3BB22B5E-3359-42B2-BF5D-FD639E980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34"/>
          <a:stretch/>
        </p:blipFill>
        <p:spPr bwMode="auto">
          <a:xfrm>
            <a:off x="-553440" y="2699654"/>
            <a:ext cx="4231075" cy="41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6C8767-392F-4A73-A478-51421B7B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DB030E-4787-4382-B8F2-6164FE22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1209760-91A6-40EA-9103-6C1EA2FE1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382FB51-C226-41AA-9D35-23EA9F81AAD5}"/>
              </a:ext>
            </a:extLst>
          </p:cNvPr>
          <p:cNvSpPr/>
          <p:nvPr/>
        </p:nvSpPr>
        <p:spPr>
          <a:xfrm>
            <a:off x="5800725" y="230188"/>
            <a:ext cx="3914775" cy="6446837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FE5153-E6AA-4463-90EA-0E1171067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0" t="21389" r="62187" b="7639"/>
          <a:stretch/>
        </p:blipFill>
        <p:spPr>
          <a:xfrm>
            <a:off x="6181725" y="501706"/>
            <a:ext cx="3219450" cy="585458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AF9054E-0A3C-4758-B42D-582777F01A4F}"/>
              </a:ext>
            </a:extLst>
          </p:cNvPr>
          <p:cNvSpPr/>
          <p:nvPr/>
        </p:nvSpPr>
        <p:spPr>
          <a:xfrm>
            <a:off x="1257300" y="1074738"/>
            <a:ext cx="5295900" cy="781050"/>
          </a:xfrm>
          <a:prstGeom prst="rect">
            <a:avLst/>
          </a:prstGeom>
          <a:solidFill>
            <a:srgbClr val="4DCFD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Jeopardy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DD32E6-A028-4DA6-AE68-6029CF29E225}"/>
              </a:ext>
            </a:extLst>
          </p:cNvPr>
          <p:cNvSpPr/>
          <p:nvPr/>
        </p:nvSpPr>
        <p:spPr>
          <a:xfrm>
            <a:off x="2462212" y="2408238"/>
            <a:ext cx="5295900" cy="781050"/>
          </a:xfrm>
          <a:prstGeom prst="rect">
            <a:avLst/>
          </a:prstGeom>
          <a:solidFill>
            <a:srgbClr val="4DCFD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it famous for 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2BBFBA-D6D0-48EF-BC26-2B77CB683615}"/>
              </a:ext>
            </a:extLst>
          </p:cNvPr>
          <p:cNvSpPr/>
          <p:nvPr/>
        </p:nvSpPr>
        <p:spPr>
          <a:xfrm>
            <a:off x="1009650" y="3276572"/>
            <a:ext cx="5295900" cy="781050"/>
          </a:xfrm>
          <a:prstGeom prst="rect">
            <a:avLst/>
          </a:prstGeom>
          <a:solidFill>
            <a:srgbClr val="4DCFD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was the 1</a:t>
            </a:r>
            <a:r>
              <a:rPr lang="en-US" sz="2400" baseline="30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episode aired 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4A01BBA-3F6C-4F5B-92E3-6612118F3DD5}"/>
              </a:ext>
            </a:extLst>
          </p:cNvPr>
          <p:cNvSpPr/>
          <p:nvPr/>
        </p:nvSpPr>
        <p:spPr>
          <a:xfrm>
            <a:off x="3057526" y="4516437"/>
            <a:ext cx="5295900" cy="781050"/>
          </a:xfrm>
          <a:prstGeom prst="rect">
            <a:avLst/>
          </a:prstGeom>
          <a:solidFill>
            <a:srgbClr val="4DCFD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 was the host 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6C8767-392F-4A73-A478-51421B7B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DB030E-4787-4382-B8F2-6164FE220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1209760-91A6-40EA-9103-6C1EA2FE1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4D44957-3ACF-4081-BAE4-2B24241001B7}"/>
              </a:ext>
            </a:extLst>
          </p:cNvPr>
          <p:cNvSpPr/>
          <p:nvPr/>
        </p:nvSpPr>
        <p:spPr>
          <a:xfrm>
            <a:off x="6388893" y="205580"/>
            <a:ext cx="3914775" cy="6446837"/>
          </a:xfrm>
          <a:prstGeom prst="rect">
            <a:avLst/>
          </a:prstGeom>
          <a:solidFill>
            <a:srgbClr val="FFC2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73E4BF6-F321-45D5-B6D5-B042F23EC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03" t="22500" r="41562" b="7639"/>
          <a:stretch/>
        </p:blipFill>
        <p:spPr>
          <a:xfrm>
            <a:off x="6934199" y="472128"/>
            <a:ext cx="3009900" cy="584548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A820901-548A-44A5-9ED5-E053143F4978}"/>
              </a:ext>
            </a:extLst>
          </p:cNvPr>
          <p:cNvSpPr/>
          <p:nvPr/>
        </p:nvSpPr>
        <p:spPr>
          <a:xfrm>
            <a:off x="1257300" y="1074738"/>
            <a:ext cx="5295900" cy="781050"/>
          </a:xfrm>
          <a:prstGeom prst="rect">
            <a:avLst/>
          </a:prstGeom>
          <a:solidFill>
            <a:srgbClr val="81B84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does Hoy show ?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170CADF-6CD8-4C67-917A-46018DF1ED41}"/>
              </a:ext>
            </a:extLst>
          </p:cNvPr>
          <p:cNvSpPr/>
          <p:nvPr/>
        </p:nvSpPr>
        <p:spPr>
          <a:xfrm>
            <a:off x="528637" y="3428998"/>
            <a:ext cx="4357687" cy="781050"/>
          </a:xfrm>
          <a:prstGeom prst="rect">
            <a:avLst/>
          </a:prstGeom>
          <a:solidFill>
            <a:srgbClr val="81B84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 it MACXICAN program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9C1C7A3-3CC2-4BC8-B0EA-D632BBD75296}"/>
              </a:ext>
            </a:extLst>
          </p:cNvPr>
          <p:cNvSpPr/>
          <p:nvPr/>
        </p:nvSpPr>
        <p:spPr>
          <a:xfrm>
            <a:off x="800099" y="2174876"/>
            <a:ext cx="5295900" cy="781050"/>
          </a:xfrm>
          <a:prstGeom prst="rect">
            <a:avLst/>
          </a:prstGeom>
          <a:solidFill>
            <a:srgbClr val="81B84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idea of the show 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FD0798C-A39A-41B1-BB24-C6206BA475C4}"/>
              </a:ext>
            </a:extLst>
          </p:cNvPr>
          <p:cNvSpPr/>
          <p:nvPr/>
        </p:nvSpPr>
        <p:spPr>
          <a:xfrm>
            <a:off x="2821780" y="4933950"/>
            <a:ext cx="5295900" cy="781050"/>
          </a:xfrm>
          <a:prstGeom prst="rect">
            <a:avLst/>
          </a:prstGeom>
          <a:solidFill>
            <a:srgbClr val="81B84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THE CHEF cook up ?</a:t>
            </a:r>
          </a:p>
        </p:txBody>
      </p:sp>
      <p:pic>
        <p:nvPicPr>
          <p:cNvPr id="12" name="Picture 4" descr="Clipart for yes and no">
            <a:extLst>
              <a:ext uri="{FF2B5EF4-FFF2-40B4-BE49-F238E27FC236}">
                <a16:creationId xmlns:a16="http://schemas.microsoft.com/office/drawing/2014/main" id="{8A6F9797-FFE5-4022-AAEE-8D9E799E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473065"/>
            <a:ext cx="1454350" cy="7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B6CA46-6691-4893-AC7F-812A51C2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C391B0-60DF-4DA2-B237-BFBF2E79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F856AA-5B91-4CAA-B474-F8D5DAD5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D4F5BBB-CBFC-4463-B24F-3865F16CFF79}"/>
              </a:ext>
            </a:extLst>
          </p:cNvPr>
          <p:cNvSpPr/>
          <p:nvPr/>
        </p:nvSpPr>
        <p:spPr>
          <a:xfrm>
            <a:off x="6388893" y="205580"/>
            <a:ext cx="3914775" cy="6652420"/>
          </a:xfrm>
          <a:prstGeom prst="rect">
            <a:avLst/>
          </a:prstGeom>
          <a:solidFill>
            <a:srgbClr val="FF22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518DBC-8442-4F0D-A1CC-0919B1A6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5" t="17222" r="19375" b="7500"/>
          <a:stretch/>
        </p:blipFill>
        <p:spPr>
          <a:xfrm>
            <a:off x="6622255" y="388144"/>
            <a:ext cx="3448050" cy="628729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53BE43A-F1A1-4A2D-A834-D72CD33CE505}"/>
              </a:ext>
            </a:extLst>
          </p:cNvPr>
          <p:cNvSpPr/>
          <p:nvPr/>
        </p:nvSpPr>
        <p:spPr>
          <a:xfrm>
            <a:off x="1888332" y="1214440"/>
            <a:ext cx="5095878" cy="781050"/>
          </a:xfrm>
          <a:prstGeom prst="rect">
            <a:avLst/>
          </a:prstGeom>
          <a:solidFill>
            <a:srgbClr val="F2B2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National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Geographic Channel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6796A4F-76C3-4722-BCFF-09F462B3B3AF}"/>
              </a:ext>
            </a:extLst>
          </p:cNvPr>
          <p:cNvSpPr/>
          <p:nvPr/>
        </p:nvSpPr>
        <p:spPr>
          <a:xfrm>
            <a:off x="781046" y="2585242"/>
            <a:ext cx="5607846" cy="781050"/>
          </a:xfrm>
          <a:prstGeom prst="rect">
            <a:avLst/>
          </a:prstGeom>
          <a:solidFill>
            <a:srgbClr val="F2B2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many languages are available </a:t>
            </a:r>
          </a:p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National Geographic Channel 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AF79CFE-6C77-4EEA-B5A6-ACBE1F499BEE}"/>
              </a:ext>
            </a:extLst>
          </p:cNvPr>
          <p:cNvSpPr/>
          <p:nvPr/>
        </p:nvSpPr>
        <p:spPr>
          <a:xfrm>
            <a:off x="2687236" y="4165599"/>
            <a:ext cx="4545808" cy="781050"/>
          </a:xfrm>
          <a:prstGeom prst="rect">
            <a:avLst/>
          </a:prstGeom>
          <a:solidFill>
            <a:srgbClr val="F2B2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 you watch it before?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ECB4D1-D216-498B-9950-AF23071829F5}"/>
              </a:ext>
            </a:extLst>
          </p:cNvPr>
          <p:cNvSpPr/>
          <p:nvPr/>
        </p:nvSpPr>
        <p:spPr>
          <a:xfrm>
            <a:off x="2687236" y="5254625"/>
            <a:ext cx="6686553" cy="781050"/>
          </a:xfrm>
          <a:prstGeom prst="rect">
            <a:avLst/>
          </a:prstGeom>
          <a:solidFill>
            <a:srgbClr val="F2B21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 you like watching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documentaries about science and animals or nature?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Nature documentary Illustrations and Stock Art. 99 Nature documentary  illustration and vector EPS clipart graphics available to search from  thousands of royalty free stock clip art designers.">
            <a:extLst>
              <a:ext uri="{FF2B5EF4-FFF2-40B4-BE49-F238E27FC236}">
                <a16:creationId xmlns:a16="http://schemas.microsoft.com/office/drawing/2014/main" id="{AF20665F-DAB8-49E3-AD6A-6558C523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9678016" y="4997450"/>
            <a:ext cx="2094884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5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B6CA46-6691-4893-AC7F-812A51C2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C391B0-60DF-4DA2-B237-BFBF2E79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F856AA-5B91-4CAA-B474-F8D5DAD5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A0912E9-33D7-4FFC-93FC-2A76333E2D31}"/>
              </a:ext>
            </a:extLst>
          </p:cNvPr>
          <p:cNvSpPr/>
          <p:nvPr/>
        </p:nvSpPr>
        <p:spPr>
          <a:xfrm>
            <a:off x="1104901" y="495299"/>
            <a:ext cx="6607968" cy="3724276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816FA4-8C63-458A-B608-42D17F4CF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3" t="54861" r="47109" b="7222"/>
          <a:stretch/>
        </p:blipFill>
        <p:spPr>
          <a:xfrm>
            <a:off x="1278731" y="665160"/>
            <a:ext cx="6260308" cy="3336134"/>
          </a:xfrm>
          <a:prstGeom prst="rect">
            <a:avLst/>
          </a:prstGeom>
        </p:spPr>
      </p:pic>
      <p:pic>
        <p:nvPicPr>
          <p:cNvPr id="8194" name="Picture 2" descr="CSI TV Show Air Dates &amp;amp; Track Episodes - Next Episode">
            <a:extLst>
              <a:ext uri="{FF2B5EF4-FFF2-40B4-BE49-F238E27FC236}">
                <a16:creationId xmlns:a16="http://schemas.microsoft.com/office/drawing/2014/main" id="{7CD08958-C315-4D59-85F0-A7390BEE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5" y="665160"/>
            <a:ext cx="3609975" cy="26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E15B726-38D9-449B-BA19-10515FA582D1}"/>
              </a:ext>
            </a:extLst>
          </p:cNvPr>
          <p:cNvSpPr/>
          <p:nvPr/>
        </p:nvSpPr>
        <p:spPr>
          <a:xfrm>
            <a:off x="7539039" y="4150578"/>
            <a:ext cx="4200525" cy="733425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CSI refer to ?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B59F8DC-91F3-4EE6-88C0-C98AF3856690}"/>
              </a:ext>
            </a:extLst>
          </p:cNvPr>
          <p:cNvSpPr/>
          <p:nvPr/>
        </p:nvSpPr>
        <p:spPr>
          <a:xfrm>
            <a:off x="3694510" y="4715671"/>
            <a:ext cx="4200525" cy="733425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are the types of crime?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79AC0DB-985F-41D1-9032-B4B3554CFA82}"/>
              </a:ext>
            </a:extLst>
          </p:cNvPr>
          <p:cNvSpPr/>
          <p:nvPr/>
        </p:nvSpPr>
        <p:spPr>
          <a:xfrm>
            <a:off x="5356621" y="5678460"/>
            <a:ext cx="3799879" cy="781050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 it Britch  program ?</a:t>
            </a:r>
          </a:p>
        </p:txBody>
      </p:sp>
      <p:pic>
        <p:nvPicPr>
          <p:cNvPr id="8196" name="Picture 4" descr="Clipart for yes and no">
            <a:extLst>
              <a:ext uri="{FF2B5EF4-FFF2-40B4-BE49-F238E27FC236}">
                <a16:creationId xmlns:a16="http://schemas.microsoft.com/office/drawing/2014/main" id="{69429EAF-5909-4FF3-B979-3EB961BC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00" y="5771381"/>
            <a:ext cx="1454350" cy="7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B6CA46-6691-4893-AC7F-812A51C2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C391B0-60DF-4DA2-B237-BFBF2E79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F856AA-5B91-4CAA-B474-F8D5DAD5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643E1F4-071C-4DE8-82BD-D2317D4CB918}"/>
              </a:ext>
            </a:extLst>
          </p:cNvPr>
          <p:cNvSpPr/>
          <p:nvPr/>
        </p:nvSpPr>
        <p:spPr>
          <a:xfrm>
            <a:off x="1104901" y="495298"/>
            <a:ext cx="6607968" cy="3810001"/>
          </a:xfrm>
          <a:prstGeom prst="rect">
            <a:avLst/>
          </a:prstGeom>
          <a:solidFill>
            <a:srgbClr val="FF22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8BE88-FEF9-4750-B7DE-D07CF681F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5" t="49445" r="42540" b="7222"/>
          <a:stretch/>
        </p:blipFill>
        <p:spPr>
          <a:xfrm>
            <a:off x="1342430" y="675084"/>
            <a:ext cx="6132910" cy="336470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39C42D4-0906-4320-A091-83C10675D4B1}"/>
              </a:ext>
            </a:extLst>
          </p:cNvPr>
          <p:cNvSpPr/>
          <p:nvPr/>
        </p:nvSpPr>
        <p:spPr>
          <a:xfrm>
            <a:off x="7005639" y="3837325"/>
            <a:ext cx="4200525" cy="733425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Top Gear show about?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2503F7C-C37F-424B-8CD0-5EEA491BBF72}"/>
              </a:ext>
            </a:extLst>
          </p:cNvPr>
          <p:cNvSpPr/>
          <p:nvPr/>
        </p:nvSpPr>
        <p:spPr>
          <a:xfrm>
            <a:off x="3374231" y="4661811"/>
            <a:ext cx="5443536" cy="733425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many viewers of the program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2F273F5-716F-4A99-800C-BEBA7B348199}"/>
              </a:ext>
            </a:extLst>
          </p:cNvPr>
          <p:cNvSpPr/>
          <p:nvPr/>
        </p:nvSpPr>
        <p:spPr>
          <a:xfrm>
            <a:off x="5341146" y="5684777"/>
            <a:ext cx="5443536" cy="733425"/>
          </a:xfrm>
          <a:prstGeom prst="rect">
            <a:avLst/>
          </a:prstGeom>
          <a:solidFill>
            <a:srgbClr val="FFE284"/>
          </a:solidFill>
          <a:ln>
            <a:solidFill>
              <a:srgbClr val="FFC2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a popular motoring show?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Girl Boy Signs Illustration Stock Vector (Royalty Free) 365851769">
            <a:extLst>
              <a:ext uri="{FF2B5EF4-FFF2-40B4-BE49-F238E27FC236}">
                <a16:creationId xmlns:a16="http://schemas.microsoft.com/office/drawing/2014/main" id="{C280289C-8EFE-4E5F-97E8-A24801EB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682" y="5651637"/>
            <a:ext cx="11184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B6CA46-6691-4893-AC7F-812A51C2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C391B0-60DF-4DA2-B237-BFBF2E79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F856AA-5B91-4CAA-B474-F8D5DAD5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379E1A8-ADE9-4625-954C-E84609C1EC96}"/>
              </a:ext>
            </a:extLst>
          </p:cNvPr>
          <p:cNvSpPr/>
          <p:nvPr/>
        </p:nvSpPr>
        <p:spPr>
          <a:xfrm>
            <a:off x="6248399" y="389532"/>
            <a:ext cx="3914775" cy="6145610"/>
          </a:xfrm>
          <a:prstGeom prst="rect">
            <a:avLst/>
          </a:prstGeom>
          <a:solidFill>
            <a:srgbClr val="FF22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8BE88-FEF9-4750-B7DE-D07CF681F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33" t="27639" r="17500" b="5324"/>
          <a:stretch/>
        </p:blipFill>
        <p:spPr>
          <a:xfrm>
            <a:off x="6500810" y="599678"/>
            <a:ext cx="3409951" cy="565864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6C402CE-80EF-442C-B04A-694DDC9005A2}"/>
              </a:ext>
            </a:extLst>
          </p:cNvPr>
          <p:cNvSpPr/>
          <p:nvPr/>
        </p:nvSpPr>
        <p:spPr>
          <a:xfrm>
            <a:off x="1193002" y="2524125"/>
            <a:ext cx="5429250" cy="808038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This Program airs 5 times a year.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679B843-593F-4233-A057-C459FE8A5B42}"/>
              </a:ext>
            </a:extLst>
          </p:cNvPr>
          <p:cNvSpPr/>
          <p:nvPr/>
        </p:nvSpPr>
        <p:spPr>
          <a:xfrm>
            <a:off x="409575" y="1286669"/>
            <a:ext cx="5429250" cy="808038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is the kind of this program ?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32C225E-0764-4BDA-AA18-118F1F02123B}"/>
              </a:ext>
            </a:extLst>
          </p:cNvPr>
          <p:cNvSpPr/>
          <p:nvPr/>
        </p:nvSpPr>
        <p:spPr>
          <a:xfrm>
            <a:off x="2214563" y="4893667"/>
            <a:ext cx="5429250" cy="808038"/>
          </a:xfrm>
          <a:prstGeom prst="rect">
            <a:avLst/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ct val="150000"/>
              </a:lnSpc>
            </a:pP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How many fighters compote in ?</a:t>
            </a:r>
          </a:p>
        </p:txBody>
      </p:sp>
      <p:pic>
        <p:nvPicPr>
          <p:cNvPr id="10242" name="Picture 2" descr="Girl Boy Signs Illustration Stock Vector (Royalty Free) 365851769">
            <a:extLst>
              <a:ext uri="{FF2B5EF4-FFF2-40B4-BE49-F238E27FC236}">
                <a16:creationId xmlns:a16="http://schemas.microsoft.com/office/drawing/2014/main" id="{8E7162D2-CEF5-4EF5-A0A1-76B53925E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 bwMode="auto">
          <a:xfrm>
            <a:off x="2722646" y="3377804"/>
            <a:ext cx="2119928" cy="13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ن سيربح مليون موسيقى (mp3)">
            <a:hlinkClick r:id="" action="ppaction://media"/>
            <a:extLst>
              <a:ext uri="{FF2B5EF4-FFF2-40B4-BE49-F238E27FC236}">
                <a16:creationId xmlns:a16="http://schemas.microsoft.com/office/drawing/2014/main" id="{2BBE0F4D-E636-4A2F-BEFC-CB7080E792C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" end="12815.9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458" y="3905250"/>
            <a:ext cx="637381" cy="637381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86FBDC6F-4690-4494-8D39-224A54BE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7845ED5-FA6A-4130-8476-8B71EDFD0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3" t="23333" r="23907" b="11250"/>
          <a:stretch/>
        </p:blipFill>
        <p:spPr>
          <a:xfrm>
            <a:off x="0" y="0"/>
            <a:ext cx="12191999" cy="6839634"/>
          </a:xfrm>
          <a:prstGeom prst="rect">
            <a:avLst/>
          </a:prstGeom>
        </p:spPr>
      </p:pic>
      <p:pic>
        <p:nvPicPr>
          <p:cNvPr id="6" name="Picture 2" descr="Technology Background clipart - Television, Illustration, Technology,  transparent clip art">
            <a:extLst>
              <a:ext uri="{FF2B5EF4-FFF2-40B4-BE49-F238E27FC236}">
                <a16:creationId xmlns:a16="http://schemas.microsoft.com/office/drawing/2014/main" id="{A23EF9B9-31F6-490C-8521-483AB325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95" y="681037"/>
            <a:ext cx="856297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ho Wants to Be a Millionaire? (TV Series 1999-2009) - Posters — The Movie  Database (TMDB)">
            <a:extLst>
              <a:ext uri="{FF2B5EF4-FFF2-40B4-BE49-F238E27FC236}">
                <a16:creationId xmlns:a16="http://schemas.microsoft.com/office/drawing/2014/main" id="{65F50C2D-DE57-43F8-922E-38843867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8"/>
          <a:stretch/>
        </p:blipFill>
        <p:spPr bwMode="auto">
          <a:xfrm>
            <a:off x="1828800" y="904875"/>
            <a:ext cx="80200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y 80&amp;#39;s TV! | Tv static, Glitch gif, 90s tv">
            <a:extLst>
              <a:ext uri="{FF2B5EF4-FFF2-40B4-BE49-F238E27FC236}">
                <a16:creationId xmlns:a16="http://schemas.microsoft.com/office/drawing/2014/main" id="{37F25B02-FEAF-4829-9AF4-426C16AA5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45" y="904874"/>
            <a:ext cx="807700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203B31-FA5D-4D86-A898-72285496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7CBA092-D764-4592-BE55-BA1CC356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EF2456C-B32A-45B1-BFBE-63B031AE0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30685" r="32192" b="19087"/>
          <a:stretch/>
        </p:blipFill>
        <p:spPr>
          <a:xfrm>
            <a:off x="1" y="25052"/>
            <a:ext cx="12191999" cy="6858000"/>
          </a:xfrm>
          <a:prstGeom prst="rect">
            <a:avLst/>
          </a:prstGeom>
        </p:spPr>
      </p:pic>
      <p:pic>
        <p:nvPicPr>
          <p:cNvPr id="6" name="Picture 6" descr="On air stamp Royalty Free Vector Image - VectorStock">
            <a:extLst>
              <a:ext uri="{FF2B5EF4-FFF2-40B4-BE49-F238E27FC236}">
                <a16:creationId xmlns:a16="http://schemas.microsoft.com/office/drawing/2014/main" id="{83AB55E7-48F1-4506-9F17-E61FF0BE3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19269"/>
          <a:stretch/>
        </p:blipFill>
        <p:spPr bwMode="auto">
          <a:xfrm>
            <a:off x="425885" y="526092"/>
            <a:ext cx="11411210" cy="59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EA2127-5D59-41C4-A5D2-2A7EF04D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موسيقى من سيربح المليون - موسيقى اسطوريه (mp3) (معدل)">
            <a:hlinkClick r:id="" action="ppaction://media"/>
            <a:extLst>
              <a:ext uri="{FF2B5EF4-FFF2-40B4-BE49-F238E27FC236}">
                <a16:creationId xmlns:a16="http://schemas.microsoft.com/office/drawing/2014/main" id="{80511E89-6350-4927-97A1-64D3FAC4F5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349300"/>
            <a:ext cx="2032000" cy="2032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BFCBFA-4E6F-4C18-A7DA-2E9AAACA4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4" t="23333" r="23672" b="9931"/>
          <a:stretch/>
        </p:blipFill>
        <p:spPr>
          <a:xfrm>
            <a:off x="29494" y="-39151"/>
            <a:ext cx="12192000" cy="6924675"/>
          </a:xfrm>
          <a:prstGeom prst="rect">
            <a:avLst/>
          </a:prstGeom>
        </p:spPr>
      </p:pic>
      <p:pic>
        <p:nvPicPr>
          <p:cNvPr id="7" name="Picture 6" descr="Best 1 Minute Timer GIFs | Gfycat">
            <a:extLst>
              <a:ext uri="{FF2B5EF4-FFF2-40B4-BE49-F238E27FC236}">
                <a16:creationId xmlns:a16="http://schemas.microsoft.com/office/drawing/2014/main" id="{E61DE3C5-08C8-4C14-A889-0926E8D87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075906"/>
            <a:ext cx="1538684" cy="77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o Wants To Be A Millionaire – Logos Download">
            <a:extLst>
              <a:ext uri="{FF2B5EF4-FFF2-40B4-BE49-F238E27FC236}">
                <a16:creationId xmlns:a16="http://schemas.microsoft.com/office/drawing/2014/main" id="{5A5FC4C7-E441-40D8-A78D-5D2B0632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233898"/>
            <a:ext cx="2080818" cy="16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DE35408-3820-47FB-AB2B-B5AA51CA0DBE}"/>
              </a:ext>
            </a:extLst>
          </p:cNvPr>
          <p:cNvSpPr/>
          <p:nvPr/>
        </p:nvSpPr>
        <p:spPr>
          <a:xfrm rot="16200000">
            <a:off x="5806003" y="-895471"/>
            <a:ext cx="861378" cy="8557817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dirty="0"/>
              <a:t>a </a:t>
            </a:r>
            <a:r>
              <a:rPr lang="en-US" dirty="0">
                <a:latin typeface="Comic Sans MS" panose="030F0702030302020204" pitchFamily="66" charset="0"/>
              </a:rPr>
              <a:t>complete change of something, such as a person’s clothing o</a:t>
            </a:r>
            <a:r>
              <a:rPr lang="en-US" dirty="0"/>
              <a:t>r hairstyle</a:t>
            </a:r>
            <a:endParaRPr lang="ar-SA" dirty="0"/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818762A-D73D-4FCB-8D90-D8E50187810D}"/>
              </a:ext>
            </a:extLst>
          </p:cNvPr>
          <p:cNvSpPr/>
          <p:nvPr/>
        </p:nvSpPr>
        <p:spPr>
          <a:xfrm rot="16200000">
            <a:off x="8659091" y="1766674"/>
            <a:ext cx="1372948" cy="563388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81B84D"/>
          </a:solidFill>
          <a:ln w="28575">
            <a:solidFill>
              <a:srgbClr val="81B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43256B09-3FC8-48FA-A00C-C048212F08DA}"/>
              </a:ext>
            </a:extLst>
          </p:cNvPr>
          <p:cNvSpPr/>
          <p:nvPr/>
        </p:nvSpPr>
        <p:spPr>
          <a:xfrm rot="16200000">
            <a:off x="2180217" y="1757734"/>
            <a:ext cx="1259316" cy="5372102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FF826296-A14A-47CF-88C8-14EEC5323CDC}"/>
              </a:ext>
            </a:extLst>
          </p:cNvPr>
          <p:cNvSpPr/>
          <p:nvPr/>
        </p:nvSpPr>
        <p:spPr>
          <a:xfrm rot="16200000">
            <a:off x="8725391" y="1869228"/>
            <a:ext cx="1256800" cy="542877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Makeover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4E3D90B7-AF6E-472F-9A70-F2479A60514E}"/>
              </a:ext>
            </a:extLst>
          </p:cNvPr>
          <p:cNvSpPr/>
          <p:nvPr/>
        </p:nvSpPr>
        <p:spPr>
          <a:xfrm rot="16200000">
            <a:off x="2249945" y="1872032"/>
            <a:ext cx="1119860" cy="5143503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makeup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4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EA2127-5D59-41C4-A5D2-2A7EF04D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موسيقى من سيربح المليون - موسيقى اسطوريه (mp3) (معدل)">
            <a:hlinkClick r:id="" action="ppaction://media"/>
            <a:extLst>
              <a:ext uri="{FF2B5EF4-FFF2-40B4-BE49-F238E27FC236}">
                <a16:creationId xmlns:a16="http://schemas.microsoft.com/office/drawing/2014/main" id="{80511E89-6350-4927-97A1-64D3FAC4F5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349300"/>
            <a:ext cx="2032000" cy="2032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BFCBFA-4E6F-4C18-A7DA-2E9AAACA4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4" t="23333" r="23672" b="9931"/>
          <a:stretch/>
        </p:blipFill>
        <p:spPr>
          <a:xfrm>
            <a:off x="29494" y="-39151"/>
            <a:ext cx="12192000" cy="6924675"/>
          </a:xfrm>
          <a:prstGeom prst="rect">
            <a:avLst/>
          </a:prstGeom>
        </p:spPr>
      </p:pic>
      <p:pic>
        <p:nvPicPr>
          <p:cNvPr id="7" name="Picture 6" descr="Best 1 Minute Timer GIFs | Gfycat">
            <a:extLst>
              <a:ext uri="{FF2B5EF4-FFF2-40B4-BE49-F238E27FC236}">
                <a16:creationId xmlns:a16="http://schemas.microsoft.com/office/drawing/2014/main" id="{E61DE3C5-08C8-4C14-A889-0926E8D87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075906"/>
            <a:ext cx="1538684" cy="77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o Wants To Be A Millionaire – Logos Download">
            <a:extLst>
              <a:ext uri="{FF2B5EF4-FFF2-40B4-BE49-F238E27FC236}">
                <a16:creationId xmlns:a16="http://schemas.microsoft.com/office/drawing/2014/main" id="{5A5FC4C7-E441-40D8-A78D-5D2B0632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233898"/>
            <a:ext cx="2080818" cy="16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DE35408-3820-47FB-AB2B-B5AA51CA0DBE}"/>
              </a:ext>
            </a:extLst>
          </p:cNvPr>
          <p:cNvSpPr/>
          <p:nvPr/>
        </p:nvSpPr>
        <p:spPr>
          <a:xfrm rot="16200000">
            <a:off x="5806003" y="-895471"/>
            <a:ext cx="861378" cy="8557817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an unlucky accident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818762A-D73D-4FCB-8D90-D8E50187810D}"/>
              </a:ext>
            </a:extLst>
          </p:cNvPr>
          <p:cNvSpPr/>
          <p:nvPr/>
        </p:nvSpPr>
        <p:spPr>
          <a:xfrm rot="16200000">
            <a:off x="2159962" y="1683658"/>
            <a:ext cx="1372948" cy="563388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81B84D"/>
          </a:solidFill>
          <a:ln w="28575">
            <a:solidFill>
              <a:srgbClr val="81B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43256B09-3FC8-48FA-A00C-C048212F08DA}"/>
              </a:ext>
            </a:extLst>
          </p:cNvPr>
          <p:cNvSpPr/>
          <p:nvPr/>
        </p:nvSpPr>
        <p:spPr>
          <a:xfrm rot="16200000">
            <a:off x="8728131" y="1757734"/>
            <a:ext cx="1259316" cy="5372102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FF826296-A14A-47CF-88C8-14EEC5323CDC}"/>
              </a:ext>
            </a:extLst>
          </p:cNvPr>
          <p:cNvSpPr/>
          <p:nvPr/>
        </p:nvSpPr>
        <p:spPr>
          <a:xfrm rot="16200000">
            <a:off x="2218036" y="1781366"/>
            <a:ext cx="1256800" cy="542877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mishap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4E3D90B7-AF6E-472F-9A70-F2479A60514E}"/>
              </a:ext>
            </a:extLst>
          </p:cNvPr>
          <p:cNvSpPr/>
          <p:nvPr/>
        </p:nvSpPr>
        <p:spPr>
          <a:xfrm rot="16200000">
            <a:off x="8809604" y="1890314"/>
            <a:ext cx="1119860" cy="5143503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trivia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EA2127-5D59-41C4-A5D2-2A7EF04D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موسيقى من سيربح المليون - موسيقى اسطوريه (mp3) (معدل)">
            <a:hlinkClick r:id="" action="ppaction://media"/>
            <a:extLst>
              <a:ext uri="{FF2B5EF4-FFF2-40B4-BE49-F238E27FC236}">
                <a16:creationId xmlns:a16="http://schemas.microsoft.com/office/drawing/2014/main" id="{80511E89-6350-4927-97A1-64D3FAC4F5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349300"/>
            <a:ext cx="2032000" cy="2032000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BFCBFA-4E6F-4C18-A7DA-2E9AAACA4D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4" t="23333" r="23672" b="9931"/>
          <a:stretch/>
        </p:blipFill>
        <p:spPr>
          <a:xfrm>
            <a:off x="29494" y="-39151"/>
            <a:ext cx="12192000" cy="6924675"/>
          </a:xfrm>
          <a:prstGeom prst="rect">
            <a:avLst/>
          </a:prstGeom>
        </p:spPr>
      </p:pic>
      <p:pic>
        <p:nvPicPr>
          <p:cNvPr id="7" name="Picture 6" descr="Best 1 Minute Timer GIFs | Gfycat">
            <a:extLst>
              <a:ext uri="{FF2B5EF4-FFF2-40B4-BE49-F238E27FC236}">
                <a16:creationId xmlns:a16="http://schemas.microsoft.com/office/drawing/2014/main" id="{E61DE3C5-08C8-4C14-A889-0926E8D87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075906"/>
            <a:ext cx="1538684" cy="77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o Wants To Be A Millionaire – Logos Download">
            <a:extLst>
              <a:ext uri="{FF2B5EF4-FFF2-40B4-BE49-F238E27FC236}">
                <a16:creationId xmlns:a16="http://schemas.microsoft.com/office/drawing/2014/main" id="{5A5FC4C7-E441-40D8-A78D-5D2B0632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233898"/>
            <a:ext cx="2080818" cy="16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DE35408-3820-47FB-AB2B-B5AA51CA0DBE}"/>
              </a:ext>
            </a:extLst>
          </p:cNvPr>
          <p:cNvSpPr/>
          <p:nvPr/>
        </p:nvSpPr>
        <p:spPr>
          <a:xfrm rot="16200000">
            <a:off x="5806003" y="-895471"/>
            <a:ext cx="861378" cy="8557817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to try to do something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818762A-D73D-4FCB-8D90-D8E50187810D}"/>
              </a:ext>
            </a:extLst>
          </p:cNvPr>
          <p:cNvSpPr/>
          <p:nvPr/>
        </p:nvSpPr>
        <p:spPr>
          <a:xfrm rot="16200000">
            <a:off x="8659091" y="1766674"/>
            <a:ext cx="1372948" cy="563388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81B84D"/>
          </a:solidFill>
          <a:ln w="28575">
            <a:solidFill>
              <a:srgbClr val="81B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43256B09-3FC8-48FA-A00C-C048212F08DA}"/>
              </a:ext>
            </a:extLst>
          </p:cNvPr>
          <p:cNvSpPr/>
          <p:nvPr/>
        </p:nvSpPr>
        <p:spPr>
          <a:xfrm rot="16200000">
            <a:off x="2180217" y="1757734"/>
            <a:ext cx="1259316" cy="5372102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FF826296-A14A-47CF-88C8-14EEC5323CDC}"/>
              </a:ext>
            </a:extLst>
          </p:cNvPr>
          <p:cNvSpPr/>
          <p:nvPr/>
        </p:nvSpPr>
        <p:spPr>
          <a:xfrm rot="16200000">
            <a:off x="8725391" y="1869228"/>
            <a:ext cx="1256800" cy="5428774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attempt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4E3D90B7-AF6E-472F-9A70-F2479A60514E}"/>
              </a:ext>
            </a:extLst>
          </p:cNvPr>
          <p:cNvSpPr/>
          <p:nvPr/>
        </p:nvSpPr>
        <p:spPr>
          <a:xfrm rot="16200000">
            <a:off x="2249945" y="1872032"/>
            <a:ext cx="1119860" cy="5143503"/>
          </a:xfrm>
          <a:custGeom>
            <a:avLst/>
            <a:gdLst>
              <a:gd name="connsiteX0" fmla="*/ 695326 w 695326"/>
              <a:gd name="connsiteY0" fmla="*/ 523081 h 5714205"/>
              <a:gd name="connsiteX1" fmla="*/ 695326 w 695326"/>
              <a:gd name="connsiteY1" fmla="*/ 5123656 h 5714205"/>
              <a:gd name="connsiteX2" fmla="*/ 695324 w 695326"/>
              <a:gd name="connsiteY2" fmla="*/ 5123656 h 5714205"/>
              <a:gd name="connsiteX3" fmla="*/ 347662 w 695326"/>
              <a:gd name="connsiteY3" fmla="*/ 5714205 h 5714205"/>
              <a:gd name="connsiteX4" fmla="*/ 0 w 695326"/>
              <a:gd name="connsiteY4" fmla="*/ 5123656 h 5714205"/>
              <a:gd name="connsiteX5" fmla="*/ 0 w 695326"/>
              <a:gd name="connsiteY5" fmla="*/ 5123655 h 5714205"/>
              <a:gd name="connsiteX6" fmla="*/ 1 w 695326"/>
              <a:gd name="connsiteY6" fmla="*/ 523081 h 5714205"/>
              <a:gd name="connsiteX7" fmla="*/ 9588 w 695326"/>
              <a:gd name="connsiteY7" fmla="*/ 523081 h 5714205"/>
              <a:gd name="connsiteX8" fmla="*/ 347664 w 695326"/>
              <a:gd name="connsiteY8" fmla="*/ 0 h 5714205"/>
              <a:gd name="connsiteX9" fmla="*/ 685739 w 695326"/>
              <a:gd name="connsiteY9" fmla="*/ 523081 h 571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326" h="5714205">
                <a:moveTo>
                  <a:pt x="695326" y="523081"/>
                </a:moveTo>
                <a:lnTo>
                  <a:pt x="695326" y="5123656"/>
                </a:lnTo>
                <a:lnTo>
                  <a:pt x="695324" y="5123656"/>
                </a:lnTo>
                <a:lnTo>
                  <a:pt x="347662" y="5714205"/>
                </a:lnTo>
                <a:lnTo>
                  <a:pt x="0" y="5123656"/>
                </a:lnTo>
                <a:lnTo>
                  <a:pt x="0" y="5123655"/>
                </a:lnTo>
                <a:lnTo>
                  <a:pt x="1" y="523081"/>
                </a:lnTo>
                <a:lnTo>
                  <a:pt x="9588" y="523081"/>
                </a:lnTo>
                <a:lnTo>
                  <a:pt x="347664" y="0"/>
                </a:lnTo>
                <a:lnTo>
                  <a:pt x="685739" y="523081"/>
                </a:lnTo>
                <a:close/>
              </a:path>
            </a:pathLst>
          </a:custGeom>
          <a:solidFill>
            <a:srgbClr val="0028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1" anchor="ctr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vicious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B6CA46-6691-4893-AC7F-812A51C2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F856AA-5B91-4CAA-B474-F8D5DAD5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15" name="عنصر نائب للمحتوى 14">
            <a:extLst>
              <a:ext uri="{FF2B5EF4-FFF2-40B4-BE49-F238E27FC236}">
                <a16:creationId xmlns:a16="http://schemas.microsoft.com/office/drawing/2014/main" id="{970C3E30-62A7-4943-AE41-21D8651E2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151" y="185283"/>
            <a:ext cx="1528025" cy="1685246"/>
          </a:xfrm>
        </p:spPr>
      </p:pic>
      <p:pic>
        <p:nvPicPr>
          <p:cNvPr id="5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EBF347-2953-4A00-81C5-BCC00E7C5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6" y="1503003"/>
            <a:ext cx="8386582" cy="39186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عنوان 2">
            <a:extLst>
              <a:ext uri="{FF2B5EF4-FFF2-40B4-BE49-F238E27FC236}">
                <a16:creationId xmlns:a16="http://schemas.microsoft.com/office/drawing/2014/main" id="{201F6C22-2134-453B-A012-61654A193F79}"/>
              </a:ext>
            </a:extLst>
          </p:cNvPr>
          <p:cNvSpPr txBox="1">
            <a:spLocks/>
          </p:cNvSpPr>
          <p:nvPr/>
        </p:nvSpPr>
        <p:spPr>
          <a:xfrm>
            <a:off x="4577111" y="3257432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air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عنوان 2">
            <a:extLst>
              <a:ext uri="{FF2B5EF4-FFF2-40B4-BE49-F238E27FC236}">
                <a16:creationId xmlns:a16="http://schemas.microsoft.com/office/drawing/2014/main" id="{30D9AF1C-F500-4372-B1A2-4E5D131CC2A6}"/>
              </a:ext>
            </a:extLst>
          </p:cNvPr>
          <p:cNvSpPr txBox="1">
            <a:spLocks/>
          </p:cNvSpPr>
          <p:nvPr/>
        </p:nvSpPr>
        <p:spPr>
          <a:xfrm>
            <a:off x="6127617" y="3244179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broadcast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7655D22A-C97E-4BD5-A174-D4E7CC1D5D63}"/>
              </a:ext>
            </a:extLst>
          </p:cNvPr>
          <p:cNvSpPr txBox="1">
            <a:spLocks/>
          </p:cNvSpPr>
          <p:nvPr/>
        </p:nvSpPr>
        <p:spPr>
          <a:xfrm>
            <a:off x="5219840" y="3508510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plot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B904765D-E074-4FC4-A8CC-307CFCBF91F1}"/>
              </a:ext>
            </a:extLst>
          </p:cNvPr>
          <p:cNvSpPr txBox="1">
            <a:spLocks/>
          </p:cNvSpPr>
          <p:nvPr/>
        </p:nvSpPr>
        <p:spPr>
          <a:xfrm>
            <a:off x="5794517" y="3746338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prosperous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94CE53F9-B8B0-47AA-93DD-A2E78A77CE3C}"/>
              </a:ext>
            </a:extLst>
          </p:cNvPr>
          <p:cNvSpPr txBox="1">
            <a:spLocks/>
          </p:cNvSpPr>
          <p:nvPr/>
        </p:nvSpPr>
        <p:spPr>
          <a:xfrm>
            <a:off x="4297030" y="4240638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inspiring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AFBCCB9C-5546-4FD3-9EDB-DD23385D7359}"/>
              </a:ext>
            </a:extLst>
          </p:cNvPr>
          <p:cNvSpPr txBox="1">
            <a:spLocks/>
          </p:cNvSpPr>
          <p:nvPr/>
        </p:nvSpPr>
        <p:spPr>
          <a:xfrm>
            <a:off x="5895063" y="4484022"/>
            <a:ext cx="1670407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contestants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عنوان 2">
            <a:extLst>
              <a:ext uri="{FF2B5EF4-FFF2-40B4-BE49-F238E27FC236}">
                <a16:creationId xmlns:a16="http://schemas.microsoft.com/office/drawing/2014/main" id="{66E0149D-EFA2-4694-B59B-AA1F52B76330}"/>
              </a:ext>
            </a:extLst>
          </p:cNvPr>
          <p:cNvSpPr txBox="1">
            <a:spLocks/>
          </p:cNvSpPr>
          <p:nvPr/>
        </p:nvSpPr>
        <p:spPr>
          <a:xfrm>
            <a:off x="6373425" y="4724854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puzzling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عنوان 2">
            <a:extLst>
              <a:ext uri="{FF2B5EF4-FFF2-40B4-BE49-F238E27FC236}">
                <a16:creationId xmlns:a16="http://schemas.microsoft.com/office/drawing/2014/main" id="{9A9A99B4-E9C7-4166-9E2C-3F37E738D6C7}"/>
              </a:ext>
            </a:extLst>
          </p:cNvPr>
          <p:cNvSpPr txBox="1">
            <a:spLocks/>
          </p:cNvSpPr>
          <p:nvPr/>
        </p:nvSpPr>
        <p:spPr>
          <a:xfrm>
            <a:off x="5828802" y="4978938"/>
            <a:ext cx="1437853" cy="251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version</a:t>
            </a:r>
            <a:endParaRPr lang="ar-SA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67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E9C3DF-461C-41EA-A24F-D302A0EE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40AAB7-61B0-42B4-8C35-D24D4A45B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34073A-0CB8-437A-8855-B4C4D3E61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0EA493F-2A0A-4F89-A157-8CD807157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48" t="63055" r="24921" b="7963"/>
          <a:stretch/>
        </p:blipFill>
        <p:spPr>
          <a:xfrm>
            <a:off x="1123949" y="1007269"/>
            <a:ext cx="8886825" cy="3013075"/>
          </a:xfrm>
          <a:prstGeom prst="rect">
            <a:avLst/>
          </a:prstGeom>
        </p:spPr>
      </p:pic>
      <p:pic>
        <p:nvPicPr>
          <p:cNvPr id="7" name="Picture 2" descr="Free Rectangle Tv Cliparts, Download Free Rectangle Tv Cliparts png images,  Free ClipArts on Clipart Library">
            <a:extLst>
              <a:ext uri="{FF2B5EF4-FFF2-40B4-BE49-F238E27FC236}">
                <a16:creationId xmlns:a16="http://schemas.microsoft.com/office/drawing/2014/main" id="{F5079447-F837-4807-A84C-90C91E064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342444"/>
            <a:ext cx="1969456" cy="19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4450B74-4C0F-45F5-B655-2FE4A94D422D}"/>
              </a:ext>
            </a:extLst>
          </p:cNvPr>
          <p:cNvSpPr/>
          <p:nvPr/>
        </p:nvSpPr>
        <p:spPr>
          <a:xfrm>
            <a:off x="2200275" y="4134246"/>
            <a:ext cx="2571750" cy="591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1- Top Gear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887EA5E-1F02-4194-B472-F47D9056D36B}"/>
              </a:ext>
            </a:extLst>
          </p:cNvPr>
          <p:cNvSpPr/>
          <p:nvPr/>
        </p:nvSpPr>
        <p:spPr>
          <a:xfrm>
            <a:off x="5886450" y="4880886"/>
            <a:ext cx="2857500" cy="69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4- National Geographic shows and documentaries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5028D4F-86C3-46F3-940E-DABEF47D1118}"/>
              </a:ext>
            </a:extLst>
          </p:cNvPr>
          <p:cNvSpPr/>
          <p:nvPr/>
        </p:nvSpPr>
        <p:spPr>
          <a:xfrm>
            <a:off x="2869244" y="4882311"/>
            <a:ext cx="2857500" cy="69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3- Sasuke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9CD222-DCF2-4988-B5CF-994B99C4054B}"/>
              </a:ext>
            </a:extLst>
          </p:cNvPr>
          <p:cNvSpPr/>
          <p:nvPr/>
        </p:nvSpPr>
        <p:spPr>
          <a:xfrm>
            <a:off x="4914900" y="4119959"/>
            <a:ext cx="2857500" cy="605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2- hoy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456874C-B929-4E1B-A9D6-DB9BE6314CED}"/>
              </a:ext>
            </a:extLst>
          </p:cNvPr>
          <p:cNvSpPr/>
          <p:nvPr/>
        </p:nvSpPr>
        <p:spPr>
          <a:xfrm>
            <a:off x="3724275" y="5797550"/>
            <a:ext cx="2857500" cy="69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5- Jeopardy!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39DD48F-40BE-4A50-9995-1F0D6C24DFD7}"/>
              </a:ext>
            </a:extLst>
          </p:cNvPr>
          <p:cNvSpPr/>
          <p:nvPr/>
        </p:nvSpPr>
        <p:spPr>
          <a:xfrm>
            <a:off x="6719887" y="5747030"/>
            <a:ext cx="2857500" cy="69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6- CSI</a:t>
            </a:r>
            <a:endParaRPr lang="ar-SA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154DBA46-4B94-4B52-A696-89C0A78B5F80}"/>
              </a:ext>
            </a:extLst>
          </p:cNvPr>
          <p:cNvSpPr txBox="1"/>
          <p:nvPr/>
        </p:nvSpPr>
        <p:spPr>
          <a:xfrm>
            <a:off x="1485900" y="70638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ldhabi" panose="01000000000000000000" pitchFamily="2" charset="-78"/>
                <a:cs typeface="Aldhabi" panose="01000000000000000000" pitchFamily="2" charset="-78"/>
              </a:rPr>
              <a:t>By : Asma Almjlad</a:t>
            </a:r>
            <a:endParaRPr lang="ar-SA" sz="1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2700CCB-8C5F-43E3-9BE0-7AC0C6C4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-48309"/>
            <a:ext cx="12191999" cy="6839634"/>
          </a:xfrm>
          <a:prstGeom prst="rect">
            <a:avLst/>
          </a:prstGeom>
        </p:spPr>
      </p:pic>
      <p:pic>
        <p:nvPicPr>
          <p:cNvPr id="7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AC3D7485-086D-43B1-8DB4-5000C9EEA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2169319" y="1003667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y 80&amp;#39;s TV! | Tv static, Glitch gif, 90s tv">
            <a:extLst>
              <a:ext uri="{FF2B5EF4-FFF2-40B4-BE49-F238E27FC236}">
                <a16:creationId xmlns:a16="http://schemas.microsoft.com/office/drawing/2014/main" id="{663E456A-AA6A-4962-AE1E-406D65F9DA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188867"/>
            <a:ext cx="732948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audi Arabia to launch SBC channel specializing in entertainment drama -  Egypt Independent">
            <a:extLst>
              <a:ext uri="{FF2B5EF4-FFF2-40B4-BE49-F238E27FC236}">
                <a16:creationId xmlns:a16="http://schemas.microsoft.com/office/drawing/2014/main" id="{C4CD3197-AD80-4C90-86B8-8BFA20AC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188866"/>
            <a:ext cx="732948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1D768D7B-2E4A-42AE-92B4-CAAD3673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068" y="2717177"/>
            <a:ext cx="3826668" cy="40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58,208 Television Camera Cliparts, Stock Vector and Royalty Free Television  Camera Illustrations">
            <a:extLst>
              <a:ext uri="{FF2B5EF4-FFF2-40B4-BE49-F238E27FC236}">
                <a16:creationId xmlns:a16="http://schemas.microsoft.com/office/drawing/2014/main" id="{7B4C3816-36CE-420E-A654-D476E841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6" y="3632567"/>
            <a:ext cx="1625014" cy="23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تردد قنوات السعودية الجديد 2021 على النايل سات والعرب سات - موقع رؤية">
            <a:extLst>
              <a:ext uri="{FF2B5EF4-FFF2-40B4-BE49-F238E27FC236}">
                <a16:creationId xmlns:a16="http://schemas.microsoft.com/office/drawing/2014/main" id="{E67E6DD7-2C9E-46DE-AA9F-49FE9A68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1188865"/>
            <a:ext cx="732948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32C297-75BB-4C35-9598-95E1AF24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42F19C-71DF-47B9-8A37-027426476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 descr="Tv no signal design vektörler | Tv no signal design vektör çizimler,  vektörel grafik | Depositphotos®">
            <a:extLst>
              <a:ext uri="{FF2B5EF4-FFF2-40B4-BE49-F238E27FC236}">
                <a16:creationId xmlns:a16="http://schemas.microsoft.com/office/drawing/2014/main" id="{A6E76B2B-1643-40EF-83E2-F3F95DBAE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FFD-802E-4159-AD3A-EA073118CB1F}"/>
              </a:ext>
            </a:extLst>
          </p:cNvPr>
          <p:cNvSpPr/>
          <p:nvPr/>
        </p:nvSpPr>
        <p:spPr>
          <a:xfrm>
            <a:off x="838200" y="1509712"/>
            <a:ext cx="10153650" cy="4491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362" name="Picture 2" descr="Paper and pencil homework pencil clipart - WikiClipArt">
            <a:extLst>
              <a:ext uri="{FF2B5EF4-FFF2-40B4-BE49-F238E27FC236}">
                <a16:creationId xmlns:a16="http://schemas.microsoft.com/office/drawing/2014/main" id="{57068065-0A02-4D92-85AF-5F2F8EEC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895725"/>
            <a:ext cx="2171700" cy="21050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366" name="Picture 6" descr="Montgomerie Primary School - Year 1">
            <a:extLst>
              <a:ext uri="{FF2B5EF4-FFF2-40B4-BE49-F238E27FC236}">
                <a16:creationId xmlns:a16="http://schemas.microsoft.com/office/drawing/2014/main" id="{6B7A5595-EC5B-487D-AE14-3FC07753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76387"/>
            <a:ext cx="94202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مدرستي - Apps on Google Play">
            <a:extLst>
              <a:ext uri="{FF2B5EF4-FFF2-40B4-BE49-F238E27FC236}">
                <a16:creationId xmlns:a16="http://schemas.microsoft.com/office/drawing/2014/main" id="{9A284D3A-BC31-4193-89EE-4018550F7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29297"/>
          <a:stretch/>
        </p:blipFill>
        <p:spPr bwMode="auto">
          <a:xfrm>
            <a:off x="2857500" y="3613751"/>
            <a:ext cx="4181475" cy="19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iraj Show GIFs - Find &amp;amp; Share on GIPHY">
            <a:extLst>
              <a:ext uri="{FF2B5EF4-FFF2-40B4-BE49-F238E27FC236}">
                <a16:creationId xmlns:a16="http://schemas.microsoft.com/office/drawing/2014/main" id="{8B43B64F-34EF-4427-812A-0BAEB5632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3" y="3731180"/>
            <a:ext cx="1817370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F29F6BC0-7467-4332-8CF6-13B47FF33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3064669" y="641717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tro Television Test Pattern Off Air Stock Illustration 283713374">
            <a:extLst>
              <a:ext uri="{FF2B5EF4-FFF2-40B4-BE49-F238E27FC236}">
                <a16:creationId xmlns:a16="http://schemas.microsoft.com/office/drawing/2014/main" id="{00828CF8-B243-41BB-8918-453111DC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4"/>
          <a:stretch/>
        </p:blipFill>
        <p:spPr bwMode="auto">
          <a:xfrm>
            <a:off x="3350419" y="838200"/>
            <a:ext cx="7315199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giphy | Granada Preparatory School">
            <a:extLst>
              <a:ext uri="{FF2B5EF4-FFF2-40B4-BE49-F238E27FC236}">
                <a16:creationId xmlns:a16="http://schemas.microsoft.com/office/drawing/2014/main" id="{8AD0F780-764A-4352-AC86-4974BF1BF0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1" y="1980619"/>
            <a:ext cx="6353175" cy="51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25C4A1-376E-491B-A7B2-3705982E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B2B3B9-22A8-4FBB-92EC-F7706C244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6" descr="Turn the tv off GIFs - Get the best gif on GIFER">
            <a:extLst>
              <a:ext uri="{FF2B5EF4-FFF2-40B4-BE49-F238E27FC236}">
                <a16:creationId xmlns:a16="http://schemas.microsoft.com/office/drawing/2014/main" id="{0FFD7265-1D8A-4934-88D2-33C3A5B2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20777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80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3A940B-9489-4EE2-93FE-C14099F6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7C2480-50A0-4A3F-8C1B-6980A5FA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162D0E-3C27-4C00-8F71-6D2C1DD6B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C413AB3-01B2-480E-A508-6C064FACB7B9}"/>
              </a:ext>
            </a:extLst>
          </p:cNvPr>
          <p:cNvSpPr/>
          <p:nvPr/>
        </p:nvSpPr>
        <p:spPr>
          <a:xfrm>
            <a:off x="1122431" y="2055550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List TV programs that they like or dislike </a:t>
            </a:r>
            <a:endParaRPr lang="ar-SA" sz="280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03AFF95-4295-4065-8157-4329AB6CA964}"/>
              </a:ext>
            </a:extLst>
          </p:cNvPr>
          <p:cNvSpPr/>
          <p:nvPr/>
        </p:nvSpPr>
        <p:spPr>
          <a:xfrm>
            <a:off x="1922485" y="3451619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Determine the types of TV programs </a:t>
            </a:r>
            <a:endParaRPr lang="ar-SA" sz="280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1C216AB-D5D5-4515-A7D0-BF3401B53546}"/>
              </a:ext>
            </a:extLst>
          </p:cNvPr>
          <p:cNvSpPr/>
          <p:nvPr/>
        </p:nvSpPr>
        <p:spPr>
          <a:xfrm>
            <a:off x="2652386" y="4847688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Match the program with its description</a:t>
            </a:r>
            <a:endParaRPr lang="ar-SA" sz="2800">
              <a:solidFill>
                <a:schemeClr val="tx1"/>
              </a:solidFill>
            </a:endParaRPr>
          </a:p>
        </p:txBody>
      </p:sp>
      <p:pic>
        <p:nvPicPr>
          <p:cNvPr id="9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578C2D2F-B6D7-4841-99A8-4E3B3CEF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50" y="668865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AE1CC48-9701-4E80-970B-442FECB5E03B}"/>
              </a:ext>
            </a:extLst>
          </p:cNvPr>
          <p:cNvSpPr txBox="1"/>
          <p:nvPr/>
        </p:nvSpPr>
        <p:spPr>
          <a:xfrm>
            <a:off x="1122431" y="1033727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Objectives 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3A940B-9489-4EE2-93FE-C14099F6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7C2480-50A0-4A3F-8C1B-6980A5FA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162D0E-3C27-4C00-8F71-6D2C1DD6B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122" name="Picture 2" descr="واحة التدبر on Twitter: &amp;quot;{ إن السمع والبصر والفؤاد كل أولئك كان عنه مسئولا  } هذه هي رعاياك، وأنت راعيها، وكلٌّ مسؤولٌ عن رعيَّته! #تدبر… &amp;quot;">
            <a:extLst>
              <a:ext uri="{FF2B5EF4-FFF2-40B4-BE49-F238E27FC236}">
                <a16:creationId xmlns:a16="http://schemas.microsoft.com/office/drawing/2014/main" id="{A528F2C4-5EC9-41FD-9312-88D8867FF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7854" r="5556" b="51781"/>
          <a:stretch/>
        </p:blipFill>
        <p:spPr bwMode="auto">
          <a:xfrm>
            <a:off x="2404999" y="1201739"/>
            <a:ext cx="8066760" cy="36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14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27EEC82-DB48-4693-814F-441C8FF4CD6A}"/>
              </a:ext>
            </a:extLst>
          </p:cNvPr>
          <p:cNvSpPr txBox="1"/>
          <p:nvPr/>
        </p:nvSpPr>
        <p:spPr>
          <a:xfrm>
            <a:off x="5791200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ldhabi" panose="01000000000000000000" pitchFamily="2" charset="-78"/>
                <a:cs typeface="Aldhabi" panose="01000000000000000000" pitchFamily="2" charset="-78"/>
              </a:rPr>
              <a:t>By : Asma Almjlad</a:t>
            </a:r>
            <a:endParaRPr lang="ar-SA" sz="1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3320E19-A226-4E63-ACD7-B6E8F4B9A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12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1B9888EB-FA13-4A90-BF3A-E417E14B5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2514598" y="385761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My 80&amp;#39;s TV! | Tv static, Glitch gif, 90s tv">
            <a:extLst>
              <a:ext uri="{FF2B5EF4-FFF2-40B4-BE49-F238E27FC236}">
                <a16:creationId xmlns:a16="http://schemas.microsoft.com/office/drawing/2014/main" id="{8DDE5857-E8E9-4684-96B6-FE41EA04D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81024"/>
            <a:ext cx="732948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80813E53-4440-4588-B795-7A01A111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-9525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86407A35-30C5-461C-B3E6-D9B034F9F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0" y="18369"/>
            <a:ext cx="12191999" cy="6839634"/>
          </a:xfrm>
          <a:prstGeom prst="rect">
            <a:avLst/>
          </a:prstGeom>
        </p:spPr>
      </p:pic>
      <p:pic>
        <p:nvPicPr>
          <p:cNvPr id="8194" name="Picture 2" descr="Display Screen Clip Art - Royalty Free - GoGraph">
            <a:extLst>
              <a:ext uri="{FF2B5EF4-FFF2-40B4-BE49-F238E27FC236}">
                <a16:creationId xmlns:a16="http://schemas.microsoft.com/office/drawing/2014/main" id="{0A4FD1CF-C2D0-45D8-BE29-D4B2F3D95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0"/>
          <a:stretch/>
        </p:blipFill>
        <p:spPr bwMode="auto">
          <a:xfrm>
            <a:off x="2476500" y="1015206"/>
            <a:ext cx="7239000" cy="424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كيف رد رامز جلال على قرار منعه من الظهور إعلاميا؟ | القدس العربي">
            <a:extLst>
              <a:ext uri="{FF2B5EF4-FFF2-40B4-BE49-F238E27FC236}">
                <a16:creationId xmlns:a16="http://schemas.microsoft.com/office/drawing/2014/main" id="{A2CA56A2-3B1E-4ACC-BD42-BDF1DFA4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24" y="1192635"/>
            <a:ext cx="186759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خواطر 10 | رحلة خواطر | الحلقة 21 - YouTube">
            <a:extLst>
              <a:ext uri="{FF2B5EF4-FFF2-40B4-BE49-F238E27FC236}">
                <a16:creationId xmlns:a16="http://schemas.microsoft.com/office/drawing/2014/main" id="{9B5E3B64-5577-4E80-91D2-A361FEAB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15" y="1220289"/>
            <a:ext cx="20797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تهام &quot;د. فيل&quot; بالعنصرية لرفضه زواج فلسطيني بأمريكية - الجمال.نت">
            <a:extLst>
              <a:ext uri="{FF2B5EF4-FFF2-40B4-BE49-F238E27FC236}">
                <a16:creationId xmlns:a16="http://schemas.microsoft.com/office/drawing/2014/main" id="{CC28F930-CFFF-4E2D-8A85-39CA3EA9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68" y="1192636"/>
            <a:ext cx="186759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من سيربح المليون؟ (النسخة العربية) - ويكيبيديا">
            <a:extLst>
              <a:ext uri="{FF2B5EF4-FFF2-40B4-BE49-F238E27FC236}">
                <a16:creationId xmlns:a16="http://schemas.microsoft.com/office/drawing/2014/main" id="{57C828C0-BA3D-4A8A-8886-5B6B6F3B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90" y="2848142"/>
            <a:ext cx="186759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تحدّي العائلات&amp;#39; ينقل داود الشريان من هموم المواطن إلى الكوميدي | النهار">
            <a:extLst>
              <a:ext uri="{FF2B5EF4-FFF2-40B4-BE49-F238E27FC236}">
                <a16:creationId xmlns:a16="http://schemas.microsoft.com/office/drawing/2014/main" id="{509411FA-966E-4709-A500-5A22C7D2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03" y="2781913"/>
            <a:ext cx="2079754" cy="17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برنامج Trending يستمر على MBC 4 – تي في عرب">
            <a:extLst>
              <a:ext uri="{FF2B5EF4-FFF2-40B4-BE49-F238E27FC236}">
                <a16:creationId xmlns:a16="http://schemas.microsoft.com/office/drawing/2014/main" id="{3BB54028-183E-4FD2-9275-8683528B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23" y="2794288"/>
            <a:ext cx="1880986" cy="17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y 80&amp;#39;s TV! | Tv static, Glitch gif, 90s tv">
            <a:extLst>
              <a:ext uri="{FF2B5EF4-FFF2-40B4-BE49-F238E27FC236}">
                <a16:creationId xmlns:a16="http://schemas.microsoft.com/office/drawing/2014/main" id="{64E91B42-8ABF-424F-8697-A28631083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6" y="1220289"/>
            <a:ext cx="5897694" cy="33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947FDDB-2309-4A7F-B493-FB612B64E059}"/>
              </a:ext>
            </a:extLst>
          </p:cNvPr>
          <p:cNvSpPr/>
          <p:nvPr/>
        </p:nvSpPr>
        <p:spPr>
          <a:xfrm>
            <a:off x="1602658" y="5540474"/>
            <a:ext cx="8642555" cy="737419"/>
          </a:xfrm>
          <a:prstGeom prst="rect">
            <a:avLst/>
          </a:prstGeom>
          <a:solidFill>
            <a:srgbClr val="4DCF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we call these ?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4112E8-AE7D-4FA6-BFFD-79B09CEB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C8DD31-04BC-4DF8-910C-9F901772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1E5ED34-46AD-4A13-A3E0-3E2E4D490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0" y="18369"/>
            <a:ext cx="12191999" cy="6839634"/>
          </a:xfrm>
          <a:prstGeom prst="rect">
            <a:avLst/>
          </a:prstGeom>
        </p:spPr>
      </p:pic>
      <p:pic>
        <p:nvPicPr>
          <p:cNvPr id="6" name="Picture 2" descr="Microphone for news journalist Royalty Free Vector Image">
            <a:extLst>
              <a:ext uri="{FF2B5EF4-FFF2-40B4-BE49-F238E27FC236}">
                <a16:creationId xmlns:a16="http://schemas.microsoft.com/office/drawing/2014/main" id="{D6FF8D87-4E82-4A82-9101-B3432BA20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 bwMode="auto">
          <a:xfrm>
            <a:off x="10088941" y="1279111"/>
            <a:ext cx="2001866" cy="21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holding microphone Royalty Free Vector Image">
            <a:extLst>
              <a:ext uri="{FF2B5EF4-FFF2-40B4-BE49-F238E27FC236}">
                <a16:creationId xmlns:a16="http://schemas.microsoft.com/office/drawing/2014/main" id="{F79277E5-9DE6-403E-9C9F-3E08E6317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20180" r="51703" b="22883"/>
          <a:stretch/>
        </p:blipFill>
        <p:spPr bwMode="auto">
          <a:xfrm>
            <a:off x="101193" y="3089843"/>
            <a:ext cx="1796433" cy="25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nd holding microphone Royalty Free Vector Image">
            <a:extLst>
              <a:ext uri="{FF2B5EF4-FFF2-40B4-BE49-F238E27FC236}">
                <a16:creationId xmlns:a16="http://schemas.microsoft.com/office/drawing/2014/main" id="{EC0F14C1-23BF-4064-812F-93B38A670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0" t="22135" r="1586" b="20929"/>
          <a:stretch/>
        </p:blipFill>
        <p:spPr bwMode="auto">
          <a:xfrm rot="21351660">
            <a:off x="10660889" y="4044328"/>
            <a:ext cx="1258567" cy="18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95AEC9D5-4F6D-4BAE-8DEB-80EC7C3249A4}"/>
              </a:ext>
            </a:extLst>
          </p:cNvPr>
          <p:cNvSpPr/>
          <p:nvPr/>
        </p:nvSpPr>
        <p:spPr>
          <a:xfrm>
            <a:off x="4188543" y="2195839"/>
            <a:ext cx="6025760" cy="844657"/>
          </a:xfrm>
          <a:prstGeom prst="wedgeRectCallout">
            <a:avLst>
              <a:gd name="adj1" fmla="val 42703"/>
              <a:gd name="adj2" fmla="val 79961"/>
            </a:avLst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Do you like watching TV ?</a:t>
            </a: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B1B93505-DB07-4A74-8199-E01F212C837B}"/>
              </a:ext>
            </a:extLst>
          </p:cNvPr>
          <p:cNvSpPr/>
          <p:nvPr/>
        </p:nvSpPr>
        <p:spPr>
          <a:xfrm>
            <a:off x="2150100" y="3578964"/>
            <a:ext cx="6025760" cy="844657"/>
          </a:xfrm>
          <a:prstGeom prst="wedgeRectCallout">
            <a:avLst>
              <a:gd name="adj1" fmla="val -51773"/>
              <a:gd name="adj2" fmla="val 102078"/>
            </a:avLst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What’s your favorite TV show ?</a:t>
            </a:r>
          </a:p>
        </p:txBody>
      </p:sp>
      <p:pic>
        <p:nvPicPr>
          <p:cNvPr id="11" name="Picture 6" descr="Berichten by Frau E. on Genially">
            <a:extLst>
              <a:ext uri="{FF2B5EF4-FFF2-40B4-BE49-F238E27FC236}">
                <a16:creationId xmlns:a16="http://schemas.microsoft.com/office/drawing/2014/main" id="{401BF34C-A0DA-449B-8139-EF9E156BE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68" y="3877106"/>
            <a:ext cx="2686050" cy="2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m news GIFs - Get the best gif on GIFER">
            <a:extLst>
              <a:ext uri="{FF2B5EF4-FFF2-40B4-BE49-F238E27FC236}">
                <a16:creationId xmlns:a16="http://schemas.microsoft.com/office/drawing/2014/main" id="{2BD30F44-5F0D-41AD-9A81-479425BAE5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6" y="298685"/>
            <a:ext cx="2949677" cy="272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3A940B-9489-4EE2-93FE-C14099F6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7C2480-50A0-4A3F-8C1B-6980A5FA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162D0E-3C27-4C00-8F71-6D2C1DD6B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528A6E3-C298-4178-BCFB-76A463886A66}"/>
              </a:ext>
            </a:extLst>
          </p:cNvPr>
          <p:cNvSpPr/>
          <p:nvPr/>
        </p:nvSpPr>
        <p:spPr>
          <a:xfrm>
            <a:off x="3362781" y="867646"/>
            <a:ext cx="7649496" cy="1269232"/>
          </a:xfrm>
          <a:prstGeom prst="wedgeRoundRectCallout">
            <a:avLst>
              <a:gd name="adj1" fmla="val -42815"/>
              <a:gd name="adj2" fmla="val 100619"/>
              <a:gd name="adj3" fmla="val 16667"/>
            </a:avLst>
          </a:prstGeom>
          <a:solidFill>
            <a:srgbClr val="B44D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What are kinds of TV programs do you </a:t>
            </a:r>
          </a:p>
          <a:p>
            <a:pPr lvl="0"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like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or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dislike</a:t>
            </a:r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? </a:t>
            </a:r>
            <a:r>
              <a:rPr lang="zh-CN" altLang="en-US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endParaRPr lang="en-US" altLang="zh-CN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2D99073-EC13-4AB0-927C-95365274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76" y="2478689"/>
            <a:ext cx="1958649" cy="31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كيف رد رامز جلال على قرار منعه من الظهور إعلاميا؟ | القدس العربي">
            <a:extLst>
              <a:ext uri="{FF2B5EF4-FFF2-40B4-BE49-F238E27FC236}">
                <a16:creationId xmlns:a16="http://schemas.microsoft.com/office/drawing/2014/main" id="{C8FC4DAF-8656-4F9E-91FA-72B0102B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58" y="3119469"/>
            <a:ext cx="186759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خواطر 10 | رحلة خواطر | الحلقة 21 - YouTube">
            <a:extLst>
              <a:ext uri="{FF2B5EF4-FFF2-40B4-BE49-F238E27FC236}">
                <a16:creationId xmlns:a16="http://schemas.microsoft.com/office/drawing/2014/main" id="{08317F33-8F38-40CB-9358-D80152F4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49" y="3147123"/>
            <a:ext cx="20797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اتهام &quot;د. فيل&quot; بالعنصرية لرفضه زواج فلسطيني بأمريكية - الجمال.نت">
            <a:extLst>
              <a:ext uri="{FF2B5EF4-FFF2-40B4-BE49-F238E27FC236}">
                <a16:creationId xmlns:a16="http://schemas.microsoft.com/office/drawing/2014/main" id="{205C752B-2779-456A-AB89-4E51375AD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19" y="3151597"/>
            <a:ext cx="186759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من سيربح المليون؟ (النسخة العربية) - ويكيبيديا">
            <a:extLst>
              <a:ext uri="{FF2B5EF4-FFF2-40B4-BE49-F238E27FC236}">
                <a16:creationId xmlns:a16="http://schemas.microsoft.com/office/drawing/2014/main" id="{8A7642FB-9816-429F-A97C-5D92C93D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24" y="4774976"/>
            <a:ext cx="186759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تحدّي العائلات&amp;#39; ينقل داود الشريان من هموم المواطن إلى الكوميدي | النهار">
            <a:extLst>
              <a:ext uri="{FF2B5EF4-FFF2-40B4-BE49-F238E27FC236}">
                <a16:creationId xmlns:a16="http://schemas.microsoft.com/office/drawing/2014/main" id="{C8A5C4C8-81FC-411E-9EBE-AEF56BE5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37" y="4708747"/>
            <a:ext cx="2079754" cy="17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برنامج Trending يستمر على MBC 4 – تي في عرب">
            <a:extLst>
              <a:ext uri="{FF2B5EF4-FFF2-40B4-BE49-F238E27FC236}">
                <a16:creationId xmlns:a16="http://schemas.microsoft.com/office/drawing/2014/main" id="{0808F23A-6173-4E9D-980B-110AA50C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57" y="4673497"/>
            <a:ext cx="1880986" cy="17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E7DC42D-9ABE-4C09-A670-5BA2002D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10B5C4-D646-477C-9BF3-BF0CFD85E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7778" r="36484" b="5324"/>
          <a:stretch/>
        </p:blipFill>
        <p:spPr>
          <a:xfrm>
            <a:off x="2105808" y="972224"/>
            <a:ext cx="4157206" cy="45878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69FE7B-AD50-49D3-A565-8C5B9814B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22" t="26620" r="36563" b="9931"/>
          <a:stretch/>
        </p:blipFill>
        <p:spPr>
          <a:xfrm>
            <a:off x="6263015" y="972224"/>
            <a:ext cx="4014266" cy="4587875"/>
          </a:xfrm>
          <a:prstGeom prst="rect">
            <a:avLst/>
          </a:prstGeom>
        </p:spPr>
      </p:pic>
      <p:pic>
        <p:nvPicPr>
          <p:cNvPr id="6" name="Picture 2" descr="Technology Background clipart - Television, Illustration, Technology,  transparent clip art">
            <a:extLst>
              <a:ext uri="{FF2B5EF4-FFF2-40B4-BE49-F238E27FC236}">
                <a16:creationId xmlns:a16="http://schemas.microsoft.com/office/drawing/2014/main" id="{99B715C5-EF55-4373-B7FD-4EFFB417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20" y="752475"/>
            <a:ext cx="856297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y 80&amp;#39;s TV! | Tv static, Glitch gif, 90s tv">
            <a:extLst>
              <a:ext uri="{FF2B5EF4-FFF2-40B4-BE49-F238E27FC236}">
                <a16:creationId xmlns:a16="http://schemas.microsoft.com/office/drawing/2014/main" id="{2EE3F995-F2C3-4320-A42D-814A6DE0D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047749"/>
            <a:ext cx="8077005" cy="451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D78F0BD6-BFBD-42DF-98A6-3229BCDB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5" y="3334379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63995AB-6BE9-472E-874F-050D720E20B4}"/>
              </a:ext>
            </a:extLst>
          </p:cNvPr>
          <p:cNvSpPr txBox="1"/>
          <p:nvPr/>
        </p:nvSpPr>
        <p:spPr>
          <a:xfrm>
            <a:off x="70050" y="3687479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@ page 28+29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308</Words>
  <Application>Microsoft Office PowerPoint</Application>
  <PresentationFormat>شاشة عريضة</PresentationFormat>
  <Paragraphs>67</Paragraphs>
  <Slides>28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7" baseType="lpstr">
      <vt:lpstr>Aldhabi</vt:lpstr>
      <vt:lpstr>Arial</vt:lpstr>
      <vt:lpstr>Bahnschrift</vt:lpstr>
      <vt:lpstr>Calibri</vt:lpstr>
      <vt:lpstr>Calibri Light</vt:lpstr>
      <vt:lpstr>Comic Sans MS</vt:lpstr>
      <vt:lpstr>Consolas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22</cp:revision>
  <dcterms:created xsi:type="dcterms:W3CDTF">2021-10-03T20:41:10Z</dcterms:created>
  <dcterms:modified xsi:type="dcterms:W3CDTF">2021-10-05T20:00:54Z</dcterms:modified>
</cp:coreProperties>
</file>