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sldIdLst>
    <p:sldId id="283" r:id="rId4"/>
    <p:sldId id="263" r:id="rId5"/>
    <p:sldId id="261" r:id="rId6"/>
    <p:sldId id="260" r:id="rId7"/>
    <p:sldId id="257" r:id="rId8"/>
    <p:sldId id="284" r:id="rId9"/>
    <p:sldId id="265" r:id="rId10"/>
    <p:sldId id="267" r:id="rId11"/>
    <p:sldId id="287" r:id="rId12"/>
    <p:sldId id="288" r:id="rId13"/>
    <p:sldId id="289" r:id="rId14"/>
    <p:sldId id="290" r:id="rId15"/>
    <p:sldId id="292" r:id="rId16"/>
    <p:sldId id="291" r:id="rId17"/>
    <p:sldId id="276" r:id="rId18"/>
    <p:sldId id="277" r:id="rId19"/>
    <p:sldId id="278" r:id="rId20"/>
    <p:sldId id="279" r:id="rId21"/>
    <p:sldId id="280" r:id="rId22"/>
    <p:sldId id="281" r:id="rId23"/>
    <p:sldId id="282" r:id="rId24"/>
  </p:sldIdLst>
  <p:sldSz cx="122047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800000"/>
    <a:srgbClr val="FF00FF"/>
    <a:srgbClr val="9966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71" autoAdjust="0"/>
    <p:restoredTop sz="94660" autoAdjust="0"/>
  </p:normalViewPr>
  <p:slideViewPr>
    <p:cSldViewPr>
      <p:cViewPr>
        <p:scale>
          <a:sx n="81" d="100"/>
          <a:sy n="81" d="100"/>
        </p:scale>
        <p:origin x="-594" y="-36"/>
      </p:cViewPr>
      <p:guideLst>
        <p:guide orient="horz" pos="2160"/>
        <p:guide pos="384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915354" y="1122363"/>
            <a:ext cx="10373995"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525589" y="3602038"/>
            <a:ext cx="91535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419732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204411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3992" y="365125"/>
            <a:ext cx="2631638"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9076" y="365125"/>
            <a:ext cx="7742357"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2339418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03DD8A11-7A53-FD4F-782E-A65A85DDB434}"/>
              </a:ext>
            </a:extLst>
          </p:cNvPr>
          <p:cNvSpPr>
            <a:spLocks noGrp="1"/>
          </p:cNvSpPr>
          <p:nvPr>
            <p:ph type="ctrTitle"/>
          </p:nvPr>
        </p:nvSpPr>
        <p:spPr>
          <a:xfrm>
            <a:off x="1525588" y="1122363"/>
            <a:ext cx="9153525"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 xmlns:a16="http://schemas.microsoft.com/office/drawing/2014/main" id="{58DEE035-6645-CF99-C5AD-62DF6FFEA173}"/>
              </a:ext>
            </a:extLst>
          </p:cNvPr>
          <p:cNvSpPr>
            <a:spLocks noGrp="1"/>
          </p:cNvSpPr>
          <p:nvPr>
            <p:ph type="subTitle" idx="1"/>
          </p:nvPr>
        </p:nvSpPr>
        <p:spPr>
          <a:xfrm>
            <a:off x="1525588" y="3602038"/>
            <a:ext cx="91535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 xmlns:a16="http://schemas.microsoft.com/office/drawing/2014/main" id="{EB435EB4-C485-B76C-B12E-68DA9567F72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11B4ECF3-D026-82DF-5C65-34A3C5CD1817}"/>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847A3FC6-2712-0E2F-B1F2-13B798E3E00D}"/>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983212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1686899-38D5-2D30-6743-6C4EF29F9CD9}"/>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BAB9A339-E3B8-DCA7-799A-4E97E2840294}"/>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5DC3D425-BE45-925D-D832-AA917D3DF698}"/>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207CFDE8-E086-6916-91C8-95C0FF8188E5}"/>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4ABF3549-D725-DE86-FC08-D047CC20F9E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730650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6AA53936-E66A-F5B5-40C7-8691776988D4}"/>
              </a:ext>
            </a:extLst>
          </p:cNvPr>
          <p:cNvSpPr>
            <a:spLocks noGrp="1"/>
          </p:cNvSpPr>
          <p:nvPr>
            <p:ph type="title"/>
          </p:nvPr>
        </p:nvSpPr>
        <p:spPr>
          <a:xfrm>
            <a:off x="832717" y="1709740"/>
            <a:ext cx="10526554"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09B79FCF-2269-BAA8-26F6-768C76FEE52A}"/>
              </a:ext>
            </a:extLst>
          </p:cNvPr>
          <p:cNvSpPr>
            <a:spLocks noGrp="1"/>
          </p:cNvSpPr>
          <p:nvPr>
            <p:ph type="body" idx="1"/>
          </p:nvPr>
        </p:nvSpPr>
        <p:spPr>
          <a:xfrm>
            <a:off x="832717" y="4589465"/>
            <a:ext cx="1052655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 xmlns:a16="http://schemas.microsoft.com/office/drawing/2014/main" id="{56D892C9-37C4-8B40-F640-E0D87FB230A3}"/>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5A3A15ED-B294-D2B3-3A82-433AFD87A454}"/>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946C91CA-30D3-E30B-5C77-6D0EB4D550C4}"/>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732011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5DD4E5D1-3AE2-949E-3DB4-95F991B7F4B3}"/>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C1EFC717-27F3-5855-6937-D705DF960CEA}"/>
              </a:ext>
            </a:extLst>
          </p:cNvPr>
          <p:cNvSpPr>
            <a:spLocks noGrp="1"/>
          </p:cNvSpPr>
          <p:nvPr>
            <p:ph sz="half" idx="1"/>
          </p:nvPr>
        </p:nvSpPr>
        <p:spPr>
          <a:xfrm>
            <a:off x="839073"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 xmlns:a16="http://schemas.microsoft.com/office/drawing/2014/main" id="{98E215F5-AA01-1A2D-26AF-559BE02220A9}"/>
              </a:ext>
            </a:extLst>
          </p:cNvPr>
          <p:cNvSpPr>
            <a:spLocks noGrp="1"/>
          </p:cNvSpPr>
          <p:nvPr>
            <p:ph sz="half" idx="2"/>
          </p:nvPr>
        </p:nvSpPr>
        <p:spPr>
          <a:xfrm>
            <a:off x="6178629"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 xmlns:a16="http://schemas.microsoft.com/office/drawing/2014/main" id="{CD131505-2458-B6FD-FE3A-6AEDD82EDC8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07FB53BC-2BA9-6D05-2F3D-1C89DFEE6032}"/>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D1989FC-E0FA-EE0C-16E6-3E6C47294B1B}"/>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8290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80BEDB3-688F-1A2A-8406-C421038EDCCF}"/>
              </a:ext>
            </a:extLst>
          </p:cNvPr>
          <p:cNvSpPr>
            <a:spLocks noGrp="1"/>
          </p:cNvSpPr>
          <p:nvPr>
            <p:ph type="title"/>
          </p:nvPr>
        </p:nvSpPr>
        <p:spPr>
          <a:xfrm>
            <a:off x="840663" y="365127"/>
            <a:ext cx="10526554"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ECDA98DE-65A4-0D6C-8BE6-FA4BC1829A83}"/>
              </a:ext>
            </a:extLst>
          </p:cNvPr>
          <p:cNvSpPr>
            <a:spLocks noGrp="1"/>
          </p:cNvSpPr>
          <p:nvPr>
            <p:ph type="body" idx="1"/>
          </p:nvPr>
        </p:nvSpPr>
        <p:spPr>
          <a:xfrm>
            <a:off x="840664" y="1681163"/>
            <a:ext cx="51631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 xmlns:a16="http://schemas.microsoft.com/office/drawing/2014/main" id="{AE8107A8-B22F-111B-AA00-2B12D22F1F72}"/>
              </a:ext>
            </a:extLst>
          </p:cNvPr>
          <p:cNvSpPr>
            <a:spLocks noGrp="1"/>
          </p:cNvSpPr>
          <p:nvPr>
            <p:ph sz="half" idx="2"/>
          </p:nvPr>
        </p:nvSpPr>
        <p:spPr>
          <a:xfrm>
            <a:off x="840664" y="2505075"/>
            <a:ext cx="5163159"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 xmlns:a16="http://schemas.microsoft.com/office/drawing/2014/main" id="{BA4F2A1F-D083-7FAC-6F56-135B9128AE61}"/>
              </a:ext>
            </a:extLst>
          </p:cNvPr>
          <p:cNvSpPr>
            <a:spLocks noGrp="1"/>
          </p:cNvSpPr>
          <p:nvPr>
            <p:ph type="body" sz="quarter" idx="3"/>
          </p:nvPr>
        </p:nvSpPr>
        <p:spPr>
          <a:xfrm>
            <a:off x="6178630" y="1681163"/>
            <a:ext cx="51885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 xmlns:a16="http://schemas.microsoft.com/office/drawing/2014/main" id="{8B4523FE-02AB-ABFE-3B27-93FB65641218}"/>
              </a:ext>
            </a:extLst>
          </p:cNvPr>
          <p:cNvSpPr>
            <a:spLocks noGrp="1"/>
          </p:cNvSpPr>
          <p:nvPr>
            <p:ph sz="quarter" idx="4"/>
          </p:nvPr>
        </p:nvSpPr>
        <p:spPr>
          <a:xfrm>
            <a:off x="6178630" y="2505075"/>
            <a:ext cx="51885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 xmlns:a16="http://schemas.microsoft.com/office/drawing/2014/main" id="{65BD14BA-FC1C-FD47-B2C5-AFF3736A0AE9}"/>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8" name="عنصر نائب للتذييل 7">
            <a:extLst>
              <a:ext uri="{FF2B5EF4-FFF2-40B4-BE49-F238E27FC236}">
                <a16:creationId xmlns="" xmlns:a16="http://schemas.microsoft.com/office/drawing/2014/main" id="{B93BB63D-32CE-13B5-8548-2480D011F05E}"/>
              </a:ext>
            </a:extLst>
          </p:cNvPr>
          <p:cNvSpPr>
            <a:spLocks noGrp="1"/>
          </p:cNvSpPr>
          <p:nvPr>
            <p:ph type="ftr" sz="quarter" idx="11"/>
          </p:nvPr>
        </p:nvSpPr>
        <p:spPr/>
        <p:txBody>
          <a:bodyPr/>
          <a:lstStyle/>
          <a:p>
            <a:endParaRPr lang="ar-EG">
              <a:solidFill>
                <a:prstClr val="black">
                  <a:tint val="75000"/>
                </a:prstClr>
              </a:solidFill>
            </a:endParaRPr>
          </a:p>
        </p:txBody>
      </p:sp>
      <p:sp>
        <p:nvSpPr>
          <p:cNvPr id="9" name="عنصر نائب لرقم الشريحة 8">
            <a:extLst>
              <a:ext uri="{FF2B5EF4-FFF2-40B4-BE49-F238E27FC236}">
                <a16:creationId xmlns="" xmlns:a16="http://schemas.microsoft.com/office/drawing/2014/main" id="{2FF351F2-C88B-5735-54E6-915E489B82C5}"/>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930244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E6C46DC-7B20-A4B0-F0BC-790331ECAF77}"/>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 xmlns:a16="http://schemas.microsoft.com/office/drawing/2014/main" id="{FDF2FB10-8BDF-9FFE-1F3E-2DFBA3CC0F9B}"/>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4" name="عنصر نائب للتذييل 3">
            <a:extLst>
              <a:ext uri="{FF2B5EF4-FFF2-40B4-BE49-F238E27FC236}">
                <a16:creationId xmlns="" xmlns:a16="http://schemas.microsoft.com/office/drawing/2014/main" id="{BC4A4E9A-2AF5-6086-C27E-A06AC8FD0304}"/>
              </a:ext>
            </a:extLst>
          </p:cNvPr>
          <p:cNvSpPr>
            <a:spLocks noGrp="1"/>
          </p:cNvSpPr>
          <p:nvPr>
            <p:ph type="ftr" sz="quarter" idx="11"/>
          </p:nvPr>
        </p:nvSpPr>
        <p:spPr/>
        <p:txBody>
          <a:bodyPr/>
          <a:lstStyle/>
          <a:p>
            <a:endParaRPr lang="ar-EG">
              <a:solidFill>
                <a:prstClr val="black">
                  <a:tint val="75000"/>
                </a:prstClr>
              </a:solidFill>
            </a:endParaRPr>
          </a:p>
        </p:txBody>
      </p:sp>
      <p:sp>
        <p:nvSpPr>
          <p:cNvPr id="5" name="عنصر نائب لرقم الشريحة 4">
            <a:extLst>
              <a:ext uri="{FF2B5EF4-FFF2-40B4-BE49-F238E27FC236}">
                <a16:creationId xmlns="" xmlns:a16="http://schemas.microsoft.com/office/drawing/2014/main" id="{D05FC813-F964-F046-FA60-3D0B1D3CAFB0}"/>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975007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 xmlns:a16="http://schemas.microsoft.com/office/drawing/2014/main" id="{CCBFBD28-288E-E3CF-44B5-39093A3D272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3" name="عنصر نائب للتذييل 2">
            <a:extLst>
              <a:ext uri="{FF2B5EF4-FFF2-40B4-BE49-F238E27FC236}">
                <a16:creationId xmlns="" xmlns:a16="http://schemas.microsoft.com/office/drawing/2014/main" id="{675747E2-D65D-CB0A-0152-8B4D58E58A29}"/>
              </a:ext>
            </a:extLst>
          </p:cNvPr>
          <p:cNvSpPr>
            <a:spLocks noGrp="1"/>
          </p:cNvSpPr>
          <p:nvPr>
            <p:ph type="ftr" sz="quarter" idx="11"/>
          </p:nvPr>
        </p:nvSpPr>
        <p:spPr/>
        <p:txBody>
          <a:bodyPr/>
          <a:lstStyle/>
          <a:p>
            <a:endParaRPr lang="ar-EG">
              <a:solidFill>
                <a:prstClr val="black">
                  <a:tint val="75000"/>
                </a:prstClr>
              </a:solidFill>
            </a:endParaRPr>
          </a:p>
        </p:txBody>
      </p:sp>
      <p:sp>
        <p:nvSpPr>
          <p:cNvPr id="4" name="عنصر نائب لرقم الشريحة 3">
            <a:extLst>
              <a:ext uri="{FF2B5EF4-FFF2-40B4-BE49-F238E27FC236}">
                <a16:creationId xmlns="" xmlns:a16="http://schemas.microsoft.com/office/drawing/2014/main" id="{CD0ADE17-4FD2-66CF-7C18-30BC760F228A}"/>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33141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38BBF49C-7B30-A509-682A-AD084DB71924}"/>
              </a:ext>
            </a:extLst>
          </p:cNvPr>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DD1A44A1-F2F8-C2F5-252B-742861C505B8}"/>
              </a:ext>
            </a:extLst>
          </p:cNvPr>
          <p:cNvSpPr>
            <a:spLocks noGrp="1"/>
          </p:cNvSpPr>
          <p:nvPr>
            <p:ph idx="1"/>
          </p:nvPr>
        </p:nvSpPr>
        <p:spPr>
          <a:xfrm>
            <a:off x="5188587" y="987427"/>
            <a:ext cx="617862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 xmlns:a16="http://schemas.microsoft.com/office/drawing/2014/main" id="{CD25A246-8ADC-9AEF-EBAC-1384F7E5D1B1}"/>
              </a:ext>
            </a:extLst>
          </p:cNvPr>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E3DA313E-E50B-2473-0B43-9190B4C9878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598B9A3D-DE03-B05A-29E8-F422D1DD8E3E}"/>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0C04429-6D1A-5CBD-BC99-4E00B2D351A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6893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3152480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7A8DD78-06AF-8C0A-B513-C364D20D3F8D}"/>
              </a:ext>
            </a:extLst>
          </p:cNvPr>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 xmlns:a16="http://schemas.microsoft.com/office/drawing/2014/main" id="{27BF9B71-B6F2-CE63-CB4B-4ABE7358F1F5}"/>
              </a:ext>
            </a:extLst>
          </p:cNvPr>
          <p:cNvSpPr>
            <a:spLocks noGrp="1"/>
          </p:cNvSpPr>
          <p:nvPr>
            <p:ph type="pic" idx="1"/>
          </p:nvPr>
        </p:nvSpPr>
        <p:spPr>
          <a:xfrm>
            <a:off x="5188587" y="987427"/>
            <a:ext cx="617862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 xmlns:a16="http://schemas.microsoft.com/office/drawing/2014/main" id="{D13B6A00-87EB-BF5D-5FB8-96301938C979}"/>
              </a:ext>
            </a:extLst>
          </p:cNvPr>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6AE1030B-6559-E57B-2C4F-16937AE9A01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05B82486-B94C-75F1-FB88-C960CC7D0A39}"/>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271F0796-023F-E73E-F27E-775D3FB4333F}"/>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47363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DA772F6-B156-B781-1415-CC12F4EDD214}"/>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61325EE5-893B-6A07-568A-3AEBB69EBCC7}"/>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ADD708B9-F316-A103-1974-91A60C90ECB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75F64456-1B5A-E34A-E414-BFD361A6C635}"/>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35FAB866-1808-0F2C-CCFC-8F3BA4F8322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913224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 xmlns:a16="http://schemas.microsoft.com/office/drawing/2014/main" id="{B200894A-5664-D70F-30B5-9588F5CF7FD9}"/>
              </a:ext>
            </a:extLst>
          </p:cNvPr>
          <p:cNvSpPr>
            <a:spLocks noGrp="1"/>
          </p:cNvSpPr>
          <p:nvPr>
            <p:ph type="title" orient="vert"/>
          </p:nvPr>
        </p:nvSpPr>
        <p:spPr>
          <a:xfrm>
            <a:off x="8733989" y="365125"/>
            <a:ext cx="2631638"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33F3E632-78B8-4D7D-F81F-6A90DC4B1750}"/>
              </a:ext>
            </a:extLst>
          </p:cNvPr>
          <p:cNvSpPr>
            <a:spLocks noGrp="1"/>
          </p:cNvSpPr>
          <p:nvPr>
            <p:ph type="body" orient="vert" idx="1"/>
          </p:nvPr>
        </p:nvSpPr>
        <p:spPr>
          <a:xfrm>
            <a:off x="839074" y="365125"/>
            <a:ext cx="7742357"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452F037C-4F16-F3AF-A318-2521580A140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687366A8-AF0D-165B-E93C-DCEB0E42A356}"/>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F919C1A2-1D92-C5EA-6CF6-C92A341130E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26533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03DD8A11-7A53-FD4F-782E-A65A85DDB434}"/>
              </a:ext>
            </a:extLst>
          </p:cNvPr>
          <p:cNvSpPr>
            <a:spLocks noGrp="1"/>
          </p:cNvSpPr>
          <p:nvPr>
            <p:ph type="ctrTitle"/>
          </p:nvPr>
        </p:nvSpPr>
        <p:spPr>
          <a:xfrm>
            <a:off x="1525588" y="1122363"/>
            <a:ext cx="9153525"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 xmlns:a16="http://schemas.microsoft.com/office/drawing/2014/main" id="{58DEE035-6645-CF99-C5AD-62DF6FFEA173}"/>
              </a:ext>
            </a:extLst>
          </p:cNvPr>
          <p:cNvSpPr>
            <a:spLocks noGrp="1"/>
          </p:cNvSpPr>
          <p:nvPr>
            <p:ph type="subTitle" idx="1"/>
          </p:nvPr>
        </p:nvSpPr>
        <p:spPr>
          <a:xfrm>
            <a:off x="1525588" y="3602038"/>
            <a:ext cx="91535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 xmlns:a16="http://schemas.microsoft.com/office/drawing/2014/main" id="{EB435EB4-C485-B76C-B12E-68DA9567F72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11B4ECF3-D026-82DF-5C65-34A3C5CD1817}"/>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847A3FC6-2712-0E2F-B1F2-13B798E3E00D}"/>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983212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1686899-38D5-2D30-6743-6C4EF29F9CD9}"/>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BAB9A339-E3B8-DCA7-799A-4E97E2840294}"/>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5DC3D425-BE45-925D-D832-AA917D3DF698}"/>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207CFDE8-E086-6916-91C8-95C0FF8188E5}"/>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4ABF3549-D725-DE86-FC08-D047CC20F9E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730650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6AA53936-E66A-F5B5-40C7-8691776988D4}"/>
              </a:ext>
            </a:extLst>
          </p:cNvPr>
          <p:cNvSpPr>
            <a:spLocks noGrp="1"/>
          </p:cNvSpPr>
          <p:nvPr>
            <p:ph type="title"/>
          </p:nvPr>
        </p:nvSpPr>
        <p:spPr>
          <a:xfrm>
            <a:off x="832717" y="1709740"/>
            <a:ext cx="10526554"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09B79FCF-2269-BAA8-26F6-768C76FEE52A}"/>
              </a:ext>
            </a:extLst>
          </p:cNvPr>
          <p:cNvSpPr>
            <a:spLocks noGrp="1"/>
          </p:cNvSpPr>
          <p:nvPr>
            <p:ph type="body" idx="1"/>
          </p:nvPr>
        </p:nvSpPr>
        <p:spPr>
          <a:xfrm>
            <a:off x="832717" y="4589465"/>
            <a:ext cx="1052655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 xmlns:a16="http://schemas.microsoft.com/office/drawing/2014/main" id="{56D892C9-37C4-8B40-F640-E0D87FB230A3}"/>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5A3A15ED-B294-D2B3-3A82-433AFD87A454}"/>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946C91CA-30D3-E30B-5C77-6D0EB4D550C4}"/>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732011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5DD4E5D1-3AE2-949E-3DB4-95F991B7F4B3}"/>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C1EFC717-27F3-5855-6937-D705DF960CEA}"/>
              </a:ext>
            </a:extLst>
          </p:cNvPr>
          <p:cNvSpPr>
            <a:spLocks noGrp="1"/>
          </p:cNvSpPr>
          <p:nvPr>
            <p:ph sz="half" idx="1"/>
          </p:nvPr>
        </p:nvSpPr>
        <p:spPr>
          <a:xfrm>
            <a:off x="839073"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 xmlns:a16="http://schemas.microsoft.com/office/drawing/2014/main" id="{98E215F5-AA01-1A2D-26AF-559BE02220A9}"/>
              </a:ext>
            </a:extLst>
          </p:cNvPr>
          <p:cNvSpPr>
            <a:spLocks noGrp="1"/>
          </p:cNvSpPr>
          <p:nvPr>
            <p:ph sz="half" idx="2"/>
          </p:nvPr>
        </p:nvSpPr>
        <p:spPr>
          <a:xfrm>
            <a:off x="6178629"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 xmlns:a16="http://schemas.microsoft.com/office/drawing/2014/main" id="{CD131505-2458-B6FD-FE3A-6AEDD82EDC8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07FB53BC-2BA9-6D05-2F3D-1C89DFEE6032}"/>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D1989FC-E0FA-EE0C-16E6-3E6C47294B1B}"/>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82902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80BEDB3-688F-1A2A-8406-C421038EDCCF}"/>
              </a:ext>
            </a:extLst>
          </p:cNvPr>
          <p:cNvSpPr>
            <a:spLocks noGrp="1"/>
          </p:cNvSpPr>
          <p:nvPr>
            <p:ph type="title"/>
          </p:nvPr>
        </p:nvSpPr>
        <p:spPr>
          <a:xfrm>
            <a:off x="840663" y="365127"/>
            <a:ext cx="10526554"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ECDA98DE-65A4-0D6C-8BE6-FA4BC1829A83}"/>
              </a:ext>
            </a:extLst>
          </p:cNvPr>
          <p:cNvSpPr>
            <a:spLocks noGrp="1"/>
          </p:cNvSpPr>
          <p:nvPr>
            <p:ph type="body" idx="1"/>
          </p:nvPr>
        </p:nvSpPr>
        <p:spPr>
          <a:xfrm>
            <a:off x="840664" y="1681163"/>
            <a:ext cx="51631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 xmlns:a16="http://schemas.microsoft.com/office/drawing/2014/main" id="{AE8107A8-B22F-111B-AA00-2B12D22F1F72}"/>
              </a:ext>
            </a:extLst>
          </p:cNvPr>
          <p:cNvSpPr>
            <a:spLocks noGrp="1"/>
          </p:cNvSpPr>
          <p:nvPr>
            <p:ph sz="half" idx="2"/>
          </p:nvPr>
        </p:nvSpPr>
        <p:spPr>
          <a:xfrm>
            <a:off x="840664" y="2505075"/>
            <a:ext cx="5163159"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 xmlns:a16="http://schemas.microsoft.com/office/drawing/2014/main" id="{BA4F2A1F-D083-7FAC-6F56-135B9128AE61}"/>
              </a:ext>
            </a:extLst>
          </p:cNvPr>
          <p:cNvSpPr>
            <a:spLocks noGrp="1"/>
          </p:cNvSpPr>
          <p:nvPr>
            <p:ph type="body" sz="quarter" idx="3"/>
          </p:nvPr>
        </p:nvSpPr>
        <p:spPr>
          <a:xfrm>
            <a:off x="6178630" y="1681163"/>
            <a:ext cx="51885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 xmlns:a16="http://schemas.microsoft.com/office/drawing/2014/main" id="{8B4523FE-02AB-ABFE-3B27-93FB65641218}"/>
              </a:ext>
            </a:extLst>
          </p:cNvPr>
          <p:cNvSpPr>
            <a:spLocks noGrp="1"/>
          </p:cNvSpPr>
          <p:nvPr>
            <p:ph sz="quarter" idx="4"/>
          </p:nvPr>
        </p:nvSpPr>
        <p:spPr>
          <a:xfrm>
            <a:off x="6178630" y="2505075"/>
            <a:ext cx="51885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 xmlns:a16="http://schemas.microsoft.com/office/drawing/2014/main" id="{65BD14BA-FC1C-FD47-B2C5-AFF3736A0AE9}"/>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8" name="عنصر نائب للتذييل 7">
            <a:extLst>
              <a:ext uri="{FF2B5EF4-FFF2-40B4-BE49-F238E27FC236}">
                <a16:creationId xmlns="" xmlns:a16="http://schemas.microsoft.com/office/drawing/2014/main" id="{B93BB63D-32CE-13B5-8548-2480D011F05E}"/>
              </a:ext>
            </a:extLst>
          </p:cNvPr>
          <p:cNvSpPr>
            <a:spLocks noGrp="1"/>
          </p:cNvSpPr>
          <p:nvPr>
            <p:ph type="ftr" sz="quarter" idx="11"/>
          </p:nvPr>
        </p:nvSpPr>
        <p:spPr/>
        <p:txBody>
          <a:bodyPr/>
          <a:lstStyle/>
          <a:p>
            <a:endParaRPr lang="ar-EG">
              <a:solidFill>
                <a:prstClr val="black">
                  <a:tint val="75000"/>
                </a:prstClr>
              </a:solidFill>
            </a:endParaRPr>
          </a:p>
        </p:txBody>
      </p:sp>
      <p:sp>
        <p:nvSpPr>
          <p:cNvPr id="9" name="عنصر نائب لرقم الشريحة 8">
            <a:extLst>
              <a:ext uri="{FF2B5EF4-FFF2-40B4-BE49-F238E27FC236}">
                <a16:creationId xmlns="" xmlns:a16="http://schemas.microsoft.com/office/drawing/2014/main" id="{2FF351F2-C88B-5735-54E6-915E489B82C5}"/>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930244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E6C46DC-7B20-A4B0-F0BC-790331ECAF77}"/>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 xmlns:a16="http://schemas.microsoft.com/office/drawing/2014/main" id="{FDF2FB10-8BDF-9FFE-1F3E-2DFBA3CC0F9B}"/>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4" name="عنصر نائب للتذييل 3">
            <a:extLst>
              <a:ext uri="{FF2B5EF4-FFF2-40B4-BE49-F238E27FC236}">
                <a16:creationId xmlns="" xmlns:a16="http://schemas.microsoft.com/office/drawing/2014/main" id="{BC4A4E9A-2AF5-6086-C27E-A06AC8FD0304}"/>
              </a:ext>
            </a:extLst>
          </p:cNvPr>
          <p:cNvSpPr>
            <a:spLocks noGrp="1"/>
          </p:cNvSpPr>
          <p:nvPr>
            <p:ph type="ftr" sz="quarter" idx="11"/>
          </p:nvPr>
        </p:nvSpPr>
        <p:spPr/>
        <p:txBody>
          <a:bodyPr/>
          <a:lstStyle/>
          <a:p>
            <a:endParaRPr lang="ar-EG">
              <a:solidFill>
                <a:prstClr val="black">
                  <a:tint val="75000"/>
                </a:prstClr>
              </a:solidFill>
            </a:endParaRPr>
          </a:p>
        </p:txBody>
      </p:sp>
      <p:sp>
        <p:nvSpPr>
          <p:cNvPr id="5" name="عنصر نائب لرقم الشريحة 4">
            <a:extLst>
              <a:ext uri="{FF2B5EF4-FFF2-40B4-BE49-F238E27FC236}">
                <a16:creationId xmlns="" xmlns:a16="http://schemas.microsoft.com/office/drawing/2014/main" id="{D05FC813-F964-F046-FA60-3D0B1D3CAFB0}"/>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975007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 xmlns:a16="http://schemas.microsoft.com/office/drawing/2014/main" id="{CCBFBD28-288E-E3CF-44B5-39093A3D272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3" name="عنصر نائب للتذييل 2">
            <a:extLst>
              <a:ext uri="{FF2B5EF4-FFF2-40B4-BE49-F238E27FC236}">
                <a16:creationId xmlns="" xmlns:a16="http://schemas.microsoft.com/office/drawing/2014/main" id="{675747E2-D65D-CB0A-0152-8B4D58E58A29}"/>
              </a:ext>
            </a:extLst>
          </p:cNvPr>
          <p:cNvSpPr>
            <a:spLocks noGrp="1"/>
          </p:cNvSpPr>
          <p:nvPr>
            <p:ph type="ftr" sz="quarter" idx="11"/>
          </p:nvPr>
        </p:nvSpPr>
        <p:spPr/>
        <p:txBody>
          <a:bodyPr/>
          <a:lstStyle/>
          <a:p>
            <a:endParaRPr lang="ar-EG">
              <a:solidFill>
                <a:prstClr val="black">
                  <a:tint val="75000"/>
                </a:prstClr>
              </a:solidFill>
            </a:endParaRPr>
          </a:p>
        </p:txBody>
      </p:sp>
      <p:sp>
        <p:nvSpPr>
          <p:cNvPr id="4" name="عنصر نائب لرقم الشريحة 3">
            <a:extLst>
              <a:ext uri="{FF2B5EF4-FFF2-40B4-BE49-F238E27FC236}">
                <a16:creationId xmlns="" xmlns:a16="http://schemas.microsoft.com/office/drawing/2014/main" id="{CD0ADE17-4FD2-66CF-7C18-30BC760F228A}"/>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33141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2717" y="1709744"/>
            <a:ext cx="10526554"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2717" y="4589469"/>
            <a:ext cx="10526554"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AED65F6-77B9-463F-A5F2-44248DAD8E5A}" type="datetimeFigureOut">
              <a:rPr lang="en-US" smtClean="0"/>
              <a:pPr/>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1178791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38BBF49C-7B30-A509-682A-AD084DB71924}"/>
              </a:ext>
            </a:extLst>
          </p:cNvPr>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DD1A44A1-F2F8-C2F5-252B-742861C505B8}"/>
              </a:ext>
            </a:extLst>
          </p:cNvPr>
          <p:cNvSpPr>
            <a:spLocks noGrp="1"/>
          </p:cNvSpPr>
          <p:nvPr>
            <p:ph idx="1"/>
          </p:nvPr>
        </p:nvSpPr>
        <p:spPr>
          <a:xfrm>
            <a:off x="5188587" y="987427"/>
            <a:ext cx="617862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 xmlns:a16="http://schemas.microsoft.com/office/drawing/2014/main" id="{CD25A246-8ADC-9AEF-EBAC-1384F7E5D1B1}"/>
              </a:ext>
            </a:extLst>
          </p:cNvPr>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E3DA313E-E50B-2473-0B43-9190B4C9878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598B9A3D-DE03-B05A-29E8-F422D1DD8E3E}"/>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0C04429-6D1A-5CBD-BC99-4E00B2D351A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68930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7A8DD78-06AF-8C0A-B513-C364D20D3F8D}"/>
              </a:ext>
            </a:extLst>
          </p:cNvPr>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 xmlns:a16="http://schemas.microsoft.com/office/drawing/2014/main" id="{27BF9B71-B6F2-CE63-CB4B-4ABE7358F1F5}"/>
              </a:ext>
            </a:extLst>
          </p:cNvPr>
          <p:cNvSpPr>
            <a:spLocks noGrp="1"/>
          </p:cNvSpPr>
          <p:nvPr>
            <p:ph type="pic" idx="1"/>
          </p:nvPr>
        </p:nvSpPr>
        <p:spPr>
          <a:xfrm>
            <a:off x="5188587" y="987427"/>
            <a:ext cx="617862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 xmlns:a16="http://schemas.microsoft.com/office/drawing/2014/main" id="{D13B6A00-87EB-BF5D-5FB8-96301938C979}"/>
              </a:ext>
            </a:extLst>
          </p:cNvPr>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6AE1030B-6559-E57B-2C4F-16937AE9A01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6" name="عنصر نائب للتذييل 5">
            <a:extLst>
              <a:ext uri="{FF2B5EF4-FFF2-40B4-BE49-F238E27FC236}">
                <a16:creationId xmlns="" xmlns:a16="http://schemas.microsoft.com/office/drawing/2014/main" id="{05B82486-B94C-75F1-FB88-C960CC7D0A39}"/>
              </a:ext>
            </a:extLst>
          </p:cNvPr>
          <p:cNvSpPr>
            <a:spLocks noGrp="1"/>
          </p:cNvSpPr>
          <p:nvPr>
            <p:ph type="ftr" sz="quarter" idx="11"/>
          </p:nvPr>
        </p:nvSpPr>
        <p:spPr/>
        <p:txBody>
          <a:bodyPr/>
          <a:lstStyle/>
          <a:p>
            <a:endParaRPr lang="ar-EG">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271F0796-023F-E73E-F27E-775D3FB4333F}"/>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47363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DA772F6-B156-B781-1415-CC12F4EDD214}"/>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61325EE5-893B-6A07-568A-3AEBB69EBCC7}"/>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ADD708B9-F316-A103-1974-91A60C90ECB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75F64456-1B5A-E34A-E414-BFD361A6C635}"/>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35FAB866-1808-0F2C-CCFC-8F3BA4F8322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913224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 xmlns:a16="http://schemas.microsoft.com/office/drawing/2014/main" id="{B200894A-5664-D70F-30B5-9588F5CF7FD9}"/>
              </a:ext>
            </a:extLst>
          </p:cNvPr>
          <p:cNvSpPr>
            <a:spLocks noGrp="1"/>
          </p:cNvSpPr>
          <p:nvPr>
            <p:ph type="title" orient="vert"/>
          </p:nvPr>
        </p:nvSpPr>
        <p:spPr>
          <a:xfrm>
            <a:off x="8733989" y="365125"/>
            <a:ext cx="2631638"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33F3E632-78B8-4D7D-F81F-6A90DC4B1750}"/>
              </a:ext>
            </a:extLst>
          </p:cNvPr>
          <p:cNvSpPr>
            <a:spLocks noGrp="1"/>
          </p:cNvSpPr>
          <p:nvPr>
            <p:ph type="body" orient="vert" idx="1"/>
          </p:nvPr>
        </p:nvSpPr>
        <p:spPr>
          <a:xfrm>
            <a:off x="839074" y="365125"/>
            <a:ext cx="7742357"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452F037C-4F16-F3AF-A318-2521580A140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04/02/1445</a:t>
            </a:fld>
            <a:endParaRPr lang="ar-EG">
              <a:solidFill>
                <a:prstClr val="black">
                  <a:tint val="75000"/>
                </a:prstClr>
              </a:solidFill>
            </a:endParaRPr>
          </a:p>
        </p:txBody>
      </p:sp>
      <p:sp>
        <p:nvSpPr>
          <p:cNvPr id="5" name="عنصر نائب للتذييل 4">
            <a:extLst>
              <a:ext uri="{FF2B5EF4-FFF2-40B4-BE49-F238E27FC236}">
                <a16:creationId xmlns="" xmlns:a16="http://schemas.microsoft.com/office/drawing/2014/main" id="{687366A8-AF0D-165B-E93C-DCEB0E42A356}"/>
              </a:ext>
            </a:extLst>
          </p:cNvPr>
          <p:cNvSpPr>
            <a:spLocks noGrp="1"/>
          </p:cNvSpPr>
          <p:nvPr>
            <p:ph type="ftr" sz="quarter" idx="11"/>
          </p:nvPr>
        </p:nvSpPr>
        <p:spPr/>
        <p:txBody>
          <a:bodyPr/>
          <a:lstStyle/>
          <a:p>
            <a:endParaRPr lang="ar-EG">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F919C1A2-1D92-C5EA-6CF6-C92A341130E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26533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839073"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8629"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AED65F6-77B9-463F-A5F2-44248DAD8E5A}" type="datetimeFigureOut">
              <a:rPr lang="en-US" smtClean="0"/>
              <a:pPr/>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317728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40663" y="365129"/>
            <a:ext cx="10526554"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40664" y="1681163"/>
            <a:ext cx="51631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840664" y="2505075"/>
            <a:ext cx="5163159"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78633" y="1681163"/>
            <a:ext cx="51885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8633" y="2505075"/>
            <a:ext cx="51885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AED65F6-77B9-463F-A5F2-44248DAD8E5A}" type="datetimeFigureOut">
              <a:rPr lang="en-US" smtClean="0"/>
              <a:pPr/>
              <a:t>8/20/2023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240622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AED65F6-77B9-463F-A5F2-44248DAD8E5A}" type="datetimeFigureOut">
              <a:rPr lang="en-US" smtClean="0"/>
              <a:pPr/>
              <a:t>8/20/2023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140403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D65F6-77B9-463F-A5F2-44248DAD8E5A}" type="datetimeFigureOut">
              <a:rPr lang="en-US" smtClean="0"/>
              <a:pPr/>
              <a:t>8/20/2023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355098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88587" y="987431"/>
            <a:ext cx="617862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pPr/>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353048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188587" y="987431"/>
            <a:ext cx="617862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pPr/>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57253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073" y="365129"/>
            <a:ext cx="10526554"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9073" y="1825625"/>
            <a:ext cx="10526554"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39073" y="6356356"/>
            <a:ext cx="274605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D65F6-77B9-463F-A5F2-44248DAD8E5A}" type="datetimeFigureOut">
              <a:rPr lang="en-US" smtClean="0"/>
              <a:pPr/>
              <a:t>8/20/2023</a:t>
            </a:fld>
            <a:endParaRPr lang="en-US"/>
          </a:p>
        </p:txBody>
      </p:sp>
      <p:sp>
        <p:nvSpPr>
          <p:cNvPr id="5" name="Footer Placeholder 4"/>
          <p:cNvSpPr>
            <a:spLocks noGrp="1"/>
          </p:cNvSpPr>
          <p:nvPr>
            <p:ph type="ftr" sz="quarter" idx="3"/>
          </p:nvPr>
        </p:nvSpPr>
        <p:spPr>
          <a:xfrm>
            <a:off x="4042807" y="6356356"/>
            <a:ext cx="41190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9569" y="6356356"/>
            <a:ext cx="274605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66BCB-B221-406A-BA2B-E14ABE2182F4}" type="slidenum">
              <a:rPr lang="en-US" smtClean="0"/>
              <a:pPr/>
              <a:t>‹#›</a:t>
            </a:fld>
            <a:endParaRPr lang="en-US"/>
          </a:p>
        </p:txBody>
      </p:sp>
    </p:spTree>
    <p:extLst>
      <p:ext uri="{BB962C8B-B14F-4D97-AF65-F5344CB8AC3E}">
        <p14:creationId xmlns:p14="http://schemas.microsoft.com/office/powerpoint/2010/main" val="28799047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 xmlns:a16="http://schemas.microsoft.com/office/drawing/2014/main" id="{BC530625-E612-8777-DBB2-F221A3EDA281}"/>
              </a:ext>
            </a:extLst>
          </p:cNvPr>
          <p:cNvSpPr>
            <a:spLocks noGrp="1"/>
          </p:cNvSpPr>
          <p:nvPr>
            <p:ph type="title"/>
          </p:nvPr>
        </p:nvSpPr>
        <p:spPr>
          <a:xfrm>
            <a:off x="839073" y="365127"/>
            <a:ext cx="10526554"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8B7D1E71-BBBA-F19D-FDDB-3B9BE797BF1D}"/>
              </a:ext>
            </a:extLst>
          </p:cNvPr>
          <p:cNvSpPr>
            <a:spLocks noGrp="1"/>
          </p:cNvSpPr>
          <p:nvPr>
            <p:ph type="body" idx="1"/>
          </p:nvPr>
        </p:nvSpPr>
        <p:spPr>
          <a:xfrm>
            <a:off x="839073" y="1825625"/>
            <a:ext cx="10526554"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0507C77F-14F8-C2A3-5B79-00E4B66CE693}"/>
              </a:ext>
            </a:extLst>
          </p:cNvPr>
          <p:cNvSpPr>
            <a:spLocks noGrp="1"/>
          </p:cNvSpPr>
          <p:nvPr>
            <p:ph type="dt" sz="half" idx="2"/>
          </p:nvPr>
        </p:nvSpPr>
        <p:spPr>
          <a:xfrm>
            <a:off x="8619569" y="6356352"/>
            <a:ext cx="2746058"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fontAlgn="auto">
              <a:spcBef>
                <a:spcPts val="0"/>
              </a:spcBef>
              <a:spcAft>
                <a:spcPts val="0"/>
              </a:spcAft>
            </a:pPr>
            <a:fld id="{D39E9ECD-9273-451E-9C1B-A270711DDA53}" type="datetimeFigureOut">
              <a:rPr lang="ar-EG" smtClean="0">
                <a:solidFill>
                  <a:prstClr val="black">
                    <a:tint val="75000"/>
                  </a:prstClr>
                </a:solidFill>
                <a:latin typeface="Calibri"/>
                <a:cs typeface="Arial"/>
              </a:rPr>
              <a:pPr rtl="1" fontAlgn="auto">
                <a:spcBef>
                  <a:spcPts val="0"/>
                </a:spcBef>
                <a:spcAft>
                  <a:spcPts val="0"/>
                </a:spcAft>
              </a:pPr>
              <a:t>04/02/1445</a:t>
            </a:fld>
            <a:endParaRPr lang="ar-EG">
              <a:solidFill>
                <a:prstClr val="black">
                  <a:tint val="75000"/>
                </a:prstClr>
              </a:solidFill>
              <a:latin typeface="Calibri"/>
              <a:cs typeface="Arial"/>
            </a:endParaRPr>
          </a:p>
        </p:txBody>
      </p:sp>
      <p:sp>
        <p:nvSpPr>
          <p:cNvPr id="5" name="عنصر نائب للتذييل 4">
            <a:extLst>
              <a:ext uri="{FF2B5EF4-FFF2-40B4-BE49-F238E27FC236}">
                <a16:creationId xmlns="" xmlns:a16="http://schemas.microsoft.com/office/drawing/2014/main" id="{3742ABFE-A2AE-2FC2-83B8-B4EC7537FF44}"/>
              </a:ext>
            </a:extLst>
          </p:cNvPr>
          <p:cNvSpPr>
            <a:spLocks noGrp="1"/>
          </p:cNvSpPr>
          <p:nvPr>
            <p:ph type="ftr" sz="quarter" idx="3"/>
          </p:nvPr>
        </p:nvSpPr>
        <p:spPr>
          <a:xfrm>
            <a:off x="4042807" y="6356352"/>
            <a:ext cx="4119086"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fontAlgn="auto">
              <a:spcBef>
                <a:spcPts val="0"/>
              </a:spcBef>
              <a:spcAft>
                <a:spcPts val="0"/>
              </a:spcAft>
            </a:pPr>
            <a:endParaRPr lang="ar-EG">
              <a:solidFill>
                <a:prstClr val="black">
                  <a:tint val="75000"/>
                </a:prstClr>
              </a:solidFill>
              <a:latin typeface="Calibri"/>
              <a:cs typeface="Arial"/>
            </a:endParaRPr>
          </a:p>
        </p:txBody>
      </p:sp>
      <p:sp>
        <p:nvSpPr>
          <p:cNvPr id="6" name="عنصر نائب لرقم الشريحة 5">
            <a:extLst>
              <a:ext uri="{FF2B5EF4-FFF2-40B4-BE49-F238E27FC236}">
                <a16:creationId xmlns="" xmlns:a16="http://schemas.microsoft.com/office/drawing/2014/main" id="{6983764A-8C7F-680D-E930-6EC8AC5E9E3F}"/>
              </a:ext>
            </a:extLst>
          </p:cNvPr>
          <p:cNvSpPr>
            <a:spLocks noGrp="1"/>
          </p:cNvSpPr>
          <p:nvPr>
            <p:ph type="sldNum" sz="quarter" idx="4"/>
          </p:nvPr>
        </p:nvSpPr>
        <p:spPr>
          <a:xfrm>
            <a:off x="839073" y="6356352"/>
            <a:ext cx="2746058"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fontAlgn="auto">
              <a:spcBef>
                <a:spcPts val="0"/>
              </a:spcBef>
              <a:spcAft>
                <a:spcPts val="0"/>
              </a:spcAft>
            </a:pPr>
            <a:fld id="{C2C0C65D-5F21-43FC-B3C2-31A1D756A6CA}" type="slidenum">
              <a:rPr lang="ar-EG" smtClean="0">
                <a:solidFill>
                  <a:prstClr val="black">
                    <a:tint val="75000"/>
                  </a:prstClr>
                </a:solidFill>
                <a:latin typeface="Calibri"/>
                <a:cs typeface="Arial"/>
              </a:rPr>
              <a:pPr rtl="1" fontAlgn="auto">
                <a:spcBef>
                  <a:spcPts val="0"/>
                </a:spcBef>
                <a:spcAft>
                  <a:spcPts val="0"/>
                </a:spcAft>
              </a:pPr>
              <a:t>‹#›</a:t>
            </a:fld>
            <a:endParaRPr lang="ar-EG">
              <a:solidFill>
                <a:prstClr val="black">
                  <a:tint val="75000"/>
                </a:prstClr>
              </a:solidFill>
              <a:latin typeface="Calibri"/>
              <a:cs typeface="Arial"/>
            </a:endParaRPr>
          </a:p>
        </p:txBody>
      </p:sp>
    </p:spTree>
    <p:extLst>
      <p:ext uri="{BB962C8B-B14F-4D97-AF65-F5344CB8AC3E}">
        <p14:creationId xmlns:p14="http://schemas.microsoft.com/office/powerpoint/2010/main" val="15607493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 xmlns:a16="http://schemas.microsoft.com/office/drawing/2014/main" id="{BC530625-E612-8777-DBB2-F221A3EDA281}"/>
              </a:ext>
            </a:extLst>
          </p:cNvPr>
          <p:cNvSpPr>
            <a:spLocks noGrp="1"/>
          </p:cNvSpPr>
          <p:nvPr>
            <p:ph type="title"/>
          </p:nvPr>
        </p:nvSpPr>
        <p:spPr>
          <a:xfrm>
            <a:off x="839073" y="365127"/>
            <a:ext cx="10526554"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8B7D1E71-BBBA-F19D-FDDB-3B9BE797BF1D}"/>
              </a:ext>
            </a:extLst>
          </p:cNvPr>
          <p:cNvSpPr>
            <a:spLocks noGrp="1"/>
          </p:cNvSpPr>
          <p:nvPr>
            <p:ph type="body" idx="1"/>
          </p:nvPr>
        </p:nvSpPr>
        <p:spPr>
          <a:xfrm>
            <a:off x="839073" y="1825625"/>
            <a:ext cx="10526554"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0507C77F-14F8-C2A3-5B79-00E4B66CE693}"/>
              </a:ext>
            </a:extLst>
          </p:cNvPr>
          <p:cNvSpPr>
            <a:spLocks noGrp="1"/>
          </p:cNvSpPr>
          <p:nvPr>
            <p:ph type="dt" sz="half" idx="2"/>
          </p:nvPr>
        </p:nvSpPr>
        <p:spPr>
          <a:xfrm>
            <a:off x="8619569" y="6356352"/>
            <a:ext cx="2746058"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fontAlgn="auto">
              <a:spcBef>
                <a:spcPts val="0"/>
              </a:spcBef>
              <a:spcAft>
                <a:spcPts val="0"/>
              </a:spcAft>
            </a:pPr>
            <a:fld id="{D39E9ECD-9273-451E-9C1B-A270711DDA53}" type="datetimeFigureOut">
              <a:rPr lang="ar-EG" smtClean="0">
                <a:solidFill>
                  <a:prstClr val="black">
                    <a:tint val="75000"/>
                  </a:prstClr>
                </a:solidFill>
                <a:latin typeface="Calibri"/>
                <a:cs typeface="Arial"/>
              </a:rPr>
              <a:pPr rtl="1" fontAlgn="auto">
                <a:spcBef>
                  <a:spcPts val="0"/>
                </a:spcBef>
                <a:spcAft>
                  <a:spcPts val="0"/>
                </a:spcAft>
              </a:pPr>
              <a:t>04/02/1445</a:t>
            </a:fld>
            <a:endParaRPr lang="ar-EG">
              <a:solidFill>
                <a:prstClr val="black">
                  <a:tint val="75000"/>
                </a:prstClr>
              </a:solidFill>
              <a:latin typeface="Calibri"/>
              <a:cs typeface="Arial"/>
            </a:endParaRPr>
          </a:p>
        </p:txBody>
      </p:sp>
      <p:sp>
        <p:nvSpPr>
          <p:cNvPr id="5" name="عنصر نائب للتذييل 4">
            <a:extLst>
              <a:ext uri="{FF2B5EF4-FFF2-40B4-BE49-F238E27FC236}">
                <a16:creationId xmlns="" xmlns:a16="http://schemas.microsoft.com/office/drawing/2014/main" id="{3742ABFE-A2AE-2FC2-83B8-B4EC7537FF44}"/>
              </a:ext>
            </a:extLst>
          </p:cNvPr>
          <p:cNvSpPr>
            <a:spLocks noGrp="1"/>
          </p:cNvSpPr>
          <p:nvPr>
            <p:ph type="ftr" sz="quarter" idx="3"/>
          </p:nvPr>
        </p:nvSpPr>
        <p:spPr>
          <a:xfrm>
            <a:off x="4042807" y="6356352"/>
            <a:ext cx="4119086"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fontAlgn="auto">
              <a:spcBef>
                <a:spcPts val="0"/>
              </a:spcBef>
              <a:spcAft>
                <a:spcPts val="0"/>
              </a:spcAft>
            </a:pPr>
            <a:endParaRPr lang="ar-EG">
              <a:solidFill>
                <a:prstClr val="black">
                  <a:tint val="75000"/>
                </a:prstClr>
              </a:solidFill>
              <a:latin typeface="Calibri"/>
              <a:cs typeface="Arial"/>
            </a:endParaRPr>
          </a:p>
        </p:txBody>
      </p:sp>
      <p:sp>
        <p:nvSpPr>
          <p:cNvPr id="6" name="عنصر نائب لرقم الشريحة 5">
            <a:extLst>
              <a:ext uri="{FF2B5EF4-FFF2-40B4-BE49-F238E27FC236}">
                <a16:creationId xmlns="" xmlns:a16="http://schemas.microsoft.com/office/drawing/2014/main" id="{6983764A-8C7F-680D-E930-6EC8AC5E9E3F}"/>
              </a:ext>
            </a:extLst>
          </p:cNvPr>
          <p:cNvSpPr>
            <a:spLocks noGrp="1"/>
          </p:cNvSpPr>
          <p:nvPr>
            <p:ph type="sldNum" sz="quarter" idx="4"/>
          </p:nvPr>
        </p:nvSpPr>
        <p:spPr>
          <a:xfrm>
            <a:off x="839073" y="6356352"/>
            <a:ext cx="2746058"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fontAlgn="auto">
              <a:spcBef>
                <a:spcPts val="0"/>
              </a:spcBef>
              <a:spcAft>
                <a:spcPts val="0"/>
              </a:spcAft>
            </a:pPr>
            <a:fld id="{C2C0C65D-5F21-43FC-B3C2-31A1D756A6CA}" type="slidenum">
              <a:rPr lang="ar-EG" smtClean="0">
                <a:solidFill>
                  <a:prstClr val="black">
                    <a:tint val="75000"/>
                  </a:prstClr>
                </a:solidFill>
                <a:latin typeface="Calibri"/>
                <a:cs typeface="Arial"/>
              </a:rPr>
              <a:pPr rtl="1" fontAlgn="auto">
                <a:spcBef>
                  <a:spcPts val="0"/>
                </a:spcBef>
                <a:spcAft>
                  <a:spcPts val="0"/>
                </a:spcAft>
              </a:pPr>
              <a:t>‹#›</a:t>
            </a:fld>
            <a:endParaRPr lang="ar-EG">
              <a:solidFill>
                <a:prstClr val="black">
                  <a:tint val="75000"/>
                </a:prstClr>
              </a:solidFill>
              <a:latin typeface="Calibri"/>
              <a:cs typeface="Arial"/>
            </a:endParaRPr>
          </a:p>
        </p:txBody>
      </p:sp>
    </p:spTree>
    <p:extLst>
      <p:ext uri="{BB962C8B-B14F-4D97-AF65-F5344CB8AC3E}">
        <p14:creationId xmlns:p14="http://schemas.microsoft.com/office/powerpoint/2010/main" val="15607493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https://twitter.com/adel_anmas?t=VRFjOCwIDgCT684DxbKbQQ&amp;s=09"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D:\تصميم\خاص شغلي\خلفيات\صور وخلفيات png\pngegg(36).png"/>
          <p:cNvPicPr>
            <a:picLocks noChangeAspect="1" noChangeArrowheads="1"/>
          </p:cNvPicPr>
          <p:nvPr/>
        </p:nvPicPr>
        <p:blipFill>
          <a:blip r:embed="rId2" cstate="print"/>
          <a:srcRect/>
          <a:stretch>
            <a:fillRect/>
          </a:stretch>
        </p:blipFill>
        <p:spPr bwMode="auto">
          <a:xfrm>
            <a:off x="2285926" y="2132856"/>
            <a:ext cx="7156198" cy="3549646"/>
          </a:xfrm>
          <a:prstGeom prst="rect">
            <a:avLst/>
          </a:prstGeom>
          <a:noFill/>
        </p:spPr>
      </p:pic>
      <p:pic>
        <p:nvPicPr>
          <p:cNvPr id="6" name="صورة 5">
            <a:extLst>
              <a:ext uri="{FF2B5EF4-FFF2-40B4-BE49-F238E27FC236}">
                <a16:creationId xmlns="" xmlns:a16="http://schemas.microsoft.com/office/drawing/2014/main" id="{CE575A27-EBBF-49C9-BDE2-04AE2282AF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2287" t="3145" r="-7742" b="62460"/>
          <a:stretch>
            <a:fillRect/>
          </a:stretch>
        </p:blipFill>
        <p:spPr bwMode="auto">
          <a:xfrm>
            <a:off x="5173656" y="1142984"/>
            <a:ext cx="607223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خطط انسيابي: معالجة متعاقبة 4">
            <a:extLst>
              <a:ext uri="{FF2B5EF4-FFF2-40B4-BE49-F238E27FC236}">
                <a16:creationId xmlns="" xmlns:a16="http://schemas.microsoft.com/office/drawing/2014/main" id="{52E8526E-16AE-4297-936A-AA6FA1ED9447}"/>
              </a:ext>
            </a:extLst>
          </p:cNvPr>
          <p:cNvSpPr/>
          <p:nvPr/>
        </p:nvSpPr>
        <p:spPr>
          <a:xfrm>
            <a:off x="5459408" y="1408940"/>
            <a:ext cx="3929090" cy="1091366"/>
          </a:xfrm>
          <a:prstGeom prst="flowChartAlternateProcess">
            <a:avLst/>
          </a:prstGeom>
          <a:no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5400" b="1" dirty="0" smtClean="0">
                <a:solidFill>
                  <a:srgbClr val="0000FF"/>
                </a:solidFill>
                <a:effectLst>
                  <a:outerShdw blurRad="38100" dist="38100" dir="2700000" algn="tl">
                    <a:srgbClr val="000000">
                      <a:alpha val="43137"/>
                    </a:srgbClr>
                  </a:outerShdw>
                </a:effectLst>
              </a:rPr>
              <a:t>الوحدة الأول</a:t>
            </a:r>
            <a:r>
              <a:rPr lang="ar-SA" sz="5400" b="1" dirty="0" smtClean="0">
                <a:solidFill>
                  <a:srgbClr val="0000FF"/>
                </a:solidFill>
                <a:effectLst>
                  <a:outerShdw blurRad="38100" dist="38100" dir="2700000" algn="tl">
                    <a:srgbClr val="000000">
                      <a:alpha val="43137"/>
                    </a:srgbClr>
                  </a:outerShdw>
                </a:effectLst>
              </a:rPr>
              <a:t>ى</a:t>
            </a:r>
            <a:endParaRPr lang="ar-EG" sz="5400" b="1" dirty="0">
              <a:solidFill>
                <a:srgbClr val="0000FF"/>
              </a:solidFill>
              <a:effectLst>
                <a:outerShdw blurRad="38100" dist="38100" dir="2700000" algn="tl">
                  <a:srgbClr val="000000">
                    <a:alpha val="43137"/>
                  </a:srgbClr>
                </a:outerShdw>
              </a:effectLst>
            </a:endParaRPr>
          </a:p>
        </p:txBody>
      </p:sp>
      <p:sp>
        <p:nvSpPr>
          <p:cNvPr id="7" name="متوازي أضلاع 6">
            <a:extLst>
              <a:ext uri="{FF2B5EF4-FFF2-40B4-BE49-F238E27FC236}">
                <a16:creationId xmlns="" xmlns:a16="http://schemas.microsoft.com/office/drawing/2014/main" id="{52E8526E-16AE-4297-936A-AA6FA1ED9447}"/>
              </a:ext>
            </a:extLst>
          </p:cNvPr>
          <p:cNvSpPr/>
          <p:nvPr/>
        </p:nvSpPr>
        <p:spPr>
          <a:xfrm>
            <a:off x="2501950" y="3429000"/>
            <a:ext cx="5929354" cy="1091366"/>
          </a:xfrm>
          <a:prstGeom prst="parallelogram">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5400" b="1" dirty="0">
                <a:ln>
                  <a:solidFill>
                    <a:schemeClr val="tx1"/>
                  </a:solidFill>
                </a:ln>
                <a:solidFill>
                  <a:srgbClr val="FF0000"/>
                </a:solidFill>
                <a:effectLst>
                  <a:outerShdw blurRad="38100" dist="38100" dir="2700000" algn="tl">
                    <a:srgbClr val="000000">
                      <a:alpha val="43137"/>
                    </a:srgbClr>
                  </a:outerShdw>
                </a:effectLst>
              </a:rPr>
              <a:t>مقدمة في علم القانون</a:t>
            </a:r>
          </a:p>
        </p:txBody>
      </p:sp>
      <p:pic>
        <p:nvPicPr>
          <p:cNvPr id="8" name="صورة 7" descr="62b1af9ca1b79.png"/>
          <p:cNvPicPr>
            <a:picLocks noChangeAspect="1"/>
          </p:cNvPicPr>
          <p:nvPr/>
        </p:nvPicPr>
        <p:blipFill>
          <a:blip r:embed="rId4" cstate="print"/>
          <a:stretch>
            <a:fillRect/>
          </a:stretch>
        </p:blipFill>
        <p:spPr>
          <a:xfrm>
            <a:off x="845766" y="764704"/>
            <a:ext cx="1599436" cy="864096"/>
          </a:xfrm>
          <a:prstGeom prst="rect">
            <a:avLst/>
          </a:prstGeom>
        </p:spPr>
      </p:pic>
      <p:sp>
        <p:nvSpPr>
          <p:cNvPr id="9" name="مربع نص 8"/>
          <p:cNvSpPr txBox="1"/>
          <p:nvPr/>
        </p:nvSpPr>
        <p:spPr>
          <a:xfrm>
            <a:off x="3870102" y="5229200"/>
            <a:ext cx="4006225" cy="461665"/>
          </a:xfrm>
          <a:prstGeom prst="rect">
            <a:avLst/>
          </a:prstGeom>
          <a:noFill/>
        </p:spPr>
        <p:txBody>
          <a:bodyPr wrap="none" rtlCol="1">
            <a:spAutoFit/>
          </a:bodyPr>
          <a:lstStyle/>
          <a:p>
            <a:r>
              <a:rPr lang="ar-SA" sz="2400" dirty="0" smtClean="0">
                <a:solidFill>
                  <a:schemeClr val="accent6"/>
                </a:solidFill>
                <a:cs typeface="PT Bold Heading" pitchFamily="2" charset="-78"/>
              </a:rPr>
              <a:t>معلم </a:t>
            </a:r>
            <a:r>
              <a:rPr lang="ar-SA" sz="2400" dirty="0" err="1" smtClean="0">
                <a:solidFill>
                  <a:schemeClr val="accent6"/>
                </a:solidFill>
                <a:cs typeface="PT Bold Heading" pitchFamily="2" charset="-78"/>
              </a:rPr>
              <a:t>المادة </a:t>
            </a:r>
            <a:r>
              <a:rPr lang="ar-SA" sz="2400" dirty="0" smtClean="0">
                <a:solidFill>
                  <a:schemeClr val="accent6"/>
                </a:solidFill>
                <a:cs typeface="PT Bold Heading" pitchFamily="2" charset="-78"/>
              </a:rPr>
              <a:t>: عادل مسفر الشهري </a:t>
            </a:r>
            <a:endParaRPr lang="ar-SA" sz="2400" dirty="0">
              <a:solidFill>
                <a:schemeClr val="accent6"/>
              </a:solidFill>
              <a:cs typeface="PT Bold Heading" pitchFamily="2" charset="-78"/>
            </a:endParaRPr>
          </a:p>
        </p:txBody>
      </p:sp>
      <p:pic>
        <p:nvPicPr>
          <p:cNvPr id="10" name="Picture 2" descr="بعض خدمات تويتر لن تكون مجانية.. قريباً - MnAmerica">
            <a:hlinkClick r:id="rId5"/>
          </p:cNvPr>
          <p:cNvPicPr>
            <a:picLocks noChangeAspect="1" noChangeArrowheads="1"/>
          </p:cNvPicPr>
          <p:nvPr/>
        </p:nvPicPr>
        <p:blipFill>
          <a:blip r:embed="rId6" cstate="print">
            <a:clrChange>
              <a:clrFrom>
                <a:srgbClr val="F7F3F2"/>
              </a:clrFrom>
              <a:clrTo>
                <a:srgbClr val="F7F3F2">
                  <a:alpha val="0"/>
                </a:srgbClr>
              </a:clrTo>
            </a:clrChange>
          </a:blip>
          <a:srcRect/>
          <a:stretch>
            <a:fillRect/>
          </a:stretch>
        </p:blipFill>
        <p:spPr bwMode="auto">
          <a:xfrm>
            <a:off x="5598294" y="5661248"/>
            <a:ext cx="800939" cy="5760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904CFAC9-B726-4B42-AC0C-CB3917B359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742" y="620688"/>
            <a:ext cx="10801200" cy="6237312"/>
          </a:xfrm>
          <a:prstGeom prst="rect">
            <a:avLst/>
          </a:prstGeom>
        </p:spPr>
      </p:pic>
      <p:sp>
        <p:nvSpPr>
          <p:cNvPr id="4" name="مستطيل 4">
            <a:extLst>
              <a:ext uri="{FF2B5EF4-FFF2-40B4-BE49-F238E27FC236}">
                <a16:creationId xmlns="" xmlns:a16="http://schemas.microsoft.com/office/drawing/2014/main" id="{D086A464-9597-43BA-AB00-D958E8AD8261}"/>
              </a:ext>
            </a:extLst>
          </p:cNvPr>
          <p:cNvSpPr/>
          <p:nvPr/>
        </p:nvSpPr>
        <p:spPr>
          <a:xfrm>
            <a:off x="3366046" y="2276872"/>
            <a:ext cx="6120680" cy="2554545"/>
          </a:xfrm>
          <a:prstGeom prst="rect">
            <a:avLst/>
          </a:prstGeom>
        </p:spPr>
        <p:txBody>
          <a:bodyPr wrap="square">
            <a:spAutoFit/>
          </a:bodyPr>
          <a:lstStyle/>
          <a:p>
            <a:pPr algn="ctr" rtl="1"/>
            <a:r>
              <a:rPr lang="ar-EG" sz="3200" b="1" dirty="0">
                <a:ln>
                  <a:solidFill>
                    <a:schemeClr val="tx1"/>
                  </a:solidFill>
                </a:ln>
              </a:rPr>
              <a:t>5- العامل الجغرافي والبيئي: إذ تتطلب طبيعة البلد الجغرافية والبيئية قوانين خاصة تلائم طبيعتها، مثل ما تصدره الدول الساحلية من قوانين تنظم الملاحة البحرية لا يتم إصدارها في الدول غير الساحلية</a:t>
            </a:r>
          </a:p>
        </p:txBody>
      </p:sp>
      <p:pic>
        <p:nvPicPr>
          <p:cNvPr id="5" name="صورة 4"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1880788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EB5FB54-50DE-445E-83C6-94D6ED7349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547" y="1160748"/>
            <a:ext cx="12700247" cy="4536504"/>
          </a:xfrm>
          <a:prstGeom prst="rect">
            <a:avLst/>
          </a:prstGeom>
        </p:spPr>
      </p:pic>
      <p:sp>
        <p:nvSpPr>
          <p:cNvPr id="4" name="مستطيل 4">
            <a:extLst>
              <a:ext uri="{FF2B5EF4-FFF2-40B4-BE49-F238E27FC236}">
                <a16:creationId xmlns="" xmlns:a16="http://schemas.microsoft.com/office/drawing/2014/main" id="{D086A464-9597-43BA-AB00-D958E8AD8261}"/>
              </a:ext>
            </a:extLst>
          </p:cNvPr>
          <p:cNvSpPr/>
          <p:nvPr/>
        </p:nvSpPr>
        <p:spPr>
          <a:xfrm>
            <a:off x="1997894" y="1988840"/>
            <a:ext cx="8208912" cy="3170099"/>
          </a:xfrm>
          <a:prstGeom prst="rect">
            <a:avLst/>
          </a:prstGeom>
        </p:spPr>
        <p:txBody>
          <a:bodyPr wrap="square">
            <a:spAutoFit/>
          </a:bodyPr>
          <a:lstStyle/>
          <a:p>
            <a:pPr algn="ctr" rtl="1"/>
            <a:r>
              <a:rPr lang="ar-EG" sz="4000" b="1" dirty="0">
                <a:ln>
                  <a:solidFill>
                    <a:schemeClr val="tx1"/>
                  </a:solidFill>
                </a:ln>
              </a:rPr>
              <a:t>العامل التاريخي: حيث تتمتع كل حضارة بتاريخ يختلف عن الحضارات الأخرى؛ مما يؤدي إلى وجود قواعد قانونية ذات طابع خاص بتلك الحضارة؛ مثال ذلك: بعض القواعد المنظمة للحج والعمرة لها امتداد تاريخي.</a:t>
            </a:r>
          </a:p>
        </p:txBody>
      </p:sp>
      <p:pic>
        <p:nvPicPr>
          <p:cNvPr id="5" name="صورة 4"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4258383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376088177"/>
              </p:ext>
            </p:extLst>
          </p:nvPr>
        </p:nvGraphicFramePr>
        <p:xfrm>
          <a:off x="1173128" y="857232"/>
          <a:ext cx="10072758" cy="3591667"/>
        </p:xfrm>
        <a:graphic>
          <a:graphicData uri="http://schemas.openxmlformats.org/drawingml/2006/table">
            <a:tbl>
              <a:tblPr rtl="1" firstRow="1" bandRow="1">
                <a:solidFill>
                  <a:schemeClr val="accent6">
                    <a:lumMod val="60000"/>
                    <a:lumOff val="40000"/>
                  </a:schemeClr>
                </a:solidFill>
                <a:effectLst>
                  <a:innerShdw blurRad="63500" dist="50800" dir="13500000">
                    <a:prstClr val="black">
                      <a:alpha val="50000"/>
                    </a:prstClr>
                  </a:innerShdw>
                </a:effectLst>
                <a:tableStyleId>{5C22544A-7EE6-4342-B048-85BDC9FD1C3A}</a:tableStyleId>
              </a:tblPr>
              <a:tblGrid>
                <a:gridCol w="1087962">
                  <a:extLst>
                    <a:ext uri="{9D8B030D-6E8A-4147-A177-3AD203B41FA5}">
                      <a16:colId xmlns="" xmlns:a16="http://schemas.microsoft.com/office/drawing/2014/main" val="20000"/>
                    </a:ext>
                  </a:extLst>
                </a:gridCol>
                <a:gridCol w="8984796">
                  <a:extLst>
                    <a:ext uri="{9D8B030D-6E8A-4147-A177-3AD203B41FA5}">
                      <a16:colId xmlns="" xmlns:a16="http://schemas.microsoft.com/office/drawing/2014/main" val="20001"/>
                    </a:ext>
                  </a:extLst>
                </a:gridCol>
              </a:tblGrid>
              <a:tr h="939907">
                <a:tc rowSpan="2">
                  <a:txBody>
                    <a:bodyPr/>
                    <a:lstStyle/>
                    <a:p>
                      <a:pPr algn="ctr" rtl="0"/>
                      <a:r>
                        <a:rPr lang="ar-EG" sz="2800" b="1" dirty="0">
                          <a:solidFill>
                            <a:srgbClr val="FF0000"/>
                          </a:solidFill>
                        </a:rPr>
                        <a:t>نشاط إثرائي </a:t>
                      </a:r>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FFCC"/>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2800" b="1" dirty="0">
                          <a:solidFill>
                            <a:schemeClr val="accent6">
                              <a:lumMod val="50000"/>
                            </a:schemeClr>
                          </a:solidFill>
                        </a:rPr>
                        <a:t>           </a:t>
                      </a:r>
                      <a:r>
                        <a:rPr lang="ar-EG" sz="3600" b="1" u="sng" dirty="0">
                          <a:solidFill>
                            <a:schemeClr val="accent6">
                              <a:lumMod val="50000"/>
                            </a:schemeClr>
                          </a:solidFill>
                        </a:rPr>
                        <a:t>أناقش وأدون</a:t>
                      </a:r>
                      <a:endParaRPr lang="ar-EG" sz="2800" b="1" u="sng" dirty="0">
                        <a:solidFill>
                          <a:schemeClr val="accent6">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2489117">
                <a:tc vMerge="1">
                  <a:txBody>
                    <a:bodyPr/>
                    <a:lstStyle/>
                    <a:p>
                      <a:pPr rtl="1"/>
                      <a:endParaRPr lang="ar-EG" dirty="0"/>
                    </a:p>
                  </a:txBody>
                  <a:tcPr vert="vert270" anchor="ctr"/>
                </a:tc>
                <a:tc>
                  <a:txBody>
                    <a:bodyPr/>
                    <a:lstStyle/>
                    <a:p>
                      <a:pPr marL="0" marR="0" indent="0" algn="r" defTabSz="914400" rtl="1" eaLnBrk="1" fontAlgn="auto" latinLnBrk="0" hangingPunct="1">
                        <a:lnSpc>
                          <a:spcPct val="150000"/>
                        </a:lnSpc>
                        <a:spcBef>
                          <a:spcPts val="0"/>
                        </a:spcBef>
                        <a:spcAft>
                          <a:spcPts val="0"/>
                        </a:spcAft>
                        <a:buClrTx/>
                        <a:buSzTx/>
                        <a:buFontTx/>
                        <a:buNone/>
                        <a:tabLst/>
                        <a:defRPr/>
                      </a:pPr>
                      <a:r>
                        <a:rPr lang="ar-EG" sz="2800" b="1" dirty="0"/>
                        <a:t>ناقش مع المعلم/ المعلمة وطلبة الفصل قاعدة قانونية أقرّتها المملكة العربية السعودية لحماية الصحة العامة عندما وقعت جائحة كورونا ( </a:t>
                      </a:r>
                      <a:r>
                        <a:rPr lang="en-US" sz="2800" b="1" dirty="0"/>
                        <a:t>.(COVID-19</a:t>
                      </a:r>
                      <a:r>
                        <a:rPr lang="ar-EG" sz="2800" b="1" dirty="0"/>
                        <a:t> </a:t>
                      </a:r>
                    </a:p>
                    <a:p>
                      <a:pPr marL="0" marR="0" indent="0" algn="ctr" defTabSz="914400" rtl="1" eaLnBrk="1" fontAlgn="auto" latinLnBrk="0" hangingPunct="1">
                        <a:lnSpc>
                          <a:spcPct val="150000"/>
                        </a:lnSpc>
                        <a:spcBef>
                          <a:spcPts val="0"/>
                        </a:spcBef>
                        <a:spcAft>
                          <a:spcPts val="0"/>
                        </a:spcAft>
                        <a:buClrTx/>
                        <a:buSzTx/>
                        <a:buFontTx/>
                        <a:buNone/>
                        <a:tabLst/>
                        <a:defRPr/>
                      </a:pPr>
                      <a:r>
                        <a:rPr lang="ar-EG" sz="2800" b="1" dirty="0"/>
                        <a:t>......................................................................</a:t>
                      </a:r>
                    </a:p>
                    <a:p>
                      <a:pPr marL="0" marR="0" indent="0" algn="ctr" defTabSz="914400" rtl="1" eaLnBrk="1" fontAlgn="auto" latinLnBrk="0" hangingPunct="1">
                        <a:lnSpc>
                          <a:spcPct val="150000"/>
                        </a:lnSpc>
                        <a:spcBef>
                          <a:spcPts val="0"/>
                        </a:spcBef>
                        <a:spcAft>
                          <a:spcPts val="0"/>
                        </a:spcAft>
                        <a:buClrTx/>
                        <a:buSzTx/>
                        <a:buFontTx/>
                        <a:buNone/>
                        <a:tabLst/>
                        <a:defRPr/>
                      </a:pPr>
                      <a:r>
                        <a:rPr lang="ar-EG" sz="2800" b="1"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bl>
          </a:graphicData>
        </a:graphic>
      </p:graphicFrame>
      <p:pic>
        <p:nvPicPr>
          <p:cNvPr id="2" name="Picture 1">
            <a:extLst>
              <a:ext uri="{FF2B5EF4-FFF2-40B4-BE49-F238E27FC236}">
                <a16:creationId xmlns="" xmlns:a16="http://schemas.microsoft.com/office/drawing/2014/main" id="{D685B784-7686-4AA0-8BC1-F0EB58BEA63D}"/>
              </a:ext>
            </a:extLst>
          </p:cNvPr>
          <p:cNvPicPr>
            <a:picLocks noChangeAspect="1"/>
          </p:cNvPicPr>
          <p:nvPr/>
        </p:nvPicPr>
        <p:blipFill>
          <a:blip r:embed="rId2" cstate="print"/>
          <a:stretch>
            <a:fillRect/>
          </a:stretch>
        </p:blipFill>
        <p:spPr>
          <a:xfrm>
            <a:off x="9198694" y="908720"/>
            <a:ext cx="720080" cy="774760"/>
          </a:xfrm>
          <a:prstGeom prst="rect">
            <a:avLst/>
          </a:prstGeom>
        </p:spPr>
      </p:pic>
      <p:sp>
        <p:nvSpPr>
          <p:cNvPr id="6" name="مستطيل 4">
            <a:extLst>
              <a:ext uri="{FF2B5EF4-FFF2-40B4-BE49-F238E27FC236}">
                <a16:creationId xmlns="" xmlns:a16="http://schemas.microsoft.com/office/drawing/2014/main" id="{E2B8D8F5-113A-4A84-BB3D-68BC51A6F28C}"/>
              </a:ext>
            </a:extLst>
          </p:cNvPr>
          <p:cNvSpPr/>
          <p:nvPr/>
        </p:nvSpPr>
        <p:spPr>
          <a:xfrm>
            <a:off x="4374158" y="2996952"/>
            <a:ext cx="2596128" cy="523220"/>
          </a:xfrm>
          <a:prstGeom prst="rect">
            <a:avLst/>
          </a:prstGeom>
        </p:spPr>
        <p:txBody>
          <a:bodyPr wrap="square">
            <a:spAutoFit/>
          </a:bodyPr>
          <a:lstStyle/>
          <a:p>
            <a:pPr algn="ctr" rtl="1"/>
            <a:r>
              <a:rPr lang="ar-EG" sz="2800" b="1" dirty="0">
                <a:ln>
                  <a:solidFill>
                    <a:srgbClr val="0000FF"/>
                  </a:solidFill>
                </a:ln>
                <a:solidFill>
                  <a:srgbClr val="0000FF"/>
                </a:solidFill>
              </a:rPr>
              <a:t>التباعد الإجتماعي</a:t>
            </a:r>
          </a:p>
        </p:txBody>
      </p:sp>
    </p:spTree>
    <p:extLst>
      <p:ext uri="{BB962C8B-B14F-4D97-AF65-F5344CB8AC3E}">
        <p14:creationId xmlns:p14="http://schemas.microsoft.com/office/powerpoint/2010/main" val="416819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B30AF6C-52B7-4776-B4ED-1050CBFE32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600" t="52499" b="30701"/>
          <a:stretch/>
        </p:blipFill>
        <p:spPr>
          <a:xfrm>
            <a:off x="3078014" y="566598"/>
            <a:ext cx="7992887" cy="2274388"/>
          </a:xfrm>
          <a:prstGeom prst="rect">
            <a:avLst/>
          </a:prstGeom>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982102" y="2786058"/>
            <a:ext cx="10088800" cy="3505344"/>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4000" b="1" dirty="0">
                <a:ln>
                  <a:solidFill>
                    <a:srgbClr val="0000FF"/>
                  </a:solidFill>
                </a:ln>
                <a:solidFill>
                  <a:srgbClr val="0000FF"/>
                </a:solidFill>
              </a:rPr>
              <a:t>الإنسان كائن اجتماعي بطبعه، ويحتاج إلى العيش في مجتمع يضم أفرادًا تنشأ بينهم علاقات ومعاملات ينجم عنها تعارض في المصالح قد تؤدي إلى منازعات، وبالتالي لا بد من وجود قواعد قانونية تنظم سلوك الأفراد في العلاقات والمعاملات وتحفظ الحقوق وتحل المنازعات</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4158134" y="980728"/>
            <a:ext cx="5401474" cy="892552"/>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5400" b="1" dirty="0">
                <a:ln>
                  <a:solidFill>
                    <a:schemeClr val="tx1"/>
                  </a:solidFill>
                </a:ln>
              </a:rPr>
              <a:t>وظيفة القانون</a:t>
            </a:r>
            <a:endParaRPr lang="en-US" sz="5400" dirty="0">
              <a:ln>
                <a:solidFill>
                  <a:srgbClr val="C00000"/>
                </a:solidFill>
              </a:ln>
            </a:endParaRPr>
          </a:p>
        </p:txBody>
      </p:sp>
      <p:pic>
        <p:nvPicPr>
          <p:cNvPr id="6" name="صورة 5"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61256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9E7FFD21-2DD1-4D59-8A5F-709AC7023D4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67" t="45801" r="5833" b="30049"/>
          <a:stretch/>
        </p:blipFill>
        <p:spPr>
          <a:xfrm>
            <a:off x="485726" y="332656"/>
            <a:ext cx="11718974" cy="6912768"/>
          </a:xfrm>
          <a:prstGeom prst="rect">
            <a:avLst/>
          </a:prstGeom>
        </p:spPr>
      </p:pic>
      <p:sp>
        <p:nvSpPr>
          <p:cNvPr id="4" name="مستطيل 4">
            <a:extLst>
              <a:ext uri="{FF2B5EF4-FFF2-40B4-BE49-F238E27FC236}">
                <a16:creationId xmlns="" xmlns:a16="http://schemas.microsoft.com/office/drawing/2014/main" id="{D086A464-9597-43BA-AB00-D958E8AD8261}"/>
              </a:ext>
            </a:extLst>
          </p:cNvPr>
          <p:cNvSpPr/>
          <p:nvPr/>
        </p:nvSpPr>
        <p:spPr>
          <a:xfrm>
            <a:off x="845766" y="980728"/>
            <a:ext cx="10153128" cy="3970318"/>
          </a:xfrm>
          <a:prstGeom prst="rect">
            <a:avLst/>
          </a:prstGeom>
        </p:spPr>
        <p:txBody>
          <a:bodyPr wrap="square">
            <a:spAutoFit/>
          </a:bodyPr>
          <a:lstStyle/>
          <a:p>
            <a:pPr algn="r" rtl="1"/>
            <a:r>
              <a:rPr lang="ar-EG" sz="3600" b="1" dirty="0">
                <a:ln>
                  <a:solidFill>
                    <a:schemeClr val="tx1"/>
                  </a:solidFill>
                </a:ln>
                <a:solidFill>
                  <a:srgbClr val="FF0000"/>
                </a:solidFill>
              </a:rPr>
              <a:t>وتكمن أهمية القانون في حياة البشرية في الوظائف التي يقوم بها، ومنها على سبيل المثال لا الحصر</a:t>
            </a:r>
            <a:r>
              <a:rPr lang="ar-EG" sz="3600" b="1" dirty="0">
                <a:ln>
                  <a:solidFill>
                    <a:schemeClr val="tx1"/>
                  </a:solidFill>
                </a:ln>
              </a:rPr>
              <a:t>:</a:t>
            </a:r>
          </a:p>
          <a:p>
            <a:pPr marL="365125" indent="-365125" algn="r" rtl="1">
              <a:buFont typeface="+mj-lt"/>
              <a:buAutoNum type="arabicPeriod"/>
            </a:pPr>
            <a:r>
              <a:rPr lang="ar-EG" sz="3600" b="1" dirty="0">
                <a:ln>
                  <a:solidFill>
                    <a:schemeClr val="bg1"/>
                  </a:solidFill>
                </a:ln>
                <a:solidFill>
                  <a:schemeClr val="bg1"/>
                </a:solidFill>
              </a:rPr>
              <a:t>الحفاظ على كيان المجتمع وأمنه واستقراره وطمأنينته، من خلال الالتزام بالسلوك الذي يفرضه على المجتمع.</a:t>
            </a:r>
          </a:p>
          <a:p>
            <a:pPr marL="365125" indent="-365125" algn="r" rtl="1">
              <a:buFont typeface="+mj-lt"/>
              <a:buAutoNum type="arabicPeriod"/>
            </a:pPr>
            <a:r>
              <a:rPr lang="ar-EG" sz="3600" b="1" dirty="0">
                <a:ln>
                  <a:solidFill>
                    <a:schemeClr val="bg1"/>
                  </a:solidFill>
                </a:ln>
                <a:solidFill>
                  <a:schemeClr val="bg1"/>
                </a:solidFill>
              </a:rPr>
              <a:t>أداة لتحقيق العدل والتوازن بين المصالح في المجتمع.</a:t>
            </a:r>
          </a:p>
          <a:p>
            <a:pPr marL="365125" indent="-365125" algn="r" rtl="1">
              <a:buFont typeface="+mj-lt"/>
              <a:buAutoNum type="arabicPeriod"/>
            </a:pPr>
            <a:r>
              <a:rPr lang="ar-EG" sz="3600" b="1" dirty="0">
                <a:ln>
                  <a:solidFill>
                    <a:schemeClr val="bg1"/>
                  </a:solidFill>
                </a:ln>
                <a:solidFill>
                  <a:schemeClr val="bg1"/>
                </a:solidFill>
              </a:rPr>
              <a:t>وسيلة لضمان حماية حريات الأفراد وصيانة الحقوق الشخصية؛ كحق التملك، والحقوق الفردية كحق الحياة وحق العمل.</a:t>
            </a:r>
          </a:p>
        </p:txBody>
      </p:sp>
    </p:spTree>
    <p:extLst>
      <p:ext uri="{BB962C8B-B14F-4D97-AF65-F5344CB8AC3E}">
        <p14:creationId xmlns:p14="http://schemas.microsoft.com/office/powerpoint/2010/main" val="1916231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875" b="100000" l="10000" r="90000"/>
                    </a14:imgEffect>
                  </a14:imgLayer>
                </a14:imgProps>
              </a:ext>
            </a:extLst>
          </a:blip>
          <a:srcRect l="19996" t="1453" r="26872"/>
          <a:stretch/>
        </p:blipFill>
        <p:spPr>
          <a:xfrm>
            <a:off x="1744632" y="928670"/>
            <a:ext cx="8786874" cy="4844845"/>
          </a:xfrm>
          <a:prstGeom prst="rect">
            <a:avLst/>
          </a:prstGeom>
        </p:spPr>
      </p:pic>
      <p:sp>
        <p:nvSpPr>
          <p:cNvPr id="5"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3455336" y="2961687"/>
            <a:ext cx="6076038" cy="1538883"/>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9600" b="1" dirty="0">
                <a:ln>
                  <a:solidFill>
                    <a:schemeClr val="tx1"/>
                  </a:solidFill>
                </a:ln>
                <a:solidFill>
                  <a:srgbClr val="FF0000"/>
                </a:solidFill>
              </a:rPr>
              <a:t>التقويم</a:t>
            </a:r>
            <a:endParaRPr lang="en-US" sz="9600" dirty="0">
              <a:ln>
                <a:solidFill>
                  <a:srgbClr val="C00000"/>
                </a:solidFill>
              </a:ln>
              <a:solidFill>
                <a:srgbClr val="C00000"/>
              </a:solidFill>
            </a:endParaRPr>
          </a:p>
        </p:txBody>
      </p:sp>
      <p:pic>
        <p:nvPicPr>
          <p:cNvPr id="6" name="صورة 5" descr="62b1af9ca1b79.png"/>
          <p:cNvPicPr>
            <a:picLocks noChangeAspect="1"/>
          </p:cNvPicPr>
          <p:nvPr/>
        </p:nvPicPr>
        <p:blipFill>
          <a:blip r:embed="rId4"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 xmlns:a16="http://schemas.microsoft.com/office/drawing/2014/main" id="{B3234545-C0AB-43D9-B883-59F86BE8E7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73722" y="642918"/>
            <a:ext cx="4752212" cy="2021840"/>
          </a:xfrm>
          <a:prstGeom prst="rect">
            <a:avLst/>
          </a:prstGeom>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815938" y="2786058"/>
            <a:ext cx="10088800" cy="321471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solidFill>
                  <a:schemeClr val="tx1"/>
                </a:solidFill>
              </a:rPr>
              <a:t>ما أثر العامل الاقتصادي وأثر العامل الاجتماعي في تطور القانون؟</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7531110" y="1071546"/>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اتحقق</a:t>
            </a:r>
            <a:endParaRPr lang="en-US" sz="4000" dirty="0">
              <a:ln>
                <a:solidFill>
                  <a:srgbClr val="C00000"/>
                </a:solidFill>
              </a:ln>
              <a:solidFill>
                <a:srgbClr val="0000FF"/>
              </a:solidFill>
            </a:endParaRPr>
          </a:p>
        </p:txBody>
      </p:sp>
      <p:pic>
        <p:nvPicPr>
          <p:cNvPr id="5" name="صورة 4"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5736917A-6DA1-4938-AAC7-28F18EFC3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5292" y="332656"/>
            <a:ext cx="4009641" cy="2714620"/>
          </a:xfrm>
          <a:prstGeom prst="rect">
            <a:avLst/>
          </a:prstGeom>
        </p:spPr>
      </p:pic>
      <p:sp>
        <p:nvSpPr>
          <p:cNvPr id="5" name="مستطيل: زوايا مستديرة 2">
            <a:extLst>
              <a:ext uri="{FF2B5EF4-FFF2-40B4-BE49-F238E27FC236}">
                <a16:creationId xmlns="" xmlns:a16="http://schemas.microsoft.com/office/drawing/2014/main" id="{DECA2D8D-E114-4A7E-87D7-15D7A4DD3691}"/>
              </a:ext>
            </a:extLst>
          </p:cNvPr>
          <p:cNvSpPr/>
          <p:nvPr/>
        </p:nvSpPr>
        <p:spPr>
          <a:xfrm>
            <a:off x="910094" y="2786058"/>
            <a:ext cx="10088800" cy="3523262"/>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marL="742950" indent="-742950" algn="r" rtl="1">
              <a:buFont typeface="+mj-lt"/>
              <a:buAutoNum type="arabicPeriod"/>
            </a:pPr>
            <a:r>
              <a:rPr lang="ar-EG" sz="3600" b="1" dirty="0">
                <a:solidFill>
                  <a:srgbClr val="0000FF"/>
                </a:solidFill>
              </a:rPr>
              <a:t>العامل الاقتصادي: حيث ظهرت عقود جديدة لها أهميتها في الحياة الاقتصادية، مثل عقد التأمين كما ظهرت قواعد قانونية جديدة لمواكبة الوضع الاقتصادي، مثل القانون الضريبي.</a:t>
            </a:r>
          </a:p>
          <a:p>
            <a:pPr marL="742950" indent="-742950" algn="r" rtl="1">
              <a:buFont typeface="+mj-lt"/>
              <a:buAutoNum type="arabicPeriod"/>
            </a:pPr>
            <a:r>
              <a:rPr lang="ar-EG" sz="3600" b="1" dirty="0">
                <a:solidFill>
                  <a:srgbClr val="0000FF"/>
                </a:solidFill>
              </a:rPr>
              <a:t>العامل الاجتماعي: إذ إن لكل دولة قوانينها الخاصة بها والمنبثقة من بيئتها الاجتماعية وخصوصيتها الثقافية.</a:t>
            </a:r>
          </a:p>
        </p:txBody>
      </p:sp>
      <p:sp>
        <p:nvSpPr>
          <p:cNvPr id="6"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8174052" y="1142984"/>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الإجابة </a:t>
            </a:r>
            <a:endParaRPr lang="en-US" sz="4000" dirty="0">
              <a:ln>
                <a:solidFill>
                  <a:srgbClr val="C00000"/>
                </a:solidFill>
              </a:ln>
              <a:solidFill>
                <a:srgbClr val="0000FF"/>
              </a:solidFill>
            </a:endParaRPr>
          </a:p>
        </p:txBody>
      </p:sp>
      <p:pic>
        <p:nvPicPr>
          <p:cNvPr id="8" name="صورة 7"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20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مواضيع للنقاش , ازاي تخلق حوار جيد - غدر و خيانة"/>
          <p:cNvPicPr>
            <a:picLocks noChangeAspect="1" noChangeArrowheads="1"/>
          </p:cNvPicPr>
          <p:nvPr/>
        </p:nvPicPr>
        <p:blipFill>
          <a:blip r:embed="rId2" cstate="print"/>
          <a:srcRect/>
          <a:stretch>
            <a:fillRect/>
          </a:stretch>
        </p:blipFill>
        <p:spPr bwMode="auto">
          <a:xfrm>
            <a:off x="4816466" y="642918"/>
            <a:ext cx="2928958" cy="1847851"/>
          </a:xfrm>
          <a:prstGeom prst="rect">
            <a:avLst/>
          </a:prstGeom>
          <a:ln>
            <a:noFill/>
          </a:ln>
          <a:effectLst>
            <a:softEdge rad="112500"/>
          </a:effectLst>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815938" y="2786058"/>
            <a:ext cx="10088800" cy="321471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solidFill>
                  <a:schemeClr val="tx1"/>
                </a:solidFill>
              </a:rPr>
              <a:t>ناقش بإيجاز وظائف القانون في حياة الأفراد والمجتمع؟</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7959738" y="1142984"/>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أناقش</a:t>
            </a:r>
            <a:endParaRPr lang="en-US" sz="4000" dirty="0">
              <a:ln>
                <a:solidFill>
                  <a:srgbClr val="C00000"/>
                </a:solidFill>
              </a:ln>
              <a:solidFill>
                <a:srgbClr val="0000FF"/>
              </a:solidFill>
            </a:endParaRPr>
          </a:p>
        </p:txBody>
      </p:sp>
      <p:pic>
        <p:nvPicPr>
          <p:cNvPr id="5" name="صورة 4"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5736917A-6DA1-4938-AAC7-28F18EFC3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730" y="285728"/>
            <a:ext cx="4009641" cy="1928826"/>
          </a:xfrm>
          <a:prstGeom prst="rect">
            <a:avLst/>
          </a:prstGeom>
        </p:spPr>
      </p:pic>
      <p:sp>
        <p:nvSpPr>
          <p:cNvPr id="5" name="مستطيل: زوايا مستديرة 2">
            <a:extLst>
              <a:ext uri="{FF2B5EF4-FFF2-40B4-BE49-F238E27FC236}">
                <a16:creationId xmlns="" xmlns:a16="http://schemas.microsoft.com/office/drawing/2014/main" id="{DECA2D8D-E114-4A7E-87D7-15D7A4DD3691}"/>
              </a:ext>
            </a:extLst>
          </p:cNvPr>
          <p:cNvSpPr/>
          <p:nvPr/>
        </p:nvSpPr>
        <p:spPr>
          <a:xfrm>
            <a:off x="890942" y="2248854"/>
            <a:ext cx="10422816" cy="389479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algn="r" rtl="1"/>
            <a:r>
              <a:rPr lang="ar-EG" sz="2800" b="1" dirty="0">
                <a:solidFill>
                  <a:schemeClr val="tx1"/>
                </a:solidFill>
              </a:rPr>
              <a:t>لها دور كبير في تنظيم سلوك الأفراد في العلاقات والمعاملات كما انها تحفظ الحقوق وتحل النزاعات وتمكن أهميتها في الوظائف التي تقوم بها مثلا:</a:t>
            </a:r>
          </a:p>
          <a:p>
            <a:pPr marL="365125" indent="-365125" algn="r" rtl="1">
              <a:buFont typeface="+mj-lt"/>
              <a:buAutoNum type="arabicPeriod"/>
            </a:pPr>
            <a:r>
              <a:rPr lang="ar-EG" sz="2800" b="1" dirty="0">
                <a:ln>
                  <a:solidFill>
                    <a:srgbClr val="0000FF"/>
                  </a:solidFill>
                </a:ln>
                <a:solidFill>
                  <a:srgbClr val="0000FF"/>
                </a:solidFill>
              </a:rPr>
              <a:t>الحفاظ على كيان المجتمع وأمنه واستقراره وطمأنينته، من خلال الالتزام بالسلوك الذي يفرضه على المجتمع.</a:t>
            </a:r>
          </a:p>
          <a:p>
            <a:pPr marL="365125" indent="-365125" algn="r" rtl="1">
              <a:buFont typeface="+mj-lt"/>
              <a:buAutoNum type="arabicPeriod"/>
            </a:pPr>
            <a:r>
              <a:rPr lang="ar-EG" sz="2800" b="1" dirty="0">
                <a:ln>
                  <a:solidFill>
                    <a:srgbClr val="0000FF"/>
                  </a:solidFill>
                </a:ln>
                <a:solidFill>
                  <a:srgbClr val="0000FF"/>
                </a:solidFill>
              </a:rPr>
              <a:t>أداة لتحقيق العدل والتوازن بين المصالح في المجتمع.</a:t>
            </a:r>
          </a:p>
          <a:p>
            <a:pPr marL="365125" indent="-365125" algn="r" rtl="1">
              <a:buFont typeface="+mj-lt"/>
              <a:buAutoNum type="arabicPeriod"/>
            </a:pPr>
            <a:r>
              <a:rPr lang="ar-EG" sz="2800" b="1" dirty="0">
                <a:ln>
                  <a:solidFill>
                    <a:srgbClr val="0000FF"/>
                  </a:solidFill>
                </a:ln>
                <a:solidFill>
                  <a:srgbClr val="0000FF"/>
                </a:solidFill>
              </a:rPr>
              <a:t>وسيلة لضمان حماية حريات الأفراد وصيانة الحقوق الشخصية؛ كحق التملك، والحقوق الفردية كحق الحياة وحق العمل</a:t>
            </a:r>
            <a:r>
              <a:rPr lang="ar-EG" sz="3200" b="1" dirty="0">
                <a:ln>
                  <a:solidFill>
                    <a:srgbClr val="0000FF"/>
                  </a:solidFill>
                </a:ln>
                <a:solidFill>
                  <a:srgbClr val="0000FF"/>
                </a:solidFill>
              </a:rPr>
              <a:t>.</a:t>
            </a:r>
            <a:endParaRPr lang="ar-EG" sz="2800" b="1" dirty="0">
              <a:solidFill>
                <a:schemeClr val="tx1"/>
              </a:solidFill>
            </a:endParaRPr>
          </a:p>
        </p:txBody>
      </p:sp>
      <p:sp>
        <p:nvSpPr>
          <p:cNvPr id="6"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8674118" y="714356"/>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الإجابة </a:t>
            </a:r>
            <a:endParaRPr lang="en-US" sz="4000" dirty="0">
              <a:ln>
                <a:solidFill>
                  <a:srgbClr val="C00000"/>
                </a:solidFill>
              </a:ln>
              <a:solidFill>
                <a:srgbClr val="0000FF"/>
              </a:solidFill>
            </a:endParaRPr>
          </a:p>
        </p:txBody>
      </p:sp>
      <p:pic>
        <p:nvPicPr>
          <p:cNvPr id="8" name="صورة 7"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20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20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20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تصميم\خاص شغلي\خلفيات\صور وخلفيات png\PPT-Border-PNG.png"/>
          <p:cNvPicPr>
            <a:picLocks noChangeAspect="1" noChangeArrowheads="1"/>
          </p:cNvPicPr>
          <p:nvPr/>
        </p:nvPicPr>
        <p:blipFill>
          <a:blip r:embed="rId2" cstate="print"/>
          <a:srcRect/>
          <a:stretch>
            <a:fillRect/>
          </a:stretch>
        </p:blipFill>
        <p:spPr bwMode="auto">
          <a:xfrm>
            <a:off x="0" y="0"/>
            <a:ext cx="12204700" cy="6858000"/>
          </a:xfrm>
          <a:prstGeom prst="rect">
            <a:avLst/>
          </a:prstGeom>
          <a:noFill/>
        </p:spPr>
      </p:pic>
      <p:sp>
        <p:nvSpPr>
          <p:cNvPr id="4" name="مستطيل 3">
            <a:extLst>
              <a:ext uri="{FF2B5EF4-FFF2-40B4-BE49-F238E27FC236}">
                <a16:creationId xmlns="" xmlns:a16="http://schemas.microsoft.com/office/drawing/2014/main" id="{69C86254-3A2B-4B8D-B032-DC3D388DB730}"/>
              </a:ext>
            </a:extLst>
          </p:cNvPr>
          <p:cNvSpPr/>
          <p:nvPr/>
        </p:nvSpPr>
        <p:spPr>
          <a:xfrm>
            <a:off x="887376" y="1785926"/>
            <a:ext cx="10193263" cy="46434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EG" sz="2800" b="1" dirty="0">
                <a:solidFill>
                  <a:srgbClr val="C00000"/>
                </a:solidFill>
              </a:rPr>
              <a:t>أهداف الوحدة:</a:t>
            </a:r>
          </a:p>
          <a:p>
            <a:pPr algn="r" rtl="1"/>
            <a:r>
              <a:rPr lang="ar-EG" sz="2800" b="1" dirty="0">
                <a:solidFill>
                  <a:srgbClr val="C00000"/>
                </a:solidFill>
              </a:rPr>
              <a:t>يتوقع من المتعلم بعد دراسة الوحدة أن يكون قادرا على:</a:t>
            </a:r>
          </a:p>
          <a:p>
            <a:pPr algn="r" rtl="1"/>
            <a:endParaRPr lang="ar-EG" sz="2800" b="1" dirty="0">
              <a:ln>
                <a:solidFill>
                  <a:srgbClr val="0070C0"/>
                </a:solidFill>
              </a:ln>
              <a:solidFill>
                <a:schemeClr val="tx1"/>
              </a:solidFill>
            </a:endParaRPr>
          </a:p>
          <a:p>
            <a:pPr algn="r" rtl="1">
              <a:lnSpc>
                <a:spcPct val="150000"/>
              </a:lnSpc>
              <a:buFont typeface="Wingdings" pitchFamily="2" charset="2"/>
              <a:buChar char="ü"/>
            </a:pPr>
            <a:r>
              <a:rPr lang="ar-EG" sz="2800" b="1" dirty="0">
                <a:ln>
                  <a:solidFill>
                    <a:srgbClr val="0070C0"/>
                  </a:solidFill>
                </a:ln>
                <a:solidFill>
                  <a:schemeClr val="tx1"/>
                </a:solidFill>
              </a:rPr>
              <a:t>استذكار تاريخ نشأة علم القانون قبل الإسلام وبعد بعثة الرسول صلي الله عليه وسلم</a:t>
            </a:r>
          </a:p>
          <a:p>
            <a:pPr algn="r" rtl="1">
              <a:lnSpc>
                <a:spcPct val="150000"/>
              </a:lnSpc>
              <a:buFont typeface="Wingdings" pitchFamily="2" charset="2"/>
              <a:buChar char="ü"/>
            </a:pPr>
            <a:r>
              <a:rPr lang="ar-EG" sz="2800" b="1" dirty="0">
                <a:ln>
                  <a:solidFill>
                    <a:srgbClr val="0070C0"/>
                  </a:solidFill>
                </a:ln>
                <a:solidFill>
                  <a:schemeClr val="tx1"/>
                </a:solidFill>
              </a:rPr>
              <a:t>استيعاب أهمية وضرورة القانون في الوقت المعاصر والحضارات السابقة</a:t>
            </a:r>
          </a:p>
          <a:p>
            <a:pPr algn="r" rtl="1">
              <a:lnSpc>
                <a:spcPct val="150000"/>
              </a:lnSpc>
              <a:buFont typeface="Wingdings" pitchFamily="2" charset="2"/>
              <a:buChar char="ü"/>
            </a:pPr>
            <a:r>
              <a:rPr lang="ar-EG" sz="2800" b="1" dirty="0">
                <a:ln>
                  <a:solidFill>
                    <a:srgbClr val="0070C0"/>
                  </a:solidFill>
                </a:ln>
                <a:solidFill>
                  <a:schemeClr val="tx1"/>
                </a:solidFill>
              </a:rPr>
              <a:t>تتبع عوامل تطور النظم القانونية من العصور السابقة حتى عصرنا الحالي</a:t>
            </a:r>
          </a:p>
          <a:p>
            <a:pPr algn="r" rtl="1">
              <a:lnSpc>
                <a:spcPct val="150000"/>
              </a:lnSpc>
              <a:buFont typeface="Wingdings" pitchFamily="2" charset="2"/>
              <a:buChar char="ü"/>
            </a:pPr>
            <a:r>
              <a:rPr lang="ar-EG" sz="2800" b="1" dirty="0">
                <a:ln>
                  <a:solidFill>
                    <a:srgbClr val="0070C0"/>
                  </a:solidFill>
                </a:ln>
                <a:solidFill>
                  <a:schemeClr val="tx1"/>
                </a:solidFill>
              </a:rPr>
              <a:t>استخلاص أبرز وظائف القانون.</a:t>
            </a:r>
          </a:p>
        </p:txBody>
      </p:sp>
      <p:pic>
        <p:nvPicPr>
          <p:cNvPr id="5" name="صورة 4">
            <a:extLst>
              <a:ext uri="{FF2B5EF4-FFF2-40B4-BE49-F238E27FC236}">
                <a16:creationId xmlns="" xmlns:a16="http://schemas.microsoft.com/office/drawing/2014/main" id="{B28A86C3-2921-46BC-AB9E-F0A9AB804F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5094" y="500042"/>
            <a:ext cx="5006670" cy="2002969"/>
          </a:xfrm>
          <a:prstGeom prst="rect">
            <a:avLst/>
          </a:prstGeom>
        </p:spPr>
      </p:pic>
      <p:pic>
        <p:nvPicPr>
          <p:cNvPr id="6" name="صورة 5" descr="62b1af9ca1b79.png"/>
          <p:cNvPicPr>
            <a:picLocks noChangeAspect="1"/>
          </p:cNvPicPr>
          <p:nvPr/>
        </p:nvPicPr>
        <p:blipFill>
          <a:blip r:embed="rId4"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0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1277814" y="2786058"/>
            <a:ext cx="9626924" cy="321471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solidFill>
                  <a:schemeClr val="tx1"/>
                </a:solidFill>
              </a:rPr>
              <a:t>ما </a:t>
            </a:r>
            <a:r>
              <a:rPr lang="ar-EG" sz="3600" b="1" dirty="0"/>
              <a:t>النتائج المستفادة من معرفة تطوّر القانون</a:t>
            </a:r>
            <a:r>
              <a:rPr lang="ar-EG" sz="3600" b="1" dirty="0">
                <a:solidFill>
                  <a:schemeClr val="tx1"/>
                </a:solidFill>
              </a:rPr>
              <a:t>؟</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6602416" y="1285860"/>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أستنتج</a:t>
            </a:r>
            <a:endParaRPr lang="en-US" sz="4000" dirty="0">
              <a:ln>
                <a:solidFill>
                  <a:srgbClr val="C00000"/>
                </a:solidFill>
              </a:ln>
              <a:solidFill>
                <a:srgbClr val="0000FF"/>
              </a:solidFill>
            </a:endParaRPr>
          </a:p>
        </p:txBody>
      </p:sp>
      <p:pic>
        <p:nvPicPr>
          <p:cNvPr id="5" name="Picture 2" descr="الكرتون, كاريكاتير, الضوء صورة بابوا نيو غينيا">
            <a:extLst>
              <a:ext uri="{FF2B5EF4-FFF2-40B4-BE49-F238E27FC236}">
                <a16:creationId xmlns="" xmlns:a16="http://schemas.microsoft.com/office/drawing/2014/main" id="{F21679FD-D157-CD13-3084-E77FB496AB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5556" y="571480"/>
            <a:ext cx="2322428" cy="1928826"/>
          </a:xfrm>
          <a:prstGeom prst="rect">
            <a:avLst/>
          </a:prstGeom>
          <a:noFill/>
          <a:extLst>
            <a:ext uri="{909E8E84-426E-40DD-AFC4-6F175D3DCCD1}">
              <a14:hiddenFill xmlns:a14="http://schemas.microsoft.com/office/drawing/2010/main">
                <a:solidFill>
                  <a:srgbClr val="FFFFFF"/>
                </a:solidFill>
              </a14:hiddenFill>
            </a:ext>
          </a:extLst>
        </p:spPr>
      </p:pic>
      <p:pic>
        <p:nvPicPr>
          <p:cNvPr id="6" name="صورة 5"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5736917A-6DA1-4938-AAC7-28F18EFC3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730" y="285728"/>
            <a:ext cx="4009641" cy="1928826"/>
          </a:xfrm>
          <a:prstGeom prst="rect">
            <a:avLst/>
          </a:prstGeom>
        </p:spPr>
      </p:pic>
      <p:sp>
        <p:nvSpPr>
          <p:cNvPr id="5" name="مستطيل: زوايا مستديرة 2">
            <a:extLst>
              <a:ext uri="{FF2B5EF4-FFF2-40B4-BE49-F238E27FC236}">
                <a16:creationId xmlns="" xmlns:a16="http://schemas.microsoft.com/office/drawing/2014/main" id="{DECA2D8D-E114-4A7E-87D7-15D7A4DD3691}"/>
              </a:ext>
            </a:extLst>
          </p:cNvPr>
          <p:cNvSpPr/>
          <p:nvPr/>
        </p:nvSpPr>
        <p:spPr>
          <a:xfrm>
            <a:off x="1530318" y="2500306"/>
            <a:ext cx="9644130" cy="3143272"/>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algn="r" rtl="1"/>
            <a:endParaRPr lang="ar-EG" sz="3200" b="1" dirty="0">
              <a:solidFill>
                <a:srgbClr val="0000FF"/>
              </a:solidFill>
            </a:endParaRPr>
          </a:p>
        </p:txBody>
      </p:sp>
      <p:sp>
        <p:nvSpPr>
          <p:cNvPr id="6"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8674118" y="714356"/>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الإجابة </a:t>
            </a:r>
            <a:endParaRPr lang="en-US" sz="4000" dirty="0">
              <a:ln>
                <a:solidFill>
                  <a:srgbClr val="C00000"/>
                </a:solidFill>
              </a:ln>
              <a:solidFill>
                <a:srgbClr val="0000FF"/>
              </a:solidFill>
            </a:endParaRPr>
          </a:p>
        </p:txBody>
      </p:sp>
      <p:pic>
        <p:nvPicPr>
          <p:cNvPr id="8" name="صورة 7"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20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9BF0E2C-D532-479A-9C52-10ABEAC541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750" y="548680"/>
            <a:ext cx="10585176" cy="5904656"/>
          </a:xfrm>
          <a:prstGeom prst="rect">
            <a:avLst/>
          </a:prstGeom>
        </p:spPr>
      </p:pic>
      <p:sp>
        <p:nvSpPr>
          <p:cNvPr id="5" name="مخطط انسيابي: معالجة متعاقبة 4">
            <a:extLst>
              <a:ext uri="{FF2B5EF4-FFF2-40B4-BE49-F238E27FC236}">
                <a16:creationId xmlns="" xmlns:a16="http://schemas.microsoft.com/office/drawing/2014/main" id="{52E8526E-16AE-4297-936A-AA6FA1ED9447}"/>
              </a:ext>
            </a:extLst>
          </p:cNvPr>
          <p:cNvSpPr/>
          <p:nvPr/>
        </p:nvSpPr>
        <p:spPr>
          <a:xfrm>
            <a:off x="4446166" y="1180574"/>
            <a:ext cx="5184576" cy="1091366"/>
          </a:xfrm>
          <a:prstGeom prst="flowChartAlternateProcess">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ar-EG" sz="8000" b="1" dirty="0">
                <a:ln>
                  <a:solidFill>
                    <a:schemeClr val="bg1"/>
                  </a:solidFill>
                </a:ln>
                <a:solidFill>
                  <a:schemeClr val="bg1"/>
                </a:solidFill>
                <a:effectLst>
                  <a:outerShdw blurRad="38100" dist="38100" dir="2700000" algn="tl">
                    <a:srgbClr val="000000">
                      <a:alpha val="43137"/>
                    </a:srgbClr>
                  </a:outerShdw>
                </a:effectLst>
              </a:rPr>
              <a:t>الدرس الثالث</a:t>
            </a:r>
          </a:p>
        </p:txBody>
      </p:sp>
      <p:sp>
        <p:nvSpPr>
          <p:cNvPr id="7" name="متوازي أضلاع 6">
            <a:extLst>
              <a:ext uri="{FF2B5EF4-FFF2-40B4-BE49-F238E27FC236}">
                <a16:creationId xmlns="" xmlns:a16="http://schemas.microsoft.com/office/drawing/2014/main" id="{52E8526E-16AE-4297-936A-AA6FA1ED9447}"/>
              </a:ext>
            </a:extLst>
          </p:cNvPr>
          <p:cNvSpPr/>
          <p:nvPr/>
        </p:nvSpPr>
        <p:spPr>
          <a:xfrm>
            <a:off x="1349822" y="3816955"/>
            <a:ext cx="5728720" cy="1091366"/>
          </a:xfrm>
          <a:prstGeom prst="parallelogram">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5400" b="1" dirty="0">
                <a:ln>
                  <a:solidFill>
                    <a:schemeClr val="tx1"/>
                  </a:solidFill>
                </a:ln>
                <a:solidFill>
                  <a:schemeClr val="tx1"/>
                </a:solidFill>
                <a:effectLst>
                  <a:outerShdw blurRad="38100" dist="38100" dir="2700000" algn="tl">
                    <a:srgbClr val="000000">
                      <a:alpha val="43137"/>
                    </a:srgbClr>
                  </a:outerShdw>
                </a:effectLst>
              </a:rPr>
              <a:t>تطور القانون ووظيفته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3359758-FD67-4D2F-B4E9-3783A9AB40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0313" y="908720"/>
            <a:ext cx="4349704" cy="5472607"/>
          </a:xfrm>
          <a:prstGeom prst="rect">
            <a:avLst/>
          </a:prstGeom>
        </p:spPr>
      </p:pic>
      <p:sp>
        <p:nvSpPr>
          <p:cNvPr id="6" name="عنوان 1">
            <a:extLst>
              <a:ext uri="{FF2B5EF4-FFF2-40B4-BE49-F238E27FC236}">
                <a16:creationId xmlns="" xmlns:a16="http://schemas.microsoft.com/office/drawing/2014/main" id="{33634818-CCB1-4B01-9AE4-101BDDF24770}"/>
              </a:ext>
            </a:extLst>
          </p:cNvPr>
          <p:cNvSpPr txBox="1">
            <a:spLocks/>
          </p:cNvSpPr>
          <p:nvPr/>
        </p:nvSpPr>
        <p:spPr>
          <a:xfrm>
            <a:off x="7080313" y="3395577"/>
            <a:ext cx="4180814" cy="825511"/>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11500" b="1" dirty="0">
                <a:ln>
                  <a:solidFill>
                    <a:sysClr val="windowText" lastClr="000000"/>
                  </a:solidFill>
                </a:ln>
                <a:effectLst>
                  <a:outerShdw blurRad="38100" dist="38100" dir="2700000" algn="tl">
                    <a:srgbClr val="000000">
                      <a:alpha val="43137"/>
                    </a:srgbClr>
                  </a:outerShdw>
                </a:effectLst>
              </a:rPr>
              <a:t>تمهيد</a:t>
            </a:r>
          </a:p>
        </p:txBody>
      </p:sp>
      <p:sp>
        <p:nvSpPr>
          <p:cNvPr id="7" name="Rounded Rectangle 2">
            <a:extLst>
              <a:ext uri="{FF2B5EF4-FFF2-40B4-BE49-F238E27FC236}">
                <a16:creationId xmlns="" xmlns:a16="http://schemas.microsoft.com/office/drawing/2014/main" id="{06B2C852-66A1-41ED-9693-779556F1AB2A}"/>
              </a:ext>
            </a:extLst>
          </p:cNvPr>
          <p:cNvSpPr/>
          <p:nvPr/>
        </p:nvSpPr>
        <p:spPr bwMode="auto">
          <a:xfrm>
            <a:off x="774683" y="980729"/>
            <a:ext cx="6136739" cy="4896544"/>
          </a:xfrm>
          <a:prstGeom prst="roundRect">
            <a:avLst>
              <a:gd name="adj" fmla="val 20919"/>
            </a:avLst>
          </a:prstGeom>
          <a:ln/>
        </p:spPr>
        <p:style>
          <a:lnRef idx="2">
            <a:schemeClr val="dk1"/>
          </a:lnRef>
          <a:fillRef idx="1">
            <a:schemeClr val="lt1"/>
          </a:fillRef>
          <a:effectRef idx="0">
            <a:schemeClr val="dk1"/>
          </a:effectRef>
          <a:fontRef idx="minor">
            <a:schemeClr val="dk1"/>
          </a:fontRef>
        </p:style>
        <p:txBody>
          <a:bodyPr rtlCol="1" anchor="ctr"/>
          <a:lstStyle/>
          <a:p>
            <a:pPr algn="ctr" rtl="1">
              <a:defRPr/>
            </a:pPr>
            <a:r>
              <a:rPr lang="ar-EG" sz="4000" b="1" dirty="0">
                <a:ln>
                  <a:solidFill>
                    <a:srgbClr val="0000FF"/>
                  </a:solidFill>
                </a:ln>
                <a:solidFill>
                  <a:srgbClr val="0000FF"/>
                </a:solidFill>
              </a:rPr>
              <a:t>تطوُّر القانون يتأثر بعوامل عديدة أهمّها: العامل الديني، والعامل الاقتصادي، والعامل الاجتماعي، وعامل الصحة العامة، والعامل الجغرافي والبيئي، والعامل التاريخي.</a:t>
            </a:r>
            <a:endParaRPr lang="en-US" sz="4000" b="1" dirty="0">
              <a:ln>
                <a:solidFill>
                  <a:srgbClr val="0000FF"/>
                </a:solidFill>
              </a:ln>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41DA87A-78DF-4772-9DAA-08FFE07C54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6503" y="566598"/>
            <a:ext cx="8064896" cy="1983870"/>
          </a:xfrm>
          <a:prstGeom prst="rect">
            <a:avLst/>
          </a:prstGeom>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982102" y="2786058"/>
            <a:ext cx="10088800" cy="2959684"/>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4400" b="1" dirty="0">
                <a:ln>
                  <a:solidFill>
                    <a:srgbClr val="0000FF"/>
                  </a:solidFill>
                </a:ln>
                <a:solidFill>
                  <a:srgbClr val="0000FF"/>
                </a:solidFill>
              </a:rPr>
              <a:t>يرجع تطوّر القانون إلى عدة عوامل خاصة بالأمم والشعوب المختلفة، ويمكن إجمال عوامل تطور القوانين في جميع الحضارات والشعوب كالآتي:</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4878214" y="1112258"/>
            <a:ext cx="5401474" cy="892552"/>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5400" b="1" dirty="0">
                <a:ln>
                  <a:solidFill>
                    <a:schemeClr val="tx1"/>
                  </a:solidFill>
                </a:ln>
              </a:rPr>
              <a:t>عوامل تطوّر القانون</a:t>
            </a:r>
            <a:endParaRPr lang="en-US" sz="5400" dirty="0">
              <a:ln>
                <a:solidFill>
                  <a:srgbClr val="C00000"/>
                </a:solidFill>
              </a:ln>
            </a:endParaRPr>
          </a:p>
        </p:txBody>
      </p:sp>
      <p:pic>
        <p:nvPicPr>
          <p:cNvPr id="5" name="صورة 4"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7140B6C-8B47-49B3-971E-D77020A7A4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51" t="69339" r="-1951" b="9103"/>
          <a:stretch/>
        </p:blipFill>
        <p:spPr>
          <a:xfrm>
            <a:off x="701750" y="288033"/>
            <a:ext cx="10945216" cy="6165303"/>
          </a:xfrm>
          <a:prstGeom prst="rect">
            <a:avLst/>
          </a:prstGeom>
        </p:spPr>
      </p:pic>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1565846" y="1196752"/>
            <a:ext cx="8496944" cy="3385542"/>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rtl="1"/>
            <a:r>
              <a:rPr lang="ar-EG" sz="5400" b="1" dirty="0">
                <a:ln>
                  <a:solidFill>
                    <a:schemeClr val="tx1"/>
                  </a:solidFill>
                </a:ln>
                <a:solidFill>
                  <a:srgbClr val="FF0000"/>
                </a:solidFill>
              </a:rPr>
              <a:t>1- العامل الديني: </a:t>
            </a:r>
            <a:r>
              <a:rPr lang="ar-EG" sz="5400" b="1" dirty="0">
                <a:ln>
                  <a:solidFill>
                    <a:schemeClr val="tx1"/>
                  </a:solidFill>
                </a:ln>
              </a:rPr>
              <a:t>فالإسلام ألغى التقاليد والمبادئ التي تتعارض مع أحكام الشريعة الإسلامية، ومن الأمثلة على ذلك: تحريم الربا في البيوع.</a:t>
            </a:r>
            <a:endParaRPr lang="en-US" sz="5400" dirty="0">
              <a:ln>
                <a:solidFill>
                  <a:srgbClr val="C00000"/>
                </a:solidFill>
              </a:ln>
            </a:endParaRPr>
          </a:p>
        </p:txBody>
      </p:sp>
      <p:pic>
        <p:nvPicPr>
          <p:cNvPr id="5" name="صورة 4"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18291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B978B95-7B0A-4FE0-9AE0-7F31CEDE1B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766" y="404664"/>
            <a:ext cx="10580634" cy="5611316"/>
          </a:xfrm>
          <a:prstGeom prst="rect">
            <a:avLst/>
          </a:prstGeom>
        </p:spPr>
      </p:pic>
      <p:sp>
        <p:nvSpPr>
          <p:cNvPr id="5" name="مستطيل 4"/>
          <p:cNvSpPr/>
          <p:nvPr/>
        </p:nvSpPr>
        <p:spPr>
          <a:xfrm>
            <a:off x="3366046" y="1916832"/>
            <a:ext cx="6120680" cy="2554545"/>
          </a:xfrm>
          <a:prstGeom prst="rect">
            <a:avLst/>
          </a:prstGeom>
        </p:spPr>
        <p:txBody>
          <a:bodyPr wrap="square">
            <a:spAutoFit/>
          </a:bodyPr>
          <a:lstStyle/>
          <a:p>
            <a:pPr algn="ctr" rtl="1"/>
            <a:r>
              <a:rPr lang="ar-EG" sz="3200" b="1" dirty="0">
                <a:ln>
                  <a:solidFill>
                    <a:schemeClr val="tx1"/>
                  </a:solidFill>
                </a:ln>
              </a:rPr>
              <a:t>2- العامل الاقتصادي: حيث ظهرت عقود جديدة لها أهميتها في الحياة الاقتصادية، مثل عقد التأمين كما ظهرت قواعد قانونية .</a:t>
            </a:r>
          </a:p>
          <a:p>
            <a:pPr algn="ctr" rtl="1"/>
            <a:r>
              <a:rPr lang="ar-EG" sz="3200" b="1" dirty="0">
                <a:ln>
                  <a:solidFill>
                    <a:schemeClr val="tx1"/>
                  </a:solidFill>
                </a:ln>
              </a:rPr>
              <a:t>جديدة لمواكبة الوضع الاقتصادي، مثل القانون الضريبي.</a:t>
            </a:r>
          </a:p>
        </p:txBody>
      </p:sp>
      <p:pic>
        <p:nvPicPr>
          <p:cNvPr id="4" name="صورة 3"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White Lap-top Computer With Screen Up - Laptop Clip Art PNG Image |  Transparent PNG Free Download on SeekPNG">
            <a:extLst>
              <a:ext uri="{FF2B5EF4-FFF2-40B4-BE49-F238E27FC236}">
                <a16:creationId xmlns="" xmlns:a16="http://schemas.microsoft.com/office/drawing/2014/main" id="{1F42ED8B-153D-4E5E-A313-1B8811F42E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751" y="620688"/>
            <a:ext cx="10657184" cy="583264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3222030" y="1412776"/>
            <a:ext cx="6336704" cy="252376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rtl="1"/>
            <a:r>
              <a:rPr lang="ar-EG" sz="4000" b="1" dirty="0">
                <a:ln>
                  <a:solidFill>
                    <a:schemeClr val="tx1"/>
                  </a:solidFill>
                </a:ln>
              </a:rPr>
              <a:t>3- العامل الاجتماعي: إذ إن لكل دولة قوانينها الخاصة بها والمنبثقة من بيئتها الاجتماعية وخصوصيتها الثقافية.</a:t>
            </a:r>
            <a:endParaRPr lang="en-US" sz="4000" dirty="0">
              <a:ln>
                <a:solidFill>
                  <a:srgbClr val="C00000"/>
                </a:solidFill>
              </a:ln>
            </a:endParaRPr>
          </a:p>
        </p:txBody>
      </p:sp>
      <p:pic>
        <p:nvPicPr>
          <p:cNvPr id="4" name="صورة 3"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904CFAC9-B726-4B42-AC0C-CB3917B359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742" y="620688"/>
            <a:ext cx="10801200" cy="6237312"/>
          </a:xfrm>
          <a:prstGeom prst="rect">
            <a:avLst/>
          </a:prstGeom>
        </p:spPr>
      </p:pic>
      <p:sp>
        <p:nvSpPr>
          <p:cNvPr id="4" name="مستطيل 4">
            <a:extLst>
              <a:ext uri="{FF2B5EF4-FFF2-40B4-BE49-F238E27FC236}">
                <a16:creationId xmlns="" xmlns:a16="http://schemas.microsoft.com/office/drawing/2014/main" id="{D086A464-9597-43BA-AB00-D958E8AD8261}"/>
              </a:ext>
            </a:extLst>
          </p:cNvPr>
          <p:cNvSpPr/>
          <p:nvPr/>
        </p:nvSpPr>
        <p:spPr>
          <a:xfrm>
            <a:off x="3366046" y="2492896"/>
            <a:ext cx="6120680" cy="2062103"/>
          </a:xfrm>
          <a:prstGeom prst="rect">
            <a:avLst/>
          </a:prstGeom>
        </p:spPr>
        <p:txBody>
          <a:bodyPr wrap="square">
            <a:spAutoFit/>
          </a:bodyPr>
          <a:lstStyle/>
          <a:p>
            <a:pPr algn="ctr" rtl="1"/>
            <a:r>
              <a:rPr lang="ar-EG" sz="3200" b="1" dirty="0">
                <a:ln>
                  <a:solidFill>
                    <a:schemeClr val="tx1"/>
                  </a:solidFill>
                </a:ln>
              </a:rPr>
              <a:t>4- عامل الصحة العامة: إذ إن حدوث بعض الأوبئة أو الأمراض العابرة للقارات يحتاج إلى وضع قواعد قانونية مشتركة بين أكثر من دولة لحماية الصحة العامة</a:t>
            </a:r>
          </a:p>
        </p:txBody>
      </p:sp>
      <p:pic>
        <p:nvPicPr>
          <p:cNvPr id="5" name="صورة 4"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3743107002"/>
      </p:ext>
    </p:extLst>
  </p:cSld>
  <p:clrMapOvr>
    <a:masterClrMapping/>
  </p:clrMapOvr>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625</TotalTime>
  <Words>596</Words>
  <Application>Microsoft Office PowerPoint</Application>
  <PresentationFormat>مخصص</PresentationFormat>
  <Paragraphs>60</Paragraphs>
  <Slides>21</Slides>
  <Notes>0</Notes>
  <HiddenSlides>0</HiddenSlides>
  <MMClips>0</MMClips>
  <ScaleCrop>false</ScaleCrop>
  <HeadingPairs>
    <vt:vector size="4" baseType="variant">
      <vt:variant>
        <vt:lpstr>نسق</vt:lpstr>
      </vt:variant>
      <vt:variant>
        <vt:i4>3</vt:i4>
      </vt:variant>
      <vt:variant>
        <vt:lpstr>عناوين الشرائح</vt:lpstr>
      </vt:variant>
      <vt:variant>
        <vt:i4>21</vt:i4>
      </vt:variant>
    </vt:vector>
  </HeadingPairs>
  <TitlesOfParts>
    <vt:vector size="24" baseType="lpstr">
      <vt:lpstr>نسق Office</vt:lpstr>
      <vt:lpstr>1_نسق Office</vt:lpstr>
      <vt:lpstr>2_نسق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win</dc:creator>
  <cp:lastModifiedBy>hp</cp:lastModifiedBy>
  <cp:revision>82</cp:revision>
  <dcterms:created xsi:type="dcterms:W3CDTF">2023-07-27T13:16:41Z</dcterms:created>
  <dcterms:modified xsi:type="dcterms:W3CDTF">2023-08-20T15:03:36Z</dcterms:modified>
</cp:coreProperties>
</file>