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1" r:id="rId4"/>
    <p:sldId id="269" r:id="rId5"/>
    <p:sldId id="270" r:id="rId6"/>
    <p:sldId id="258" r:id="rId7"/>
    <p:sldId id="263" r:id="rId8"/>
    <p:sldId id="271" r:id="rId9"/>
    <p:sldId id="272" r:id="rId10"/>
    <p:sldId id="280" r:id="rId11"/>
    <p:sldId id="281" r:id="rId12"/>
    <p:sldId id="262" r:id="rId13"/>
    <p:sldId id="264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9" r:id="rId22"/>
    <p:sldId id="268" r:id="rId23"/>
    <p:sldId id="260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B3D7"/>
    <a:srgbClr val="006600"/>
    <a:srgbClr val="99CCFF"/>
    <a:srgbClr val="5EEC3C"/>
    <a:srgbClr val="FFABC9"/>
    <a:srgbClr val="FF8001"/>
    <a:srgbClr val="FF9900"/>
    <a:srgbClr val="FFDC47"/>
    <a:srgbClr val="FFFF21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B2EEF91-06FF-4D01-B15E-DF305EA5891D}" type="datetimeFigureOut">
              <a:rPr lang="ar-SA" smtClean="0"/>
              <a:t>21/02/44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52F50C7-A47B-4117-9E3F-22B8EDCA75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576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F50C7-A47B-4117-9E3F-22B8EDCA759E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616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F50C7-A47B-4117-9E3F-22B8EDCA759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31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F50C7-A47B-4117-9E3F-22B8EDCA759E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816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724454"/>
            <a:ext cx="8246070" cy="106893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3793390"/>
            <a:ext cx="8246070" cy="610821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5770" y="3946095"/>
            <a:ext cx="1294032" cy="46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044700"/>
            <a:ext cx="8246070" cy="73929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808224"/>
            <a:ext cx="8246070" cy="2901391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433880"/>
            <a:ext cx="6413609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198559"/>
            <a:ext cx="6413609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044700"/>
            <a:ext cx="8246071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83482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6634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83482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6634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482" y="2571750"/>
            <a:ext cx="8695035" cy="183246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Berlin Sans FB Demi" panose="020E0802020502020306" pitchFamily="34" charset="0"/>
              </a:rPr>
              <a:t>Unit 2</a:t>
            </a:r>
            <a:br>
              <a:rPr lang="en-US" dirty="0"/>
            </a:br>
            <a:r>
              <a:rPr lang="en-US" sz="4400" dirty="0">
                <a:latin typeface="Berlin Sans FB Demi" panose="020E0802020502020306" pitchFamily="34" charset="0"/>
              </a:rPr>
              <a:t>Crime Doesn’t Pay</a:t>
            </a:r>
            <a:br>
              <a:rPr lang="en-US" dirty="0"/>
            </a:b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lawik Semibold" panose="020B0702040204020203" pitchFamily="34" charset="0"/>
              </a:rPr>
              <a:t>Reading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Selawik Semibold" panose="020B07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4709620"/>
            <a:ext cx="8246070" cy="61082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Selawik Semibold" panose="020B0702040204020203" pitchFamily="34" charset="0"/>
              </a:rPr>
              <a:t>Done by: 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latin typeface="Selawik Semibold" panose="020B0702040204020203" pitchFamily="34" charset="0"/>
              </a:rPr>
              <a:t>Entisar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Selawik Semibold" panose="020B0702040204020203" pitchFamily="34" charset="0"/>
              </a:rPr>
              <a:t> Al-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latin typeface="Selawik Semibold" panose="020B0702040204020203" pitchFamily="34" charset="0"/>
              </a:rPr>
              <a:t>Obaidallah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Selawik Semibold" panose="020B0702040204020203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9A37105-6E5B-FD0D-7538-033538101506}"/>
              </a:ext>
            </a:extLst>
          </p:cNvPr>
          <p:cNvSpPr txBox="1"/>
          <p:nvPr/>
        </p:nvSpPr>
        <p:spPr>
          <a:xfrm>
            <a:off x="7320690" y="68695"/>
            <a:ext cx="189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Mega Goal 1.1</a:t>
            </a:r>
            <a:endParaRPr lang="ar-SA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BFB2BCB-4032-4F7D-A526-846CC2EC8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1" t="32187" r="11589" b="32187"/>
          <a:stretch/>
        </p:blipFill>
        <p:spPr>
          <a:xfrm>
            <a:off x="1212490" y="1655520"/>
            <a:ext cx="7177135" cy="290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5B3D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344;p22">
            <a:extLst>
              <a:ext uri="{FF2B5EF4-FFF2-40B4-BE49-F238E27FC236}">
                <a16:creationId xmlns:a16="http://schemas.microsoft.com/office/drawing/2014/main" id="{74A9CD70-297D-4A80-A12A-A00C76F1A756}"/>
              </a:ext>
            </a:extLst>
          </p:cNvPr>
          <p:cNvSpPr/>
          <p:nvPr/>
        </p:nvSpPr>
        <p:spPr>
          <a:xfrm>
            <a:off x="1298844" y="2155614"/>
            <a:ext cx="478118" cy="416136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344;p22">
            <a:extLst>
              <a:ext uri="{FF2B5EF4-FFF2-40B4-BE49-F238E27FC236}">
                <a16:creationId xmlns:a16="http://schemas.microsoft.com/office/drawing/2014/main" id="{C3BFBB0A-CC2B-4A73-8E0F-4C4CA6DA562A}"/>
              </a:ext>
            </a:extLst>
          </p:cNvPr>
          <p:cNvSpPr/>
          <p:nvPr/>
        </p:nvSpPr>
        <p:spPr>
          <a:xfrm>
            <a:off x="4724705" y="2155614"/>
            <a:ext cx="478118" cy="416136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07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BFB2BCB-4032-4F7D-A526-846CC2EC8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1" t="32187" r="11589" b="32187"/>
          <a:stretch/>
        </p:blipFill>
        <p:spPr>
          <a:xfrm>
            <a:off x="1212490" y="1655520"/>
            <a:ext cx="7177135" cy="290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5B3D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344;p22">
            <a:extLst>
              <a:ext uri="{FF2B5EF4-FFF2-40B4-BE49-F238E27FC236}">
                <a16:creationId xmlns:a16="http://schemas.microsoft.com/office/drawing/2014/main" id="{74A9CD70-297D-4A80-A12A-A00C76F1A756}"/>
              </a:ext>
            </a:extLst>
          </p:cNvPr>
          <p:cNvSpPr/>
          <p:nvPr/>
        </p:nvSpPr>
        <p:spPr>
          <a:xfrm>
            <a:off x="1298844" y="2155614"/>
            <a:ext cx="478118" cy="416136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344;p22">
            <a:extLst>
              <a:ext uri="{FF2B5EF4-FFF2-40B4-BE49-F238E27FC236}">
                <a16:creationId xmlns:a16="http://schemas.microsoft.com/office/drawing/2014/main" id="{C3BFBB0A-CC2B-4A73-8E0F-4C4CA6DA562A}"/>
              </a:ext>
            </a:extLst>
          </p:cNvPr>
          <p:cNvSpPr/>
          <p:nvPr/>
        </p:nvSpPr>
        <p:spPr>
          <a:xfrm>
            <a:off x="4724705" y="2155614"/>
            <a:ext cx="478118" cy="416136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FD273CB-0446-4061-B003-787A23BF11BA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0A8B96C-3366-46D9-8BB3-E2C5C185F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8720" y="739290"/>
            <a:ext cx="3914974" cy="35192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0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JMS CLASSES: English Vocab">
            <a:extLst>
              <a:ext uri="{FF2B5EF4-FFF2-40B4-BE49-F238E27FC236}">
                <a16:creationId xmlns:a16="http://schemas.microsoft.com/office/drawing/2014/main" id="{E6AF0E31-6D63-4F0A-AE5F-B5A70D6F8C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0" y="482600"/>
            <a:ext cx="8127998" cy="41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rple Heart - Jewelry Gif (160910)">
            <a:extLst>
              <a:ext uri="{FF2B5EF4-FFF2-40B4-BE49-F238E27FC236}">
                <a16:creationId xmlns:a16="http://schemas.microsoft.com/office/drawing/2014/main" id="{1D9D3E26-562D-4FE4-9677-BBD99FE31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61" y="1402337"/>
            <a:ext cx="1589455" cy="24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655770" y="739290"/>
            <a:ext cx="202373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jewelry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946095"/>
            <a:ext cx="610820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decorative objects worn on your clothes or body that are usually made from valuable metals, such as gold and silver, and precious stones</a:t>
            </a:r>
            <a:endParaRPr lang="ar-SA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appointment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739906"/>
            <a:ext cx="5650085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formal arrangement to meet or visit someone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at a particular time and place:</a:t>
            </a:r>
            <a:endParaRPr lang="ar-SA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Doctor&amp;#39;s Appointment | Medicine box design, Conceptual illustration,  Biology projects">
            <a:extLst>
              <a:ext uri="{FF2B5EF4-FFF2-40B4-BE49-F238E27FC236}">
                <a16:creationId xmlns:a16="http://schemas.microsoft.com/office/drawing/2014/main" id="{23F0E29E-C96A-4432-ADD7-72536CD7C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59" y="1490227"/>
            <a:ext cx="3817625" cy="202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scene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807479"/>
            <a:ext cx="5650085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place where an event or action happened</a:t>
            </a:r>
            <a:endParaRPr lang="ar-SA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Video Filming Sticker by FTZStudios for iOS &amp;amp; Android | GIPHY">
            <a:extLst>
              <a:ext uri="{FF2B5EF4-FFF2-40B4-BE49-F238E27FC236}">
                <a16:creationId xmlns:a16="http://schemas.microsoft.com/office/drawing/2014/main" id="{5D88D209-7C94-4AE8-A550-106AD1831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1440348"/>
            <a:ext cx="4572000" cy="226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sidewalk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807479"/>
            <a:ext cx="5650085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path with a hard surface on one or both sides of a road, that people walk on</a:t>
            </a:r>
            <a:endParaRPr lang="ar-SA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How to Make Personalized GIFs">
            <a:extLst>
              <a:ext uri="{FF2B5EF4-FFF2-40B4-BE49-F238E27FC236}">
                <a16:creationId xmlns:a16="http://schemas.microsoft.com/office/drawing/2014/main" id="{85204437-2823-45B7-896E-6F5F2DC8A0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28" y="1655520"/>
            <a:ext cx="3125878" cy="19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9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Go off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807479"/>
            <a:ext cx="5650085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If a light or a machine goes off, it stops working:</a:t>
            </a:r>
          </a:p>
        </p:txBody>
      </p:sp>
      <p:pic>
        <p:nvPicPr>
          <p:cNvPr id="8194" name="Picture 2" descr="MRW my alarm clock goes off after three weeks of vacation. First day of my  new job - GIF on Imgur">
            <a:extLst>
              <a:ext uri="{FF2B5EF4-FFF2-40B4-BE49-F238E27FC236}">
                <a16:creationId xmlns:a16="http://schemas.microsoft.com/office/drawing/2014/main" id="{A25C3CE6-260E-4FC0-890C-8D993D3D7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1542412"/>
            <a:ext cx="2783435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nod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807479"/>
            <a:ext cx="5650085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to move your head down and then up,</a:t>
            </a:r>
          </a:p>
        </p:txBody>
      </p:sp>
      <p:pic>
        <p:nvPicPr>
          <p:cNvPr id="9218" name="Picture 2" descr="Jensen Dat Ass Ackles">
            <a:extLst>
              <a:ext uri="{FF2B5EF4-FFF2-40B4-BE49-F238E27FC236}">
                <a16:creationId xmlns:a16="http://schemas.microsoft.com/office/drawing/2014/main" id="{DD586271-F2EB-43FE-B1EE-B75F7C3378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1502815"/>
            <a:ext cx="3755595" cy="20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insurance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807479"/>
            <a:ext cx="6413610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an agreement in which you pay a company money and they pay your costs if you have an accident, injury, etc.:</a:t>
            </a:r>
          </a:p>
        </p:txBody>
      </p:sp>
      <p:pic>
        <p:nvPicPr>
          <p:cNvPr id="10242" name="Picture 2" descr="All The Insurance GIF - Cartoon Insurance - Discover &amp;amp; Share GIFs">
            <a:extLst>
              <a:ext uri="{FF2B5EF4-FFF2-40B4-BE49-F238E27FC236}">
                <a16:creationId xmlns:a16="http://schemas.microsoft.com/office/drawing/2014/main" id="{A2C068B0-CCDB-41F9-BE7E-93AD5485C2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1502815"/>
            <a:ext cx="3593365" cy="20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486" y="1361454"/>
            <a:ext cx="4669334" cy="73929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99CCFF"/>
                </a:solidFill>
                <a:effectLst/>
                <a:latin typeface="Berlin Sans FB Demi" panose="020E0802020502020306" pitchFamily="34" charset="0"/>
              </a:rPr>
              <a:t>Lesson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2271420"/>
            <a:ext cx="8246070" cy="2901391"/>
          </a:xfrm>
        </p:spPr>
        <p:txBody>
          <a:bodyPr/>
          <a:lstStyle/>
          <a:p>
            <a:r>
              <a:rPr lang="en-US" dirty="0"/>
              <a:t>Read for specific information</a:t>
            </a:r>
          </a:p>
          <a:p>
            <a:r>
              <a:rPr lang="en-US" dirty="0"/>
              <a:t>Find the meaning of new words in the text.</a:t>
            </a:r>
          </a:p>
          <a:p>
            <a:r>
              <a:rPr lang="en-US" dirty="0"/>
              <a:t>Answer True – False questions correctly </a:t>
            </a:r>
          </a:p>
          <a:p>
            <a:r>
              <a:rPr lang="en-US" dirty="0"/>
              <a:t>Talk about the characteristic of a good detective.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27BBA9BF-FBEB-4BE3-8B46-A16F894A9BA5}"/>
              </a:ext>
            </a:extLst>
          </p:cNvPr>
          <p:cNvSpPr txBox="1"/>
          <p:nvPr/>
        </p:nvSpPr>
        <p:spPr>
          <a:xfrm>
            <a:off x="3808475" y="739290"/>
            <a:ext cx="2595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clue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1C47B7-1679-4BD0-868C-053EC09010A0}"/>
              </a:ext>
            </a:extLst>
          </p:cNvPr>
          <p:cNvSpPr txBox="1"/>
          <p:nvPr/>
        </p:nvSpPr>
        <p:spPr>
          <a:xfrm>
            <a:off x="2434130" y="3807479"/>
            <a:ext cx="6413610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 Narrow" panose="020B0606020202030204" pitchFamily="34" charset="0"/>
              </a:rPr>
              <a:t>a sign or some information that helps you to find the answer to a problem, question, or mystery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6" name="Picture 2" descr="Free clip art &amp;quot;Search for Fingerprints&amp;quot; by jhnri4">
            <a:extLst>
              <a:ext uri="{FF2B5EF4-FFF2-40B4-BE49-F238E27FC236}">
                <a16:creationId xmlns:a16="http://schemas.microsoft.com/office/drawing/2014/main" id="{6EEE3477-07CD-4BC6-9506-72E59AFB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5" y="1502815"/>
            <a:ext cx="3182570" cy="2137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076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67B9902-D333-4CAE-8C08-91DA4DABB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5" y="1044700"/>
            <a:ext cx="7940659" cy="3300873"/>
          </a:xfrm>
          <a:prstGeom prst="rect">
            <a:avLst/>
          </a:prstGeom>
          <a:ln w="57150">
            <a:solidFill>
              <a:srgbClr val="95B3D7"/>
            </a:solidFill>
          </a:ln>
          <a:effectLst>
            <a:glow rad="228600">
              <a:srgbClr val="95B3D7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39">
            <a:extLst>
              <a:ext uri="{FF2B5EF4-FFF2-40B4-BE49-F238E27FC236}">
                <a16:creationId xmlns:a16="http://schemas.microsoft.com/office/drawing/2014/main" id="{2458C241-BF5C-40B4-9644-8DF70017A51C}"/>
              </a:ext>
            </a:extLst>
          </p:cNvPr>
          <p:cNvSpPr txBox="1"/>
          <p:nvPr/>
        </p:nvSpPr>
        <p:spPr>
          <a:xfrm>
            <a:off x="1198340" y="3195305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 Nova Cond" panose="020B0506020202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b="1" dirty="0">
              <a:solidFill>
                <a:srgbClr val="C00000"/>
              </a:solidFill>
              <a:latin typeface="Arial Nova Cond" panose="020B0506020202020204" pitchFamily="34" charset="0"/>
              <a:cs typeface="MV Boli" panose="02000500030200090000" pitchFamily="2" charset="0"/>
            </a:endParaRP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1C78EB5F-DA47-4C0F-97E4-DA0C3CA15CAA}"/>
              </a:ext>
            </a:extLst>
          </p:cNvPr>
          <p:cNvSpPr txBox="1"/>
          <p:nvPr/>
        </p:nvSpPr>
        <p:spPr>
          <a:xfrm>
            <a:off x="1212490" y="2513573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 Nova Cond" panose="020B0506020202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b="1" dirty="0">
              <a:solidFill>
                <a:srgbClr val="C00000"/>
              </a:solidFill>
              <a:latin typeface="Arial Nova Cond" panose="020B0506020202020204" pitchFamily="34" charset="0"/>
              <a:cs typeface="MV Boli" panose="02000500030200090000" pitchFamily="2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298DB388-DF93-4F7D-83AC-2EEE8234047A}"/>
              </a:ext>
            </a:extLst>
          </p:cNvPr>
          <p:cNvSpPr txBox="1"/>
          <p:nvPr/>
        </p:nvSpPr>
        <p:spPr>
          <a:xfrm>
            <a:off x="1212490" y="2848855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 Nova Cond" panose="020B0506020202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b="1" dirty="0">
              <a:solidFill>
                <a:srgbClr val="C00000"/>
              </a:solidFill>
              <a:latin typeface="Arial Nova Cond" panose="020B050602020202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AF473BDC-F4D6-4A48-8192-AAC7F7031244}"/>
              </a:ext>
            </a:extLst>
          </p:cNvPr>
          <p:cNvSpPr txBox="1"/>
          <p:nvPr/>
        </p:nvSpPr>
        <p:spPr>
          <a:xfrm>
            <a:off x="1221392" y="2171145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 Nova Cond" panose="020B0506020202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b="1" dirty="0">
              <a:solidFill>
                <a:srgbClr val="C00000"/>
              </a:solidFill>
              <a:latin typeface="Arial Nova Cond" panose="020B0506020202020204" pitchFamily="34" charset="0"/>
              <a:cs typeface="MV Boli" panose="02000500030200090000" pitchFamily="2" charset="0"/>
            </a:endParaRP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5EA4D7C9-948C-4BDD-8120-0FFE4B30C2AE}"/>
              </a:ext>
            </a:extLst>
          </p:cNvPr>
          <p:cNvSpPr txBox="1"/>
          <p:nvPr/>
        </p:nvSpPr>
        <p:spPr>
          <a:xfrm>
            <a:off x="1198340" y="3523927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6600"/>
                </a:solidFill>
                <a:latin typeface="Arial Nova Cond" panose="020B0506020202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True</a:t>
            </a:r>
            <a:endParaRPr lang="en-US" sz="2000" b="1" dirty="0">
              <a:solidFill>
                <a:srgbClr val="006600"/>
              </a:solidFill>
              <a:latin typeface="Arial Nova Cond" panose="020B0506020202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55735CA-050C-49EA-9E3A-04DED107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1960998" y="1773168"/>
            <a:ext cx="2312542" cy="2767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4CCEAF-3B28-480F-A6A2-C4E9E595C8E5}"/>
              </a:ext>
            </a:extLst>
          </p:cNvPr>
          <p:cNvSpPr txBox="1"/>
          <p:nvPr/>
        </p:nvSpPr>
        <p:spPr>
          <a:xfrm>
            <a:off x="4559942" y="164681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99CCFF"/>
                </a:solidFill>
                <a:latin typeface="Berlin Sans FB Demi" panose="020E0802020502020306" pitchFamily="34" charset="0"/>
              </a:rPr>
              <a:t>Homework</a:t>
            </a:r>
            <a:endParaRPr lang="ar-SA" sz="6000" dirty="0">
              <a:solidFill>
                <a:srgbClr val="99CCFF"/>
              </a:solidFill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057D774-1850-48FE-937F-F0BAEFFDC492}"/>
              </a:ext>
            </a:extLst>
          </p:cNvPr>
          <p:cNvSpPr txBox="1">
            <a:spLocks/>
          </p:cNvSpPr>
          <p:nvPr/>
        </p:nvSpPr>
        <p:spPr>
          <a:xfrm>
            <a:off x="4745948" y="2877160"/>
            <a:ext cx="4040188" cy="4798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Workbook p. 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Selawik Semibold" panose="020B0702040204020203" pitchFamily="34" charset="0"/>
              </a:rPr>
              <a:t>(98)</a:t>
            </a: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, exercise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lawik Semibold" panose="020B0702040204020203" pitchFamily="34" charset="0"/>
              </a:rPr>
              <a:t>( I )</a:t>
            </a:r>
          </a:p>
        </p:txBody>
      </p:sp>
    </p:spTree>
    <p:extLst>
      <p:ext uri="{BB962C8B-B14F-4D97-AF65-F5344CB8AC3E}">
        <p14:creationId xmlns:p14="http://schemas.microsoft.com/office/powerpoint/2010/main" val="73352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ve a nice day card with cup of coffee and heart shaped cookie Stock Photo  - Alamy">
            <a:extLst>
              <a:ext uri="{FF2B5EF4-FFF2-40B4-BE49-F238E27FC236}">
                <a16:creationId xmlns:a16="http://schemas.microsoft.com/office/drawing/2014/main" id="{8B0C263E-DAE2-4CF2-BADF-1A9D071FC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4"/>
          <a:stretch/>
        </p:blipFill>
        <p:spPr bwMode="auto">
          <a:xfrm>
            <a:off x="2128720" y="2266340"/>
            <a:ext cx="4275740" cy="2595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ECB826F-BE2E-4EE7-80B9-829A056DF99C}"/>
              </a:ext>
            </a:extLst>
          </p:cNvPr>
          <p:cNvSpPr txBox="1"/>
          <p:nvPr/>
        </p:nvSpPr>
        <p:spPr>
          <a:xfrm>
            <a:off x="2892245" y="119740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Berlin Sans FB Demi" panose="020E0802020502020306" pitchFamily="34" charset="0"/>
              </a:rPr>
              <a:t>Thanks!</a:t>
            </a:r>
            <a:endParaRPr lang="ar-SA" sz="6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2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55735CA-050C-49EA-9E3A-04DED107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1960998" y="1773168"/>
            <a:ext cx="2312542" cy="2767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4CCEAF-3B28-480F-A6A2-C4E9E595C8E5}"/>
              </a:ext>
            </a:extLst>
          </p:cNvPr>
          <p:cNvSpPr txBox="1"/>
          <p:nvPr/>
        </p:nvSpPr>
        <p:spPr>
          <a:xfrm>
            <a:off x="4559942" y="164681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99CCFF"/>
                </a:solidFill>
                <a:latin typeface="Berlin Sans FB Demi" panose="020E0802020502020306" pitchFamily="34" charset="0"/>
              </a:rPr>
              <a:t>Open</a:t>
            </a:r>
            <a:endParaRPr lang="ar-SA" sz="6000" dirty="0">
              <a:solidFill>
                <a:srgbClr val="99CCFF"/>
              </a:solidFill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057D774-1850-48FE-937F-F0BAEFFDC492}"/>
              </a:ext>
            </a:extLst>
          </p:cNvPr>
          <p:cNvSpPr txBox="1">
            <a:spLocks/>
          </p:cNvSpPr>
          <p:nvPr/>
        </p:nvSpPr>
        <p:spPr>
          <a:xfrm>
            <a:off x="4745948" y="2877160"/>
            <a:ext cx="4040188" cy="4798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Student’s book p. (26)</a:t>
            </a:r>
          </a:p>
        </p:txBody>
      </p:sp>
    </p:spTree>
    <p:extLst>
      <p:ext uri="{BB962C8B-B14F-4D97-AF65-F5344CB8AC3E}">
        <p14:creationId xmlns:p14="http://schemas.microsoft.com/office/powerpoint/2010/main" val="331805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5C11132-F6A3-4BA4-9923-108018CF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35"/>
            <a:ext cx="4419295" cy="5167735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45FB366-E0DF-4EEC-9851-FD3BB3241E0C}"/>
              </a:ext>
            </a:extLst>
          </p:cNvPr>
          <p:cNvSpPr/>
          <p:nvPr/>
        </p:nvSpPr>
        <p:spPr>
          <a:xfrm>
            <a:off x="5002549" y="1304219"/>
            <a:ext cx="3206805" cy="442674"/>
          </a:xfrm>
          <a:prstGeom prst="wedgeRoundRectCallout">
            <a:avLst>
              <a:gd name="adj1" fmla="val -65860"/>
              <a:gd name="adj2" fmla="val 18501"/>
              <a:gd name="adj3" fmla="val 16667"/>
            </a:avLst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What is the title?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2FDDC1E0-F5EA-4648-8740-9954C7FC9D37}"/>
              </a:ext>
            </a:extLst>
          </p:cNvPr>
          <p:cNvSpPr/>
          <p:nvPr/>
        </p:nvSpPr>
        <p:spPr>
          <a:xfrm>
            <a:off x="5030112" y="1872292"/>
            <a:ext cx="3206805" cy="442674"/>
          </a:xfrm>
          <a:prstGeom prst="wedgeRoundRectCallout">
            <a:avLst>
              <a:gd name="adj1" fmla="val -65860"/>
              <a:gd name="adj2" fmla="val 1850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Crime Puzzles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67432578-655F-49F5-BC64-7533B02FA3F4}"/>
              </a:ext>
            </a:extLst>
          </p:cNvPr>
          <p:cNvSpPr/>
          <p:nvPr/>
        </p:nvSpPr>
        <p:spPr>
          <a:xfrm>
            <a:off x="5002549" y="2545097"/>
            <a:ext cx="3970332" cy="442674"/>
          </a:xfrm>
          <a:prstGeom prst="wedgeRoundRectCallout">
            <a:avLst>
              <a:gd name="adj1" fmla="val -64081"/>
              <a:gd name="adj2" fmla="val 21973"/>
              <a:gd name="adj3" fmla="val 16667"/>
            </a:avLst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How many pictures are there?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DA290053-0BFA-4C39-A740-09B3BB7B2107}"/>
              </a:ext>
            </a:extLst>
          </p:cNvPr>
          <p:cNvSpPr/>
          <p:nvPr/>
        </p:nvSpPr>
        <p:spPr>
          <a:xfrm>
            <a:off x="5030112" y="3102157"/>
            <a:ext cx="3206805" cy="442674"/>
          </a:xfrm>
          <a:prstGeom prst="wedgeRoundRectCallout">
            <a:avLst>
              <a:gd name="adj1" fmla="val -66339"/>
              <a:gd name="adj2" fmla="val 2197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Three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6ECDFF0F-6E47-4316-94D2-3DA6552B6530}"/>
              </a:ext>
            </a:extLst>
          </p:cNvPr>
          <p:cNvSpPr/>
          <p:nvPr/>
        </p:nvSpPr>
        <p:spPr>
          <a:xfrm>
            <a:off x="4849846" y="3793390"/>
            <a:ext cx="4123035" cy="442674"/>
          </a:xfrm>
          <a:prstGeom prst="wedgeRoundRectCallout">
            <a:avLst>
              <a:gd name="adj1" fmla="val -59049"/>
              <a:gd name="adj2" fmla="val 20237"/>
              <a:gd name="adj3" fmla="val 16667"/>
            </a:avLst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What does each picture show?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E2109E4F-BA42-4FEB-84BA-2FB0B3769030}"/>
              </a:ext>
            </a:extLst>
          </p:cNvPr>
          <p:cNvSpPr/>
          <p:nvPr/>
        </p:nvSpPr>
        <p:spPr>
          <a:xfrm>
            <a:off x="4773495" y="4350450"/>
            <a:ext cx="4275739" cy="442674"/>
          </a:xfrm>
          <a:prstGeom prst="wedgeRoundRectCallout">
            <a:avLst>
              <a:gd name="adj1" fmla="val -56695"/>
              <a:gd name="adj2" fmla="val 2023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1- Puzzle  2-jewels  3-bowling  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6770214B-44E3-4E8C-A2E5-CA6BF2DD3C54}"/>
              </a:ext>
            </a:extLst>
          </p:cNvPr>
          <p:cNvSpPr txBox="1"/>
          <p:nvPr/>
        </p:nvSpPr>
        <p:spPr>
          <a:xfrm>
            <a:off x="448965" y="984783"/>
            <a:ext cx="1832460" cy="365328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rgbClr val="3D85C6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44;p22">
            <a:extLst>
              <a:ext uri="{FF2B5EF4-FFF2-40B4-BE49-F238E27FC236}">
                <a16:creationId xmlns:a16="http://schemas.microsoft.com/office/drawing/2014/main" id="{4DF285EB-1E92-489E-BF37-FEA9D63FB18E}"/>
              </a:ext>
            </a:extLst>
          </p:cNvPr>
          <p:cNvSpPr/>
          <p:nvPr/>
        </p:nvSpPr>
        <p:spPr>
          <a:xfrm>
            <a:off x="1947192" y="105418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344;p22">
            <a:extLst>
              <a:ext uri="{FF2B5EF4-FFF2-40B4-BE49-F238E27FC236}">
                <a16:creationId xmlns:a16="http://schemas.microsoft.com/office/drawing/2014/main" id="{2BA94A85-D723-44DF-A896-940394746F32}"/>
              </a:ext>
            </a:extLst>
          </p:cNvPr>
          <p:cNvSpPr/>
          <p:nvPr/>
        </p:nvSpPr>
        <p:spPr>
          <a:xfrm>
            <a:off x="2527867" y="1058744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344;p22">
            <a:extLst>
              <a:ext uri="{FF2B5EF4-FFF2-40B4-BE49-F238E27FC236}">
                <a16:creationId xmlns:a16="http://schemas.microsoft.com/office/drawing/2014/main" id="{3611CED3-5C7F-45A5-B076-9BCABBFF33F7}"/>
              </a:ext>
            </a:extLst>
          </p:cNvPr>
          <p:cNvSpPr/>
          <p:nvPr/>
        </p:nvSpPr>
        <p:spPr>
          <a:xfrm>
            <a:off x="2182201" y="4536962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753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5C11132-F6A3-4BA4-9923-108018CF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35"/>
            <a:ext cx="4419295" cy="5167735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45FB366-E0DF-4EEC-9851-FD3BB3241E0C}"/>
              </a:ext>
            </a:extLst>
          </p:cNvPr>
          <p:cNvSpPr/>
          <p:nvPr/>
        </p:nvSpPr>
        <p:spPr>
          <a:xfrm>
            <a:off x="5002549" y="1304219"/>
            <a:ext cx="3845191" cy="442674"/>
          </a:xfrm>
          <a:prstGeom prst="wedgeRoundRectCallout">
            <a:avLst>
              <a:gd name="adj1" fmla="val -65860"/>
              <a:gd name="adj2" fmla="val 18501"/>
              <a:gd name="adj3" fmla="val 16667"/>
            </a:avLst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How many stories are there?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2FDDC1E0-F5EA-4648-8740-9954C7FC9D37}"/>
              </a:ext>
            </a:extLst>
          </p:cNvPr>
          <p:cNvSpPr/>
          <p:nvPr/>
        </p:nvSpPr>
        <p:spPr>
          <a:xfrm>
            <a:off x="5030112" y="1872292"/>
            <a:ext cx="3206805" cy="408623"/>
          </a:xfrm>
          <a:prstGeom prst="wedgeRoundRectCallout">
            <a:avLst>
              <a:gd name="adj1" fmla="val -65860"/>
              <a:gd name="adj2" fmla="val 1850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Tow stories</a:t>
            </a:r>
            <a:endParaRPr lang="en-US" sz="28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67432578-655F-49F5-BC64-7533B02FA3F4}"/>
              </a:ext>
            </a:extLst>
          </p:cNvPr>
          <p:cNvSpPr/>
          <p:nvPr/>
        </p:nvSpPr>
        <p:spPr>
          <a:xfrm>
            <a:off x="5002549" y="2545097"/>
            <a:ext cx="3970332" cy="442674"/>
          </a:xfrm>
          <a:prstGeom prst="wedgeRoundRectCallout">
            <a:avLst>
              <a:gd name="adj1" fmla="val -64081"/>
              <a:gd name="adj2" fmla="val 21973"/>
              <a:gd name="adj3" fmla="val 16667"/>
            </a:avLst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What is the first story about?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DA290053-0BFA-4C39-A740-09B3BB7B2107}"/>
              </a:ext>
            </a:extLst>
          </p:cNvPr>
          <p:cNvSpPr/>
          <p:nvPr/>
        </p:nvSpPr>
        <p:spPr>
          <a:xfrm>
            <a:off x="5030112" y="3102157"/>
            <a:ext cx="3942769" cy="408623"/>
          </a:xfrm>
          <a:prstGeom prst="wedgeRoundRectCallout">
            <a:avLst>
              <a:gd name="adj1" fmla="val -66339"/>
              <a:gd name="adj2" fmla="val 2197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The Case of the Stolen Jewels</a:t>
            </a:r>
            <a:endParaRPr lang="en-US" sz="28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6ECDFF0F-6E47-4316-94D2-3DA6552B6530}"/>
              </a:ext>
            </a:extLst>
          </p:cNvPr>
          <p:cNvSpPr/>
          <p:nvPr/>
        </p:nvSpPr>
        <p:spPr>
          <a:xfrm>
            <a:off x="4849846" y="3793390"/>
            <a:ext cx="4123035" cy="442674"/>
          </a:xfrm>
          <a:prstGeom prst="wedgeRoundRectCallout">
            <a:avLst>
              <a:gd name="adj1" fmla="val -59049"/>
              <a:gd name="adj2" fmla="val 20237"/>
              <a:gd name="adj3" fmla="val 16667"/>
            </a:avLst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What is the second story about?</a:t>
            </a:r>
            <a:endParaRPr lang="en-US" sz="32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E2109E4F-BA42-4FEB-84BA-2FB0B3769030}"/>
              </a:ext>
            </a:extLst>
          </p:cNvPr>
          <p:cNvSpPr/>
          <p:nvPr/>
        </p:nvSpPr>
        <p:spPr>
          <a:xfrm>
            <a:off x="4629939" y="4350450"/>
            <a:ext cx="4419295" cy="408623"/>
          </a:xfrm>
          <a:prstGeom prst="wedgeRoundRectCallout">
            <a:avLst>
              <a:gd name="adj1" fmla="val -53739"/>
              <a:gd name="adj2" fmla="val 1647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0"/>
                <a:solidFill>
                  <a:schemeClr val="bg1"/>
                </a:solidFill>
                <a:latin typeface="Arial Nova" panose="020B0504020202020204" pitchFamily="34" charset="0"/>
              </a:rPr>
              <a:t>The Case of the Bowling Alley Murder</a:t>
            </a:r>
            <a:endParaRPr lang="en-US" sz="2800" b="1" dirty="0">
              <a:ln w="0"/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Google Shape;344;p22">
            <a:extLst>
              <a:ext uri="{FF2B5EF4-FFF2-40B4-BE49-F238E27FC236}">
                <a16:creationId xmlns:a16="http://schemas.microsoft.com/office/drawing/2014/main" id="{4DF285EB-1E92-489E-BF37-FEA9D63FB18E}"/>
              </a:ext>
            </a:extLst>
          </p:cNvPr>
          <p:cNvSpPr/>
          <p:nvPr/>
        </p:nvSpPr>
        <p:spPr>
          <a:xfrm>
            <a:off x="75133" y="1197405"/>
            <a:ext cx="462749" cy="416136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344;p22">
            <a:extLst>
              <a:ext uri="{FF2B5EF4-FFF2-40B4-BE49-F238E27FC236}">
                <a16:creationId xmlns:a16="http://schemas.microsoft.com/office/drawing/2014/main" id="{2BA94A85-D723-44DF-A896-940394746F32}"/>
              </a:ext>
            </a:extLst>
          </p:cNvPr>
          <p:cNvSpPr/>
          <p:nvPr/>
        </p:nvSpPr>
        <p:spPr>
          <a:xfrm>
            <a:off x="109603" y="2766434"/>
            <a:ext cx="478118" cy="416136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AFD675E3-EFDF-4C95-A67D-82A294051FAE}"/>
              </a:ext>
            </a:extLst>
          </p:cNvPr>
          <p:cNvSpPr txBox="1"/>
          <p:nvPr/>
        </p:nvSpPr>
        <p:spPr>
          <a:xfrm>
            <a:off x="587721" y="1300963"/>
            <a:ext cx="1821115" cy="24898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rgbClr val="3D85C6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9A30DCC2-5A35-45CE-95E7-9885BCD29B7E}"/>
              </a:ext>
            </a:extLst>
          </p:cNvPr>
          <p:cNvSpPr txBox="1"/>
          <p:nvPr/>
        </p:nvSpPr>
        <p:spPr>
          <a:xfrm>
            <a:off x="587721" y="2875146"/>
            <a:ext cx="2151819" cy="24898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rgbClr val="3D85C6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6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4C81582B-2E67-49B1-B834-1B7B79F21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05" t="44062" r="21610" b="8435"/>
          <a:stretch/>
        </p:blipFill>
        <p:spPr>
          <a:xfrm>
            <a:off x="143555" y="281175"/>
            <a:ext cx="8093365" cy="458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DE152432-E84F-4637-8779-042AF53C0F1E}"/>
              </a:ext>
            </a:extLst>
          </p:cNvPr>
          <p:cNvSpPr/>
          <p:nvPr/>
        </p:nvSpPr>
        <p:spPr>
          <a:xfrm>
            <a:off x="0" y="-4433"/>
            <a:ext cx="9144000" cy="5167734"/>
          </a:xfrm>
          <a:custGeom>
            <a:avLst/>
            <a:gdLst>
              <a:gd name="connsiteX0" fmla="*/ 724829 w 12846205"/>
              <a:gd name="connsiteY0" fmla="*/ 1456163 h 7259444"/>
              <a:gd name="connsiteX1" fmla="*/ 724829 w 12846205"/>
              <a:gd name="connsiteY1" fmla="*/ 1938079 h 7259444"/>
              <a:gd name="connsiteX2" fmla="*/ 5109373 w 12846205"/>
              <a:gd name="connsiteY2" fmla="*/ 1938079 h 7259444"/>
              <a:gd name="connsiteX3" fmla="*/ 5109373 w 12846205"/>
              <a:gd name="connsiteY3" fmla="*/ 1456163 h 7259444"/>
              <a:gd name="connsiteX4" fmla="*/ 0 w 12846205"/>
              <a:gd name="connsiteY4" fmla="*/ 0 h 7259444"/>
              <a:gd name="connsiteX5" fmla="*/ 12846205 w 12846205"/>
              <a:gd name="connsiteY5" fmla="*/ 0 h 7259444"/>
              <a:gd name="connsiteX6" fmla="*/ 12846205 w 12846205"/>
              <a:gd name="connsiteY6" fmla="*/ 7259444 h 7259444"/>
              <a:gd name="connsiteX7" fmla="*/ 0 w 12846205"/>
              <a:gd name="connsiteY7" fmla="*/ 7259444 h 725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46205" h="7259444">
                <a:moveTo>
                  <a:pt x="724829" y="1456163"/>
                </a:moveTo>
                <a:lnTo>
                  <a:pt x="724829" y="1938079"/>
                </a:lnTo>
                <a:lnTo>
                  <a:pt x="5109373" y="1938079"/>
                </a:lnTo>
                <a:lnTo>
                  <a:pt x="5109373" y="1456163"/>
                </a:lnTo>
                <a:close/>
                <a:moveTo>
                  <a:pt x="0" y="0"/>
                </a:moveTo>
                <a:lnTo>
                  <a:pt x="12846205" y="0"/>
                </a:lnTo>
                <a:lnTo>
                  <a:pt x="12846205" y="7259444"/>
                </a:lnTo>
                <a:lnTo>
                  <a:pt x="0" y="725944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FAD1E9A-2B70-430A-8AF6-AA019F67A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414" y="987671"/>
            <a:ext cx="2497928" cy="2500309"/>
          </a:xfrm>
          <a:prstGeom prst="rect">
            <a:avLst/>
          </a:prstGeom>
        </p:spPr>
      </p:pic>
      <p:pic>
        <p:nvPicPr>
          <p:cNvPr id="18" name="Picture 2" descr="Jail Docket 05/21/20 | Clarke County Tribune">
            <a:extLst>
              <a:ext uri="{FF2B5EF4-FFF2-40B4-BE49-F238E27FC236}">
                <a16:creationId xmlns:a16="http://schemas.microsoft.com/office/drawing/2014/main" id="{B78EB20F-15E8-4DC6-83DC-DF63F55A6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9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78" b="18578"/>
          <a:stretch/>
        </p:blipFill>
        <p:spPr bwMode="auto">
          <a:xfrm>
            <a:off x="5322955" y="2295516"/>
            <a:ext cx="3664920" cy="28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35D6972-2DE6-49E2-8386-E126D8EFE8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11" t="14488" r="14945" b="16761"/>
          <a:stretch/>
        </p:blipFill>
        <p:spPr>
          <a:xfrm>
            <a:off x="955084" y="1608671"/>
            <a:ext cx="1598279" cy="1483019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3DFF40B-36E8-48B0-88AE-699757B7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30" y="130455"/>
            <a:ext cx="4558588" cy="4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عنوان 2">
            <a:extLst>
              <a:ext uri="{FF2B5EF4-FFF2-40B4-BE49-F238E27FC236}">
                <a16:creationId xmlns:a16="http://schemas.microsoft.com/office/drawing/2014/main" id="{8874A198-6F29-422C-9623-42B58DDFBFA5}"/>
              </a:ext>
            </a:extLst>
          </p:cNvPr>
          <p:cNvSpPr txBox="1">
            <a:spLocks/>
          </p:cNvSpPr>
          <p:nvPr/>
        </p:nvSpPr>
        <p:spPr>
          <a:xfrm rot="21319926">
            <a:off x="4641909" y="2946237"/>
            <a:ext cx="2366683" cy="933289"/>
          </a:xfrm>
          <a:prstGeom prst="rect">
            <a:avLst/>
          </a:prstGeom>
        </p:spPr>
        <p:txBody>
          <a:bodyPr>
            <a:prstTxWarp prst="textArchDown">
              <a:avLst>
                <a:gd name="adj" fmla="val 810405"/>
              </a:avLst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Nova" panose="020B0504020202020204" pitchFamily="34" charset="0"/>
              </a:rPr>
              <a:t>Case # 1</a:t>
            </a:r>
            <a:endParaRPr lang="ar-SA" sz="3200" b="1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25" name="MG Bk 3 F-SA_'17_1-15">
            <a:hlinkClick r:id="" action="ppaction://media"/>
            <a:extLst>
              <a:ext uri="{FF2B5EF4-FFF2-40B4-BE49-F238E27FC236}">
                <a16:creationId xmlns:a16="http://schemas.microsoft.com/office/drawing/2014/main" id="{8C6C8E47-37B0-4701-B7E0-3C18206821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0" end="159162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1757" y="3109302"/>
            <a:ext cx="6096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E4847F0-CDB7-47A8-94D1-67BAFE9D823F}"/>
              </a:ext>
            </a:extLst>
          </p:cNvPr>
          <p:cNvSpPr txBox="1"/>
          <p:nvPr/>
        </p:nvSpPr>
        <p:spPr>
          <a:xfrm>
            <a:off x="779736" y="3974279"/>
            <a:ext cx="2725480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Roboto Black" panose="02000000000000000000" pitchFamily="2" charset="0"/>
                <a:ea typeface="Roboto Black" panose="02000000000000000000" pitchFamily="2" charset="0"/>
              </a:rPr>
              <a:t>Read along as u listen</a:t>
            </a:r>
            <a:r>
              <a:rPr lang="en-US" sz="1800" b="1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2BFAB77-2409-4849-9DED-BB88C60D5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2" t="38124" r="21611" b="8436"/>
          <a:stretch/>
        </p:blipFill>
        <p:spPr>
          <a:xfrm>
            <a:off x="143555" y="281175"/>
            <a:ext cx="5039265" cy="351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5B3D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37CC407-D1E9-48D9-9D3A-BBF28E91F83B}"/>
              </a:ext>
            </a:extLst>
          </p:cNvPr>
          <p:cNvSpPr txBox="1"/>
          <p:nvPr/>
        </p:nvSpPr>
        <p:spPr>
          <a:xfrm>
            <a:off x="5488230" y="188967"/>
            <a:ext cx="2901395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What is the Detective’s name?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C7D92FC-F7C9-4A91-9BFF-D0CA31ACDBAE}"/>
              </a:ext>
            </a:extLst>
          </p:cNvPr>
          <p:cNvSpPr txBox="1"/>
          <p:nvPr/>
        </p:nvSpPr>
        <p:spPr>
          <a:xfrm>
            <a:off x="5483228" y="799932"/>
            <a:ext cx="2901395" cy="458779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Detective Colmes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F7648B0-D8E9-4F73-8EC4-92E79BDE4BB7}"/>
              </a:ext>
            </a:extLst>
          </p:cNvPr>
          <p:cNvSpPr txBox="1"/>
          <p:nvPr/>
        </p:nvSpPr>
        <p:spPr>
          <a:xfrm>
            <a:off x="5483227" y="1395500"/>
            <a:ext cx="2901395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Who is the owner of the store?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EDBD4E3-4E68-440E-BECB-97A138CBFAE1}"/>
              </a:ext>
            </a:extLst>
          </p:cNvPr>
          <p:cNvSpPr txBox="1"/>
          <p:nvPr/>
        </p:nvSpPr>
        <p:spPr>
          <a:xfrm>
            <a:off x="5483225" y="1947380"/>
            <a:ext cx="2901395" cy="458779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Mr. Jones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B58563E-69DB-4718-AC01-40704FA2B15C}"/>
              </a:ext>
            </a:extLst>
          </p:cNvPr>
          <p:cNvSpPr txBox="1"/>
          <p:nvPr/>
        </p:nvSpPr>
        <p:spPr>
          <a:xfrm>
            <a:off x="5483226" y="2527059"/>
            <a:ext cx="2901395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Why didn’t the alarm go ff?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D41675B-8AE8-4565-9D77-D48BD20F9F90}"/>
              </a:ext>
            </a:extLst>
          </p:cNvPr>
          <p:cNvSpPr txBox="1"/>
          <p:nvPr/>
        </p:nvSpPr>
        <p:spPr>
          <a:xfrm>
            <a:off x="5425784" y="3094829"/>
            <a:ext cx="3574661" cy="458779"/>
          </a:xfrm>
          <a:prstGeom prst="wedgeRoundRectCallout">
            <a:avLst>
              <a:gd name="adj1" fmla="val -54356"/>
              <a:gd name="adj2" fmla="val 22038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Mr. Jones removed the old alarm system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5AA28CC-054F-4C85-98C1-E26AD55495D9}"/>
              </a:ext>
            </a:extLst>
          </p:cNvPr>
          <p:cNvSpPr txBox="1"/>
          <p:nvPr/>
        </p:nvSpPr>
        <p:spPr>
          <a:xfrm>
            <a:off x="5483225" y="3659139"/>
            <a:ext cx="2901395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Was the jewelry insured?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A41C5F8-DEE8-4DB4-81EE-4671D4ACFE40}"/>
              </a:ext>
            </a:extLst>
          </p:cNvPr>
          <p:cNvSpPr txBox="1"/>
          <p:nvPr/>
        </p:nvSpPr>
        <p:spPr>
          <a:xfrm>
            <a:off x="5483225" y="4254353"/>
            <a:ext cx="2901395" cy="458779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Yes . It was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D234CE4-666E-4B57-9EF8-F23E45447A5D}"/>
              </a:ext>
            </a:extLst>
          </p:cNvPr>
          <p:cNvSpPr txBox="1"/>
          <p:nvPr/>
        </p:nvSpPr>
        <p:spPr>
          <a:xfrm>
            <a:off x="347944" y="3940904"/>
            <a:ext cx="3970330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Who was the first subsect of the  burglary?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8934849-6469-4AB4-84B0-43CED575AA17}"/>
              </a:ext>
            </a:extLst>
          </p:cNvPr>
          <p:cNvSpPr txBox="1"/>
          <p:nvPr/>
        </p:nvSpPr>
        <p:spPr>
          <a:xfrm>
            <a:off x="296260" y="4556915"/>
            <a:ext cx="2857063" cy="458779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The owner , Mr. Jones</a:t>
            </a:r>
          </a:p>
        </p:txBody>
      </p:sp>
    </p:spTree>
    <p:extLst>
      <p:ext uri="{BB962C8B-B14F-4D97-AF65-F5344CB8AC3E}">
        <p14:creationId xmlns:p14="http://schemas.microsoft.com/office/powerpoint/2010/main" val="59694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C194E0D-C8FF-4840-90AA-4B9B89CD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0" t="17343" r="18270" b="16575"/>
          <a:stretch/>
        </p:blipFill>
        <p:spPr>
          <a:xfrm>
            <a:off x="296260" y="128470"/>
            <a:ext cx="7635250" cy="458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5B3D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6A706D76-9CC4-4CB1-A7C5-9EB1E2B62D56}"/>
              </a:ext>
            </a:extLst>
          </p:cNvPr>
          <p:cNvSpPr/>
          <p:nvPr/>
        </p:nvSpPr>
        <p:spPr>
          <a:xfrm>
            <a:off x="0" y="-49950"/>
            <a:ext cx="9151951" cy="5193450"/>
          </a:xfrm>
          <a:custGeom>
            <a:avLst/>
            <a:gdLst>
              <a:gd name="connsiteX0" fmla="*/ 824801 w 12322629"/>
              <a:gd name="connsiteY0" fmla="*/ 518875 h 7026242"/>
              <a:gd name="connsiteX1" fmla="*/ 824801 w 12322629"/>
              <a:gd name="connsiteY1" fmla="*/ 1004650 h 7026242"/>
              <a:gd name="connsiteX2" fmla="*/ 6226629 w 12322629"/>
              <a:gd name="connsiteY2" fmla="*/ 1004650 h 7026242"/>
              <a:gd name="connsiteX3" fmla="*/ 6226629 w 12322629"/>
              <a:gd name="connsiteY3" fmla="*/ 518875 h 7026242"/>
              <a:gd name="connsiteX4" fmla="*/ 0 w 12322629"/>
              <a:gd name="connsiteY4" fmla="*/ 0 h 7026242"/>
              <a:gd name="connsiteX5" fmla="*/ 12322629 w 12322629"/>
              <a:gd name="connsiteY5" fmla="*/ 0 h 7026242"/>
              <a:gd name="connsiteX6" fmla="*/ 12322629 w 12322629"/>
              <a:gd name="connsiteY6" fmla="*/ 7026242 h 7026242"/>
              <a:gd name="connsiteX7" fmla="*/ 0 w 12322629"/>
              <a:gd name="connsiteY7" fmla="*/ 7026242 h 702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22629" h="7026242">
                <a:moveTo>
                  <a:pt x="824801" y="518875"/>
                </a:moveTo>
                <a:lnTo>
                  <a:pt x="824801" y="1004650"/>
                </a:lnTo>
                <a:lnTo>
                  <a:pt x="6226629" y="1004650"/>
                </a:lnTo>
                <a:lnTo>
                  <a:pt x="6226629" y="518875"/>
                </a:lnTo>
                <a:close/>
                <a:moveTo>
                  <a:pt x="0" y="0"/>
                </a:moveTo>
                <a:lnTo>
                  <a:pt x="12322629" y="0"/>
                </a:lnTo>
                <a:lnTo>
                  <a:pt x="12322629" y="7026242"/>
                </a:lnTo>
                <a:lnTo>
                  <a:pt x="0" y="7026242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71BDDB7-0227-4400-9922-7183C5F28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1" t="14488" r="14945" b="16761"/>
          <a:stretch/>
        </p:blipFill>
        <p:spPr>
          <a:xfrm>
            <a:off x="1059785" y="936026"/>
            <a:ext cx="1598279" cy="148301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BF485C0-72B7-476E-A53E-1F36E1CF766B}"/>
              </a:ext>
            </a:extLst>
          </p:cNvPr>
          <p:cNvSpPr txBox="1"/>
          <p:nvPr/>
        </p:nvSpPr>
        <p:spPr>
          <a:xfrm>
            <a:off x="754375" y="3793390"/>
            <a:ext cx="2725480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Roboto Black" panose="02000000000000000000" pitchFamily="2" charset="0"/>
                <a:ea typeface="Roboto Black" panose="02000000000000000000" pitchFamily="2" charset="0"/>
              </a:rPr>
              <a:t>Read along as u listen</a:t>
            </a:r>
            <a:r>
              <a:rPr lang="en-US" sz="1800" b="1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0" name="MG Bk 3 F-SA_'17_1-15">
            <a:hlinkClick r:id="" action="ppaction://media"/>
            <a:extLst>
              <a:ext uri="{FF2B5EF4-FFF2-40B4-BE49-F238E27FC236}">
                <a16:creationId xmlns:a16="http://schemas.microsoft.com/office/drawing/2014/main" id="{6E2E75D7-7A1F-4D9B-A165-26025E73CB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0" end="54612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605" y="2571750"/>
            <a:ext cx="6096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A6DCAFD-AA74-4980-BC92-F05F25A25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129" y="936026"/>
            <a:ext cx="2497928" cy="250030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937EEDF-CEBD-43A5-A284-690A2539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99" y="52976"/>
            <a:ext cx="4558588" cy="43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عنوان 2">
            <a:extLst>
              <a:ext uri="{FF2B5EF4-FFF2-40B4-BE49-F238E27FC236}">
                <a16:creationId xmlns:a16="http://schemas.microsoft.com/office/drawing/2014/main" id="{6150FEAF-04C1-4FA5-BD87-C7FCB97F00AE}"/>
              </a:ext>
            </a:extLst>
          </p:cNvPr>
          <p:cNvSpPr txBox="1">
            <a:spLocks/>
          </p:cNvSpPr>
          <p:nvPr/>
        </p:nvSpPr>
        <p:spPr>
          <a:xfrm rot="21319926">
            <a:off x="5080718" y="2855369"/>
            <a:ext cx="2366683" cy="933289"/>
          </a:xfrm>
          <a:prstGeom prst="rect">
            <a:avLst/>
          </a:prstGeom>
        </p:spPr>
        <p:txBody>
          <a:bodyPr>
            <a:prstTxWarp prst="textArchDown">
              <a:avLst>
                <a:gd name="adj" fmla="val 810405"/>
              </a:avLst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Nova" panose="020B0504020202020204" pitchFamily="34" charset="0"/>
              </a:rPr>
              <a:t>Case # 2</a:t>
            </a:r>
            <a:endParaRPr lang="ar-SA" sz="3200" b="1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4" name="Picture 2" descr="Jail Docket 05/21/20 | Clarke County Tribune">
            <a:extLst>
              <a:ext uri="{FF2B5EF4-FFF2-40B4-BE49-F238E27FC236}">
                <a16:creationId xmlns:a16="http://schemas.microsoft.com/office/drawing/2014/main" id="{01968C10-AA41-475B-9425-328D86C67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9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78" b="18578"/>
          <a:stretch/>
        </p:blipFill>
        <p:spPr bwMode="auto">
          <a:xfrm>
            <a:off x="5625970" y="2269304"/>
            <a:ext cx="3664920" cy="28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076D511-9DAD-472D-8C8A-C83365F58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60" y="815642"/>
            <a:ext cx="5039265" cy="351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5B3D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30D69E6-62E3-4589-9B2D-ED8C25D2EDCC}"/>
              </a:ext>
            </a:extLst>
          </p:cNvPr>
          <p:cNvSpPr txBox="1"/>
          <p:nvPr/>
        </p:nvSpPr>
        <p:spPr>
          <a:xfrm>
            <a:off x="5653866" y="1446569"/>
            <a:ext cx="2901395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Who found the stabbed man?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D446972-3CE5-40C8-84E9-28CAF740AC80}"/>
              </a:ext>
            </a:extLst>
          </p:cNvPr>
          <p:cNvSpPr txBox="1"/>
          <p:nvPr/>
        </p:nvSpPr>
        <p:spPr>
          <a:xfrm>
            <a:off x="5709609" y="2085756"/>
            <a:ext cx="2901395" cy="458779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The janitor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BF46FF5-6CD8-4B23-9071-039C9B57484A}"/>
              </a:ext>
            </a:extLst>
          </p:cNvPr>
          <p:cNvSpPr txBox="1"/>
          <p:nvPr/>
        </p:nvSpPr>
        <p:spPr>
          <a:xfrm>
            <a:off x="5653866" y="2795515"/>
            <a:ext cx="3337677" cy="468497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Who were running for the councilman?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9045821-EF75-42A4-93E5-0EC461FB9CEE}"/>
              </a:ext>
            </a:extLst>
          </p:cNvPr>
          <p:cNvSpPr txBox="1"/>
          <p:nvPr/>
        </p:nvSpPr>
        <p:spPr>
          <a:xfrm>
            <a:off x="5709610" y="3387876"/>
            <a:ext cx="2901395" cy="458779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Mike Janner and Bob Reynolds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0650AFC-C057-4C4D-AFB0-22E291359A3E}"/>
              </a:ext>
            </a:extLst>
          </p:cNvPr>
          <p:cNvSpPr txBox="1"/>
          <p:nvPr/>
        </p:nvSpPr>
        <p:spPr>
          <a:xfrm>
            <a:off x="501170" y="4556414"/>
            <a:ext cx="5284547" cy="458779"/>
          </a:xfrm>
          <a:prstGeom prst="wedgeRoundRectCallout">
            <a:avLst>
              <a:gd name="adj1" fmla="val -56983"/>
              <a:gd name="adj2" fmla="val -22270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What did detective Colmes leave behind in the bowling alley?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2F88A3-113B-4E2E-826B-4A6CE3841442}"/>
              </a:ext>
            </a:extLst>
          </p:cNvPr>
          <p:cNvSpPr txBox="1"/>
          <p:nvPr/>
        </p:nvSpPr>
        <p:spPr>
          <a:xfrm>
            <a:off x="5946345" y="4542792"/>
            <a:ext cx="2901395" cy="458779"/>
          </a:xfrm>
          <a:prstGeom prst="wedgeRoundRectCallout">
            <a:avLst>
              <a:gd name="adj1" fmla="val 57895"/>
              <a:gd name="adj2" fmla="val 17014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His cell phone</a:t>
            </a:r>
          </a:p>
        </p:txBody>
      </p:sp>
    </p:spTree>
    <p:extLst>
      <p:ext uri="{BB962C8B-B14F-4D97-AF65-F5344CB8AC3E}">
        <p14:creationId xmlns:p14="http://schemas.microsoft.com/office/powerpoint/2010/main" val="30165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394</Words>
  <Application>Microsoft Office PowerPoint</Application>
  <PresentationFormat>عرض على الشاشة (16:9)</PresentationFormat>
  <Paragraphs>79</Paragraphs>
  <Slides>23</Slides>
  <Notes>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3" baseType="lpstr">
      <vt:lpstr>Arial</vt:lpstr>
      <vt:lpstr>Arial Narrow</vt:lpstr>
      <vt:lpstr>Arial Nova</vt:lpstr>
      <vt:lpstr>Arial Nova Cond</vt:lpstr>
      <vt:lpstr>Berlin Sans FB Demi</vt:lpstr>
      <vt:lpstr>Calibri</vt:lpstr>
      <vt:lpstr>Roboto</vt:lpstr>
      <vt:lpstr>Roboto Black</vt:lpstr>
      <vt:lpstr>Selawik Semibold</vt:lpstr>
      <vt:lpstr>Office Theme</vt:lpstr>
      <vt:lpstr>Unit 2 Crime Doesn’t Pay Reading</vt:lpstr>
      <vt:lpstr>Lesson Goals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انتصار بنت العبيدالله</cp:lastModifiedBy>
  <cp:revision>165</cp:revision>
  <dcterms:created xsi:type="dcterms:W3CDTF">2013-08-21T19:17:07Z</dcterms:created>
  <dcterms:modified xsi:type="dcterms:W3CDTF">2022-09-17T11:36:14Z</dcterms:modified>
</cp:coreProperties>
</file>