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5"/>
  </p:notesMasterIdLst>
  <p:sldIdLst>
    <p:sldId id="273" r:id="rId2"/>
    <p:sldId id="379" r:id="rId3"/>
    <p:sldId id="360" r:id="rId4"/>
    <p:sldId id="258" r:id="rId5"/>
    <p:sldId id="350" r:id="rId6"/>
    <p:sldId id="384" r:id="rId7"/>
    <p:sldId id="380" r:id="rId8"/>
    <p:sldId id="386" r:id="rId9"/>
    <p:sldId id="385" r:id="rId10"/>
    <p:sldId id="387" r:id="rId11"/>
    <p:sldId id="388" r:id="rId12"/>
    <p:sldId id="389" r:id="rId13"/>
    <p:sldId id="390" r:id="rId14"/>
    <p:sldId id="391" r:id="rId15"/>
    <p:sldId id="392" r:id="rId16"/>
    <p:sldId id="394" r:id="rId17"/>
    <p:sldId id="395" r:id="rId18"/>
    <p:sldId id="393" r:id="rId19"/>
    <p:sldId id="396" r:id="rId20"/>
    <p:sldId id="397" r:id="rId21"/>
    <p:sldId id="398" r:id="rId22"/>
    <p:sldId id="399" r:id="rId23"/>
    <p:sldId id="383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4"/>
            <p14:sldId id="380"/>
            <p14:sldId id="386"/>
            <p14:sldId id="385"/>
            <p14:sldId id="387"/>
            <p14:sldId id="388"/>
            <p14:sldId id="389"/>
            <p14:sldId id="390"/>
            <p14:sldId id="391"/>
            <p14:sldId id="392"/>
            <p14:sldId id="394"/>
            <p14:sldId id="395"/>
            <p14:sldId id="393"/>
            <p14:sldId id="396"/>
            <p14:sldId id="397"/>
            <p14:sldId id="398"/>
            <p14:sldId id="399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5C5"/>
    <a:srgbClr val="FFE7F3"/>
    <a:srgbClr val="DCD2C0"/>
    <a:srgbClr val="DCC9CB"/>
    <a:srgbClr val="FFF8F3"/>
    <a:srgbClr val="FFCADF"/>
    <a:srgbClr val="AEFFCC"/>
    <a:srgbClr val="CAFFE3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6"/>
    <p:restoredTop sz="93451"/>
  </p:normalViewPr>
  <p:slideViewPr>
    <p:cSldViewPr snapToGrid="0" snapToObjects="1">
      <p:cViewPr varScale="1">
        <p:scale>
          <a:sx n="52" d="100"/>
          <a:sy n="52" d="100"/>
        </p:scale>
        <p:origin x="192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25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33VAFh3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://bit.ly/30B07Gq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t.ly/2Tynxth" TargetMode="External"/><Relationship Id="rId5" Type="http://schemas.openxmlformats.org/officeDocument/2006/relationships/image" Target="../media/image39.jpe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8581E0-EBD7-54F0-F812-FA14C22EBEFA}"/>
              </a:ext>
            </a:extLst>
          </p:cNvPr>
          <p:cNvGrpSpPr>
            <a:grpSpLocks/>
          </p:cNvGrpSpPr>
          <p:nvPr/>
        </p:nvGrpSpPr>
        <p:grpSpPr bwMode="auto">
          <a:xfrm>
            <a:off x="4307081" y="137657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5231D7B-D85C-D415-E2A6-C734BC6E6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CEF0E20-562B-E0B4-5C40-6D298E7C8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85BEE464-102A-6D5B-7101-B6A9718CB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056" y="2049007"/>
            <a:ext cx="7451725" cy="4429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1" name="Group 51">
            <a:extLst>
              <a:ext uri="{FF2B5EF4-FFF2-40B4-BE49-F238E27FC236}">
                <a16:creationId xmlns:a16="http://schemas.microsoft.com/office/drawing/2014/main" id="{552EF0FB-AC56-D40A-62F6-5862A0ED4D0C}"/>
              </a:ext>
            </a:extLst>
          </p:cNvPr>
          <p:cNvGrpSpPr>
            <a:grpSpLocks/>
          </p:cNvGrpSpPr>
          <p:nvPr/>
        </p:nvGrpSpPr>
        <p:grpSpPr bwMode="auto">
          <a:xfrm>
            <a:off x="4486469" y="932995"/>
            <a:ext cx="5040312" cy="906462"/>
            <a:chOff x="2381" y="527"/>
            <a:chExt cx="3175" cy="571"/>
          </a:xfrm>
        </p:grpSpPr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C5BD2D65-1C01-7FFB-8A52-E9D274EE2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527"/>
              <a:ext cx="3175" cy="499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حل التناسب التالي : </a:t>
              </a:r>
              <a:endParaRPr lang="en" altLang="ar-SA"/>
            </a:p>
          </p:txBody>
        </p:sp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78F08DEA-5622-BBB8-AC3C-7E2BDE926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532"/>
              <a:ext cx="966" cy="566"/>
              <a:chOff x="2699" y="532"/>
              <a:chExt cx="898" cy="566"/>
            </a:xfrm>
          </p:grpSpPr>
          <p:grpSp>
            <p:nvGrpSpPr>
              <p:cNvPr id="16" name="Group 10">
                <a:extLst>
                  <a:ext uri="{FF2B5EF4-FFF2-40B4-BE49-F238E27FC236}">
                    <a16:creationId xmlns:a16="http://schemas.microsoft.com/office/drawing/2014/main" id="{0ECD7C1A-A980-0B45-9102-D851486F3C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532"/>
                <a:ext cx="341" cy="565"/>
                <a:chOff x="3256" y="532"/>
                <a:chExt cx="341" cy="565"/>
              </a:xfrm>
            </p:grpSpPr>
            <p:sp>
              <p:nvSpPr>
                <p:cNvPr id="22" name="Text Box 11">
                  <a:extLst>
                    <a:ext uri="{FF2B5EF4-FFF2-40B4-BE49-F238E27FC236}">
                      <a16:creationId xmlns:a16="http://schemas.microsoft.com/office/drawing/2014/main" id="{E63B60AB-27A5-5B40-1EB7-03E733E2E3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532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س</a:t>
                  </a:r>
                </a:p>
              </p:txBody>
            </p:sp>
            <p:sp>
              <p:nvSpPr>
                <p:cNvPr id="23" name="Line 12">
                  <a:extLst>
                    <a:ext uri="{FF2B5EF4-FFF2-40B4-BE49-F238E27FC236}">
                      <a16:creationId xmlns:a16="http://schemas.microsoft.com/office/drawing/2014/main" id="{966AB9C3-6EE8-B9DA-B9C6-FC147A31D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85" y="809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Text Box 13">
                  <a:extLst>
                    <a:ext uri="{FF2B5EF4-FFF2-40B4-BE49-F238E27FC236}">
                      <a16:creationId xmlns:a16="http://schemas.microsoft.com/office/drawing/2014/main" id="{4B45A64A-B834-29D4-3DAE-C7049BA371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809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٤</a:t>
                  </a:r>
                </a:p>
              </p:txBody>
            </p:sp>
          </p:grpSp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A5F3089A-1B86-CC36-0068-C1573E05F2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5" y="681"/>
                <a:ext cx="4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=</a:t>
                </a:r>
              </a:p>
            </p:txBody>
          </p:sp>
          <p:grpSp>
            <p:nvGrpSpPr>
              <p:cNvPr id="18" name="Group 15">
                <a:extLst>
                  <a:ext uri="{FF2B5EF4-FFF2-40B4-BE49-F238E27FC236}">
                    <a16:creationId xmlns:a16="http://schemas.microsoft.com/office/drawing/2014/main" id="{45AE5C24-EF21-60A8-DC73-AA8566FFA2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9" y="573"/>
                <a:ext cx="341" cy="525"/>
                <a:chOff x="3991" y="868"/>
                <a:chExt cx="341" cy="525"/>
              </a:xfrm>
            </p:grpSpPr>
            <p:sp>
              <p:nvSpPr>
                <p:cNvPr id="19" name="Text Box 16">
                  <a:extLst>
                    <a:ext uri="{FF2B5EF4-FFF2-40B4-BE49-F238E27FC236}">
                      <a16:creationId xmlns:a16="http://schemas.microsoft.com/office/drawing/2014/main" id="{74399358-24F8-F572-6B58-462B82CA2E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868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٩</a:t>
                  </a:r>
                </a:p>
              </p:txBody>
            </p:sp>
            <p:sp>
              <p:nvSpPr>
                <p:cNvPr id="20" name="Line 17">
                  <a:extLst>
                    <a:ext uri="{FF2B5EF4-FFF2-40B4-BE49-F238E27FC236}">
                      <a16:creationId xmlns:a16="http://schemas.microsoft.com/office/drawing/2014/main" id="{CBD80C0C-E0FE-BEEF-6C28-3A23A62CA8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20" y="1105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Text Box 18">
                  <a:extLst>
                    <a:ext uri="{FF2B5EF4-FFF2-40B4-BE49-F238E27FC236}">
                      <a16:creationId xmlns:a16="http://schemas.microsoft.com/office/drawing/2014/main" id="{50DA4D51-8672-A499-D701-31399FA80E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1105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١٠</a:t>
                  </a:r>
                </a:p>
              </p:txBody>
            </p:sp>
          </p:grpSp>
        </p:grp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CB05FC09-13B0-8593-FF7E-6164C4CB2B8C}"/>
              </a:ext>
            </a:extLst>
          </p:cNvPr>
          <p:cNvGrpSpPr>
            <a:grpSpLocks/>
          </p:cNvGrpSpPr>
          <p:nvPr/>
        </p:nvGrpSpPr>
        <p:grpSpPr bwMode="auto">
          <a:xfrm>
            <a:off x="7618606" y="2295070"/>
            <a:ext cx="1655763" cy="906462"/>
            <a:chOff x="4477" y="1385"/>
            <a:chExt cx="920" cy="571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65197E8D-1990-3668-DC27-F18DE9DF3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6" y="1385"/>
              <a:ext cx="341" cy="570"/>
              <a:chOff x="5056" y="1385"/>
              <a:chExt cx="341" cy="570"/>
            </a:xfrm>
          </p:grpSpPr>
          <p:sp>
            <p:nvSpPr>
              <p:cNvPr id="32" name="Text Box 21">
                <a:extLst>
                  <a:ext uri="{FF2B5EF4-FFF2-40B4-BE49-F238E27FC236}">
                    <a16:creationId xmlns:a16="http://schemas.microsoft.com/office/drawing/2014/main" id="{998C197F-0C64-73D5-6A86-4748B171D7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س</a:t>
                </a:r>
              </a:p>
            </p:txBody>
          </p:sp>
          <p:sp>
            <p:nvSpPr>
              <p:cNvPr id="33" name="Line 22">
                <a:extLst>
                  <a:ext uri="{FF2B5EF4-FFF2-40B4-BE49-F238E27FC236}">
                    <a16:creationId xmlns:a16="http://schemas.microsoft.com/office/drawing/2014/main" id="{5B42968C-3C06-1E29-83CD-299E4C58F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23">
                <a:extLst>
                  <a:ext uri="{FF2B5EF4-FFF2-40B4-BE49-F238E27FC236}">
                    <a16:creationId xmlns:a16="http://schemas.microsoft.com/office/drawing/2014/main" id="{3E9C94F3-FC82-04EB-7BE1-6FF5D0845C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٤</a:t>
                </a:r>
              </a:p>
            </p:txBody>
          </p:sp>
        </p:grp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8793A54D-43FE-74FB-E30A-485ECB9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" y="153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FBD6A6BE-8451-F1F6-92C3-E6BC32B80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" y="1431"/>
              <a:ext cx="341" cy="525"/>
              <a:chOff x="4477" y="1431"/>
              <a:chExt cx="341" cy="525"/>
            </a:xfrm>
          </p:grpSpPr>
          <p:sp>
            <p:nvSpPr>
              <p:cNvPr id="29" name="Text Box 26">
                <a:extLst>
                  <a:ext uri="{FF2B5EF4-FFF2-40B4-BE49-F238E27FC236}">
                    <a16:creationId xmlns:a16="http://schemas.microsoft.com/office/drawing/2014/main" id="{A36576A9-D692-DD21-0412-78BA37EB79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43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٩</a:t>
                </a:r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64533DEC-9663-E64E-E4D5-948131D36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6" y="1668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8">
                <a:extLst>
                  <a:ext uri="{FF2B5EF4-FFF2-40B4-BE49-F238E27FC236}">
                    <a16:creationId xmlns:a16="http://schemas.microsoft.com/office/drawing/2014/main" id="{ABC1B28A-3448-FC50-8B6F-59B7A75C4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6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١٠</a:t>
                </a:r>
              </a:p>
            </p:txBody>
          </p:sp>
        </p:grpSp>
      </p:grpSp>
      <p:sp>
        <p:nvSpPr>
          <p:cNvPr id="35" name="Rectangle 29">
            <a:extLst>
              <a:ext uri="{FF2B5EF4-FFF2-40B4-BE49-F238E27FC236}">
                <a16:creationId xmlns:a16="http://schemas.microsoft.com/office/drawing/2014/main" id="{D4736473-F980-EC90-CFF4-D1A38B52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698" y="2780845"/>
            <a:ext cx="2215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× ١٠ = ١٠ </a:t>
            </a:r>
            <a:r>
              <a:rPr lang="ar-SA" altLang="ar-SA" sz="2400" b="1" dirty="0" err="1"/>
              <a:t>س</a:t>
            </a:r>
            <a:endParaRPr lang="ar-SA" altLang="ar-SA" sz="2400" b="1" dirty="0"/>
          </a:p>
        </p:txBody>
      </p:sp>
      <p:sp>
        <p:nvSpPr>
          <p:cNvPr id="36" name="AutoShape 30">
            <a:extLst>
              <a:ext uri="{FF2B5EF4-FFF2-40B4-BE49-F238E27FC236}">
                <a16:creationId xmlns:a16="http://schemas.microsoft.com/office/drawing/2014/main" id="{6BA443CA-99FD-AF65-BF23-21C55394C67A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8051994" y="2682420"/>
            <a:ext cx="827087" cy="179387"/>
          </a:xfrm>
          <a:prstGeom prst="notchedRightArrow">
            <a:avLst>
              <a:gd name="adj1" fmla="val 50000"/>
              <a:gd name="adj2" fmla="val 1152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AutoShape 31">
            <a:extLst>
              <a:ext uri="{FF2B5EF4-FFF2-40B4-BE49-F238E27FC236}">
                <a16:creationId xmlns:a16="http://schemas.microsoft.com/office/drawing/2014/main" id="{73B1CC8B-932C-3FFB-397F-1188DEC0A592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8015481" y="2661782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62B9F395-3080-638B-9E4C-722A6B6F5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502" y="2387145"/>
            <a:ext cx="15728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٤ × ٩ = ٣٦</a:t>
            </a:r>
          </a:p>
        </p:txBody>
      </p:sp>
      <p:sp>
        <p:nvSpPr>
          <p:cNvPr id="39" name="AutoShape 33">
            <a:extLst>
              <a:ext uri="{FF2B5EF4-FFF2-40B4-BE49-F238E27FC236}">
                <a16:creationId xmlns:a16="http://schemas.microsoft.com/office/drawing/2014/main" id="{01A1BDB0-2949-07AD-F880-BF30277E3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881" y="2409370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AutoShape 34">
            <a:extLst>
              <a:ext uri="{FF2B5EF4-FFF2-40B4-BE49-F238E27FC236}">
                <a16:creationId xmlns:a16="http://schemas.microsoft.com/office/drawing/2014/main" id="{C407C2EA-2280-F620-CA7E-F8497ED1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881" y="2841170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DCD9A2B0-F1DE-0A40-7A6B-B7C264AD9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746" y="3633332"/>
            <a:ext cx="1588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١٠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= ٣٦</a:t>
            </a:r>
          </a:p>
        </p:txBody>
      </p:sp>
      <p:grpSp>
        <p:nvGrpSpPr>
          <p:cNvPr id="42" name="Group 36">
            <a:extLst>
              <a:ext uri="{FF2B5EF4-FFF2-40B4-BE49-F238E27FC236}">
                <a16:creationId xmlns:a16="http://schemas.microsoft.com/office/drawing/2014/main" id="{256F7228-23FE-7126-E56B-33ED51ACB0A2}"/>
              </a:ext>
            </a:extLst>
          </p:cNvPr>
          <p:cNvGrpSpPr>
            <a:grpSpLocks/>
          </p:cNvGrpSpPr>
          <p:nvPr/>
        </p:nvGrpSpPr>
        <p:grpSpPr bwMode="auto">
          <a:xfrm>
            <a:off x="7871019" y="4347709"/>
            <a:ext cx="1168400" cy="923926"/>
            <a:chOff x="4513" y="2678"/>
            <a:chExt cx="736" cy="582"/>
          </a:xfrm>
        </p:grpSpPr>
        <p:grpSp>
          <p:nvGrpSpPr>
            <p:cNvPr id="43" name="Group 37">
              <a:extLst>
                <a:ext uri="{FF2B5EF4-FFF2-40B4-BE49-F238E27FC236}">
                  <a16:creationId xmlns:a16="http://schemas.microsoft.com/office/drawing/2014/main" id="{05A9F89D-F744-55CA-8774-D423960C4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3" y="2678"/>
              <a:ext cx="616" cy="582"/>
              <a:chOff x="3000" y="2436"/>
              <a:chExt cx="616" cy="582"/>
            </a:xfrm>
          </p:grpSpPr>
          <p:sp>
            <p:nvSpPr>
              <p:cNvPr id="45" name="Rectangle 38">
                <a:extLst>
                  <a:ext uri="{FF2B5EF4-FFF2-40B4-BE49-F238E27FC236}">
                    <a16:creationId xmlns:a16="http://schemas.microsoft.com/office/drawing/2014/main" id="{08050839-2316-6123-9A04-54554FD63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2436"/>
                <a:ext cx="6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١٠ </a:t>
                </a:r>
                <a:r>
                  <a:rPr lang="ar-SA" altLang="ar-SA" sz="2400" b="1" dirty="0" err="1"/>
                  <a:t>س</a:t>
                </a:r>
                <a:r>
                  <a:rPr lang="ar-SA" altLang="ar-SA" sz="2400" b="1" dirty="0"/>
                  <a:t> </a:t>
                </a:r>
              </a:p>
            </p:txBody>
          </p:sp>
          <p:sp>
            <p:nvSpPr>
              <p:cNvPr id="46" name="Rectangle 39">
                <a:extLst>
                  <a:ext uri="{FF2B5EF4-FFF2-40B4-BE49-F238E27FC236}">
                    <a16:creationId xmlns:a16="http://schemas.microsoft.com/office/drawing/2014/main" id="{128CCB99-6F04-9653-55D7-2FF155F32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2" y="2727"/>
                <a:ext cx="3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١٠</a:t>
                </a:r>
              </a:p>
            </p:txBody>
          </p:sp>
          <p:sp>
            <p:nvSpPr>
              <p:cNvPr id="47" name="Line 40">
                <a:extLst>
                  <a:ext uri="{FF2B5EF4-FFF2-40B4-BE49-F238E27FC236}">
                    <a16:creationId xmlns:a16="http://schemas.microsoft.com/office/drawing/2014/main" id="{D9A28B10-ECF3-652C-62F9-939DEBDA3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D3325C35-3A7E-C95C-16EF-2872C4C3C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8" name="Group 42">
            <a:extLst>
              <a:ext uri="{FF2B5EF4-FFF2-40B4-BE49-F238E27FC236}">
                <a16:creationId xmlns:a16="http://schemas.microsoft.com/office/drawing/2014/main" id="{516F7FFE-48CF-DE74-7632-9C991C8A218D}"/>
              </a:ext>
            </a:extLst>
          </p:cNvPr>
          <p:cNvGrpSpPr>
            <a:grpSpLocks/>
          </p:cNvGrpSpPr>
          <p:nvPr/>
        </p:nvGrpSpPr>
        <p:grpSpPr bwMode="auto">
          <a:xfrm>
            <a:off x="7270951" y="4388984"/>
            <a:ext cx="592138" cy="882651"/>
            <a:chOff x="2502" y="2462"/>
            <a:chExt cx="373" cy="556"/>
          </a:xfrm>
        </p:grpSpPr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88636DC2-4D71-E74B-A627-DFD227DF0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462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٣٦</a:t>
              </a: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E4CE8E0B-E1B1-F85D-8123-9D255FC93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727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١٠</a:t>
              </a:r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3DCD107F-6E94-FF29-FE29-82C8A4886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" name="Rectangle 46">
            <a:extLst>
              <a:ext uri="{FF2B5EF4-FFF2-40B4-BE49-F238E27FC236}">
                <a16:creationId xmlns:a16="http://schemas.microsoft.com/office/drawing/2014/main" id="{52DC1D7F-5246-A11A-DC9B-84C1D09C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181" y="543355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س =</a:t>
            </a:r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9491C91D-A817-69FE-F1AB-E168FA84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895" y="5490707"/>
            <a:ext cx="615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٣.٦</a:t>
            </a:r>
          </a:p>
        </p:txBody>
      </p:sp>
      <p:sp>
        <p:nvSpPr>
          <p:cNvPr id="54" name="Line 48">
            <a:extLst>
              <a:ext uri="{FF2B5EF4-FFF2-40B4-BE49-F238E27FC236}">
                <a16:creationId xmlns:a16="http://schemas.microsoft.com/office/drawing/2014/main" id="{9C9F3CE7-FAEA-E20D-DF0F-68F9832D79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55244" y="4388982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Line 49">
            <a:extLst>
              <a:ext uri="{FF2B5EF4-FFF2-40B4-BE49-F238E27FC236}">
                <a16:creationId xmlns:a16="http://schemas.microsoft.com/office/drawing/2014/main" id="{D935C97E-4B72-D80A-D301-D629E0220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0769" y="485729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527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8" grpId="0"/>
      <p:bldP spid="4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AA1A2E-54DC-265B-2244-4C8679992E76}"/>
              </a:ext>
            </a:extLst>
          </p:cNvPr>
          <p:cNvGrpSpPr>
            <a:grpSpLocks/>
          </p:cNvGrpSpPr>
          <p:nvPr/>
        </p:nvGrpSpPr>
        <p:grpSpPr bwMode="auto">
          <a:xfrm>
            <a:off x="4250013" y="143165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F791885-CA7F-5962-81F7-C4672C198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9DB8A9D5-52E9-43A2-611B-8AD3434AC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2830723D-4336-60F7-46C7-EC613331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988" y="2054515"/>
            <a:ext cx="7451725" cy="4429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55D994A1-CCEF-EFEC-2F70-08321EA73B51}"/>
              </a:ext>
            </a:extLst>
          </p:cNvPr>
          <p:cNvGrpSpPr>
            <a:grpSpLocks/>
          </p:cNvGrpSpPr>
          <p:nvPr/>
        </p:nvGrpSpPr>
        <p:grpSpPr bwMode="auto">
          <a:xfrm>
            <a:off x="4429401" y="938503"/>
            <a:ext cx="5040312" cy="906462"/>
            <a:chOff x="2381" y="527"/>
            <a:chExt cx="3175" cy="571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2B730469-4B0E-0FEF-CA78-87E3B96BF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527"/>
              <a:ext cx="3175" cy="499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حل التناسب التالي : </a:t>
              </a:r>
              <a:endParaRPr lang="en" altLang="ar-SA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BC3ECBE4-799F-1162-E2A0-AB7A3B560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532"/>
              <a:ext cx="966" cy="566"/>
              <a:chOff x="2699" y="532"/>
              <a:chExt cx="898" cy="566"/>
            </a:xfrm>
          </p:grpSpPr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74E39340-6700-400F-EB59-1DFBEA37C9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532"/>
                <a:ext cx="341" cy="565"/>
                <a:chOff x="3256" y="532"/>
                <a:chExt cx="341" cy="565"/>
              </a:xfrm>
            </p:grpSpPr>
            <p:sp>
              <p:nvSpPr>
                <p:cNvPr id="22" name="Text Box 10">
                  <a:extLst>
                    <a:ext uri="{FF2B5EF4-FFF2-40B4-BE49-F238E27FC236}">
                      <a16:creationId xmlns:a16="http://schemas.microsoft.com/office/drawing/2014/main" id="{C41B0AAC-BB3B-8C79-BF09-942F3336D3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532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٢</a:t>
                  </a:r>
                </a:p>
              </p:txBody>
            </p:sp>
            <p:sp>
              <p:nvSpPr>
                <p:cNvPr id="23" name="Line 11">
                  <a:extLst>
                    <a:ext uri="{FF2B5EF4-FFF2-40B4-BE49-F238E27FC236}">
                      <a16:creationId xmlns:a16="http://schemas.microsoft.com/office/drawing/2014/main" id="{85E94692-FC7D-9B4F-5110-2AEA6BF33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85" y="809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Text Box 12">
                  <a:extLst>
                    <a:ext uri="{FF2B5EF4-FFF2-40B4-BE49-F238E27FC236}">
                      <a16:creationId xmlns:a16="http://schemas.microsoft.com/office/drawing/2014/main" id="{7381C6A6-7CDF-DC69-D71C-1B7B519780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809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٤٢</a:t>
                  </a:r>
                </a:p>
              </p:txBody>
            </p:sp>
          </p:grp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21573DB3-265B-9AE8-9CF3-4C79BDFC98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5" y="681"/>
                <a:ext cx="4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=</a:t>
                </a:r>
              </a:p>
            </p:txBody>
          </p: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33E35874-DDBB-BCC8-EED5-45AE727B04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9" y="573"/>
                <a:ext cx="341" cy="525"/>
                <a:chOff x="3991" y="868"/>
                <a:chExt cx="341" cy="525"/>
              </a:xfrm>
            </p:grpSpPr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C415273A-9295-CFF3-8D1C-D93EF15CB1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868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٥</a:t>
                  </a:r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E7CB2DDB-CC9C-0090-66DC-9F4F4D681E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20" y="1105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Text Box 17">
                  <a:extLst>
                    <a:ext uri="{FF2B5EF4-FFF2-40B4-BE49-F238E27FC236}">
                      <a16:creationId xmlns:a16="http://schemas.microsoft.com/office/drawing/2014/main" id="{379A8D00-CE9E-94D1-8EC1-05253B83EF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1105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ص</a:t>
                  </a:r>
                </a:p>
              </p:txBody>
            </p:sp>
          </p:grp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D492C503-544B-BAA2-CB91-C6311348A71A}"/>
              </a:ext>
            </a:extLst>
          </p:cNvPr>
          <p:cNvGrpSpPr>
            <a:grpSpLocks/>
          </p:cNvGrpSpPr>
          <p:nvPr/>
        </p:nvGrpSpPr>
        <p:grpSpPr bwMode="auto">
          <a:xfrm>
            <a:off x="7561538" y="2300578"/>
            <a:ext cx="1655763" cy="906462"/>
            <a:chOff x="4477" y="1385"/>
            <a:chExt cx="920" cy="571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B8B41292-AB95-2872-8F6C-A6532C5B2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6" y="1385"/>
              <a:ext cx="341" cy="570"/>
              <a:chOff x="5056" y="1385"/>
              <a:chExt cx="341" cy="570"/>
            </a:xfrm>
          </p:grpSpPr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8DA3FC2D-5568-5F1C-F169-6B796DA84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D308C9F8-2F9C-F439-951D-8971920CF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22">
                <a:extLst>
                  <a:ext uri="{FF2B5EF4-FFF2-40B4-BE49-F238E27FC236}">
                    <a16:creationId xmlns:a16="http://schemas.microsoft.com/office/drawing/2014/main" id="{2DF87E18-5CCA-A8BC-8278-268545DB47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٤٢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8AB2A243-994D-301C-266A-3BCC5F45A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" y="153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28" name="Group 24">
              <a:extLst>
                <a:ext uri="{FF2B5EF4-FFF2-40B4-BE49-F238E27FC236}">
                  <a16:creationId xmlns:a16="http://schemas.microsoft.com/office/drawing/2014/main" id="{30874FA2-FF53-EF31-E859-C2FA941B7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" y="1431"/>
              <a:ext cx="341" cy="525"/>
              <a:chOff x="4477" y="1431"/>
              <a:chExt cx="341" cy="525"/>
            </a:xfrm>
          </p:grpSpPr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01BD6C51-0BD2-932C-5AD0-1AADDFA9AE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43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٥</a:t>
                </a:r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E7EAF3BE-547E-8669-7C1F-1194D28C4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6" y="1668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dirty="0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E3CE2BD2-26DF-03C1-BC5D-9DE5343669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6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ص</a:t>
                </a:r>
              </a:p>
            </p:txBody>
          </p:sp>
        </p:grpSp>
      </p:grpSp>
      <p:sp>
        <p:nvSpPr>
          <p:cNvPr id="35" name="Rectangle 28">
            <a:extLst>
              <a:ext uri="{FF2B5EF4-FFF2-40B4-BE49-F238E27FC236}">
                <a16:creationId xmlns:a16="http://schemas.microsoft.com/office/drawing/2014/main" id="{D5CA659B-D549-D1BA-01FE-E10100D34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263" y="2786353"/>
            <a:ext cx="195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 × ص = ٢ ص</a:t>
            </a:r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736021C3-6C55-9158-F766-BD7F3C97F33F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7994926" y="2687928"/>
            <a:ext cx="827087" cy="179387"/>
          </a:xfrm>
          <a:prstGeom prst="notchedRightArrow">
            <a:avLst>
              <a:gd name="adj1" fmla="val 50000"/>
              <a:gd name="adj2" fmla="val 1152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AutoShape 30">
            <a:extLst>
              <a:ext uri="{FF2B5EF4-FFF2-40B4-BE49-F238E27FC236}">
                <a16:creationId xmlns:a16="http://schemas.microsoft.com/office/drawing/2014/main" id="{9C67A99D-71EF-2EBF-9B21-A576E8A8A847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7958413" y="2667290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F7AF30E9-1F10-E431-8DF4-54065A45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582" y="2392653"/>
            <a:ext cx="1920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٤٢ × ٥ = ٢١٠</a:t>
            </a: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9C80DD89-AB1D-FFFC-5DBD-43CCAADC9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813" y="24148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AutoShape 33">
            <a:extLst>
              <a:ext uri="{FF2B5EF4-FFF2-40B4-BE49-F238E27FC236}">
                <a16:creationId xmlns:a16="http://schemas.microsoft.com/office/drawing/2014/main" id="{C4CC16C9-671B-FE79-A2E9-807FF4FAA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813" y="28466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0173D9F0-F4ED-3C09-0DDF-FC185F435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3638840"/>
            <a:ext cx="163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 ص = ٢١٠</a:t>
            </a:r>
          </a:p>
        </p:txBody>
      </p:sp>
      <p:grpSp>
        <p:nvGrpSpPr>
          <p:cNvPr id="42" name="Group 35">
            <a:extLst>
              <a:ext uri="{FF2B5EF4-FFF2-40B4-BE49-F238E27FC236}">
                <a16:creationId xmlns:a16="http://schemas.microsoft.com/office/drawing/2014/main" id="{B5BBC8DC-470B-58F8-2403-9D40D4A764CD}"/>
              </a:ext>
            </a:extLst>
          </p:cNvPr>
          <p:cNvGrpSpPr>
            <a:grpSpLocks/>
          </p:cNvGrpSpPr>
          <p:nvPr/>
        </p:nvGrpSpPr>
        <p:grpSpPr bwMode="auto">
          <a:xfrm>
            <a:off x="7813951" y="4353215"/>
            <a:ext cx="1108075" cy="919163"/>
            <a:chOff x="4513" y="2678"/>
            <a:chExt cx="698" cy="579"/>
          </a:xfrm>
        </p:grpSpPr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EED0BF0C-B523-3666-8D54-449A6921E7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3" y="2678"/>
              <a:ext cx="538" cy="579"/>
              <a:chOff x="3040" y="2436"/>
              <a:chExt cx="538" cy="579"/>
            </a:xfrm>
          </p:grpSpPr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4DCFD7A2-F6DD-C3A4-25B4-F6085DD6C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2436"/>
                <a:ext cx="53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٢ ص </a:t>
                </a:r>
              </a:p>
            </p:txBody>
          </p:sp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A1389F7D-630B-C3AF-7C5C-C90B7B3BE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2727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8E389DCE-B3EF-25EB-4276-7BE9B0A2B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917134FD-C889-9D92-4475-6891516F8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8" name="Group 41">
            <a:extLst>
              <a:ext uri="{FF2B5EF4-FFF2-40B4-BE49-F238E27FC236}">
                <a16:creationId xmlns:a16="http://schemas.microsoft.com/office/drawing/2014/main" id="{6F121A73-948B-A372-98C9-89A7F1AEFAF5}"/>
              </a:ext>
            </a:extLst>
          </p:cNvPr>
          <p:cNvGrpSpPr>
            <a:grpSpLocks/>
          </p:cNvGrpSpPr>
          <p:nvPr/>
        </p:nvGrpSpPr>
        <p:grpSpPr bwMode="auto">
          <a:xfrm>
            <a:off x="7147204" y="4394490"/>
            <a:ext cx="703263" cy="877888"/>
            <a:chOff x="2460" y="2462"/>
            <a:chExt cx="443" cy="553"/>
          </a:xfrm>
        </p:grpSpPr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E83D5DBC-96AB-7F3F-7950-821957A38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2462"/>
              <a:ext cx="4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٢١٠</a:t>
              </a: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49FB6993-AC60-E7AE-1F62-B759FB629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727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 ٢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31E6BBD2-D307-F228-FC4E-0A5BDCC57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" name="Rectangle 45">
            <a:extLst>
              <a:ext uri="{FF2B5EF4-FFF2-40B4-BE49-F238E27FC236}">
                <a16:creationId xmlns:a16="http://schemas.microsoft.com/office/drawing/2014/main" id="{E523396B-35AF-472A-14E2-2CD80BC6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901" y="5439065"/>
            <a:ext cx="769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ص =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5A8C2993-4EC3-6D64-E872-CD4BC9338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662" y="5496215"/>
            <a:ext cx="7040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١٠٥</a:t>
            </a:r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E2CFD0B6-19DB-5101-4663-537EA0BA06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98176" y="439449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047D3B63-E2C0-93C9-4E9D-FD6C3B8953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90213" y="486280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4074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8" grpId="0"/>
      <p:bldP spid="4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7E5840-37E5-08BA-AAD4-128E4313A9B9}"/>
              </a:ext>
            </a:extLst>
          </p:cNvPr>
          <p:cNvGrpSpPr>
            <a:grpSpLocks/>
          </p:cNvGrpSpPr>
          <p:nvPr/>
        </p:nvGrpSpPr>
        <p:grpSpPr bwMode="auto">
          <a:xfrm>
            <a:off x="4181711" y="143165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406511D-F8B0-C94E-3A97-5075B6C18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8713811-2B45-9C11-BAE8-6F6082916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3EC498F-7358-3532-D88E-54317F01F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686" y="2054515"/>
            <a:ext cx="7451725" cy="4429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1" name="Group 52">
            <a:extLst>
              <a:ext uri="{FF2B5EF4-FFF2-40B4-BE49-F238E27FC236}">
                <a16:creationId xmlns:a16="http://schemas.microsoft.com/office/drawing/2014/main" id="{B038B4EC-9B01-2A3F-FE9B-C4C0A911C46B}"/>
              </a:ext>
            </a:extLst>
          </p:cNvPr>
          <p:cNvGrpSpPr>
            <a:grpSpLocks/>
          </p:cNvGrpSpPr>
          <p:nvPr/>
        </p:nvGrpSpPr>
        <p:grpSpPr bwMode="auto">
          <a:xfrm>
            <a:off x="4361099" y="938503"/>
            <a:ext cx="5040312" cy="906462"/>
            <a:chOff x="2381" y="527"/>
            <a:chExt cx="3175" cy="571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8F160731-39FF-61DE-4C6C-5C59B491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527"/>
              <a:ext cx="3175" cy="499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حل التناسب التالي : </a:t>
              </a:r>
              <a:endParaRPr lang="en" altLang="ar-SA"/>
            </a:p>
          </p:txBody>
        </p:sp>
        <p:grpSp>
          <p:nvGrpSpPr>
            <p:cNvPr id="14" name="Group 51">
              <a:extLst>
                <a:ext uri="{FF2B5EF4-FFF2-40B4-BE49-F238E27FC236}">
                  <a16:creationId xmlns:a16="http://schemas.microsoft.com/office/drawing/2014/main" id="{EA32F631-3699-8506-3ABE-1B22FB018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6" y="527"/>
              <a:ext cx="985" cy="571"/>
              <a:chOff x="3156" y="527"/>
              <a:chExt cx="985" cy="571"/>
            </a:xfrm>
          </p:grpSpPr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FC986EE9-DA90-CB1B-B1E0-9C8A326C7C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4" y="532"/>
                <a:ext cx="367" cy="565"/>
                <a:chOff x="3256" y="532"/>
                <a:chExt cx="341" cy="565"/>
              </a:xfrm>
            </p:grpSpPr>
            <p:sp>
              <p:nvSpPr>
                <p:cNvPr id="22" name="Text Box 10">
                  <a:extLst>
                    <a:ext uri="{FF2B5EF4-FFF2-40B4-BE49-F238E27FC236}">
                      <a16:creationId xmlns:a16="http://schemas.microsoft.com/office/drawing/2014/main" id="{9DEC62F2-FC58-C87C-EDE6-0AC9E6CB9E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532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٧</a:t>
                  </a:r>
                </a:p>
              </p:txBody>
            </p:sp>
            <p:sp>
              <p:nvSpPr>
                <p:cNvPr id="23" name="Line 11">
                  <a:extLst>
                    <a:ext uri="{FF2B5EF4-FFF2-40B4-BE49-F238E27FC236}">
                      <a16:creationId xmlns:a16="http://schemas.microsoft.com/office/drawing/2014/main" id="{60B1AB54-B596-323B-CBC4-79DE679ACB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85" y="809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Text Box 12">
                  <a:extLst>
                    <a:ext uri="{FF2B5EF4-FFF2-40B4-BE49-F238E27FC236}">
                      <a16:creationId xmlns:a16="http://schemas.microsoft.com/office/drawing/2014/main" id="{E5631B47-CEC1-F115-5C19-D3E7E79D79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809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٣</a:t>
                  </a:r>
                </a:p>
              </p:txBody>
            </p:sp>
          </p:grp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F68C7197-A2E5-E232-0DA1-3C5EFCD205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" y="681"/>
                <a:ext cx="4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=</a:t>
                </a:r>
              </a:p>
            </p:txBody>
          </p:sp>
          <p:grpSp>
            <p:nvGrpSpPr>
              <p:cNvPr id="18" name="Group 50">
                <a:extLst>
                  <a:ext uri="{FF2B5EF4-FFF2-40B4-BE49-F238E27FC236}">
                    <a16:creationId xmlns:a16="http://schemas.microsoft.com/office/drawing/2014/main" id="{0D3FD7DA-18F2-354E-46FA-F380D9E97D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6" y="527"/>
                <a:ext cx="404" cy="571"/>
                <a:chOff x="3156" y="527"/>
                <a:chExt cx="404" cy="571"/>
              </a:xfrm>
            </p:grpSpPr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0E3CE652-A559-1DEA-E85C-B56D8EBDD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5" y="527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ن</a:t>
                  </a:r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00F11721-FB9A-AA49-1AF5-A6622F9571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06" y="81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Text Box 17">
                  <a:extLst>
                    <a:ext uri="{FF2B5EF4-FFF2-40B4-BE49-F238E27FC236}">
                      <a16:creationId xmlns:a16="http://schemas.microsoft.com/office/drawing/2014/main" id="{1DA38C1D-5A82-2641-1ECB-EA2B1E07A1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6" y="810"/>
                  <a:ext cx="40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٢.١</a:t>
                  </a:r>
                </a:p>
              </p:txBody>
            </p:sp>
          </p:grpSp>
        </p:grpSp>
      </p:grpSp>
      <p:grpSp>
        <p:nvGrpSpPr>
          <p:cNvPr id="25" name="Group 56">
            <a:extLst>
              <a:ext uri="{FF2B5EF4-FFF2-40B4-BE49-F238E27FC236}">
                <a16:creationId xmlns:a16="http://schemas.microsoft.com/office/drawing/2014/main" id="{7E8C24B9-7682-A7F7-8419-6E339875606E}"/>
              </a:ext>
            </a:extLst>
          </p:cNvPr>
          <p:cNvGrpSpPr>
            <a:grpSpLocks/>
          </p:cNvGrpSpPr>
          <p:nvPr/>
        </p:nvGrpSpPr>
        <p:grpSpPr bwMode="auto">
          <a:xfrm>
            <a:off x="7471011" y="2300578"/>
            <a:ext cx="1677988" cy="906462"/>
            <a:chOff x="4340" y="1385"/>
            <a:chExt cx="1057" cy="571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489721AE-C984-F404-47F6-85AF6F814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0" y="1385"/>
              <a:ext cx="387" cy="570"/>
              <a:chOff x="5056" y="1385"/>
              <a:chExt cx="341" cy="570"/>
            </a:xfrm>
          </p:grpSpPr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22919497-3340-9E1C-95C5-A8CA60C3C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٧</a:t>
                </a: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D0C5C31E-F171-AF77-ACDB-E8424B171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22">
                <a:extLst>
                  <a:ext uri="{FF2B5EF4-FFF2-40B4-BE49-F238E27FC236}">
                    <a16:creationId xmlns:a16="http://schemas.microsoft.com/office/drawing/2014/main" id="{5D3C1A43-4A01-6A01-BAEC-794084C3C2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٣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C6B73564-D0C4-5843-AFA0-582F22EA9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" y="1539"/>
              <a:ext cx="5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28" name="Group 55">
              <a:extLst>
                <a:ext uri="{FF2B5EF4-FFF2-40B4-BE49-F238E27FC236}">
                  <a16:creationId xmlns:a16="http://schemas.microsoft.com/office/drawing/2014/main" id="{F2F3B1BE-FA7D-8417-B5F9-54D66CEB48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0" y="1389"/>
              <a:ext cx="422" cy="567"/>
              <a:chOff x="4340" y="1389"/>
              <a:chExt cx="422" cy="567"/>
            </a:xfrm>
          </p:grpSpPr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95973E1B-7539-86B5-2AFD-285C0177D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4" y="1389"/>
                <a:ext cx="3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938BDDF6-EEAC-A4BB-8DCE-3ACDC992E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87" y="1668"/>
                <a:ext cx="3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75FBE0B8-B37C-9116-580D-25FFD5A08C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0" y="1668"/>
                <a:ext cx="42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٢.١</a:t>
                </a:r>
              </a:p>
            </p:txBody>
          </p:sp>
        </p:grpSp>
      </p:grpSp>
      <p:sp>
        <p:nvSpPr>
          <p:cNvPr id="35" name="Rectangle 28">
            <a:extLst>
              <a:ext uri="{FF2B5EF4-FFF2-40B4-BE49-F238E27FC236}">
                <a16:creationId xmlns:a16="http://schemas.microsoft.com/office/drawing/2014/main" id="{0F5FEEC7-AF67-EC29-7D54-53F7D667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362" y="2786353"/>
            <a:ext cx="2090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٧ × ٢.١ = ١٤.٧</a:t>
            </a:r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ECC1EB07-805E-BABB-0B00-FA94C24BBA0D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7961549" y="2667290"/>
            <a:ext cx="827087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AutoShape 30">
            <a:extLst>
              <a:ext uri="{FF2B5EF4-FFF2-40B4-BE49-F238E27FC236}">
                <a16:creationId xmlns:a16="http://schemas.microsoft.com/office/drawing/2014/main" id="{A5B4F6DE-1456-B208-BAF8-231F5EFA2D22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7890111" y="2667290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1B8D68C6-CAFF-A0B8-CD2E-46CA72204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461" y="2392653"/>
            <a:ext cx="163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 × ن = ٣ ن</a:t>
            </a: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9BA51592-4AAA-8772-C5B6-6CEBA7480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511" y="24148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AutoShape 33">
            <a:extLst>
              <a:ext uri="{FF2B5EF4-FFF2-40B4-BE49-F238E27FC236}">
                <a16:creationId xmlns:a16="http://schemas.microsoft.com/office/drawing/2014/main" id="{E9F7EE87-50E9-8362-2AEA-20D96E3A0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511" y="28466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BE39ECAF-20C2-DCBD-BC20-53925E0BC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025" y="3638840"/>
            <a:ext cx="1563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 ن = ١٤.٧</a:t>
            </a:r>
          </a:p>
        </p:txBody>
      </p:sp>
      <p:grpSp>
        <p:nvGrpSpPr>
          <p:cNvPr id="42" name="Group 35">
            <a:extLst>
              <a:ext uri="{FF2B5EF4-FFF2-40B4-BE49-F238E27FC236}">
                <a16:creationId xmlns:a16="http://schemas.microsoft.com/office/drawing/2014/main" id="{39BE454B-C8E4-A91C-2951-1782130E0D29}"/>
              </a:ext>
            </a:extLst>
          </p:cNvPr>
          <p:cNvGrpSpPr>
            <a:grpSpLocks/>
          </p:cNvGrpSpPr>
          <p:nvPr/>
        </p:nvGrpSpPr>
        <p:grpSpPr bwMode="auto">
          <a:xfrm>
            <a:off x="7745649" y="4353215"/>
            <a:ext cx="1028700" cy="919163"/>
            <a:chOff x="4513" y="2678"/>
            <a:chExt cx="648" cy="579"/>
          </a:xfrm>
        </p:grpSpPr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EA04AF71-B9E0-63C6-543C-31126D05C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" y="2678"/>
              <a:ext cx="437" cy="579"/>
              <a:chOff x="3091" y="2436"/>
              <a:chExt cx="437" cy="579"/>
            </a:xfrm>
          </p:grpSpPr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AE2C2C8A-FF25-10DD-7C38-8AF12323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2436"/>
                <a:ext cx="43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٣ ن </a:t>
                </a:r>
              </a:p>
            </p:txBody>
          </p:sp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144F94C2-93F4-25A9-1F58-29B3B2E02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2727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٣</a:t>
                </a:r>
              </a:p>
            </p:txBody>
          </p:sp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A372ADB0-6E40-47CE-D185-967061D15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7EA296EE-9D26-E5DE-806E-3036A72B5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8" name="Group 41">
            <a:extLst>
              <a:ext uri="{FF2B5EF4-FFF2-40B4-BE49-F238E27FC236}">
                <a16:creationId xmlns:a16="http://schemas.microsoft.com/office/drawing/2014/main" id="{CA0E3D5D-7B6E-D896-52A8-6AD07B692619}"/>
              </a:ext>
            </a:extLst>
          </p:cNvPr>
          <p:cNvGrpSpPr>
            <a:grpSpLocks/>
          </p:cNvGrpSpPr>
          <p:nvPr/>
        </p:nvGrpSpPr>
        <p:grpSpPr bwMode="auto">
          <a:xfrm>
            <a:off x="7037629" y="4394490"/>
            <a:ext cx="788989" cy="877888"/>
            <a:chOff x="2434" y="2462"/>
            <a:chExt cx="497" cy="553"/>
          </a:xfrm>
        </p:grpSpPr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0F41D353-4E3B-180B-6A2F-F121D11C6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462"/>
              <a:ext cx="4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١٤.٧</a:t>
              </a: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7A14307C-84A5-2281-B9C6-F95C56142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727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 ٣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BA416153-0B7B-BF30-CC0E-86270AC84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" name="Rectangle 45">
            <a:extLst>
              <a:ext uri="{FF2B5EF4-FFF2-40B4-BE49-F238E27FC236}">
                <a16:creationId xmlns:a16="http://schemas.microsoft.com/office/drawing/2014/main" id="{EE5E8F65-7999-E9A4-6F1C-AAC67793F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349" y="5439065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ن =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A1714AD1-19FB-61F9-7C43-82C166E99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525" y="5496215"/>
            <a:ext cx="615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٤.٩</a:t>
            </a:r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D22FBC3C-C60D-5CFC-F989-742333ABBC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66374" y="442941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04275773-4D09-801C-9CD0-C45F30F4DA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58424" y="486280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609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8" grpId="0"/>
      <p:bldP spid="4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55037E-1DAD-1A1A-4EBD-F4D85202B96B}"/>
              </a:ext>
            </a:extLst>
          </p:cNvPr>
          <p:cNvGrpSpPr>
            <a:grpSpLocks/>
          </p:cNvGrpSpPr>
          <p:nvPr/>
        </p:nvGrpSpPr>
        <p:grpSpPr bwMode="auto">
          <a:xfrm>
            <a:off x="5087951" y="-144058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2AF01BA-4FB5-9C1A-BC23-6460846A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75306A1-89EA-535F-EFAB-49CD799D8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35985CF6-C2CA-24E0-37F8-A00273493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279" y="1643331"/>
            <a:ext cx="7451725" cy="47164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4E646EF5-3E93-3C52-748B-465211F5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422" y="455881"/>
            <a:ext cx="8136582" cy="9001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 dirty="0"/>
              <a:t>إذا كانت عملية إعادة تدوير ٩٠٠ كجم من الورق تحمي ١٧ شجرة تقريبا ،فاكتب تناسبا </a:t>
            </a:r>
          </a:p>
          <a:p>
            <a:pPr algn="r" rtl="1" eaLnBrk="1" hangingPunct="1">
              <a:defRPr/>
            </a:pPr>
            <a:r>
              <a:rPr lang="ar-SA" altLang="ar-SA" sz="2000" b="1" dirty="0"/>
              <a:t>وحله </a:t>
            </a:r>
            <a:r>
              <a:rPr lang="ar-SA" altLang="ar-SA" sz="2000" b="1" dirty="0" err="1"/>
              <a:t>لايجاد</a:t>
            </a:r>
            <a:r>
              <a:rPr lang="ar-SA" altLang="ar-SA" sz="2000" b="1" dirty="0"/>
              <a:t> عدد الأشجار المتوقع حمايتها اذا تم تدوير ٢٢٥٠ كجم من الورق؟</a:t>
            </a:r>
            <a:endParaRPr lang="en" altLang="ar-SA" sz="2000" b="1" dirty="0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E0564562-FC45-D660-BD49-5ECB60DF5205}"/>
              </a:ext>
            </a:extLst>
          </p:cNvPr>
          <p:cNvGrpSpPr>
            <a:grpSpLocks/>
          </p:cNvGrpSpPr>
          <p:nvPr/>
        </p:nvGrpSpPr>
        <p:grpSpPr bwMode="auto">
          <a:xfrm>
            <a:off x="7735467" y="1689369"/>
            <a:ext cx="2028309" cy="896937"/>
            <a:chOff x="4319" y="1391"/>
            <a:chExt cx="1127" cy="565"/>
          </a:xfrm>
        </p:grpSpPr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727EF3DE-7F1D-5E16-16F9-BE4D7FEBF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5" y="1391"/>
              <a:ext cx="481" cy="564"/>
              <a:chOff x="4965" y="1391"/>
              <a:chExt cx="481" cy="564"/>
            </a:xfrm>
          </p:grpSpPr>
          <p:sp>
            <p:nvSpPr>
              <p:cNvPr id="21" name="Text Box 20">
                <a:extLst>
                  <a:ext uri="{FF2B5EF4-FFF2-40B4-BE49-F238E27FC236}">
                    <a16:creationId xmlns:a16="http://schemas.microsoft.com/office/drawing/2014/main" id="{EAD768C9-5186-75DC-41CB-B4FED71EF5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5" y="1391"/>
                <a:ext cx="48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٩٠٠</a:t>
                </a:r>
              </a:p>
            </p:txBody>
          </p:sp>
          <p:sp>
            <p:nvSpPr>
              <p:cNvPr id="22" name="Line 21">
                <a:extLst>
                  <a:ext uri="{FF2B5EF4-FFF2-40B4-BE49-F238E27FC236}">
                    <a16:creationId xmlns:a16="http://schemas.microsoft.com/office/drawing/2014/main" id="{165881F3-E19B-507E-5BF4-80AE20388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690C0B60-44B7-C06C-4AB1-2E8294963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١٧</a:t>
                </a:r>
              </a:p>
            </p:txBody>
          </p:sp>
        </p:grp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12589BCA-038A-003B-F60D-928E488A5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" y="153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F9099E7D-4ECC-987B-F579-2BE8F75EAF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9" y="1451"/>
              <a:ext cx="567" cy="505"/>
              <a:chOff x="4319" y="1451"/>
              <a:chExt cx="567" cy="505"/>
            </a:xfrm>
          </p:grpSpPr>
          <p:sp>
            <p:nvSpPr>
              <p:cNvPr id="18" name="Text Box 25">
                <a:extLst>
                  <a:ext uri="{FF2B5EF4-FFF2-40B4-BE49-F238E27FC236}">
                    <a16:creationId xmlns:a16="http://schemas.microsoft.com/office/drawing/2014/main" id="{305CFA38-F631-B028-C979-0DB446367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9" y="1451"/>
                <a:ext cx="56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٢٢٥٠</a:t>
                </a:r>
              </a:p>
            </p:txBody>
          </p:sp>
          <p:sp>
            <p:nvSpPr>
              <p:cNvPr id="19" name="Line 26">
                <a:extLst>
                  <a:ext uri="{FF2B5EF4-FFF2-40B4-BE49-F238E27FC236}">
                    <a16:creationId xmlns:a16="http://schemas.microsoft.com/office/drawing/2014/main" id="{55734877-5787-3964-D602-8D0BA5C1B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6" y="1668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dirty="0"/>
              </a:p>
            </p:txBody>
          </p:sp>
          <p:sp>
            <p:nvSpPr>
              <p:cNvPr id="20" name="Text Box 27">
                <a:extLst>
                  <a:ext uri="{FF2B5EF4-FFF2-40B4-BE49-F238E27FC236}">
                    <a16:creationId xmlns:a16="http://schemas.microsoft.com/office/drawing/2014/main" id="{E103F886-CC34-3A49-7965-26DED7EDF8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6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 err="1"/>
                  <a:t>ش</a:t>
                </a:r>
                <a:endParaRPr lang="ar-SA" altLang="ar-SA" sz="2400" b="1" dirty="0"/>
              </a:p>
            </p:txBody>
          </p:sp>
        </p:grpSp>
      </p:grpSp>
      <p:sp>
        <p:nvSpPr>
          <p:cNvPr id="24" name="Rectangle 28">
            <a:extLst>
              <a:ext uri="{FF2B5EF4-FFF2-40B4-BE49-F238E27FC236}">
                <a16:creationId xmlns:a16="http://schemas.microsoft.com/office/drawing/2014/main" id="{B8E14BC4-6B00-7A13-0DD9-42AE34B2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672" y="2165619"/>
            <a:ext cx="2561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٩٠٠ × </a:t>
            </a:r>
            <a:r>
              <a:rPr lang="ar-SA" altLang="ar-SA" sz="2400" b="1" dirty="0" err="1"/>
              <a:t>ش</a:t>
            </a:r>
            <a:r>
              <a:rPr lang="ar-SA" altLang="ar-SA" sz="2400" b="1" dirty="0"/>
              <a:t> = ٩٠٠ </a:t>
            </a:r>
            <a:r>
              <a:rPr lang="ar-SA" altLang="ar-SA" sz="2400" b="1" dirty="0" err="1"/>
              <a:t>ش</a:t>
            </a:r>
            <a:endParaRPr lang="ar-SA" altLang="ar-SA" sz="2400" b="1" dirty="0"/>
          </a:p>
        </p:txBody>
      </p:sp>
      <p:sp>
        <p:nvSpPr>
          <p:cNvPr id="25" name="AutoShape 29">
            <a:extLst>
              <a:ext uri="{FF2B5EF4-FFF2-40B4-BE49-F238E27FC236}">
                <a16:creationId xmlns:a16="http://schemas.microsoft.com/office/drawing/2014/main" id="{A9C7B0C4-AB25-D858-76DD-E92B357E167B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8453217" y="2067194"/>
            <a:ext cx="827087" cy="179387"/>
          </a:xfrm>
          <a:prstGeom prst="notchedRightArrow">
            <a:avLst>
              <a:gd name="adj1" fmla="val 50000"/>
              <a:gd name="adj2" fmla="val 1152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6" name="AutoShape 30">
            <a:extLst>
              <a:ext uri="{FF2B5EF4-FFF2-40B4-BE49-F238E27FC236}">
                <a16:creationId xmlns:a16="http://schemas.microsoft.com/office/drawing/2014/main" id="{0F750CEC-AD0F-B7AE-240D-A5F4810761FD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8416704" y="2046556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06528441-29AA-AB18-506C-8E6BAF752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649" y="1771919"/>
            <a:ext cx="2787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١٧ × ٢٢٥٠ = ٣٨٢٥٠</a:t>
            </a:r>
          </a:p>
        </p:txBody>
      </p:sp>
      <p:sp>
        <p:nvSpPr>
          <p:cNvPr id="28" name="AutoShape 32">
            <a:extLst>
              <a:ext uri="{FF2B5EF4-FFF2-40B4-BE49-F238E27FC236}">
                <a16:creationId xmlns:a16="http://schemas.microsoft.com/office/drawing/2014/main" id="{C5705846-30A4-6E69-A824-0B34A84D4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104" y="1794144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9" name="AutoShape 33">
            <a:extLst>
              <a:ext uri="{FF2B5EF4-FFF2-40B4-BE49-F238E27FC236}">
                <a16:creationId xmlns:a16="http://schemas.microsoft.com/office/drawing/2014/main" id="{3EFC4425-068A-44F8-55DA-28551A110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104" y="2225944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9E5C179C-052D-07B6-4584-AB2FD000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473" y="3468956"/>
            <a:ext cx="2281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٩٠٠ </a:t>
            </a:r>
            <a:r>
              <a:rPr lang="ar-SA" altLang="ar-SA" sz="2400" b="1" dirty="0" err="1"/>
              <a:t>ش</a:t>
            </a:r>
            <a:r>
              <a:rPr lang="ar-SA" altLang="ar-SA" sz="2400" b="1" dirty="0"/>
              <a:t> = ٣٨٢٥٠</a:t>
            </a:r>
          </a:p>
        </p:txBody>
      </p:sp>
      <p:grpSp>
        <p:nvGrpSpPr>
          <p:cNvPr id="31" name="Group 35">
            <a:extLst>
              <a:ext uri="{FF2B5EF4-FFF2-40B4-BE49-F238E27FC236}">
                <a16:creationId xmlns:a16="http://schemas.microsoft.com/office/drawing/2014/main" id="{D10B197A-B6D2-13A2-64AF-C9001ECC3B35}"/>
              </a:ext>
            </a:extLst>
          </p:cNvPr>
          <p:cNvGrpSpPr>
            <a:grpSpLocks/>
          </p:cNvGrpSpPr>
          <p:nvPr/>
        </p:nvGrpSpPr>
        <p:grpSpPr bwMode="auto">
          <a:xfrm>
            <a:off x="8272250" y="4127767"/>
            <a:ext cx="1258889" cy="923924"/>
            <a:chOff x="4513" y="2678"/>
            <a:chExt cx="793" cy="582"/>
          </a:xfrm>
        </p:grpSpPr>
        <p:grpSp>
          <p:nvGrpSpPr>
            <p:cNvPr id="32" name="Group 36">
              <a:extLst>
                <a:ext uri="{FF2B5EF4-FFF2-40B4-BE49-F238E27FC236}">
                  <a16:creationId xmlns:a16="http://schemas.microsoft.com/office/drawing/2014/main" id="{5AE5AA04-98CB-9C0A-0C4F-5B3617BA9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2678"/>
              <a:ext cx="725" cy="582"/>
              <a:chOff x="2948" y="2436"/>
              <a:chExt cx="725" cy="582"/>
            </a:xfrm>
          </p:grpSpPr>
          <p:sp>
            <p:nvSpPr>
              <p:cNvPr id="34" name="Rectangle 37">
                <a:extLst>
                  <a:ext uri="{FF2B5EF4-FFF2-40B4-BE49-F238E27FC236}">
                    <a16:creationId xmlns:a16="http://schemas.microsoft.com/office/drawing/2014/main" id="{A9F9FD20-710D-EABE-F10A-9EE28DE39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2436"/>
                <a:ext cx="72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٩٠٠ </a:t>
                </a:r>
                <a:r>
                  <a:rPr lang="ar-SA" altLang="ar-SA" sz="2400" b="1" dirty="0" err="1"/>
                  <a:t>ش</a:t>
                </a:r>
                <a:r>
                  <a:rPr lang="ar-SA" altLang="ar-SA" sz="2400" b="1" dirty="0"/>
                  <a:t> </a:t>
                </a:r>
              </a:p>
            </p:txBody>
          </p:sp>
          <p:sp>
            <p:nvSpPr>
              <p:cNvPr id="35" name="Rectangle 38">
                <a:extLst>
                  <a:ext uri="{FF2B5EF4-FFF2-40B4-BE49-F238E27FC236}">
                    <a16:creationId xmlns:a16="http://schemas.microsoft.com/office/drawing/2014/main" id="{ABFEDDD2-CF2B-A163-1DE8-AA8A7E994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2727"/>
                <a:ext cx="44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٩٠٠</a:t>
                </a:r>
              </a:p>
            </p:txBody>
          </p:sp>
          <p:sp>
            <p:nvSpPr>
              <p:cNvPr id="36" name="Line 39">
                <a:extLst>
                  <a:ext uri="{FF2B5EF4-FFF2-40B4-BE49-F238E27FC236}">
                    <a16:creationId xmlns:a16="http://schemas.microsoft.com/office/drawing/2014/main" id="{2CCE05C2-E47A-0073-CC7E-E0B38D512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3" name="Rectangle 40">
              <a:extLst>
                <a:ext uri="{FF2B5EF4-FFF2-40B4-BE49-F238E27FC236}">
                  <a16:creationId xmlns:a16="http://schemas.microsoft.com/office/drawing/2014/main" id="{6EBD3070-D08A-48BB-3274-A29044597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37" name="Group 41">
            <a:extLst>
              <a:ext uri="{FF2B5EF4-FFF2-40B4-BE49-F238E27FC236}">
                <a16:creationId xmlns:a16="http://schemas.microsoft.com/office/drawing/2014/main" id="{4D35F7F0-72A3-0A9F-99AF-506A9EE2033E}"/>
              </a:ext>
            </a:extLst>
          </p:cNvPr>
          <p:cNvGrpSpPr>
            <a:grpSpLocks/>
          </p:cNvGrpSpPr>
          <p:nvPr/>
        </p:nvGrpSpPr>
        <p:grpSpPr bwMode="auto">
          <a:xfrm>
            <a:off x="7432455" y="4169042"/>
            <a:ext cx="1050926" cy="882649"/>
            <a:chOff x="2351" y="2462"/>
            <a:chExt cx="662" cy="556"/>
          </a:xfrm>
        </p:grpSpPr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22D687C5-DF11-8B2C-7E1C-ACC7438BA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2462"/>
              <a:ext cx="6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٣٨٢٥٠</a:t>
              </a:r>
            </a:p>
          </p:txBody>
        </p:sp>
        <p:sp>
          <p:nvSpPr>
            <p:cNvPr id="39" name="Rectangle 43">
              <a:extLst>
                <a:ext uri="{FF2B5EF4-FFF2-40B4-BE49-F238E27FC236}">
                  <a16:creationId xmlns:a16="http://schemas.microsoft.com/office/drawing/2014/main" id="{B0059533-CC4B-168B-DEBC-2F2A37EC8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2727"/>
              <a:ext cx="5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 ٩٠٠</a:t>
              </a:r>
            </a:p>
          </p:txBody>
        </p:sp>
        <p:sp>
          <p:nvSpPr>
            <p:cNvPr id="40" name="Line 44">
              <a:extLst>
                <a:ext uri="{FF2B5EF4-FFF2-40B4-BE49-F238E27FC236}">
                  <a16:creationId xmlns:a16="http://schemas.microsoft.com/office/drawing/2014/main" id="{71CF904E-4548-3B02-3BAB-FDEA95B1F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1" name="Rectangle 45">
            <a:extLst>
              <a:ext uri="{FF2B5EF4-FFF2-40B4-BE49-F238E27FC236}">
                <a16:creationId xmlns:a16="http://schemas.microsoft.com/office/drawing/2014/main" id="{21FB6AD8-6177-0C74-EF1A-C0BDB203B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647" y="5207269"/>
            <a:ext cx="726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 err="1"/>
              <a:t>ش</a:t>
            </a:r>
            <a:r>
              <a:rPr lang="ar-SA" altLang="ar-SA" sz="2400" b="1" dirty="0"/>
              <a:t> =</a:t>
            </a:r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628516F8-D003-0F0C-EAF2-3B684F4DC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993" y="5264419"/>
            <a:ext cx="78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٤٢.٥</a:t>
            </a:r>
          </a:p>
        </p:txBody>
      </p:sp>
      <p:sp>
        <p:nvSpPr>
          <p:cNvPr id="43" name="Line 47">
            <a:extLst>
              <a:ext uri="{FF2B5EF4-FFF2-40B4-BE49-F238E27FC236}">
                <a16:creationId xmlns:a16="http://schemas.microsoft.com/office/drawing/2014/main" id="{E1A49420-7C07-4259-66B6-35915B265E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6454" y="4199206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44" name="Line 48">
            <a:extLst>
              <a:ext uri="{FF2B5EF4-FFF2-40B4-BE49-F238E27FC236}">
                <a16:creationId xmlns:a16="http://schemas.microsoft.com/office/drawing/2014/main" id="{AD976772-F6B6-BEC3-946D-10B6CF15DE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75479" y="4637356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" name="Rectangle 50">
            <a:extLst>
              <a:ext uri="{FF2B5EF4-FFF2-40B4-BE49-F238E27FC236}">
                <a16:creationId xmlns:a16="http://schemas.microsoft.com/office/drawing/2014/main" id="{895907D4-57A4-3BAD-20BB-58410A906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991" y="2759344"/>
            <a:ext cx="22044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٩٠٠ </a:t>
            </a:r>
            <a:r>
              <a:rPr lang="ar-SA" altLang="ar-SA" sz="2400" b="1" dirty="0" err="1"/>
              <a:t>ث</a:t>
            </a:r>
            <a:r>
              <a:rPr lang="ar-SA" altLang="ar-SA" sz="2400" b="1" dirty="0"/>
              <a:t> = ٣٨٢٥٠</a:t>
            </a:r>
          </a:p>
        </p:txBody>
      </p:sp>
      <p:sp>
        <p:nvSpPr>
          <p:cNvPr id="46" name="AutoShape 51">
            <a:extLst>
              <a:ext uri="{FF2B5EF4-FFF2-40B4-BE49-F238E27FC236}">
                <a16:creationId xmlns:a16="http://schemas.microsoft.com/office/drawing/2014/main" id="{3E0C7859-F594-A481-7C56-598B0831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404" y="2832369"/>
            <a:ext cx="1152525" cy="323850"/>
          </a:xfrm>
          <a:prstGeom prst="leftArrow">
            <a:avLst>
              <a:gd name="adj1" fmla="val 50000"/>
              <a:gd name="adj2" fmla="val 88971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7" name="Rectangle 52">
            <a:extLst>
              <a:ext uri="{FF2B5EF4-FFF2-40B4-BE49-F238E27FC236}">
                <a16:creationId xmlns:a16="http://schemas.microsoft.com/office/drawing/2014/main" id="{72361E45-B176-E54F-B627-33EE3A91A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254" y="2759344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تسمى معادلة التناسب</a:t>
            </a:r>
          </a:p>
        </p:txBody>
      </p:sp>
    </p:spTree>
    <p:extLst>
      <p:ext uri="{BB962C8B-B14F-4D97-AF65-F5344CB8AC3E}">
        <p14:creationId xmlns:p14="http://schemas.microsoft.com/office/powerpoint/2010/main" val="2383753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4" grpId="0"/>
      <p:bldP spid="27" grpId="0"/>
      <p:bldP spid="30" grpId="0"/>
      <p:bldP spid="41" grpId="0"/>
      <p:bldP spid="42" grpId="0"/>
      <p:bldP spid="45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71A384-D291-7E91-0B86-5ADCD5DD3167}"/>
              </a:ext>
            </a:extLst>
          </p:cNvPr>
          <p:cNvGrpSpPr>
            <a:grpSpLocks/>
          </p:cNvGrpSpPr>
          <p:nvPr/>
        </p:nvGrpSpPr>
        <p:grpSpPr bwMode="auto">
          <a:xfrm>
            <a:off x="4804525" y="53963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EE23565-2497-7334-B56F-1D0FDCBC9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B4C8A66-D03A-5C10-6AB5-9BA754A3E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56281A9B-F745-D7F7-F1FD-9524D9FE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500" y="1965313"/>
            <a:ext cx="7451725" cy="47164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C43BB178-E093-EFA8-AB16-EDA9EA141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463" y="777863"/>
            <a:ext cx="8785225" cy="9001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 dirty="0"/>
              <a:t>يطبع رامي صفحتين في ١٥ دقيقة . اكتب معادلة تعبر عن العلاقة بين عدد الدقائق وعدد الصفحات </a:t>
            </a:r>
          </a:p>
          <a:p>
            <a:pPr algn="r" rtl="1" eaLnBrk="1" hangingPunct="1">
              <a:defRPr/>
            </a:pPr>
            <a:r>
              <a:rPr lang="ar-SA" altLang="ar-SA" sz="2000" b="1" dirty="0"/>
              <a:t>المطبوعة . وإذا استمرت الطباعة وفق المعدل نفسه فما عدد الدقائق اللازمة لطباعة ١٠ صفحات ؟</a:t>
            </a:r>
            <a:endParaRPr lang="en" altLang="ar-SA" sz="2000" b="1" dirty="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B6B6D9F6-68B5-CC8B-2B2C-F4C127FC6C24}"/>
              </a:ext>
            </a:extLst>
          </p:cNvPr>
          <p:cNvGrpSpPr>
            <a:grpSpLocks/>
          </p:cNvGrpSpPr>
          <p:nvPr/>
        </p:nvGrpSpPr>
        <p:grpSpPr bwMode="auto">
          <a:xfrm>
            <a:off x="8116050" y="2001826"/>
            <a:ext cx="1655763" cy="906462"/>
            <a:chOff x="4477" y="1385"/>
            <a:chExt cx="920" cy="571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396CBD7B-F908-3C3A-829B-AB7EB364C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6" y="1385"/>
              <a:ext cx="341" cy="570"/>
              <a:chOff x="5056" y="1385"/>
              <a:chExt cx="341" cy="570"/>
            </a:xfrm>
          </p:grpSpPr>
          <p:sp>
            <p:nvSpPr>
              <p:cNvPr id="21" name="Text Box 9">
                <a:extLst>
                  <a:ext uri="{FF2B5EF4-FFF2-40B4-BE49-F238E27FC236}">
                    <a16:creationId xmlns:a16="http://schemas.microsoft.com/office/drawing/2014/main" id="{23FE672B-8063-9DEF-D4D7-231B5CB89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6485511D-43C4-1DDF-2D99-40CD0677F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Text Box 11">
                <a:extLst>
                  <a:ext uri="{FF2B5EF4-FFF2-40B4-BE49-F238E27FC236}">
                    <a16:creationId xmlns:a16="http://schemas.microsoft.com/office/drawing/2014/main" id="{0C99A05E-A42D-1857-9F59-A2559456A3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١٥</a:t>
                </a:r>
              </a:p>
            </p:txBody>
          </p:sp>
        </p:grp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FCA71EBC-B629-1FC8-3E56-5C731A98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" y="153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859AB7EF-CBA1-1549-EE43-2209B7084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" y="1431"/>
              <a:ext cx="341" cy="525"/>
              <a:chOff x="4477" y="1431"/>
              <a:chExt cx="341" cy="525"/>
            </a:xfrm>
          </p:grpSpPr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id="{14F6816A-6B8E-AFB9-B9B5-0E64697493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43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١٠</a:t>
                </a:r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AE9555F8-7F00-B036-36F5-A0E51FC3F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6" y="1668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9E4F0012-9457-1258-5B96-A18C5BB5C4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6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د</a:t>
                </a:r>
              </a:p>
            </p:txBody>
          </p:sp>
        </p:grpSp>
      </p:grpSp>
      <p:sp>
        <p:nvSpPr>
          <p:cNvPr id="24" name="Rectangle 17">
            <a:extLst>
              <a:ext uri="{FF2B5EF4-FFF2-40B4-BE49-F238E27FC236}">
                <a16:creationId xmlns:a16="http://schemas.microsoft.com/office/drawing/2014/main" id="{7594DAD4-1F57-8C6D-8ACD-A8D7DC1EA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925" y="2487601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 × د = ٢ د</a:t>
            </a: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1F9BBD89-4B6B-B14D-30CD-714A2324F949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8549438" y="2389176"/>
            <a:ext cx="827087" cy="179387"/>
          </a:xfrm>
          <a:prstGeom prst="notchedRightArrow">
            <a:avLst>
              <a:gd name="adj1" fmla="val 50000"/>
              <a:gd name="adj2" fmla="val 1152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6" name="AutoShape 19">
            <a:extLst>
              <a:ext uri="{FF2B5EF4-FFF2-40B4-BE49-F238E27FC236}">
                <a16:creationId xmlns:a16="http://schemas.microsoft.com/office/drawing/2014/main" id="{8CD35DB9-0C28-E3BF-FC64-AC1BDD30090B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8512925" y="2368538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1D131A6-349E-C2C0-800F-02EDA5A12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368" y="2093901"/>
            <a:ext cx="2095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١٥ × ١٠ = ١٥٠</a:t>
            </a:r>
          </a:p>
        </p:txBody>
      </p:sp>
      <p:sp>
        <p:nvSpPr>
          <p:cNvPr id="28" name="AutoShape 21">
            <a:extLst>
              <a:ext uri="{FF2B5EF4-FFF2-40B4-BE49-F238E27FC236}">
                <a16:creationId xmlns:a16="http://schemas.microsoft.com/office/drawing/2014/main" id="{A15DA541-E9F2-028C-9DCA-BD778945D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325" y="2116126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9" name="AutoShape 22">
            <a:extLst>
              <a:ext uri="{FF2B5EF4-FFF2-40B4-BE49-F238E27FC236}">
                <a16:creationId xmlns:a16="http://schemas.microsoft.com/office/drawing/2014/main" id="{2326EC25-44E6-7F23-A887-EC9030ED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325" y="2547926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298CB2A0-284B-5B5A-4E59-9C6EF72C6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316" y="3790938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 د = ١٥٠</a:t>
            </a:r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AA8B2275-0C85-F58A-45AF-925322750775}"/>
              </a:ext>
            </a:extLst>
          </p:cNvPr>
          <p:cNvGrpSpPr>
            <a:grpSpLocks/>
          </p:cNvGrpSpPr>
          <p:nvPr/>
        </p:nvGrpSpPr>
        <p:grpSpPr bwMode="auto">
          <a:xfrm>
            <a:off x="8368463" y="4449751"/>
            <a:ext cx="996950" cy="919162"/>
            <a:chOff x="4513" y="2678"/>
            <a:chExt cx="628" cy="579"/>
          </a:xfrm>
        </p:grpSpPr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F6463ECB-C39D-4974-34C3-8829C7587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" y="2678"/>
              <a:ext cx="401" cy="579"/>
              <a:chOff x="3107" y="2436"/>
              <a:chExt cx="401" cy="579"/>
            </a:xfrm>
          </p:grpSpPr>
          <p:sp>
            <p:nvSpPr>
              <p:cNvPr id="34" name="Rectangle 26">
                <a:extLst>
                  <a:ext uri="{FF2B5EF4-FFF2-40B4-BE49-F238E27FC236}">
                    <a16:creationId xmlns:a16="http://schemas.microsoft.com/office/drawing/2014/main" id="{0D1F3C56-BB93-1463-B5E1-39D003AA1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2436"/>
                <a:ext cx="39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٢ د </a:t>
                </a:r>
              </a:p>
            </p:txBody>
          </p:sp>
          <p:sp>
            <p:nvSpPr>
              <p:cNvPr id="35" name="Rectangle 27">
                <a:extLst>
                  <a:ext uri="{FF2B5EF4-FFF2-40B4-BE49-F238E27FC236}">
                    <a16:creationId xmlns:a16="http://schemas.microsoft.com/office/drawing/2014/main" id="{D5C9197E-5657-4295-B2E1-BF7D279A2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2727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BF58D06B-3553-5951-C730-0CBC28433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E50B6B89-33BF-467D-FEC2-2ADE4E26F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47F10B05-B23A-C7DC-FAD2-F5416B277E4B}"/>
              </a:ext>
            </a:extLst>
          </p:cNvPr>
          <p:cNvGrpSpPr>
            <a:grpSpLocks/>
          </p:cNvGrpSpPr>
          <p:nvPr/>
        </p:nvGrpSpPr>
        <p:grpSpPr bwMode="auto">
          <a:xfrm>
            <a:off x="7701716" y="4491026"/>
            <a:ext cx="703263" cy="877887"/>
            <a:chOff x="2460" y="2462"/>
            <a:chExt cx="443" cy="553"/>
          </a:xfrm>
        </p:grpSpPr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66BD9696-C67D-A91A-550A-50E7407CE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2462"/>
              <a:ext cx="4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١٥٠</a:t>
              </a: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0F950AB3-729D-1812-30A7-C764F57E7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727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 ٢</a:t>
              </a:r>
            </a:p>
          </p:txBody>
        </p:sp>
        <p:sp>
          <p:nvSpPr>
            <p:cNvPr id="40" name="Line 33">
              <a:extLst>
                <a:ext uri="{FF2B5EF4-FFF2-40B4-BE49-F238E27FC236}">
                  <a16:creationId xmlns:a16="http://schemas.microsoft.com/office/drawing/2014/main" id="{8924365F-8E72-CE76-8E0F-3286F82EF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1" name="Rectangle 34">
            <a:extLst>
              <a:ext uri="{FF2B5EF4-FFF2-40B4-BE49-F238E27FC236}">
                <a16:creationId xmlns:a16="http://schemas.microsoft.com/office/drawing/2014/main" id="{55132822-C284-5495-F73D-15848160C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8488" y="5529251"/>
            <a:ext cx="55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د =</a:t>
            </a: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CB0F8A6E-7F05-73E9-4F19-E7EB810BE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97" y="5586401"/>
            <a:ext cx="530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٧٥</a:t>
            </a: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028C547A-6B46-DAD1-0E98-846CA38A69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52675" y="45211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DC87740B-E9D5-D9CE-A0E9-6C9FBA753E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44725" y="495933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645EBF4B-7444-C22B-5D8D-39A44FFA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8891" y="3081326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 د = ١٥٠</a:t>
            </a:r>
          </a:p>
        </p:txBody>
      </p:sp>
      <p:sp>
        <p:nvSpPr>
          <p:cNvPr id="46" name="AutoShape 39">
            <a:extLst>
              <a:ext uri="{FF2B5EF4-FFF2-40B4-BE49-F238E27FC236}">
                <a16:creationId xmlns:a16="http://schemas.microsoft.com/office/drawing/2014/main" id="{A022B3FC-4A41-1C85-A372-BAA7F83B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625" y="3154351"/>
            <a:ext cx="1152525" cy="323850"/>
          </a:xfrm>
          <a:prstGeom prst="leftArrow">
            <a:avLst>
              <a:gd name="adj1" fmla="val 50000"/>
              <a:gd name="adj2" fmla="val 88971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AE5FD5F9-BED3-3A28-FF91-89F1DCE1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475" y="3081326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تسمى معادلة التناسب</a:t>
            </a:r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3966F2BF-4A22-3C13-08BC-96848760D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288" y="6105513"/>
            <a:ext cx="625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أي أن : عدد الدقائق اللازمة لطباعة ١٠ صفحات = ٧٥ دقيقة</a:t>
            </a:r>
          </a:p>
        </p:txBody>
      </p:sp>
    </p:spTree>
    <p:extLst>
      <p:ext uri="{BB962C8B-B14F-4D97-AF65-F5344CB8AC3E}">
        <p14:creationId xmlns:p14="http://schemas.microsoft.com/office/powerpoint/2010/main" val="3023887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4" grpId="0"/>
      <p:bldP spid="27" grpId="0"/>
      <p:bldP spid="30" grpId="0"/>
      <p:bldP spid="41" grpId="0"/>
      <p:bldP spid="42" grpId="0"/>
      <p:bldP spid="45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6A88D9-9538-5B32-8E1D-918F34018949}"/>
              </a:ext>
            </a:extLst>
          </p:cNvPr>
          <p:cNvGrpSpPr>
            <a:grpSpLocks/>
          </p:cNvGrpSpPr>
          <p:nvPr/>
        </p:nvGrpSpPr>
        <p:grpSpPr bwMode="auto">
          <a:xfrm>
            <a:off x="4480354" y="234816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5048B26-15F0-58CF-3500-9ECCEDDA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88B9CB7-EE1B-3852-6F1C-B393B0F1F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5BB9C535-1A6D-F728-983E-1035856E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329" y="2146166"/>
            <a:ext cx="7451725" cy="4429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1" name="Group 52">
            <a:extLst>
              <a:ext uri="{FF2B5EF4-FFF2-40B4-BE49-F238E27FC236}">
                <a16:creationId xmlns:a16="http://schemas.microsoft.com/office/drawing/2014/main" id="{E0A0563C-2229-A333-1C83-8F40C21C627A}"/>
              </a:ext>
            </a:extLst>
          </p:cNvPr>
          <p:cNvGrpSpPr>
            <a:grpSpLocks/>
          </p:cNvGrpSpPr>
          <p:nvPr/>
        </p:nvGrpSpPr>
        <p:grpSpPr bwMode="auto">
          <a:xfrm>
            <a:off x="4659742" y="1030154"/>
            <a:ext cx="5040312" cy="906462"/>
            <a:chOff x="2381" y="527"/>
            <a:chExt cx="3175" cy="571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B2C475BA-38AB-5A1D-E935-96AADE0C5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527"/>
              <a:ext cx="3175" cy="499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حل التناسب التالي : </a:t>
              </a:r>
              <a:endParaRPr lang="en" altLang="ar-SA"/>
            </a:p>
          </p:txBody>
        </p:sp>
        <p:grpSp>
          <p:nvGrpSpPr>
            <p:cNvPr id="14" name="Group 51">
              <a:extLst>
                <a:ext uri="{FF2B5EF4-FFF2-40B4-BE49-F238E27FC236}">
                  <a16:creationId xmlns:a16="http://schemas.microsoft.com/office/drawing/2014/main" id="{7493DD18-B486-DB92-83CB-71CF70960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546"/>
              <a:ext cx="1081" cy="552"/>
              <a:chOff x="3175" y="546"/>
              <a:chExt cx="1081" cy="552"/>
            </a:xfrm>
          </p:grpSpPr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441FDB8C-AC38-1151-696A-89C6AFEDE4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9" y="546"/>
                <a:ext cx="577" cy="514"/>
                <a:chOff x="3218" y="546"/>
                <a:chExt cx="442" cy="514"/>
              </a:xfrm>
            </p:grpSpPr>
            <p:sp>
              <p:nvSpPr>
                <p:cNvPr id="22" name="Text Box 10">
                  <a:extLst>
                    <a:ext uri="{FF2B5EF4-FFF2-40B4-BE49-F238E27FC236}">
                      <a16:creationId xmlns:a16="http://schemas.microsoft.com/office/drawing/2014/main" id="{F1EAB1D4-2417-581C-2EA4-26ABC81007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8" y="546"/>
                  <a:ext cx="44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١.٥</a:t>
                  </a:r>
                </a:p>
              </p:txBody>
            </p:sp>
            <p:sp>
              <p:nvSpPr>
                <p:cNvPr id="23" name="Line 11">
                  <a:extLst>
                    <a:ext uri="{FF2B5EF4-FFF2-40B4-BE49-F238E27FC236}">
                      <a16:creationId xmlns:a16="http://schemas.microsoft.com/office/drawing/2014/main" id="{C655DA27-A03B-F924-D7B3-0B6F15474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85" y="809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Text Box 12">
                  <a:extLst>
                    <a:ext uri="{FF2B5EF4-FFF2-40B4-BE49-F238E27FC236}">
                      <a16:creationId xmlns:a16="http://schemas.microsoft.com/office/drawing/2014/main" id="{224C932D-62E4-7F43-064F-4EC9C8AD59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772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٦</a:t>
                  </a:r>
                </a:p>
              </p:txBody>
            </p:sp>
          </p:grp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5AA39BEA-C74C-D10A-4791-D925C6123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7" y="681"/>
                <a:ext cx="16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=</a:t>
                </a:r>
              </a:p>
            </p:txBody>
          </p: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D42D802D-8C40-B017-1DA5-723520169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5" y="573"/>
                <a:ext cx="367" cy="525"/>
                <a:chOff x="3991" y="868"/>
                <a:chExt cx="341" cy="525"/>
              </a:xfrm>
            </p:grpSpPr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1229DCA9-D7D0-DFE1-578A-88BEFD6DCB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868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١٠</a:t>
                  </a:r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C9C78845-5EA6-1F48-0ADB-58DFEB507B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20" y="1105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Text Box 17">
                  <a:extLst>
                    <a:ext uri="{FF2B5EF4-FFF2-40B4-BE49-F238E27FC236}">
                      <a16:creationId xmlns:a16="http://schemas.microsoft.com/office/drawing/2014/main" id="{F4A10DB0-35EE-0499-93AD-B3D6AA5C52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1105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ب</a:t>
                  </a:r>
                </a:p>
              </p:txBody>
            </p:sp>
          </p:grpSp>
        </p:grpSp>
      </p:grpSp>
      <p:grpSp>
        <p:nvGrpSpPr>
          <p:cNvPr id="25" name="Group 53">
            <a:extLst>
              <a:ext uri="{FF2B5EF4-FFF2-40B4-BE49-F238E27FC236}">
                <a16:creationId xmlns:a16="http://schemas.microsoft.com/office/drawing/2014/main" id="{80DB4008-281D-BE3C-7FA3-D68C0574B24B}"/>
              </a:ext>
            </a:extLst>
          </p:cNvPr>
          <p:cNvGrpSpPr>
            <a:grpSpLocks/>
          </p:cNvGrpSpPr>
          <p:nvPr/>
        </p:nvGrpSpPr>
        <p:grpSpPr bwMode="auto">
          <a:xfrm>
            <a:off x="7791879" y="2392229"/>
            <a:ext cx="1655763" cy="906462"/>
            <a:chOff x="4354" y="1385"/>
            <a:chExt cx="1043" cy="571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4A721D4C-A3DB-353C-9347-D1DBD7BB8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1385"/>
              <a:ext cx="430" cy="570"/>
              <a:chOff x="5056" y="1385"/>
              <a:chExt cx="341" cy="570"/>
            </a:xfrm>
          </p:grpSpPr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6A530D4E-37C9-1D47-6B25-8C7AD6559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١.٥</a:t>
                </a: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DC30D38D-DB11-16F2-6B56-F1BB3B691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22">
                <a:extLst>
                  <a:ext uri="{FF2B5EF4-FFF2-40B4-BE49-F238E27FC236}">
                    <a16:creationId xmlns:a16="http://schemas.microsoft.com/office/drawing/2014/main" id="{00AAF029-A4A6-5C09-E378-ECCB6C17B1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٦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7C0F0F39-D6EA-414D-927F-88FA37D89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0" y="1539"/>
              <a:ext cx="1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28" name="Group 24">
              <a:extLst>
                <a:ext uri="{FF2B5EF4-FFF2-40B4-BE49-F238E27FC236}">
                  <a16:creationId xmlns:a16="http://schemas.microsoft.com/office/drawing/2014/main" id="{B4D0AA47-8317-9557-ABA7-601109D22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4" y="1431"/>
              <a:ext cx="387" cy="525"/>
              <a:chOff x="4477" y="1431"/>
              <a:chExt cx="341" cy="525"/>
            </a:xfrm>
          </p:grpSpPr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3C9A613A-AA78-9791-0735-D87164B1A6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43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١٠</a:t>
                </a:r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FD66D1E5-6DC9-6C86-7024-EB6EC21E9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6" y="1668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22B91DEA-E4AE-55B2-A68F-44EA634111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6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ب</a:t>
                </a:r>
              </a:p>
            </p:txBody>
          </p:sp>
        </p:grpSp>
      </p:grpSp>
      <p:sp>
        <p:nvSpPr>
          <p:cNvPr id="35" name="Rectangle 28">
            <a:extLst>
              <a:ext uri="{FF2B5EF4-FFF2-40B4-BE49-F238E27FC236}">
                <a16:creationId xmlns:a16="http://schemas.microsoft.com/office/drawing/2014/main" id="{0F8A01DB-18EF-E4B3-A254-E2BCC022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941" y="2878004"/>
            <a:ext cx="2231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١.٥ × ب = ١.٥ ب</a:t>
            </a:r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4D1AA92D-54F4-C36B-52A0-DF39FC843E2C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8196692" y="2793866"/>
            <a:ext cx="827087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AutoShape 30">
            <a:extLst>
              <a:ext uri="{FF2B5EF4-FFF2-40B4-BE49-F238E27FC236}">
                <a16:creationId xmlns:a16="http://schemas.microsoft.com/office/drawing/2014/main" id="{5185E0FE-1A99-84C0-0D52-D2A4EFDA07F5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8188754" y="2758941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FEFB4854-C259-A732-F946-898F1ACF6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445" y="2484304"/>
            <a:ext cx="1749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٦ × ١٠ = ٦٠</a:t>
            </a: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AC46F31E-8DC9-9860-4CE8-9A22CC1A3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154" y="2506529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AutoShape 33">
            <a:extLst>
              <a:ext uri="{FF2B5EF4-FFF2-40B4-BE49-F238E27FC236}">
                <a16:creationId xmlns:a16="http://schemas.microsoft.com/office/drawing/2014/main" id="{71371C9F-484C-B931-ADB4-2E055E0C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154" y="2938329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3C2A4079-5A8B-092F-7DC2-D9C94AA3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4005" y="3730491"/>
            <a:ext cx="1596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١.٥ ب = ٦٠</a:t>
            </a:r>
          </a:p>
        </p:txBody>
      </p:sp>
      <p:grpSp>
        <p:nvGrpSpPr>
          <p:cNvPr id="42" name="Group 35">
            <a:extLst>
              <a:ext uri="{FF2B5EF4-FFF2-40B4-BE49-F238E27FC236}">
                <a16:creationId xmlns:a16="http://schemas.microsoft.com/office/drawing/2014/main" id="{A39CD210-1FF2-7CE9-3DF1-B89DEBD29AA0}"/>
              </a:ext>
            </a:extLst>
          </p:cNvPr>
          <p:cNvGrpSpPr>
            <a:grpSpLocks/>
          </p:cNvGrpSpPr>
          <p:nvPr/>
        </p:nvGrpSpPr>
        <p:grpSpPr bwMode="auto">
          <a:xfrm>
            <a:off x="8044292" y="4444868"/>
            <a:ext cx="1173162" cy="923926"/>
            <a:chOff x="4513" y="2678"/>
            <a:chExt cx="739" cy="582"/>
          </a:xfrm>
        </p:grpSpPr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FD90DA7F-B5AC-3F17-58C4-8063E27E0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1" y="2678"/>
              <a:ext cx="621" cy="582"/>
              <a:chOff x="2998" y="2436"/>
              <a:chExt cx="621" cy="582"/>
            </a:xfrm>
          </p:grpSpPr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5206DBF0-9A21-96CD-F22B-326E34FD0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" y="2436"/>
                <a:ext cx="6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١.٥ ب </a:t>
                </a:r>
              </a:p>
            </p:txBody>
          </p:sp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DC44A7F3-6C26-EA0B-EC46-0547AECD4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8" y="2727"/>
                <a:ext cx="3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١.٥</a:t>
                </a:r>
              </a:p>
            </p:txBody>
          </p:sp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F84E48C9-50FC-E3AC-4016-7F110D560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354BF8F9-59DD-80E6-25ED-680FB9CB6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8" name="Group 41">
            <a:extLst>
              <a:ext uri="{FF2B5EF4-FFF2-40B4-BE49-F238E27FC236}">
                <a16:creationId xmlns:a16="http://schemas.microsoft.com/office/drawing/2014/main" id="{AE7C36D9-68DE-4DFB-3442-0A302E0CB5D7}"/>
              </a:ext>
            </a:extLst>
          </p:cNvPr>
          <p:cNvGrpSpPr>
            <a:grpSpLocks/>
          </p:cNvGrpSpPr>
          <p:nvPr/>
        </p:nvGrpSpPr>
        <p:grpSpPr bwMode="auto">
          <a:xfrm>
            <a:off x="7406122" y="4486143"/>
            <a:ext cx="785813" cy="882651"/>
            <a:chOff x="2478" y="2462"/>
            <a:chExt cx="495" cy="556"/>
          </a:xfrm>
        </p:grpSpPr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922316A4-0E8A-B7EB-BD4D-F0C828A6B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462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٦٠</a:t>
              </a: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47060C7B-1AAF-DB80-CFCE-3578E2EDB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2727"/>
              <a:ext cx="4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 ١.٥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B4634999-6C75-CF66-6ADB-A9DF1591A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" name="Rectangle 45">
            <a:extLst>
              <a:ext uri="{FF2B5EF4-FFF2-40B4-BE49-F238E27FC236}">
                <a16:creationId xmlns:a16="http://schemas.microsoft.com/office/drawing/2014/main" id="{6338FC0E-44AF-4ADC-B5B8-66ADD44A3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654" y="5530716"/>
            <a:ext cx="64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ب =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76630F3A-95C5-1C0A-F384-0478CB83C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126" y="5587866"/>
            <a:ext cx="530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٤٠</a:t>
            </a:r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93AC83D1-8827-063F-0FAE-957E58BC12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9942" y="4486141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1EEBB934-E174-D0B1-EC0D-25DCF36984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7529" y="4954454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2758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8" grpId="0"/>
      <p:bldP spid="4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6F55D4-74D5-1DD8-9DE8-E4275536BC5E}"/>
              </a:ext>
            </a:extLst>
          </p:cNvPr>
          <p:cNvGrpSpPr>
            <a:grpSpLocks/>
          </p:cNvGrpSpPr>
          <p:nvPr/>
        </p:nvGrpSpPr>
        <p:grpSpPr bwMode="auto">
          <a:xfrm>
            <a:off x="4287485" y="120055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8C2EC22-9C4D-94DC-1427-B728F3810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02E7D07-3005-0F68-90BD-9C7A10BAD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A6A8EF4B-B205-4B07-2904-EDC33C3B2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460" y="2031405"/>
            <a:ext cx="7451725" cy="4429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1" name="Group 51">
            <a:extLst>
              <a:ext uri="{FF2B5EF4-FFF2-40B4-BE49-F238E27FC236}">
                <a16:creationId xmlns:a16="http://schemas.microsoft.com/office/drawing/2014/main" id="{C6CD9D03-019C-5313-8001-23AD5202F7D9}"/>
              </a:ext>
            </a:extLst>
          </p:cNvPr>
          <p:cNvGrpSpPr>
            <a:grpSpLocks/>
          </p:cNvGrpSpPr>
          <p:nvPr/>
        </p:nvGrpSpPr>
        <p:grpSpPr bwMode="auto">
          <a:xfrm>
            <a:off x="4466873" y="915393"/>
            <a:ext cx="5040312" cy="906462"/>
            <a:chOff x="2381" y="527"/>
            <a:chExt cx="3175" cy="571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F2B1D4CE-C69B-4ECE-1167-40B54351D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527"/>
              <a:ext cx="3175" cy="499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حل التناسب التالي : </a:t>
              </a:r>
              <a:endParaRPr lang="en" altLang="ar-SA"/>
            </a:p>
          </p:txBody>
        </p:sp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id="{2B0B37EE-6D2B-066C-DC97-60135480F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6" y="527"/>
              <a:ext cx="985" cy="571"/>
              <a:chOff x="3156" y="527"/>
              <a:chExt cx="985" cy="571"/>
            </a:xfrm>
          </p:grpSpPr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C84B80FC-177C-81DE-4B09-BF910CD90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532"/>
                <a:ext cx="445" cy="565"/>
                <a:chOff x="3256" y="532"/>
                <a:chExt cx="341" cy="565"/>
              </a:xfrm>
            </p:grpSpPr>
            <p:sp>
              <p:nvSpPr>
                <p:cNvPr id="22" name="Text Box 10">
                  <a:extLst>
                    <a:ext uri="{FF2B5EF4-FFF2-40B4-BE49-F238E27FC236}">
                      <a16:creationId xmlns:a16="http://schemas.microsoft.com/office/drawing/2014/main" id="{1DB09FBF-5ED0-2E27-39B0-E9568A6287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532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٣.٢</a:t>
                  </a:r>
                </a:p>
              </p:txBody>
            </p:sp>
            <p:sp>
              <p:nvSpPr>
                <p:cNvPr id="23" name="Line 11">
                  <a:extLst>
                    <a:ext uri="{FF2B5EF4-FFF2-40B4-BE49-F238E27FC236}">
                      <a16:creationId xmlns:a16="http://schemas.microsoft.com/office/drawing/2014/main" id="{3289C159-88F5-CBBD-0E61-7377345F5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85" y="809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Text Box 12">
                  <a:extLst>
                    <a:ext uri="{FF2B5EF4-FFF2-40B4-BE49-F238E27FC236}">
                      <a16:creationId xmlns:a16="http://schemas.microsoft.com/office/drawing/2014/main" id="{35B9E8A9-8AB7-AD7C-917E-31C350C37A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809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٩</a:t>
                  </a:r>
                </a:p>
              </p:txBody>
            </p:sp>
          </p:grp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E8C45561-9C20-0DCA-2B5D-43C5D63B1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3" y="681"/>
                <a:ext cx="17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=</a:t>
                </a:r>
              </a:p>
            </p:txBody>
          </p: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73E65B41-A6DC-8134-E54B-8B670F2208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6" y="527"/>
                <a:ext cx="404" cy="571"/>
                <a:chOff x="3156" y="527"/>
                <a:chExt cx="404" cy="571"/>
              </a:xfrm>
            </p:grpSpPr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34AC759D-292D-DF0E-A390-0F01FA944C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5" y="527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ن</a:t>
                  </a:r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6BA01F93-DD50-6461-94DE-F83080088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06" y="81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Text Box 17">
                  <a:extLst>
                    <a:ext uri="{FF2B5EF4-FFF2-40B4-BE49-F238E27FC236}">
                      <a16:creationId xmlns:a16="http://schemas.microsoft.com/office/drawing/2014/main" id="{52D60FE4-384E-D241-8A22-B93E524081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6" y="810"/>
                  <a:ext cx="40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٣٦</a:t>
                  </a:r>
                </a:p>
              </p:txBody>
            </p:sp>
          </p:grpSp>
        </p:grpSp>
      </p:grpSp>
      <p:grpSp>
        <p:nvGrpSpPr>
          <p:cNvPr id="25" name="Group 52">
            <a:extLst>
              <a:ext uri="{FF2B5EF4-FFF2-40B4-BE49-F238E27FC236}">
                <a16:creationId xmlns:a16="http://schemas.microsoft.com/office/drawing/2014/main" id="{884DDC5D-2EB0-5FCC-3267-3ACC53E08D0B}"/>
              </a:ext>
            </a:extLst>
          </p:cNvPr>
          <p:cNvGrpSpPr>
            <a:grpSpLocks/>
          </p:cNvGrpSpPr>
          <p:nvPr/>
        </p:nvGrpSpPr>
        <p:grpSpPr bwMode="auto">
          <a:xfrm>
            <a:off x="7576785" y="2277468"/>
            <a:ext cx="1677988" cy="906462"/>
            <a:chOff x="4340" y="1385"/>
            <a:chExt cx="1057" cy="571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1ACC8FE6-E46E-365B-1620-BDE581140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385"/>
              <a:ext cx="453" cy="570"/>
              <a:chOff x="5056" y="1385"/>
              <a:chExt cx="341" cy="570"/>
            </a:xfrm>
          </p:grpSpPr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BECD4021-E3DC-E989-1E2B-EE55EB8AD1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٣.٢</a:t>
                </a: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66A9F09B-9E1F-779B-F50F-21DD1201A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22">
                <a:extLst>
                  <a:ext uri="{FF2B5EF4-FFF2-40B4-BE49-F238E27FC236}">
                    <a16:creationId xmlns:a16="http://schemas.microsoft.com/office/drawing/2014/main" id="{C561E696-EF3E-1F54-E536-0B7C542D34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٩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C54A1303-4922-04F8-90FE-5F1DAE27E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" y="1539"/>
              <a:ext cx="2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28" name="Group 24">
              <a:extLst>
                <a:ext uri="{FF2B5EF4-FFF2-40B4-BE49-F238E27FC236}">
                  <a16:creationId xmlns:a16="http://schemas.microsoft.com/office/drawing/2014/main" id="{86DCBDC2-8B72-5910-9BD2-BB2213C08D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0" y="1389"/>
              <a:ext cx="422" cy="567"/>
              <a:chOff x="4340" y="1389"/>
              <a:chExt cx="422" cy="567"/>
            </a:xfrm>
          </p:grpSpPr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8128CD55-2686-5274-A0D8-874546A37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4" y="1389"/>
                <a:ext cx="3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0C6C0EC3-DFFD-E319-EED9-A9056F94D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87" y="1668"/>
                <a:ext cx="3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DAC55C62-7BBB-1F89-D2E3-BD6AA151B8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0" y="1668"/>
                <a:ext cx="42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٣٦</a:t>
                </a:r>
              </a:p>
            </p:txBody>
          </p:sp>
        </p:grpSp>
      </p:grpSp>
      <p:sp>
        <p:nvSpPr>
          <p:cNvPr id="35" name="Rectangle 28">
            <a:extLst>
              <a:ext uri="{FF2B5EF4-FFF2-40B4-BE49-F238E27FC236}">
                <a16:creationId xmlns:a16="http://schemas.microsoft.com/office/drawing/2014/main" id="{7FB09130-1061-3F98-3E8C-F093CA00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285" y="2763243"/>
            <a:ext cx="2438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٣.٢ × ٣٦ = ١١٥.٢</a:t>
            </a:r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E4E21063-F65D-55C1-6EA3-98E8B0B4712F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8067323" y="2644180"/>
            <a:ext cx="827087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AutoShape 30">
            <a:extLst>
              <a:ext uri="{FF2B5EF4-FFF2-40B4-BE49-F238E27FC236}">
                <a16:creationId xmlns:a16="http://schemas.microsoft.com/office/drawing/2014/main" id="{411F89C8-9374-1D3F-33DC-3FBCCBF53AD0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7995885" y="2644180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85F03D64-359C-6700-15CA-A2DDCF24A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235" y="2369543"/>
            <a:ext cx="163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٩ × ن = ٩ ن</a:t>
            </a: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A9243756-7F89-DCAA-7DEF-4D7EA0735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285" y="239176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AutoShape 33">
            <a:extLst>
              <a:ext uri="{FF2B5EF4-FFF2-40B4-BE49-F238E27FC236}">
                <a16:creationId xmlns:a16="http://schemas.microsoft.com/office/drawing/2014/main" id="{4E929233-6A25-4851-7941-EABAD723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285" y="282356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21FC7F05-A6A4-71F7-E315-C43FD67B1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78" y="3615730"/>
            <a:ext cx="1734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٩ ن = ١١٥.٢</a:t>
            </a:r>
          </a:p>
        </p:txBody>
      </p:sp>
      <p:grpSp>
        <p:nvGrpSpPr>
          <p:cNvPr id="42" name="Group 35">
            <a:extLst>
              <a:ext uri="{FF2B5EF4-FFF2-40B4-BE49-F238E27FC236}">
                <a16:creationId xmlns:a16="http://schemas.microsoft.com/office/drawing/2014/main" id="{6A282A76-6395-FBC6-80B2-2830D4BD2033}"/>
              </a:ext>
            </a:extLst>
          </p:cNvPr>
          <p:cNvGrpSpPr>
            <a:grpSpLocks/>
          </p:cNvGrpSpPr>
          <p:nvPr/>
        </p:nvGrpSpPr>
        <p:grpSpPr bwMode="auto">
          <a:xfrm>
            <a:off x="7851423" y="4330105"/>
            <a:ext cx="1028700" cy="919163"/>
            <a:chOff x="4513" y="2678"/>
            <a:chExt cx="648" cy="579"/>
          </a:xfrm>
        </p:grpSpPr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309E6786-B5DC-E779-E833-5C02E5AA9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" y="2678"/>
              <a:ext cx="437" cy="579"/>
              <a:chOff x="3091" y="2436"/>
              <a:chExt cx="437" cy="579"/>
            </a:xfrm>
          </p:grpSpPr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266AC29A-6505-9423-EDFD-1EE305794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2436"/>
                <a:ext cx="43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٩ ن </a:t>
                </a:r>
              </a:p>
            </p:txBody>
          </p:sp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E1F103B9-DC83-97D2-C4A4-480802AA0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2727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٩</a:t>
                </a:r>
              </a:p>
            </p:txBody>
          </p:sp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C7C16DDB-ECA5-3F24-5D18-263371166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C316B965-37D4-B65D-8B4C-6B28D96D5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8" name="Group 41">
            <a:extLst>
              <a:ext uri="{FF2B5EF4-FFF2-40B4-BE49-F238E27FC236}">
                <a16:creationId xmlns:a16="http://schemas.microsoft.com/office/drawing/2014/main" id="{FEC753EB-BB42-73BF-0139-BAB7AB3C4226}"/>
              </a:ext>
            </a:extLst>
          </p:cNvPr>
          <p:cNvGrpSpPr>
            <a:grpSpLocks/>
          </p:cNvGrpSpPr>
          <p:nvPr/>
        </p:nvGrpSpPr>
        <p:grpSpPr bwMode="auto">
          <a:xfrm>
            <a:off x="7056092" y="4371380"/>
            <a:ext cx="962027" cy="877888"/>
            <a:chOff x="2379" y="2462"/>
            <a:chExt cx="606" cy="553"/>
          </a:xfrm>
        </p:grpSpPr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BD1AD7CD-723B-AC59-D1D1-2D0B940FB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2462"/>
              <a:ext cx="6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١١٥.٢</a:t>
              </a: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26E7164D-8501-15C4-C1DB-3C8E3211A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727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 ٩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DD0E4D54-BDD3-85B9-5015-66BB8135E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" name="Rectangle 45">
            <a:extLst>
              <a:ext uri="{FF2B5EF4-FFF2-40B4-BE49-F238E27FC236}">
                <a16:creationId xmlns:a16="http://schemas.microsoft.com/office/drawing/2014/main" id="{0306D220-C58E-4899-D239-4715D02A2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123" y="5415955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ن =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A6E0CBF3-BF4C-CEEC-1708-A0FD47DA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174" y="5473105"/>
            <a:ext cx="78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١٢.٨</a:t>
            </a:r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F838506A-059E-70A7-C1FA-E8A72F0C07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2148" y="437138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1E346CBF-53EB-D243-805B-BC41E62360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27685" y="483969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8104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8" grpId="0"/>
      <p:bldP spid="4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4A654-F58A-3289-7B5C-F72417AF5A84}"/>
              </a:ext>
            </a:extLst>
          </p:cNvPr>
          <p:cNvGrpSpPr>
            <a:grpSpLocks/>
          </p:cNvGrpSpPr>
          <p:nvPr/>
        </p:nvGrpSpPr>
        <p:grpSpPr bwMode="auto">
          <a:xfrm>
            <a:off x="4276582" y="143165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4530D07-5843-09EC-0DD5-A7166798E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7E9664E-916D-57EC-FE56-31AC20405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73124407-2A56-FE33-0714-EC7D3B9BD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557" y="2054515"/>
            <a:ext cx="7451725" cy="4429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8CED90B7-B815-48DD-9737-82533641D77B}"/>
              </a:ext>
            </a:extLst>
          </p:cNvPr>
          <p:cNvGrpSpPr>
            <a:grpSpLocks/>
          </p:cNvGrpSpPr>
          <p:nvPr/>
        </p:nvGrpSpPr>
        <p:grpSpPr bwMode="auto">
          <a:xfrm>
            <a:off x="4455970" y="938503"/>
            <a:ext cx="5040312" cy="906462"/>
            <a:chOff x="2381" y="527"/>
            <a:chExt cx="3175" cy="571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BFA01211-55AE-A38E-1EEA-D21C1D1F5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527"/>
              <a:ext cx="3175" cy="499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حل التناسب التالي : </a:t>
              </a:r>
              <a:endParaRPr lang="en" altLang="ar-SA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4383FA12-CFB4-093D-874A-BE4C1324F9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6" y="527"/>
              <a:ext cx="985" cy="571"/>
              <a:chOff x="3156" y="527"/>
              <a:chExt cx="985" cy="571"/>
            </a:xfrm>
          </p:grpSpPr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0ED4B08F-3328-8EE8-CA05-6FE51D5C58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532"/>
                <a:ext cx="445" cy="565"/>
                <a:chOff x="3256" y="532"/>
                <a:chExt cx="341" cy="565"/>
              </a:xfrm>
            </p:grpSpPr>
            <p:sp>
              <p:nvSpPr>
                <p:cNvPr id="22" name="Text Box 10">
                  <a:extLst>
                    <a:ext uri="{FF2B5EF4-FFF2-40B4-BE49-F238E27FC236}">
                      <a16:creationId xmlns:a16="http://schemas.microsoft.com/office/drawing/2014/main" id="{5D321797-5C9F-F634-9E52-F7BCE1479C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532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٤١</a:t>
                  </a:r>
                </a:p>
              </p:txBody>
            </p:sp>
            <p:sp>
              <p:nvSpPr>
                <p:cNvPr id="23" name="Line 11">
                  <a:extLst>
                    <a:ext uri="{FF2B5EF4-FFF2-40B4-BE49-F238E27FC236}">
                      <a16:creationId xmlns:a16="http://schemas.microsoft.com/office/drawing/2014/main" id="{D75DC888-3E6F-E67A-1FA1-7DDAC3157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85" y="809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dirty="0"/>
                </a:p>
              </p:txBody>
            </p:sp>
            <p:sp>
              <p:nvSpPr>
                <p:cNvPr id="24" name="Text Box 12">
                  <a:extLst>
                    <a:ext uri="{FF2B5EF4-FFF2-40B4-BE49-F238E27FC236}">
                      <a16:creationId xmlns:a16="http://schemas.microsoft.com/office/drawing/2014/main" id="{F71D419A-A7AA-70AF-A2BD-E37FE39D60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809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س</a:t>
                  </a:r>
                </a:p>
              </p:txBody>
            </p:sp>
          </p:grp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50058941-5903-083B-BE7A-E8A8590959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3" y="681"/>
                <a:ext cx="17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=</a:t>
                </a:r>
              </a:p>
            </p:txBody>
          </p: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1F49030E-CE89-0195-24B8-C3E7A35153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6" y="527"/>
                <a:ext cx="404" cy="571"/>
                <a:chOff x="3156" y="527"/>
                <a:chExt cx="404" cy="571"/>
              </a:xfrm>
            </p:grpSpPr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3B77EA36-4B51-DB7E-8D35-0450D30DD9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5" y="527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٥</a:t>
                  </a:r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B7603BC8-C024-3407-C6F1-1F6D775067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06" y="81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Text Box 17">
                  <a:extLst>
                    <a:ext uri="{FF2B5EF4-FFF2-40B4-BE49-F238E27FC236}">
                      <a16:creationId xmlns:a16="http://schemas.microsoft.com/office/drawing/2014/main" id="{BC7C9122-7403-2469-BDD4-16EF910C45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6" y="810"/>
                  <a:ext cx="40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٢</a:t>
                  </a:r>
                </a:p>
              </p:txBody>
            </p:sp>
          </p:grp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E8562F91-531D-60FB-9B0A-FA598108E0EE}"/>
              </a:ext>
            </a:extLst>
          </p:cNvPr>
          <p:cNvGrpSpPr>
            <a:grpSpLocks/>
          </p:cNvGrpSpPr>
          <p:nvPr/>
        </p:nvGrpSpPr>
        <p:grpSpPr bwMode="auto">
          <a:xfrm>
            <a:off x="7565882" y="2300578"/>
            <a:ext cx="1677988" cy="906462"/>
            <a:chOff x="4340" y="1385"/>
            <a:chExt cx="1057" cy="571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BE53A795-C2BD-3EE8-C053-A9B485F02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385"/>
              <a:ext cx="453" cy="570"/>
              <a:chOff x="5056" y="1385"/>
              <a:chExt cx="341" cy="570"/>
            </a:xfrm>
          </p:grpSpPr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C33B1096-094E-1AF8-58CA-7FAE5C22A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٤١</a:t>
                </a: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C69894D9-6761-9269-3427-9DDE304D1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22">
                <a:extLst>
                  <a:ext uri="{FF2B5EF4-FFF2-40B4-BE49-F238E27FC236}">
                    <a16:creationId xmlns:a16="http://schemas.microsoft.com/office/drawing/2014/main" id="{02CCB4EF-1FC1-C90F-2CDB-493D1F0714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س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2EAD31FF-218F-868F-CEF8-989A908B2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" y="1539"/>
              <a:ext cx="2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28" name="Group 24">
              <a:extLst>
                <a:ext uri="{FF2B5EF4-FFF2-40B4-BE49-F238E27FC236}">
                  <a16:creationId xmlns:a16="http://schemas.microsoft.com/office/drawing/2014/main" id="{2851FB83-DA91-5072-5584-6905407690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0" y="1389"/>
              <a:ext cx="422" cy="567"/>
              <a:chOff x="4340" y="1389"/>
              <a:chExt cx="422" cy="567"/>
            </a:xfrm>
          </p:grpSpPr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5B69954B-B8D8-2EDE-A376-F416EF2389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4" y="1389"/>
                <a:ext cx="3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٥</a:t>
                </a:r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D4E58227-90EB-0B62-2A66-A65D3B8A1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87" y="1668"/>
                <a:ext cx="3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B0B6AD9A-2C29-72EC-A52F-91CED9D287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0" y="1668"/>
                <a:ext cx="42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</p:grpSp>
      </p:grpSp>
      <p:sp>
        <p:nvSpPr>
          <p:cNvPr id="35" name="Rectangle 28">
            <a:extLst>
              <a:ext uri="{FF2B5EF4-FFF2-40B4-BE49-F238E27FC236}">
                <a16:creationId xmlns:a16="http://schemas.microsoft.com/office/drawing/2014/main" id="{F019B315-81F6-0695-2189-29F333CD6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276" y="2786353"/>
            <a:ext cx="1747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٤١ × ٢ = ٨٢</a:t>
            </a:r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72C2FEB1-18C7-BA9A-EB51-B5CA0F35C7FA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8056420" y="2667290"/>
            <a:ext cx="827087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AutoShape 30">
            <a:extLst>
              <a:ext uri="{FF2B5EF4-FFF2-40B4-BE49-F238E27FC236}">
                <a16:creationId xmlns:a16="http://schemas.microsoft.com/office/drawing/2014/main" id="{A5FCF470-A1AF-736C-38D4-F39848A67408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7984982" y="2667290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CB068613-0959-8EF4-ADAC-2FFA7B9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257" y="2392653"/>
            <a:ext cx="185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× ٥ = ٥ </a:t>
            </a:r>
            <a:r>
              <a:rPr lang="ar-SA" altLang="ar-SA" sz="2400" b="1" dirty="0" err="1"/>
              <a:t>س</a:t>
            </a:r>
            <a:endParaRPr lang="ar-SA" altLang="ar-SA" sz="2400" b="1" dirty="0"/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6D00CC3D-56AD-E253-1002-E8C999A3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382" y="24148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AutoShape 33">
            <a:extLst>
              <a:ext uri="{FF2B5EF4-FFF2-40B4-BE49-F238E27FC236}">
                <a16:creationId xmlns:a16="http://schemas.microsoft.com/office/drawing/2014/main" id="{139873EB-8661-C952-CDA1-59E72A468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382" y="28466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CA03809F-C69B-673B-3DE4-68883901E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975" y="3638840"/>
            <a:ext cx="14141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٥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= ٨٢</a:t>
            </a:r>
          </a:p>
        </p:txBody>
      </p:sp>
      <p:grpSp>
        <p:nvGrpSpPr>
          <p:cNvPr id="42" name="Group 35">
            <a:extLst>
              <a:ext uri="{FF2B5EF4-FFF2-40B4-BE49-F238E27FC236}">
                <a16:creationId xmlns:a16="http://schemas.microsoft.com/office/drawing/2014/main" id="{6AD53076-31E6-99E5-6AFC-17AAB9FB4B2A}"/>
              </a:ext>
            </a:extLst>
          </p:cNvPr>
          <p:cNvGrpSpPr>
            <a:grpSpLocks/>
          </p:cNvGrpSpPr>
          <p:nvPr/>
        </p:nvGrpSpPr>
        <p:grpSpPr bwMode="auto">
          <a:xfrm>
            <a:off x="7840520" y="4353215"/>
            <a:ext cx="1084262" cy="919163"/>
            <a:chOff x="4513" y="2678"/>
            <a:chExt cx="683" cy="579"/>
          </a:xfrm>
        </p:grpSpPr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95C458BC-30D6-79E8-D120-7AB44C6AB6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9" y="2678"/>
              <a:ext cx="507" cy="579"/>
              <a:chOff x="3056" y="2436"/>
              <a:chExt cx="507" cy="579"/>
            </a:xfrm>
          </p:grpSpPr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66AE26D8-5367-2712-11F8-8F4C81CF6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6" y="2436"/>
                <a:ext cx="50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٥ </a:t>
                </a:r>
                <a:r>
                  <a:rPr lang="ar-SA" altLang="ar-SA" sz="2400" b="1" dirty="0" err="1"/>
                  <a:t>س</a:t>
                </a:r>
                <a:r>
                  <a:rPr lang="ar-SA" altLang="ar-SA" sz="2400" b="1" dirty="0"/>
                  <a:t> </a:t>
                </a:r>
              </a:p>
            </p:txBody>
          </p:sp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49251132-B672-26CE-9ED8-6E05DC4C8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2727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٥</a:t>
                </a:r>
              </a:p>
            </p:txBody>
          </p:sp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395CDC8E-90B8-DDC8-339E-F15D9A58F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D9061D72-538F-0810-D606-85DAB69A3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8" name="Group 41">
            <a:extLst>
              <a:ext uri="{FF2B5EF4-FFF2-40B4-BE49-F238E27FC236}">
                <a16:creationId xmlns:a16="http://schemas.microsoft.com/office/drawing/2014/main" id="{8A1EA9B7-8AEA-D770-6533-8D759F98860F}"/>
              </a:ext>
            </a:extLst>
          </p:cNvPr>
          <p:cNvGrpSpPr>
            <a:grpSpLocks/>
          </p:cNvGrpSpPr>
          <p:nvPr/>
        </p:nvGrpSpPr>
        <p:grpSpPr bwMode="auto">
          <a:xfrm>
            <a:off x="7261082" y="4394490"/>
            <a:ext cx="595313" cy="877888"/>
            <a:chOff x="2515" y="2462"/>
            <a:chExt cx="375" cy="553"/>
          </a:xfrm>
        </p:grpSpPr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C782FCC1-8236-D659-E62B-DE8882738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462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٨٢</a:t>
              </a: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A1D332E6-67A8-B66F-93E5-FE255164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727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 ٥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D23E2522-E6EB-84B5-C3BE-AE739D480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" name="Rectangle 45">
            <a:extLst>
              <a:ext uri="{FF2B5EF4-FFF2-40B4-BE49-F238E27FC236}">
                <a16:creationId xmlns:a16="http://schemas.microsoft.com/office/drawing/2014/main" id="{09C0997C-ED45-0F3F-23B4-B4CEB754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682" y="543906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س =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8A60471D-5492-F008-DEE0-2F9821B75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271" y="5496215"/>
            <a:ext cx="78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١٦.٤</a:t>
            </a:r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71E07C33-A145-4A69-D8CC-2F0FB62BAA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4745" y="439449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B56BBEFC-8B7D-F5F5-DA45-4B80211A53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3295" y="486280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804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8" grpId="0"/>
      <p:bldP spid="4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BC79B3-D4A9-B1A2-7790-3A382B7E3E45}"/>
              </a:ext>
            </a:extLst>
          </p:cNvPr>
          <p:cNvGrpSpPr>
            <a:grpSpLocks/>
          </p:cNvGrpSpPr>
          <p:nvPr/>
        </p:nvGrpSpPr>
        <p:grpSpPr bwMode="auto">
          <a:xfrm>
            <a:off x="4802938" y="0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ECE2C00-CE04-CDDA-9B63-1FF6B4463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B7FD955-05D3-7D4B-D587-F17C0F478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E45D3C0C-8568-44B9-ACEB-71A3B06B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913" y="1911350"/>
            <a:ext cx="7451725" cy="47164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B32A9190-7C38-F2CF-7348-17A3281DC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876" y="723900"/>
            <a:ext cx="8785225" cy="9001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يتقاضى عبدا لله مبلغ ٨٤ ريالا عن كل ٣ ساعات عمل . اكتب معادلة تعبر </a:t>
            </a:r>
          </a:p>
          <a:p>
            <a:pPr algn="r" rtl="1" eaLnBrk="1" hangingPunct="1">
              <a:defRPr/>
            </a:pPr>
            <a:r>
              <a:rPr lang="ar-SA" altLang="ar-SA" sz="2400" b="1" dirty="0"/>
              <a:t>عن العلاقة بين المبلغ وعدد الساعات . ثم جد كم ريالا يتقاضى إذا عمل ساعتين ؟</a:t>
            </a:r>
            <a:endParaRPr lang="en" altLang="ar-SA" sz="2400" b="1" dirty="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8CC515C-D352-3B7B-81AE-550D5A518659}"/>
              </a:ext>
            </a:extLst>
          </p:cNvPr>
          <p:cNvGrpSpPr>
            <a:grpSpLocks/>
          </p:cNvGrpSpPr>
          <p:nvPr/>
        </p:nvGrpSpPr>
        <p:grpSpPr bwMode="auto">
          <a:xfrm>
            <a:off x="8114463" y="1947863"/>
            <a:ext cx="1655763" cy="906462"/>
            <a:chOff x="4477" y="1385"/>
            <a:chExt cx="920" cy="571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DDE559A6-CFD0-A814-E747-A7E7D518B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6" y="1385"/>
              <a:ext cx="341" cy="570"/>
              <a:chOff x="5056" y="1385"/>
              <a:chExt cx="341" cy="570"/>
            </a:xfrm>
          </p:grpSpPr>
          <p:sp>
            <p:nvSpPr>
              <p:cNvPr id="21" name="Text Box 9">
                <a:extLst>
                  <a:ext uri="{FF2B5EF4-FFF2-40B4-BE49-F238E27FC236}">
                    <a16:creationId xmlns:a16="http://schemas.microsoft.com/office/drawing/2014/main" id="{27AB9C20-E4D4-C514-DB6D-482A75AD0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٨٤</a:t>
                </a: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F3646FD4-1248-0649-17ED-1C54B9F53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Text Box 11">
                <a:extLst>
                  <a:ext uri="{FF2B5EF4-FFF2-40B4-BE49-F238E27FC236}">
                    <a16:creationId xmlns:a16="http://schemas.microsoft.com/office/drawing/2014/main" id="{3C33AAE7-1FEE-3651-09B0-AAA50EFAC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٣</a:t>
                </a:r>
              </a:p>
            </p:txBody>
          </p:sp>
        </p:grp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E4E8C271-D784-AB06-435B-DE2E2EF74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" y="153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70FD081E-BA1E-094E-D85C-16C2E9C7A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" y="1431"/>
              <a:ext cx="341" cy="525"/>
              <a:chOff x="4477" y="1431"/>
              <a:chExt cx="341" cy="525"/>
            </a:xfrm>
          </p:grpSpPr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id="{9C284194-AB15-5CAA-3A2C-6D682EE16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43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ر</a:t>
                </a:r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422C9C39-F2B2-EA4B-BC34-1A79CCA00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6" y="1668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DE33CB6E-D4B6-4B77-5A31-970CE9359F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6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</p:grpSp>
      </p:grpSp>
      <p:sp>
        <p:nvSpPr>
          <p:cNvPr id="24" name="Rectangle 17">
            <a:extLst>
              <a:ext uri="{FF2B5EF4-FFF2-40B4-BE49-F238E27FC236}">
                <a16:creationId xmlns:a16="http://schemas.microsoft.com/office/drawing/2014/main" id="{42A22F57-0068-A3BA-CE17-2B82A9E54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904" y="2433638"/>
            <a:ext cx="1922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٨٤ × ٢ = ١٦٨</a:t>
            </a: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4FED12C1-2E39-8252-CC06-263BC3C53B23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8547851" y="2335213"/>
            <a:ext cx="827087" cy="179387"/>
          </a:xfrm>
          <a:prstGeom prst="notchedRightArrow">
            <a:avLst>
              <a:gd name="adj1" fmla="val 50000"/>
              <a:gd name="adj2" fmla="val 1152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6" name="AutoShape 19">
            <a:extLst>
              <a:ext uri="{FF2B5EF4-FFF2-40B4-BE49-F238E27FC236}">
                <a16:creationId xmlns:a16="http://schemas.microsoft.com/office/drawing/2014/main" id="{7731FA7C-CA13-0DDC-0188-EB409942F366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8511338" y="2314575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8448DCD8-9BA9-920B-7347-1B6189F8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363" y="2039938"/>
            <a:ext cx="1566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 × </a:t>
            </a:r>
            <a:r>
              <a:rPr lang="ar-SA" altLang="ar-SA" sz="2400" b="1" dirty="0" err="1"/>
              <a:t>ر</a:t>
            </a:r>
            <a:r>
              <a:rPr lang="ar-SA" altLang="ar-SA" sz="2400" b="1" dirty="0"/>
              <a:t> = ٣ </a:t>
            </a:r>
            <a:r>
              <a:rPr lang="ar-SA" altLang="ar-SA" sz="2400" b="1" dirty="0" err="1"/>
              <a:t>ر</a:t>
            </a:r>
            <a:endParaRPr lang="ar-SA" altLang="ar-SA" sz="2400" b="1" dirty="0"/>
          </a:p>
        </p:txBody>
      </p:sp>
      <p:sp>
        <p:nvSpPr>
          <p:cNvPr id="28" name="AutoShape 21">
            <a:extLst>
              <a:ext uri="{FF2B5EF4-FFF2-40B4-BE49-F238E27FC236}">
                <a16:creationId xmlns:a16="http://schemas.microsoft.com/office/drawing/2014/main" id="{4D12F707-66C4-D7C3-611E-EC2C40F91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738" y="2062163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9" name="AutoShape 22">
            <a:extLst>
              <a:ext uri="{FF2B5EF4-FFF2-40B4-BE49-F238E27FC236}">
                <a16:creationId xmlns:a16="http://schemas.microsoft.com/office/drawing/2014/main" id="{28645D62-4D70-0314-453C-B34A70F8C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738" y="2493963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A96DB85C-5446-7965-BD0D-0A112FCD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477" y="3736975"/>
            <a:ext cx="1443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ر</a:t>
            </a:r>
            <a:r>
              <a:rPr lang="ar-SA" altLang="ar-SA" sz="2400" b="1" dirty="0"/>
              <a:t> = ١٦٨</a:t>
            </a:r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2E33F28E-B64F-802E-55CC-1855EAAF09BF}"/>
              </a:ext>
            </a:extLst>
          </p:cNvPr>
          <p:cNvGrpSpPr>
            <a:grpSpLocks/>
          </p:cNvGrpSpPr>
          <p:nvPr/>
        </p:nvGrpSpPr>
        <p:grpSpPr bwMode="auto">
          <a:xfrm>
            <a:off x="8366880" y="4395788"/>
            <a:ext cx="1011238" cy="919162"/>
            <a:chOff x="4513" y="2678"/>
            <a:chExt cx="637" cy="579"/>
          </a:xfrm>
        </p:grpSpPr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ACE32CC0-61E5-6922-A64D-F217D3F0C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4" y="2678"/>
              <a:ext cx="416" cy="579"/>
              <a:chOff x="3101" y="2436"/>
              <a:chExt cx="416" cy="579"/>
            </a:xfrm>
          </p:grpSpPr>
          <p:sp>
            <p:nvSpPr>
              <p:cNvPr id="34" name="Rectangle 26">
                <a:extLst>
                  <a:ext uri="{FF2B5EF4-FFF2-40B4-BE49-F238E27FC236}">
                    <a16:creationId xmlns:a16="http://schemas.microsoft.com/office/drawing/2014/main" id="{44881ACB-3431-9719-D657-667DEEC25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" y="2436"/>
                <a:ext cx="4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٣ </a:t>
                </a:r>
                <a:r>
                  <a:rPr lang="ar-SA" altLang="ar-SA" sz="2400" b="1" dirty="0" err="1"/>
                  <a:t>ر</a:t>
                </a:r>
                <a:r>
                  <a:rPr lang="ar-SA" altLang="ar-SA" sz="2400" b="1" dirty="0"/>
                  <a:t> </a:t>
                </a:r>
              </a:p>
            </p:txBody>
          </p:sp>
          <p:sp>
            <p:nvSpPr>
              <p:cNvPr id="35" name="Rectangle 27">
                <a:extLst>
                  <a:ext uri="{FF2B5EF4-FFF2-40B4-BE49-F238E27FC236}">
                    <a16:creationId xmlns:a16="http://schemas.microsoft.com/office/drawing/2014/main" id="{11E4549C-7E35-C49E-9716-C1AC89172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2727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٣</a:t>
                </a: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91DFFF6B-F9D1-FB80-31E5-F77CE761A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8A1F069E-6189-A453-BDCD-CE475FB8E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2F9329A6-65AF-A484-EAEC-8944FA2EA98A}"/>
              </a:ext>
            </a:extLst>
          </p:cNvPr>
          <p:cNvGrpSpPr>
            <a:grpSpLocks/>
          </p:cNvGrpSpPr>
          <p:nvPr/>
        </p:nvGrpSpPr>
        <p:grpSpPr bwMode="auto">
          <a:xfrm>
            <a:off x="7700129" y="4437063"/>
            <a:ext cx="703263" cy="877887"/>
            <a:chOff x="2460" y="2462"/>
            <a:chExt cx="443" cy="553"/>
          </a:xfrm>
        </p:grpSpPr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8E99900B-CF58-2CCF-C72D-B7AE84F9F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2462"/>
              <a:ext cx="4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١٦٨</a:t>
              </a: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1AC139DD-7477-6BF3-9543-6686D565C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727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 ٣</a:t>
              </a:r>
            </a:p>
          </p:txBody>
        </p:sp>
        <p:sp>
          <p:nvSpPr>
            <p:cNvPr id="40" name="Line 33">
              <a:extLst>
                <a:ext uri="{FF2B5EF4-FFF2-40B4-BE49-F238E27FC236}">
                  <a16:creationId xmlns:a16="http://schemas.microsoft.com/office/drawing/2014/main" id="{F915B353-6A3F-5EC8-284A-56449EAFB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1" name="Rectangle 34">
            <a:extLst>
              <a:ext uri="{FF2B5EF4-FFF2-40B4-BE49-F238E27FC236}">
                <a16:creationId xmlns:a16="http://schemas.microsoft.com/office/drawing/2014/main" id="{B3BA66B2-F02A-7EE0-6B12-3E343E32F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913" y="547528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ر =</a:t>
            </a: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7A47D3E7-1946-B80A-D0ED-CD9C761EA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60" y="5532438"/>
            <a:ext cx="530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٥٦</a:t>
            </a: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26B5CEE6-C7B0-8816-B353-BFCE1ADC5D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87601" y="443706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05C4E021-DEFA-D3F9-CDFB-D6A4A8EF4B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43138" y="49053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41557B1-77B2-BC9F-355E-C456E926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052" y="3027363"/>
            <a:ext cx="1443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ر</a:t>
            </a:r>
            <a:r>
              <a:rPr lang="ar-SA" altLang="ar-SA" sz="2400" b="1" dirty="0"/>
              <a:t> = ١٦٨</a:t>
            </a:r>
          </a:p>
        </p:txBody>
      </p:sp>
      <p:sp>
        <p:nvSpPr>
          <p:cNvPr id="46" name="AutoShape 39">
            <a:extLst>
              <a:ext uri="{FF2B5EF4-FFF2-40B4-BE49-F238E27FC236}">
                <a16:creationId xmlns:a16="http://schemas.microsoft.com/office/drawing/2014/main" id="{C5863F00-5511-2D80-791B-A140C4C7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038" y="3100388"/>
            <a:ext cx="1152525" cy="323850"/>
          </a:xfrm>
          <a:prstGeom prst="leftArrow">
            <a:avLst>
              <a:gd name="adj1" fmla="val 50000"/>
              <a:gd name="adj2" fmla="val 88971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5F2EC4A9-4B21-1393-B04F-3239E044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888" y="30273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تسمى معادلة التناسب</a:t>
            </a:r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1D5EFFAD-2156-861F-9620-41323B8C4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088" y="6051550"/>
            <a:ext cx="519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أي أن : عبدا لله يتقاضى إذا عمل ساعتين ٥٦ ريالا</a:t>
            </a:r>
          </a:p>
        </p:txBody>
      </p:sp>
    </p:spTree>
    <p:extLst>
      <p:ext uri="{BB962C8B-B14F-4D97-AF65-F5344CB8AC3E}">
        <p14:creationId xmlns:p14="http://schemas.microsoft.com/office/powerpoint/2010/main" val="2438255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4" grpId="0"/>
      <p:bldP spid="27" grpId="0"/>
      <p:bldP spid="30" grpId="0"/>
      <p:bldP spid="41" grpId="0"/>
      <p:bldP spid="42" grpId="0"/>
      <p:bldP spid="45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ECFF52-8117-AE89-1B52-22A2EA42459D}"/>
              </a:ext>
            </a:extLst>
          </p:cNvPr>
          <p:cNvGrpSpPr>
            <a:grpSpLocks/>
          </p:cNvGrpSpPr>
          <p:nvPr/>
        </p:nvGrpSpPr>
        <p:grpSpPr bwMode="auto">
          <a:xfrm>
            <a:off x="4147259" y="143165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DF11076-874C-683C-7CFF-FAA0A915A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133EF52-0050-6727-6775-FBD409AC1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5CCB4A8F-7116-F77D-AFF6-A6A61982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234" y="2054515"/>
            <a:ext cx="7451725" cy="4429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95433DD1-8C71-33B6-0F0C-E8930F867154}"/>
              </a:ext>
            </a:extLst>
          </p:cNvPr>
          <p:cNvGrpSpPr>
            <a:grpSpLocks/>
          </p:cNvGrpSpPr>
          <p:nvPr/>
        </p:nvGrpSpPr>
        <p:grpSpPr bwMode="auto">
          <a:xfrm>
            <a:off x="4326647" y="938503"/>
            <a:ext cx="5040312" cy="906462"/>
            <a:chOff x="2381" y="527"/>
            <a:chExt cx="3175" cy="571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1D9AABD9-FE23-9935-BBF3-E0FCCE718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527"/>
              <a:ext cx="3175" cy="499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حل التناسب التالي : </a:t>
              </a:r>
              <a:endParaRPr lang="en" altLang="ar-SA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ED91716B-2291-E62C-BC70-CC7E9692A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" y="532"/>
              <a:ext cx="966" cy="566"/>
              <a:chOff x="2699" y="532"/>
              <a:chExt cx="898" cy="566"/>
            </a:xfrm>
          </p:grpSpPr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1A9D78A9-0B3B-90C3-2E1A-F0D9FECEEB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532"/>
                <a:ext cx="341" cy="565"/>
                <a:chOff x="3256" y="532"/>
                <a:chExt cx="341" cy="565"/>
              </a:xfrm>
            </p:grpSpPr>
            <p:sp>
              <p:nvSpPr>
                <p:cNvPr id="22" name="Text Box 10">
                  <a:extLst>
                    <a:ext uri="{FF2B5EF4-FFF2-40B4-BE49-F238E27FC236}">
                      <a16:creationId xmlns:a16="http://schemas.microsoft.com/office/drawing/2014/main" id="{F9C92FC7-1772-6F60-9394-7110C17C21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532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ك</a:t>
                  </a:r>
                </a:p>
              </p:txBody>
            </p:sp>
            <p:sp>
              <p:nvSpPr>
                <p:cNvPr id="23" name="Line 11">
                  <a:extLst>
                    <a:ext uri="{FF2B5EF4-FFF2-40B4-BE49-F238E27FC236}">
                      <a16:creationId xmlns:a16="http://schemas.microsoft.com/office/drawing/2014/main" id="{D2BD2212-916D-7506-3129-75EEED2D91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85" y="809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Text Box 12">
                  <a:extLst>
                    <a:ext uri="{FF2B5EF4-FFF2-40B4-BE49-F238E27FC236}">
                      <a16:creationId xmlns:a16="http://schemas.microsoft.com/office/drawing/2014/main" id="{8E5FE46A-3883-543C-5D61-A37E907A1B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809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٧</a:t>
                  </a:r>
                </a:p>
              </p:txBody>
            </p:sp>
          </p:grp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0020D931-278D-7BC8-12EC-858C914E47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5" y="681"/>
                <a:ext cx="4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=</a:t>
                </a:r>
              </a:p>
            </p:txBody>
          </p: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8BDF9570-6364-9CC1-DAE2-C344529542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9" y="573"/>
                <a:ext cx="341" cy="525"/>
                <a:chOff x="3991" y="868"/>
                <a:chExt cx="341" cy="525"/>
              </a:xfrm>
            </p:grpSpPr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C6FB029D-9F1D-DFC8-13D9-8CA8D5FBE2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868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٣٢</a:t>
                  </a:r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9D48B8B1-0D94-1F5C-E470-EDAE93362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20" y="1105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Text Box 17">
                  <a:extLst>
                    <a:ext uri="{FF2B5EF4-FFF2-40B4-BE49-F238E27FC236}">
                      <a16:creationId xmlns:a16="http://schemas.microsoft.com/office/drawing/2014/main" id="{E5C69A41-5155-9B35-D205-A7DCD6BAB3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1105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٥٦</a:t>
                  </a:r>
                </a:p>
              </p:txBody>
            </p:sp>
          </p:grp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79659689-1F71-1C66-1664-ED205BF1DE26}"/>
              </a:ext>
            </a:extLst>
          </p:cNvPr>
          <p:cNvGrpSpPr>
            <a:grpSpLocks/>
          </p:cNvGrpSpPr>
          <p:nvPr/>
        </p:nvGrpSpPr>
        <p:grpSpPr bwMode="auto">
          <a:xfrm>
            <a:off x="7458784" y="2300578"/>
            <a:ext cx="1655763" cy="906462"/>
            <a:chOff x="4477" y="1385"/>
            <a:chExt cx="920" cy="571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80303B9E-E42D-03CE-F954-58A1B9A98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6" y="1385"/>
              <a:ext cx="341" cy="570"/>
              <a:chOff x="5056" y="1385"/>
              <a:chExt cx="341" cy="570"/>
            </a:xfrm>
          </p:grpSpPr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5BF272DE-00EC-97DE-7790-924771388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ك</a:t>
                </a: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F3B51B78-BBBE-FDCC-E214-AC0D36DD9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22">
                <a:extLst>
                  <a:ext uri="{FF2B5EF4-FFF2-40B4-BE49-F238E27FC236}">
                    <a16:creationId xmlns:a16="http://schemas.microsoft.com/office/drawing/2014/main" id="{62E516C0-A2CE-2B39-7B93-C599F0A0BB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7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88B687FF-E959-FE11-14B0-D288EDBE3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" y="153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28" name="Group 24">
              <a:extLst>
                <a:ext uri="{FF2B5EF4-FFF2-40B4-BE49-F238E27FC236}">
                  <a16:creationId xmlns:a16="http://schemas.microsoft.com/office/drawing/2014/main" id="{0C8F0C0D-2BD7-CB6D-BDA1-2FA26434F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" y="1431"/>
              <a:ext cx="341" cy="525"/>
              <a:chOff x="4477" y="1431"/>
              <a:chExt cx="341" cy="525"/>
            </a:xfrm>
          </p:grpSpPr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F0590887-DE5A-4073-5F93-0A5359B955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43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٣٢</a:t>
                </a:r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FE40683E-4DF6-52E2-A4AD-65736B1C4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6" y="1668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0F104B15-8398-A070-C1BC-845B3B7BA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6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٥٦</a:t>
                </a:r>
              </a:p>
            </p:txBody>
          </p:sp>
        </p:grpSp>
      </p:grpSp>
      <p:sp>
        <p:nvSpPr>
          <p:cNvPr id="35" name="Rectangle 28">
            <a:extLst>
              <a:ext uri="{FF2B5EF4-FFF2-40B4-BE49-F238E27FC236}">
                <a16:creationId xmlns:a16="http://schemas.microsoft.com/office/drawing/2014/main" id="{6F6A5280-E741-7956-F77E-CB827C938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090" y="2786353"/>
            <a:ext cx="1994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ك × ٥٦ = ٥٦ ك</a:t>
            </a:r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3880FD1B-4392-C4D9-AA08-CEE4A9610311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7892172" y="2687928"/>
            <a:ext cx="827087" cy="179387"/>
          </a:xfrm>
          <a:prstGeom prst="notchedRightArrow">
            <a:avLst>
              <a:gd name="adj1" fmla="val 50000"/>
              <a:gd name="adj2" fmla="val 1152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AutoShape 30">
            <a:extLst>
              <a:ext uri="{FF2B5EF4-FFF2-40B4-BE49-F238E27FC236}">
                <a16:creationId xmlns:a16="http://schemas.microsoft.com/office/drawing/2014/main" id="{3E38C497-B327-39E8-14A7-3E8E76401E0A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7855659" y="2667290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A5A7AF75-DB56-DAEF-518F-18F041482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828" y="2392653"/>
            <a:ext cx="1920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٧ × ٣٢ = ٢٢٤</a:t>
            </a: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048C3E39-13A2-E482-C2E3-B6B52388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059" y="24148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AutoShape 33">
            <a:extLst>
              <a:ext uri="{FF2B5EF4-FFF2-40B4-BE49-F238E27FC236}">
                <a16:creationId xmlns:a16="http://schemas.microsoft.com/office/drawing/2014/main" id="{A05AFF43-EF0C-1C4D-E318-05FF54D18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059" y="28466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FCEBC3F9-24BC-D8B5-3E1A-88DA3457F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408" y="3638840"/>
            <a:ext cx="165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٥٦ ك = ٢٢٤</a:t>
            </a:r>
          </a:p>
        </p:txBody>
      </p:sp>
      <p:grpSp>
        <p:nvGrpSpPr>
          <p:cNvPr id="42" name="Group 35">
            <a:extLst>
              <a:ext uri="{FF2B5EF4-FFF2-40B4-BE49-F238E27FC236}">
                <a16:creationId xmlns:a16="http://schemas.microsoft.com/office/drawing/2014/main" id="{9AE5788F-F53E-917A-94CD-FEBCD1140E67}"/>
              </a:ext>
            </a:extLst>
          </p:cNvPr>
          <p:cNvGrpSpPr>
            <a:grpSpLocks/>
          </p:cNvGrpSpPr>
          <p:nvPr/>
        </p:nvGrpSpPr>
        <p:grpSpPr bwMode="auto">
          <a:xfrm>
            <a:off x="7711197" y="4353217"/>
            <a:ext cx="1168400" cy="923926"/>
            <a:chOff x="4513" y="2678"/>
            <a:chExt cx="736" cy="582"/>
          </a:xfrm>
        </p:grpSpPr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5E5D0408-D055-EAE7-A1F8-EF435A7B2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3" y="2678"/>
              <a:ext cx="616" cy="582"/>
              <a:chOff x="3000" y="2436"/>
              <a:chExt cx="616" cy="582"/>
            </a:xfrm>
          </p:grpSpPr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6863F484-FFB0-78DF-6A7D-60EE688A5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2436"/>
                <a:ext cx="6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٥٦ </a:t>
                </a:r>
                <a:r>
                  <a:rPr lang="ar-SA" altLang="ar-SA" sz="2400" b="1" dirty="0" err="1"/>
                  <a:t>س</a:t>
                </a:r>
                <a:r>
                  <a:rPr lang="ar-SA" altLang="ar-SA" sz="2400" b="1" dirty="0"/>
                  <a:t> </a:t>
                </a:r>
              </a:p>
            </p:txBody>
          </p:sp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FF4D27D8-9E58-375D-64B5-82FDB19FF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2" y="2727"/>
                <a:ext cx="3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٥٦</a:t>
                </a:r>
              </a:p>
            </p:txBody>
          </p:sp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261478EE-0A16-5E43-3D9A-C4A55F85E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7373643F-46D1-D01D-21D9-EBF68CA54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8" name="Group 41">
            <a:extLst>
              <a:ext uri="{FF2B5EF4-FFF2-40B4-BE49-F238E27FC236}">
                <a16:creationId xmlns:a16="http://schemas.microsoft.com/office/drawing/2014/main" id="{5EEC5C38-992F-8FFC-B7CF-66A8E758BE64}"/>
              </a:ext>
            </a:extLst>
          </p:cNvPr>
          <p:cNvGrpSpPr>
            <a:grpSpLocks/>
          </p:cNvGrpSpPr>
          <p:nvPr/>
        </p:nvGrpSpPr>
        <p:grpSpPr bwMode="auto">
          <a:xfrm>
            <a:off x="7044449" y="4394492"/>
            <a:ext cx="703263" cy="882651"/>
            <a:chOff x="2460" y="2462"/>
            <a:chExt cx="443" cy="556"/>
          </a:xfrm>
        </p:grpSpPr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B2FDC65A-7F10-FAA7-9E4F-CA5B1C4FC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2462"/>
              <a:ext cx="4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٢٢٤</a:t>
              </a: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98C1D73C-2AB0-F117-5C1B-14BFD7B19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727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٥٦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5AA69424-05A5-DBCA-CF38-2BA696CFD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" name="Rectangle 45">
            <a:extLst>
              <a:ext uri="{FF2B5EF4-FFF2-40B4-BE49-F238E27FC236}">
                <a16:creationId xmlns:a16="http://schemas.microsoft.com/office/drawing/2014/main" id="{392DB9D5-B23A-7BE8-49C9-BCADB877A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359" y="543906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س =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0C950201-2FB0-B3FB-2C07-793E82AAC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347" y="5496215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٤</a:t>
            </a:r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974CB718-9944-07F1-AEF3-55BFF38F75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5422" y="439449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F0665BAE-CE8D-0E48-5EDF-A98C525F01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0947" y="486280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313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8" grpId="0"/>
      <p:bldP spid="4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٣-٤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التناسب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استعمل التناسب في حل المسائل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618859" y="3390061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654BA8-1020-94DB-A6A3-BD1255B840C4}"/>
              </a:ext>
            </a:extLst>
          </p:cNvPr>
          <p:cNvGrpSpPr>
            <a:grpSpLocks/>
          </p:cNvGrpSpPr>
          <p:nvPr/>
        </p:nvGrpSpPr>
        <p:grpSpPr bwMode="auto">
          <a:xfrm>
            <a:off x="4147259" y="143165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E696CAD-061E-AFD8-9077-88486B637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1657405-B0E1-C2DB-7637-C5E8D7E49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C64CC1D0-9507-2022-0AC0-68D54612F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234" y="2054515"/>
            <a:ext cx="7451725" cy="4429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9E69DE9C-7720-F0F1-B507-A0121D9C2F36}"/>
              </a:ext>
            </a:extLst>
          </p:cNvPr>
          <p:cNvGrpSpPr>
            <a:grpSpLocks/>
          </p:cNvGrpSpPr>
          <p:nvPr/>
        </p:nvGrpSpPr>
        <p:grpSpPr bwMode="auto">
          <a:xfrm>
            <a:off x="4326647" y="938503"/>
            <a:ext cx="5040312" cy="906462"/>
            <a:chOff x="2381" y="527"/>
            <a:chExt cx="3175" cy="571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9F0EA20F-E78F-ED23-38BC-CD4D40D15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527"/>
              <a:ext cx="3175" cy="499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حل التناسب التالي : </a:t>
              </a:r>
              <a:endParaRPr lang="en" altLang="ar-SA"/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B83BBCD7-A96D-D887-98D1-E10FD1BEA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6" y="527"/>
              <a:ext cx="985" cy="571"/>
              <a:chOff x="3156" y="527"/>
              <a:chExt cx="985" cy="571"/>
            </a:xfrm>
          </p:grpSpPr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6D256FCB-71A3-C6AB-D465-1EF1B2077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532"/>
                <a:ext cx="445" cy="565"/>
                <a:chOff x="3256" y="532"/>
                <a:chExt cx="341" cy="565"/>
              </a:xfrm>
            </p:grpSpPr>
            <p:sp>
              <p:nvSpPr>
                <p:cNvPr id="22" name="Text Box 10">
                  <a:extLst>
                    <a:ext uri="{FF2B5EF4-FFF2-40B4-BE49-F238E27FC236}">
                      <a16:creationId xmlns:a16="http://schemas.microsoft.com/office/drawing/2014/main" id="{C3D212CE-811E-0EF9-C1A5-376EBA4E9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532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٢.٥</a:t>
                  </a:r>
                </a:p>
              </p:txBody>
            </p:sp>
            <p:sp>
              <p:nvSpPr>
                <p:cNvPr id="23" name="Line 11">
                  <a:extLst>
                    <a:ext uri="{FF2B5EF4-FFF2-40B4-BE49-F238E27FC236}">
                      <a16:creationId xmlns:a16="http://schemas.microsoft.com/office/drawing/2014/main" id="{957D248F-7193-857E-9D97-956DBDB90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85" y="809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Text Box 12">
                  <a:extLst>
                    <a:ext uri="{FF2B5EF4-FFF2-40B4-BE49-F238E27FC236}">
                      <a16:creationId xmlns:a16="http://schemas.microsoft.com/office/drawing/2014/main" id="{6F224456-F802-5B21-280E-2AFA488EDA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809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٦</a:t>
                  </a:r>
                </a:p>
              </p:txBody>
            </p:sp>
          </p:grp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1ED61D0C-39AA-46E6-EB82-EB164B6E7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3" y="681"/>
                <a:ext cx="17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=</a:t>
                </a:r>
              </a:p>
            </p:txBody>
          </p: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D7C36D6D-5CF0-891E-E882-448C6ACC1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6" y="527"/>
                <a:ext cx="404" cy="571"/>
                <a:chOff x="3156" y="527"/>
                <a:chExt cx="404" cy="571"/>
              </a:xfrm>
            </p:grpSpPr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F48A46B3-2D38-2A9C-9400-0517E3295C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5" y="527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هـ</a:t>
                  </a:r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CDD04302-330A-2AEF-4698-E6D7C79FC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06" y="81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Text Box 17">
                  <a:extLst>
                    <a:ext uri="{FF2B5EF4-FFF2-40B4-BE49-F238E27FC236}">
                      <a16:creationId xmlns:a16="http://schemas.microsoft.com/office/drawing/2014/main" id="{98DDA108-5408-7A08-7F0B-3C62508DE7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6" y="810"/>
                  <a:ext cx="40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٩</a:t>
                  </a:r>
                </a:p>
              </p:txBody>
            </p:sp>
          </p:grp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78F346BF-CD8F-6758-88A8-EA1F48D465BC}"/>
              </a:ext>
            </a:extLst>
          </p:cNvPr>
          <p:cNvGrpSpPr>
            <a:grpSpLocks/>
          </p:cNvGrpSpPr>
          <p:nvPr/>
        </p:nvGrpSpPr>
        <p:grpSpPr bwMode="auto">
          <a:xfrm>
            <a:off x="7436559" y="2300578"/>
            <a:ext cx="1677988" cy="906462"/>
            <a:chOff x="4340" y="1385"/>
            <a:chExt cx="1057" cy="571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5A2073CA-E6E7-B257-0B50-D8A23E0A2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385"/>
              <a:ext cx="453" cy="570"/>
              <a:chOff x="5056" y="1385"/>
              <a:chExt cx="341" cy="570"/>
            </a:xfrm>
          </p:grpSpPr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A245CF4D-C4DF-7EC5-6173-257B1D4887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٢.٥</a:t>
                </a: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5F66F105-41FD-9042-AABD-A1F6F7D93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22">
                <a:extLst>
                  <a:ext uri="{FF2B5EF4-FFF2-40B4-BE49-F238E27FC236}">
                    <a16:creationId xmlns:a16="http://schemas.microsoft.com/office/drawing/2014/main" id="{1DBBC4EF-2666-07D4-6049-6D990E03B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٦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34408EB8-E8C7-FA5B-557F-F66C46D95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" y="1539"/>
              <a:ext cx="2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28" name="Group 24">
              <a:extLst>
                <a:ext uri="{FF2B5EF4-FFF2-40B4-BE49-F238E27FC236}">
                  <a16:creationId xmlns:a16="http://schemas.microsoft.com/office/drawing/2014/main" id="{C85F3EA9-1512-0E87-3F89-B432BBE81D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0" y="1389"/>
              <a:ext cx="422" cy="567"/>
              <a:chOff x="4340" y="1389"/>
              <a:chExt cx="422" cy="567"/>
            </a:xfrm>
          </p:grpSpPr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A5E38968-5765-BB0B-FBD8-659478C70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4" y="1389"/>
                <a:ext cx="3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هـ</a:t>
                </a:r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E1E0C29-F3B3-2E35-4002-BD5712620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87" y="1668"/>
                <a:ext cx="3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AFC11D6F-32C0-E3B3-E5AB-ADE7EAADC2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0" y="1668"/>
                <a:ext cx="42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٩</a:t>
                </a:r>
              </a:p>
            </p:txBody>
          </p:sp>
        </p:grpSp>
      </p:grpSp>
      <p:sp>
        <p:nvSpPr>
          <p:cNvPr id="35" name="Rectangle 28">
            <a:extLst>
              <a:ext uri="{FF2B5EF4-FFF2-40B4-BE49-F238E27FC236}">
                <a16:creationId xmlns:a16="http://schemas.microsoft.com/office/drawing/2014/main" id="{E7280415-6D0F-F263-6C8D-80174412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308" y="2786353"/>
            <a:ext cx="2092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٢.٥ × ٩ = ٢٢.٥</a:t>
            </a:r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3CD36F21-A0E4-4269-B421-EEEE6EE75708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7927097" y="2667290"/>
            <a:ext cx="827087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AutoShape 30">
            <a:extLst>
              <a:ext uri="{FF2B5EF4-FFF2-40B4-BE49-F238E27FC236}">
                <a16:creationId xmlns:a16="http://schemas.microsoft.com/office/drawing/2014/main" id="{6837CF20-DFFB-34D6-3539-6F005F9BD780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7855659" y="2667290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C05CDB15-5A8E-2851-8985-F14595672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809" y="2392653"/>
            <a:ext cx="1709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٦ × هـ = ٦ هـ</a:t>
            </a: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F4E696FC-D32E-E061-C3EE-B32B1791D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059" y="24148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AutoShape 33">
            <a:extLst>
              <a:ext uri="{FF2B5EF4-FFF2-40B4-BE49-F238E27FC236}">
                <a16:creationId xmlns:a16="http://schemas.microsoft.com/office/drawing/2014/main" id="{45411FE8-01F1-C13E-D475-F191D0FC9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059" y="28466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1C2440BC-12E7-DD8C-D284-52F6FBFD2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704" y="3638840"/>
            <a:ext cx="1600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٦ هـ = ٢٢.٥</a:t>
            </a:r>
          </a:p>
        </p:txBody>
      </p:sp>
      <p:grpSp>
        <p:nvGrpSpPr>
          <p:cNvPr id="42" name="Group 35">
            <a:extLst>
              <a:ext uri="{FF2B5EF4-FFF2-40B4-BE49-F238E27FC236}">
                <a16:creationId xmlns:a16="http://schemas.microsoft.com/office/drawing/2014/main" id="{6B799125-2FB1-B7BA-3106-4F1EDF6423E3}"/>
              </a:ext>
            </a:extLst>
          </p:cNvPr>
          <p:cNvGrpSpPr>
            <a:grpSpLocks/>
          </p:cNvGrpSpPr>
          <p:nvPr/>
        </p:nvGrpSpPr>
        <p:grpSpPr bwMode="auto">
          <a:xfrm>
            <a:off x="7711197" y="4353215"/>
            <a:ext cx="1003300" cy="919163"/>
            <a:chOff x="4513" y="2678"/>
            <a:chExt cx="632" cy="579"/>
          </a:xfrm>
        </p:grpSpPr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93B8C171-425F-2869-61D5-73900E0BF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" y="2678"/>
              <a:ext cx="405" cy="579"/>
              <a:chOff x="3107" y="2436"/>
              <a:chExt cx="405" cy="579"/>
            </a:xfrm>
          </p:grpSpPr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AF30FF6F-D02C-2634-A9CD-C72EF4EF2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2436"/>
                <a:ext cx="4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٦هـ </a:t>
                </a:r>
              </a:p>
            </p:txBody>
          </p:sp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4E7C3065-D91D-7B72-E07F-101D40141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2727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٦</a:t>
                </a:r>
              </a:p>
            </p:txBody>
          </p:sp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A6743F3A-3DA1-CC17-DDBD-F4ECFF62A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C0750A53-E1F8-F40B-741E-72E728376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8" name="Group 41">
            <a:extLst>
              <a:ext uri="{FF2B5EF4-FFF2-40B4-BE49-F238E27FC236}">
                <a16:creationId xmlns:a16="http://schemas.microsoft.com/office/drawing/2014/main" id="{48FDEEB7-90CF-2F5C-CF76-E829045A1DF1}"/>
              </a:ext>
            </a:extLst>
          </p:cNvPr>
          <p:cNvGrpSpPr>
            <a:grpSpLocks/>
          </p:cNvGrpSpPr>
          <p:nvPr/>
        </p:nvGrpSpPr>
        <p:grpSpPr bwMode="auto">
          <a:xfrm>
            <a:off x="7003177" y="4394490"/>
            <a:ext cx="788989" cy="877888"/>
            <a:chOff x="2434" y="2462"/>
            <a:chExt cx="497" cy="553"/>
          </a:xfrm>
        </p:grpSpPr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C51232A2-1D80-3D0C-A369-0B7C05DA0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462"/>
              <a:ext cx="4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٢٢.٥</a:t>
              </a: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B9551AFA-AB72-975F-C83C-981EC8609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727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 ٦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8748B0AC-989F-0509-D468-8881B295B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" name="Rectangle 45">
            <a:extLst>
              <a:ext uri="{FF2B5EF4-FFF2-40B4-BE49-F238E27FC236}">
                <a16:creationId xmlns:a16="http://schemas.microsoft.com/office/drawing/2014/main" id="{F4F4A541-F494-87AB-19BD-D46CB288D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797" y="543906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هـ =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E01E27A9-503F-C5D2-9E7D-456CC0609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948" y="5496215"/>
            <a:ext cx="78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٣.٥٧</a:t>
            </a:r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40B40533-C215-FB0B-5669-829F567B63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5422" y="439449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7E8BC6D3-E5AF-7503-15A1-52509F4A44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0947" y="486280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509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8" grpId="0"/>
      <p:bldP spid="4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71AA8-CD72-B054-88E0-4A25ADB6F38D}"/>
              </a:ext>
            </a:extLst>
          </p:cNvPr>
          <p:cNvGrpSpPr>
            <a:grpSpLocks/>
          </p:cNvGrpSpPr>
          <p:nvPr/>
        </p:nvGrpSpPr>
        <p:grpSpPr bwMode="auto">
          <a:xfrm>
            <a:off x="4454631" y="-31325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16E110C-D076-1EF2-B7D4-8167422F8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BE85E3E-C06C-F64B-F55B-369F12CAA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869A0C1E-4538-B44F-2465-4C6F4FF44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531" y="1880025"/>
            <a:ext cx="5003800" cy="46799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11" name="Group 61">
            <a:extLst>
              <a:ext uri="{FF2B5EF4-FFF2-40B4-BE49-F238E27FC236}">
                <a16:creationId xmlns:a16="http://schemas.microsoft.com/office/drawing/2014/main" id="{7DA92DA7-DEED-DFC2-A94E-3FA29FE5E5AF}"/>
              </a:ext>
            </a:extLst>
          </p:cNvPr>
          <p:cNvGrpSpPr>
            <a:grpSpLocks/>
          </p:cNvGrpSpPr>
          <p:nvPr/>
        </p:nvGrpSpPr>
        <p:grpSpPr bwMode="auto">
          <a:xfrm>
            <a:off x="4634019" y="764013"/>
            <a:ext cx="5040312" cy="906462"/>
            <a:chOff x="2381" y="527"/>
            <a:chExt cx="3175" cy="571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8044BE11-148D-8588-6D8B-B2A60A50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527"/>
              <a:ext cx="3175" cy="499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حل التناسب التالي : </a:t>
              </a:r>
              <a:endParaRPr lang="en" altLang="ar-SA"/>
            </a:p>
          </p:txBody>
        </p:sp>
        <p:grpSp>
          <p:nvGrpSpPr>
            <p:cNvPr id="14" name="Group 60">
              <a:extLst>
                <a:ext uri="{FF2B5EF4-FFF2-40B4-BE49-F238E27FC236}">
                  <a16:creationId xmlns:a16="http://schemas.microsoft.com/office/drawing/2014/main" id="{1F833D5C-DA41-05CF-2424-156D18658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532"/>
              <a:ext cx="1306" cy="566"/>
              <a:chOff x="2835" y="532"/>
              <a:chExt cx="1306" cy="566"/>
            </a:xfrm>
          </p:grpSpPr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10F674D9-35CB-3B46-FB10-2C26A21145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4" y="532"/>
                <a:ext cx="367" cy="565"/>
                <a:chOff x="3256" y="532"/>
                <a:chExt cx="341" cy="565"/>
              </a:xfrm>
            </p:grpSpPr>
            <p:sp>
              <p:nvSpPr>
                <p:cNvPr id="22" name="Text Box 10">
                  <a:extLst>
                    <a:ext uri="{FF2B5EF4-FFF2-40B4-BE49-F238E27FC236}">
                      <a16:creationId xmlns:a16="http://schemas.microsoft.com/office/drawing/2014/main" id="{2EF78051-BC0C-62E9-CF36-3734029EE1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532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٢</a:t>
                  </a:r>
                </a:p>
              </p:txBody>
            </p:sp>
            <p:sp>
              <p:nvSpPr>
                <p:cNvPr id="23" name="Line 11">
                  <a:extLst>
                    <a:ext uri="{FF2B5EF4-FFF2-40B4-BE49-F238E27FC236}">
                      <a16:creationId xmlns:a16="http://schemas.microsoft.com/office/drawing/2014/main" id="{DBB9BDE8-D98B-F891-7902-9024B461B9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85" y="809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Text Box 12">
                  <a:extLst>
                    <a:ext uri="{FF2B5EF4-FFF2-40B4-BE49-F238E27FC236}">
                      <a16:creationId xmlns:a16="http://schemas.microsoft.com/office/drawing/2014/main" id="{AEFC06ED-BAFD-2EDE-4D68-E5E0102995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809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٣</a:t>
                  </a:r>
                </a:p>
              </p:txBody>
            </p:sp>
          </p:grp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id="{68FA5767-27EF-A856-0F44-AC7A4C581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2" y="681"/>
                <a:ext cx="19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=</a:t>
                </a:r>
              </a:p>
            </p:txBody>
          </p:sp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E42CE64E-A1F8-0635-CC6D-D00B42A7C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5" y="573"/>
                <a:ext cx="707" cy="525"/>
                <a:chOff x="3991" y="868"/>
                <a:chExt cx="341" cy="525"/>
              </a:xfrm>
            </p:grpSpPr>
            <p:sp>
              <p:nvSpPr>
                <p:cNvPr id="19" name="Text Box 15">
                  <a:extLst>
                    <a:ext uri="{FF2B5EF4-FFF2-40B4-BE49-F238E27FC236}">
                      <a16:creationId xmlns:a16="http://schemas.microsoft.com/office/drawing/2014/main" id="{2C9750CB-CC4D-BB14-6E26-CD01A57496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868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١٨</a:t>
                  </a:r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862DC0DC-5BBE-2EA5-DE9F-BFD73F8E4E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20" y="1105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Text Box 17">
                  <a:extLst>
                    <a:ext uri="{FF2B5EF4-FFF2-40B4-BE49-F238E27FC236}">
                      <a16:creationId xmlns:a16="http://schemas.microsoft.com/office/drawing/2014/main" id="{7AAB12BE-931B-0E2C-82EA-CFBD3C95AD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1" y="1105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 err="1"/>
                    <a:t>س</a:t>
                  </a:r>
                  <a:r>
                    <a:rPr lang="ar-SA" altLang="ar-SA" sz="2400" b="1" dirty="0"/>
                    <a:t> + ٥</a:t>
                  </a:r>
                </a:p>
              </p:txBody>
            </p:sp>
          </p:grp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5730B478-1B37-E8CD-2125-0476CF73BA3A}"/>
              </a:ext>
            </a:extLst>
          </p:cNvPr>
          <p:cNvGrpSpPr>
            <a:grpSpLocks/>
          </p:cNvGrpSpPr>
          <p:nvPr/>
        </p:nvGrpSpPr>
        <p:grpSpPr bwMode="auto">
          <a:xfrm>
            <a:off x="7766156" y="2851575"/>
            <a:ext cx="1655763" cy="906463"/>
            <a:chOff x="4477" y="1385"/>
            <a:chExt cx="920" cy="571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66C6CEDC-CE5C-FCE8-3B7D-F52E146610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6" y="1385"/>
              <a:ext cx="341" cy="570"/>
              <a:chOff x="5056" y="1385"/>
              <a:chExt cx="341" cy="570"/>
            </a:xfrm>
          </p:grpSpPr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B04F92DC-D783-3095-FFCE-29BA2BC5A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9A2FAD59-C93D-425A-98B6-3B5118E93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Text Box 22">
                <a:extLst>
                  <a:ext uri="{FF2B5EF4-FFF2-40B4-BE49-F238E27FC236}">
                    <a16:creationId xmlns:a16="http://schemas.microsoft.com/office/drawing/2014/main" id="{7007238C-32CF-6BF9-489D-09F35ED7EA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٣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0B69F355-8EB8-5E19-2C65-B8AF4C1F8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" y="153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28" name="Group 24">
              <a:extLst>
                <a:ext uri="{FF2B5EF4-FFF2-40B4-BE49-F238E27FC236}">
                  <a16:creationId xmlns:a16="http://schemas.microsoft.com/office/drawing/2014/main" id="{AA3B0AD4-1252-9524-79F2-4DA727F79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" y="1431"/>
              <a:ext cx="341" cy="525"/>
              <a:chOff x="4477" y="1431"/>
              <a:chExt cx="341" cy="525"/>
            </a:xfrm>
          </p:grpSpPr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B415E484-9B59-4E6A-EF9E-500AC7A5AD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43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١٨</a:t>
                </a:r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376E612F-EFA5-018E-3D5A-C3B2DA533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6" y="1668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5E133BA1-10AC-9338-3BAC-01EAFAD1FB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6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ص</a:t>
                </a:r>
              </a:p>
            </p:txBody>
          </p:sp>
        </p:grpSp>
      </p:grpSp>
      <p:sp>
        <p:nvSpPr>
          <p:cNvPr id="35" name="Rectangle 28">
            <a:extLst>
              <a:ext uri="{FF2B5EF4-FFF2-40B4-BE49-F238E27FC236}">
                <a16:creationId xmlns:a16="http://schemas.microsoft.com/office/drawing/2014/main" id="{F709F5B7-82BC-6F72-75EC-460D1D240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881" y="3337350"/>
            <a:ext cx="1951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 × ص = ٢ ص</a:t>
            </a:r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6528C67E-84D1-6A26-07CB-4BAF7B9A7791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8199544" y="3238925"/>
            <a:ext cx="827087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AutoShape 30">
            <a:extLst>
              <a:ext uri="{FF2B5EF4-FFF2-40B4-BE49-F238E27FC236}">
                <a16:creationId xmlns:a16="http://schemas.microsoft.com/office/drawing/2014/main" id="{D3B29368-2835-CF99-41CD-42D3C2A3F06D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8163031" y="3218288"/>
            <a:ext cx="827088" cy="179387"/>
          </a:xfrm>
          <a:prstGeom prst="notchedRightArrow">
            <a:avLst>
              <a:gd name="adj1" fmla="val 50000"/>
              <a:gd name="adj2" fmla="val 1152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E67F1BC8-C637-0760-0F01-60B8D2469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722" y="2943650"/>
            <a:ext cx="1749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 × ١٨ = ٥٤</a:t>
            </a:r>
          </a:p>
        </p:txBody>
      </p:sp>
      <p:sp>
        <p:nvSpPr>
          <p:cNvPr id="39" name="AutoShape 32">
            <a:extLst>
              <a:ext uri="{FF2B5EF4-FFF2-40B4-BE49-F238E27FC236}">
                <a16:creationId xmlns:a16="http://schemas.microsoft.com/office/drawing/2014/main" id="{D3B79F1B-68A4-D3BF-AF10-4D375939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431" y="2965875"/>
            <a:ext cx="900113" cy="252413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AutoShape 33">
            <a:extLst>
              <a:ext uri="{FF2B5EF4-FFF2-40B4-BE49-F238E27FC236}">
                <a16:creationId xmlns:a16="http://schemas.microsoft.com/office/drawing/2014/main" id="{314758EE-9F63-2C04-D9F3-C5E67431D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431" y="3397675"/>
            <a:ext cx="900113" cy="252413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F766B6D9-BB49-A892-43E4-1A196D834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332" y="4189838"/>
            <a:ext cx="1463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 ص = ٥٤</a:t>
            </a:r>
          </a:p>
        </p:txBody>
      </p:sp>
      <p:grpSp>
        <p:nvGrpSpPr>
          <p:cNvPr id="42" name="Group 35">
            <a:extLst>
              <a:ext uri="{FF2B5EF4-FFF2-40B4-BE49-F238E27FC236}">
                <a16:creationId xmlns:a16="http://schemas.microsoft.com/office/drawing/2014/main" id="{6E58A3A9-5E9E-1977-2D41-A5915C55E5EC}"/>
              </a:ext>
            </a:extLst>
          </p:cNvPr>
          <p:cNvGrpSpPr>
            <a:grpSpLocks/>
          </p:cNvGrpSpPr>
          <p:nvPr/>
        </p:nvGrpSpPr>
        <p:grpSpPr bwMode="auto">
          <a:xfrm>
            <a:off x="8018569" y="4904213"/>
            <a:ext cx="1108075" cy="919162"/>
            <a:chOff x="4513" y="2678"/>
            <a:chExt cx="698" cy="579"/>
          </a:xfrm>
        </p:grpSpPr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ACDA7564-B788-8CD6-01D3-78B3A0645D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3" y="2678"/>
              <a:ext cx="538" cy="579"/>
              <a:chOff x="3040" y="2436"/>
              <a:chExt cx="538" cy="579"/>
            </a:xfrm>
          </p:grpSpPr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F6AC4619-CD65-2BFF-B1E5-31B08D7DA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" y="2436"/>
                <a:ext cx="53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٢ ص </a:t>
                </a:r>
              </a:p>
            </p:txBody>
          </p:sp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12595C9B-8E26-364F-0A16-09C708052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2727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271EEDD6-78D0-8A91-221B-AE6F7E96A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0F5EDB12-01CA-9925-4B06-A20A55A9F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8" name="Group 41">
            <a:extLst>
              <a:ext uri="{FF2B5EF4-FFF2-40B4-BE49-F238E27FC236}">
                <a16:creationId xmlns:a16="http://schemas.microsoft.com/office/drawing/2014/main" id="{23A51D93-FF01-B404-84F6-3F85F2E5420C}"/>
              </a:ext>
            </a:extLst>
          </p:cNvPr>
          <p:cNvGrpSpPr>
            <a:grpSpLocks/>
          </p:cNvGrpSpPr>
          <p:nvPr/>
        </p:nvGrpSpPr>
        <p:grpSpPr bwMode="auto">
          <a:xfrm>
            <a:off x="7439131" y="4945488"/>
            <a:ext cx="571500" cy="877887"/>
            <a:chOff x="2515" y="2462"/>
            <a:chExt cx="360" cy="553"/>
          </a:xfrm>
        </p:grpSpPr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1E822109-57B9-71CE-A296-50C5A055A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462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٥٤</a:t>
              </a: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F301DB2F-BBD5-D02C-F77A-BF8B7D60C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2727"/>
              <a:ext cx="2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٢</a:t>
              </a:r>
            </a:p>
          </p:txBody>
        </p:sp>
        <p:sp>
          <p:nvSpPr>
            <p:cNvPr id="51" name="Line 44">
              <a:extLst>
                <a:ext uri="{FF2B5EF4-FFF2-40B4-BE49-F238E27FC236}">
                  <a16:creationId xmlns:a16="http://schemas.microsoft.com/office/drawing/2014/main" id="{1161C148-A401-FDE1-1338-5896CB261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2" name="Rectangle 45">
            <a:extLst>
              <a:ext uri="{FF2B5EF4-FFF2-40B4-BE49-F238E27FC236}">
                <a16:creationId xmlns:a16="http://schemas.microsoft.com/office/drawing/2014/main" id="{E9094C66-D941-8D3C-2A72-5E4C7D42B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519" y="5990063"/>
            <a:ext cx="769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ص =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DD09ACB4-8668-4462-46BD-677D40C7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890" y="5994825"/>
            <a:ext cx="530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٢٧</a:t>
            </a:r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87A53EC3-5BA5-52F3-2B39-C422B33CBF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02794" y="49454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19A87BB8-DF78-2EBA-1544-9B71A7B6FB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94831" y="54138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3D715DE5-D9F2-AE14-3513-E9A043025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781" y="2095925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نضع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٥ = ص</a:t>
            </a:r>
          </a:p>
        </p:txBody>
      </p:sp>
      <p:sp>
        <p:nvSpPr>
          <p:cNvPr id="58" name="AutoShape 51">
            <a:extLst>
              <a:ext uri="{FF2B5EF4-FFF2-40B4-BE49-F238E27FC236}">
                <a16:creationId xmlns:a16="http://schemas.microsoft.com/office/drawing/2014/main" id="{04200CB3-2D33-7E32-49F9-D4D22974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781" y="1880025"/>
            <a:ext cx="2952750" cy="46799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C8C13A2D-EF2E-27EF-C481-F92A2145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673" y="2203875"/>
            <a:ext cx="1207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ص = ٢٧</a:t>
            </a: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1F797868-D159-2C41-FD69-B9D1CC5E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391" y="3115100"/>
            <a:ext cx="1678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+ ٥ = ٢٧</a:t>
            </a:r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EBC3C4E0-54A7-81E1-AE33-95AF3765D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081" y="4293025"/>
            <a:ext cx="80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س = </a:t>
            </a:r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C599C789-1F2E-C5FC-F416-23C7C598D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994" y="3356400"/>
            <a:ext cx="541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- ٥</a:t>
            </a:r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5F087D58-FFB7-9061-A9E2-F9D5E110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481" y="3356400"/>
            <a:ext cx="54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- ٥</a:t>
            </a:r>
          </a:p>
        </p:txBody>
      </p:sp>
      <p:sp>
        <p:nvSpPr>
          <p:cNvPr id="64" name="Line 58">
            <a:extLst>
              <a:ext uri="{FF2B5EF4-FFF2-40B4-BE49-F238E27FC236}">
                <a16:creationId xmlns:a16="http://schemas.microsoft.com/office/drawing/2014/main" id="{711C1D37-01B4-B7DD-1887-D67C2335E3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4156" y="3067475"/>
            <a:ext cx="287338" cy="684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34FEF143-2D39-F9C2-4270-4BBBC6CB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928" y="4293025"/>
            <a:ext cx="530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٢٢</a:t>
            </a:r>
          </a:p>
        </p:txBody>
      </p:sp>
    </p:spTree>
    <p:extLst>
      <p:ext uri="{BB962C8B-B14F-4D97-AF65-F5344CB8AC3E}">
        <p14:creationId xmlns:p14="http://schemas.microsoft.com/office/powerpoint/2010/main" val="2334423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8" grpId="0"/>
      <p:bldP spid="41" grpId="0"/>
      <p:bldP spid="52" grpId="0"/>
      <p:bldP spid="53" grpId="0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DDEBE3-F0EC-DB13-0ED7-B8829DDCF029}"/>
              </a:ext>
            </a:extLst>
          </p:cNvPr>
          <p:cNvGrpSpPr>
            <a:grpSpLocks/>
          </p:cNvGrpSpPr>
          <p:nvPr/>
        </p:nvGrpSpPr>
        <p:grpSpPr bwMode="auto">
          <a:xfrm>
            <a:off x="4660578" y="50540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601ABF9-4920-6625-7614-9AA73C7BC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F4ECBC5-3C81-AFCF-51AE-0C329776D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A70417B7-95B2-E5B3-E9FC-6ADBC3AF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553" y="1961890"/>
            <a:ext cx="7451725" cy="47164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1EFED878-4F86-E92A-881A-672A76E4F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516" y="774440"/>
            <a:ext cx="8785225" cy="9001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دفع حازم ١٠.٩٥ ريالا ثمنا لد رزن أقلام . اكتب تناسبا وحله لإيجاد ثمن ٤ أقلام .</a:t>
            </a:r>
            <a:endParaRPr lang="en" altLang="ar-SA" sz="2400" b="1" dirty="0"/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75E867E1-0680-6506-C8F2-686FC054B12B}"/>
              </a:ext>
            </a:extLst>
          </p:cNvPr>
          <p:cNvGrpSpPr>
            <a:grpSpLocks/>
          </p:cNvGrpSpPr>
          <p:nvPr/>
        </p:nvGrpSpPr>
        <p:grpSpPr bwMode="auto">
          <a:xfrm>
            <a:off x="7557768" y="1998403"/>
            <a:ext cx="2017713" cy="906462"/>
            <a:chOff x="4093" y="1253"/>
            <a:chExt cx="1271" cy="571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FFD4B98E-DFA4-3BB4-F4DE-D60D8C3CF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1" y="1253"/>
              <a:ext cx="613" cy="570"/>
              <a:chOff x="5056" y="1385"/>
              <a:chExt cx="353" cy="570"/>
            </a:xfrm>
          </p:grpSpPr>
          <p:sp>
            <p:nvSpPr>
              <p:cNvPr id="21" name="Text Box 9">
                <a:extLst>
                  <a:ext uri="{FF2B5EF4-FFF2-40B4-BE49-F238E27FC236}">
                    <a16:creationId xmlns:a16="http://schemas.microsoft.com/office/drawing/2014/main" id="{0620D134-992D-981D-F7D6-D53A405B6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١٠.٩٥</a:t>
                </a: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55F80AD1-97AA-255A-1DE6-7561031C8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Text Box 11">
                <a:extLst>
                  <a:ext uri="{FF2B5EF4-FFF2-40B4-BE49-F238E27FC236}">
                    <a16:creationId xmlns:a16="http://schemas.microsoft.com/office/drawing/2014/main" id="{7B0D823F-0638-9195-3F5C-670C8231F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١٢</a:t>
                </a:r>
              </a:p>
            </p:txBody>
          </p:sp>
        </p:grp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DA456A74-9778-8136-DFAF-F7C728EE6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1" y="1407"/>
              <a:ext cx="5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7B98203B-C703-9FC2-2A02-4BDFA0D056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3" y="1299"/>
              <a:ext cx="387" cy="525"/>
              <a:chOff x="4477" y="1431"/>
              <a:chExt cx="341" cy="525"/>
            </a:xfrm>
          </p:grpSpPr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id="{1E9F0B55-6932-8C53-573E-087A1360D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43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ر</a:t>
                </a:r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715BB9E9-310D-000F-E367-81938A518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6" y="1668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8F9E0513-8E3D-6F07-9DC9-D27101072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6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٤</a:t>
                </a:r>
              </a:p>
            </p:txBody>
          </p:sp>
        </p:grpSp>
      </p:grpSp>
      <p:sp>
        <p:nvSpPr>
          <p:cNvPr id="24" name="Rectangle 17">
            <a:extLst>
              <a:ext uri="{FF2B5EF4-FFF2-40B4-BE49-F238E27FC236}">
                <a16:creationId xmlns:a16="http://schemas.microsoft.com/office/drawing/2014/main" id="{A6000A3B-21E2-16F7-ADBA-3C345A61D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040" y="2484178"/>
            <a:ext cx="2438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١٠.٩٥ × ٤ = ٤٣.٨</a:t>
            </a: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BD6F9A0A-DEAE-D87C-BD1C-6CE1439BF76D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7991153" y="2385753"/>
            <a:ext cx="827088" cy="179387"/>
          </a:xfrm>
          <a:prstGeom prst="notchedRightArrow">
            <a:avLst>
              <a:gd name="adj1" fmla="val 50000"/>
              <a:gd name="adj2" fmla="val 1152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6" name="AutoShape 19">
            <a:extLst>
              <a:ext uri="{FF2B5EF4-FFF2-40B4-BE49-F238E27FC236}">
                <a16:creationId xmlns:a16="http://schemas.microsoft.com/office/drawing/2014/main" id="{3BDF1960-7190-29F8-BD71-29607BDA7392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7954641" y="2365115"/>
            <a:ext cx="827087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2EAC1822-76E9-AB22-95ED-8B76BAE7C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397" y="2090478"/>
            <a:ext cx="1927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١٢ × </a:t>
            </a:r>
            <a:r>
              <a:rPr lang="ar-SA" altLang="ar-SA" sz="2400" b="1" dirty="0" err="1"/>
              <a:t>ر</a:t>
            </a:r>
            <a:r>
              <a:rPr lang="ar-SA" altLang="ar-SA" sz="2400" b="1" dirty="0"/>
              <a:t> = ١٢ </a:t>
            </a:r>
            <a:r>
              <a:rPr lang="ar-SA" altLang="ar-SA" sz="2400" b="1" dirty="0" err="1"/>
              <a:t>ر</a:t>
            </a:r>
            <a:endParaRPr lang="ar-SA" altLang="ar-SA" sz="2400" b="1" dirty="0"/>
          </a:p>
        </p:txBody>
      </p:sp>
      <p:sp>
        <p:nvSpPr>
          <p:cNvPr id="28" name="AutoShape 21">
            <a:extLst>
              <a:ext uri="{FF2B5EF4-FFF2-40B4-BE49-F238E27FC236}">
                <a16:creationId xmlns:a16="http://schemas.microsoft.com/office/drawing/2014/main" id="{FDDFEAB8-D084-A6B8-2550-5BF03E2CB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041" y="2112703"/>
            <a:ext cx="900112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9" name="AutoShape 22">
            <a:extLst>
              <a:ext uri="{FF2B5EF4-FFF2-40B4-BE49-F238E27FC236}">
                <a16:creationId xmlns:a16="http://schemas.microsoft.com/office/drawing/2014/main" id="{D087B174-8C2E-3AC1-9A4F-0835BAC7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041" y="2544503"/>
            <a:ext cx="900112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90C73846-6916-4FDB-FE8A-92291229E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431" y="3787515"/>
            <a:ext cx="1702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١٢ </a:t>
            </a:r>
            <a:r>
              <a:rPr lang="ar-SA" altLang="ar-SA" sz="2400" b="1" dirty="0" err="1"/>
              <a:t>ر</a:t>
            </a:r>
            <a:r>
              <a:rPr lang="ar-SA" altLang="ar-SA" sz="2400" b="1" dirty="0"/>
              <a:t> = ٤٣.٨</a:t>
            </a:r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C320A9D6-D221-D60C-D89C-2C14595CCC50}"/>
              </a:ext>
            </a:extLst>
          </p:cNvPr>
          <p:cNvGrpSpPr>
            <a:grpSpLocks/>
          </p:cNvGrpSpPr>
          <p:nvPr/>
        </p:nvGrpSpPr>
        <p:grpSpPr bwMode="auto">
          <a:xfrm>
            <a:off x="8224516" y="4446326"/>
            <a:ext cx="1096962" cy="923924"/>
            <a:chOff x="4513" y="2678"/>
            <a:chExt cx="691" cy="582"/>
          </a:xfrm>
        </p:grpSpPr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E70BBABE-A07F-0CD5-0BDC-834127CD3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9" y="2678"/>
              <a:ext cx="525" cy="582"/>
              <a:chOff x="3046" y="2436"/>
              <a:chExt cx="525" cy="582"/>
            </a:xfrm>
          </p:grpSpPr>
          <p:sp>
            <p:nvSpPr>
              <p:cNvPr id="34" name="Rectangle 26">
                <a:extLst>
                  <a:ext uri="{FF2B5EF4-FFF2-40B4-BE49-F238E27FC236}">
                    <a16:creationId xmlns:a16="http://schemas.microsoft.com/office/drawing/2014/main" id="{53C70A94-4DAC-6864-9B94-C7AFCE2D3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2436"/>
                <a:ext cx="52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١٢ </a:t>
                </a:r>
                <a:r>
                  <a:rPr lang="ar-SA" altLang="ar-SA" sz="2400" b="1" dirty="0" err="1"/>
                  <a:t>ر</a:t>
                </a:r>
                <a:r>
                  <a:rPr lang="ar-SA" altLang="ar-SA" sz="2400" b="1" dirty="0"/>
                  <a:t> </a:t>
                </a:r>
              </a:p>
            </p:txBody>
          </p:sp>
          <p:sp>
            <p:nvSpPr>
              <p:cNvPr id="35" name="Rectangle 27">
                <a:extLst>
                  <a:ext uri="{FF2B5EF4-FFF2-40B4-BE49-F238E27FC236}">
                    <a16:creationId xmlns:a16="http://schemas.microsoft.com/office/drawing/2014/main" id="{C7CC48B9-BAB6-1F9C-8DBF-168B6BE87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2" y="2727"/>
                <a:ext cx="3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١٢</a:t>
                </a: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B414C98C-F2BA-E2E9-B7FE-6BDCA5B0D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CD1AC054-A402-0E8F-DF99-659276A27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798ACEA2-79F3-71A2-FC74-6559B0E0CB65}"/>
              </a:ext>
            </a:extLst>
          </p:cNvPr>
          <p:cNvGrpSpPr>
            <a:grpSpLocks/>
          </p:cNvGrpSpPr>
          <p:nvPr/>
        </p:nvGrpSpPr>
        <p:grpSpPr bwMode="auto">
          <a:xfrm>
            <a:off x="7516492" y="4487601"/>
            <a:ext cx="811213" cy="882649"/>
            <a:chOff x="2434" y="2462"/>
            <a:chExt cx="511" cy="556"/>
          </a:xfrm>
        </p:grpSpPr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143B7682-9044-5A92-A64E-EF3F115B0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462"/>
              <a:ext cx="4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٤٣.٨</a:t>
              </a: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51EB35E6-25E3-8CB7-FAB3-3C368A3CA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727"/>
              <a:ext cx="4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  ١٢</a:t>
              </a:r>
            </a:p>
          </p:txBody>
        </p:sp>
        <p:sp>
          <p:nvSpPr>
            <p:cNvPr id="40" name="Line 33">
              <a:extLst>
                <a:ext uri="{FF2B5EF4-FFF2-40B4-BE49-F238E27FC236}">
                  <a16:creationId xmlns:a16="http://schemas.microsoft.com/office/drawing/2014/main" id="{9E4F4985-C63F-6350-6DCE-40371A9FA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1" name="Rectangle 34">
            <a:extLst>
              <a:ext uri="{FF2B5EF4-FFF2-40B4-BE49-F238E27FC236}">
                <a16:creationId xmlns:a16="http://schemas.microsoft.com/office/drawing/2014/main" id="{2795D40A-63EB-AB1D-54B4-132CA6E62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553" y="552582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ر =</a:t>
            </a: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4D302FDE-3D3D-2069-5AFE-80FAA903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417" y="5582978"/>
            <a:ext cx="78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٣.٦٥</a:t>
            </a: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E57790CD-BFA2-0633-B768-CFF629567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45241" y="448760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6BD9F579-7FED-896B-AB0C-7D2138F67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64266" y="495591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B003DD8-9B26-54D4-372D-DF000D22E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006" y="3077903"/>
            <a:ext cx="1702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١٢ </a:t>
            </a:r>
            <a:r>
              <a:rPr lang="ar-SA" altLang="ar-SA" sz="2400" b="1" dirty="0" err="1"/>
              <a:t>ر</a:t>
            </a:r>
            <a:r>
              <a:rPr lang="ar-SA" altLang="ar-SA" sz="2400" b="1" dirty="0"/>
              <a:t> = ٤٣.٨</a:t>
            </a:r>
          </a:p>
        </p:txBody>
      </p:sp>
      <p:sp>
        <p:nvSpPr>
          <p:cNvPr id="46" name="AutoShape 39">
            <a:extLst>
              <a:ext uri="{FF2B5EF4-FFF2-40B4-BE49-F238E27FC236}">
                <a16:creationId xmlns:a16="http://schemas.microsoft.com/office/drawing/2014/main" id="{86819744-6157-E7E0-5405-B6DACF0A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678" y="3150928"/>
            <a:ext cx="1152525" cy="323850"/>
          </a:xfrm>
          <a:prstGeom prst="leftArrow">
            <a:avLst>
              <a:gd name="adj1" fmla="val 50000"/>
              <a:gd name="adj2" fmla="val 88971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57F29322-4BF2-F5BE-B5E3-907B494A7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528" y="307790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تسمى معادلة التناسب</a:t>
            </a:r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ACA10132-986E-47C8-8AB6-AA852315E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879" y="6102090"/>
            <a:ext cx="3978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أي أن : ثمن ٤ أقلام = ٣.٦٥حل ريالا</a:t>
            </a:r>
          </a:p>
        </p:txBody>
      </p:sp>
    </p:spTree>
    <p:extLst>
      <p:ext uri="{BB962C8B-B14F-4D97-AF65-F5344CB8AC3E}">
        <p14:creationId xmlns:p14="http://schemas.microsoft.com/office/powerpoint/2010/main" val="2336121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4" grpId="0"/>
      <p:bldP spid="27" grpId="0"/>
      <p:bldP spid="30" grpId="0"/>
      <p:bldP spid="41" grpId="0"/>
      <p:bldP spid="42" grpId="0"/>
      <p:bldP spid="45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٣-٧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التناسب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77529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76;p32">
            <a:extLst>
              <a:ext uri="{FF2B5EF4-FFF2-40B4-BE49-F238E27FC236}">
                <a16:creationId xmlns:a16="http://schemas.microsoft.com/office/drawing/2014/main" id="{695EDD37-E053-A057-3E80-F75F224A2659}"/>
              </a:ext>
            </a:extLst>
          </p:cNvPr>
          <p:cNvSpPr>
            <a:spLocks/>
          </p:cNvSpPr>
          <p:nvPr/>
        </p:nvSpPr>
        <p:spPr bwMode="auto">
          <a:xfrm>
            <a:off x="3486579" y="2270854"/>
            <a:ext cx="4271962" cy="41275"/>
          </a:xfrm>
          <a:custGeom>
            <a:avLst/>
            <a:gdLst>
              <a:gd name="T0" fmla="*/ 2135734 w 21592"/>
              <a:gd name="T1" fmla="*/ 20610 h 21600"/>
              <a:gd name="T2" fmla="*/ 2135734 w 21592"/>
              <a:gd name="T3" fmla="*/ 20610 h 21600"/>
              <a:gd name="T4" fmla="*/ 2135734 w 21592"/>
              <a:gd name="T5" fmla="*/ 20610 h 21600"/>
              <a:gd name="T6" fmla="*/ 2135734 w 21592"/>
              <a:gd name="T7" fmla="*/ 2061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2" h="21600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ar-SA"/>
          </a:p>
        </p:txBody>
      </p:sp>
      <p:sp>
        <p:nvSpPr>
          <p:cNvPr id="4" name="Google Shape;477;p32">
            <a:extLst>
              <a:ext uri="{FF2B5EF4-FFF2-40B4-BE49-F238E27FC236}">
                <a16:creationId xmlns:a16="http://schemas.microsoft.com/office/drawing/2014/main" id="{D75793DB-F698-F65E-4690-E72027E7F62A}"/>
              </a:ext>
            </a:extLst>
          </p:cNvPr>
          <p:cNvSpPr txBox="1">
            <a:spLocks/>
          </p:cNvSpPr>
          <p:nvPr/>
        </p:nvSpPr>
        <p:spPr>
          <a:xfrm>
            <a:off x="1762554" y="1805716"/>
            <a:ext cx="7718425" cy="477838"/>
          </a:xfrm>
          <a:prstGeom prst="rect">
            <a:avLst/>
          </a:prstGeom>
        </p:spPr>
        <p:txBody>
          <a:bodyPr/>
          <a:lstStyle>
            <a:lvl1pPr algn="r" defTabSz="6309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Contents of this template</a:t>
            </a:r>
          </a:p>
        </p:txBody>
      </p:sp>
      <p:sp>
        <p:nvSpPr>
          <p:cNvPr id="5" name="Google Shape;478;p32">
            <a:extLst>
              <a:ext uri="{FF2B5EF4-FFF2-40B4-BE49-F238E27FC236}">
                <a16:creationId xmlns:a16="http://schemas.microsoft.com/office/drawing/2014/main" id="{55F20256-9822-1D82-F24C-70A51F7689FA}"/>
              </a:ext>
            </a:extLst>
          </p:cNvPr>
          <p:cNvSpPr txBox="1">
            <a:spLocks/>
          </p:cNvSpPr>
          <p:nvPr/>
        </p:nvSpPr>
        <p:spPr>
          <a:xfrm>
            <a:off x="2013379" y="2547079"/>
            <a:ext cx="7467600" cy="3327400"/>
          </a:xfrm>
          <a:prstGeom prst="rect">
            <a:avLst/>
          </a:prstGeom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Tx/>
              <a:buNone/>
              <a:defRPr sz="1100"/>
            </a:pPr>
            <a:r>
              <a:rPr lang="en-US" sz="1100" dirty="0"/>
              <a:t>Here’s what you’ll find in this </a:t>
            </a:r>
            <a:r>
              <a:rPr lang="en-US" sz="1100" b="1" u="sng" dirty="0">
                <a:uFill>
                  <a:solidFill>
                    <a:srgbClr val="000000"/>
                  </a:solidFill>
                </a:uFill>
                <a:hlinkClick r:id="rId6"/>
              </a:rPr>
              <a:t>Slidesgo</a:t>
            </a:r>
            <a:r>
              <a:rPr lang="en-US" sz="1100" dirty="0"/>
              <a:t> template: </a:t>
            </a:r>
          </a:p>
          <a:p>
            <a:pPr indent="-301625" rtl="0">
              <a:buSzPts val="1100"/>
              <a:buFontTx/>
              <a:buAutoNum type="arabicPeriod"/>
              <a:defRPr sz="1100"/>
            </a:pPr>
            <a:r>
              <a:rPr lang="en-US" sz="1100" dirty="0"/>
              <a:t>A slide structure based on a business portfolio presentation, which you can easily adapt to your needs. For more info on how to edit the template, please visit </a:t>
            </a:r>
            <a:r>
              <a:rPr lang="en-US" sz="1100" b="1" u="sng" dirty="0">
                <a:uFill>
                  <a:solidFill>
                    <a:srgbClr val="000000"/>
                  </a:solidFill>
                </a:uFill>
                <a:hlinkClick r:id="rId7"/>
              </a:rPr>
              <a:t>Slidesgo School</a:t>
            </a:r>
            <a:r>
              <a:rPr lang="en-US" sz="1100" dirty="0"/>
              <a:t> or read our </a:t>
            </a:r>
            <a:r>
              <a:rPr lang="en-US" sz="1100" b="1" u="sng" dirty="0">
                <a:uFill>
                  <a:solidFill>
                    <a:srgbClr val="000000"/>
                  </a:solidFill>
                </a:uFill>
                <a:hlinkClick r:id="rId8"/>
              </a:rPr>
              <a:t>FAQs</a:t>
            </a:r>
            <a:r>
              <a:rPr lang="en-US" sz="1100" dirty="0"/>
              <a:t>.</a:t>
            </a:r>
          </a:p>
          <a:p>
            <a:pPr indent="-301625" rtl="0">
              <a:buSzPts val="1100"/>
              <a:buFontTx/>
              <a:buAutoNum type="arabicPeriod"/>
              <a:defRPr sz="1100"/>
            </a:pPr>
            <a:r>
              <a:rPr lang="en-US" sz="1100" dirty="0"/>
              <a:t>An assortment of graphic resources that are suitable for use in the presentation can be found in the </a:t>
            </a:r>
            <a:r>
              <a:rPr lang="en-US" sz="1100" b="1" dirty="0"/>
              <a:t>alternative resources slides</a:t>
            </a:r>
            <a:r>
              <a:rPr lang="en-US" sz="1100" dirty="0"/>
              <a:t>.</a:t>
            </a:r>
          </a:p>
          <a:p>
            <a:pPr indent="-301625" rtl="0">
              <a:buSzPts val="1100"/>
              <a:buFontTx/>
              <a:buAutoNum type="arabicPeriod"/>
              <a:defRPr sz="1100"/>
            </a:pPr>
            <a:r>
              <a:rPr lang="en-US" sz="1100" dirty="0"/>
              <a:t>A </a:t>
            </a:r>
            <a:r>
              <a:rPr lang="en-US" sz="1100" b="1" dirty="0"/>
              <a:t>thanks slide</a:t>
            </a:r>
            <a:r>
              <a:rPr lang="en-US" sz="1100" dirty="0"/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/>
              <a:defRPr sz="1100"/>
            </a:pPr>
            <a:r>
              <a:rPr lang="en-US" sz="1100" dirty="0"/>
              <a:t>In the </a:t>
            </a:r>
            <a:r>
              <a:rPr lang="en-US" sz="1100" b="1" dirty="0"/>
              <a:t>resources slide</a:t>
            </a:r>
            <a:r>
              <a:rPr lang="en-US" sz="1100" dirty="0"/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/>
              <a:defRPr sz="1100" b="1"/>
            </a:pPr>
            <a:r>
              <a:rPr lang="en-US" sz="1100" b="1" dirty="0"/>
              <a:t>Instructions for use.</a:t>
            </a:r>
          </a:p>
          <a:p>
            <a:pPr indent="-301625" rtl="0">
              <a:buSzPts val="1100"/>
              <a:buFontTx/>
              <a:buAutoNum type="arabicPeriod"/>
              <a:defRPr sz="1100"/>
            </a:pPr>
            <a:r>
              <a:rPr lang="en-US" sz="1100" dirty="0"/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rPr lang="en-US" sz="1100" dirty="0"/>
              <a:t>The </a:t>
            </a:r>
            <a:r>
              <a:rPr lang="en-US" sz="1100" b="1" dirty="0"/>
              <a:t>fonts and colors</a:t>
            </a:r>
            <a:r>
              <a:rPr lang="en-US" sz="1100" dirty="0"/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rPr lang="en-US" sz="1100" dirty="0"/>
              <a:t>A </a:t>
            </a:r>
            <a:r>
              <a:rPr lang="en-US" sz="1100" b="1" dirty="0"/>
              <a:t>selection of illustrations.</a:t>
            </a:r>
            <a:r>
              <a:rPr lang="en-US" sz="1100" dirty="0"/>
              <a:t> You can also customize and animate them as you wish with the online editor. Visit</a:t>
            </a:r>
            <a:r>
              <a:rPr lang="en-US" sz="1100" b="1" dirty="0"/>
              <a:t> </a:t>
            </a:r>
            <a:r>
              <a:rPr lang="en-US" sz="1100" b="1" u="sng" dirty="0">
                <a:uFill>
                  <a:solidFill>
                    <a:srgbClr val="000000"/>
                  </a:solidFill>
                </a:uFill>
                <a:hlinkClick r:id="rId9"/>
              </a:rPr>
              <a:t>Storyset</a:t>
            </a:r>
            <a:r>
              <a:rPr lang="en-US" sz="1100" dirty="0"/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rPr lang="en-US" sz="1100" dirty="0"/>
              <a:t>More </a:t>
            </a:r>
            <a:r>
              <a:rPr lang="en-US" sz="1100" b="1" dirty="0"/>
              <a:t>infographic resources</a:t>
            </a:r>
            <a:r>
              <a:rPr lang="en-US" sz="1100" dirty="0"/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rPr lang="en-US" sz="1100" dirty="0"/>
              <a:t>Sets of </a:t>
            </a:r>
            <a:r>
              <a:rPr lang="en-US" sz="1100" b="1" dirty="0"/>
              <a:t>customizable icons</a:t>
            </a:r>
            <a:r>
              <a:rPr lang="en-US" sz="1100" dirty="0"/>
              <a:t> of the following themes: general, business, avatar, creative process, education, help &amp; support, medical, nature, performing arts, SEO &amp; marketing, and teamwork.</a:t>
            </a:r>
          </a:p>
        </p:txBody>
      </p:sp>
      <p:sp>
        <p:nvSpPr>
          <p:cNvPr id="8" name="مستطيل مستدير الزوايا">
            <a:extLst>
              <a:ext uri="{FF2B5EF4-FFF2-40B4-BE49-F238E27FC236}">
                <a16:creationId xmlns:a16="http://schemas.microsoft.com/office/drawing/2014/main" id="{BAD15037-6DE7-1864-71BE-7D7027A79EE0}"/>
              </a:ext>
            </a:extLst>
          </p:cNvPr>
          <p:cNvSpPr/>
          <p:nvPr/>
        </p:nvSpPr>
        <p:spPr>
          <a:xfrm>
            <a:off x="1627616" y="2021616"/>
            <a:ext cx="8124825" cy="3995738"/>
          </a:xfrm>
          <a:prstGeom prst="roundRect">
            <a:avLst>
              <a:gd name="adj" fmla="val 6840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11" name="مستطيل مستدير الزوايا">
            <a:extLst>
              <a:ext uri="{FF2B5EF4-FFF2-40B4-BE49-F238E27FC236}">
                <a16:creationId xmlns:a16="http://schemas.microsoft.com/office/drawing/2014/main" id="{CC28901E-8096-04DE-D816-D645AC68662F}"/>
              </a:ext>
            </a:extLst>
          </p:cNvPr>
          <p:cNvSpPr/>
          <p:nvPr/>
        </p:nvSpPr>
        <p:spPr>
          <a:xfrm>
            <a:off x="1695878" y="1789424"/>
            <a:ext cx="7988300" cy="4130675"/>
          </a:xfrm>
          <a:prstGeom prst="roundRect">
            <a:avLst>
              <a:gd name="adj" fmla="val 4565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dirty="0"/>
          </a:p>
        </p:txBody>
      </p:sp>
      <p:pic>
        <p:nvPicPr>
          <p:cNvPr id="17" name="IMG_5325.png" descr="IMG_5325.png">
            <a:extLst>
              <a:ext uri="{FF2B5EF4-FFF2-40B4-BE49-F238E27FC236}">
                <a16:creationId xmlns:a16="http://schemas.microsoft.com/office/drawing/2014/main" id="{640512BD-79C0-1B0B-7EDE-9A45E2E4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40404" r="36034" b="42328"/>
          <a:stretch>
            <a:fillRect/>
          </a:stretch>
        </p:blipFill>
        <p:spPr bwMode="auto">
          <a:xfrm>
            <a:off x="3407204" y="1945416"/>
            <a:ext cx="59372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7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76;p32">
            <a:extLst>
              <a:ext uri="{FF2B5EF4-FFF2-40B4-BE49-F238E27FC236}">
                <a16:creationId xmlns:a16="http://schemas.microsoft.com/office/drawing/2014/main" id="{7A81093A-5FDC-9CE2-746F-8374AA7EFB1C}"/>
              </a:ext>
            </a:extLst>
          </p:cNvPr>
          <p:cNvSpPr>
            <a:spLocks/>
          </p:cNvSpPr>
          <p:nvPr/>
        </p:nvSpPr>
        <p:spPr bwMode="auto">
          <a:xfrm>
            <a:off x="3280012" y="2397854"/>
            <a:ext cx="4271962" cy="41275"/>
          </a:xfrm>
          <a:custGeom>
            <a:avLst/>
            <a:gdLst>
              <a:gd name="T0" fmla="*/ 2135734 w 21592"/>
              <a:gd name="T1" fmla="*/ 20610 h 21600"/>
              <a:gd name="T2" fmla="*/ 2135734 w 21592"/>
              <a:gd name="T3" fmla="*/ 20610 h 21600"/>
              <a:gd name="T4" fmla="*/ 2135734 w 21592"/>
              <a:gd name="T5" fmla="*/ 20610 h 21600"/>
              <a:gd name="T6" fmla="*/ 2135734 w 21592"/>
              <a:gd name="T7" fmla="*/ 2061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2" h="21600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ar-SA"/>
          </a:p>
        </p:txBody>
      </p:sp>
      <p:sp>
        <p:nvSpPr>
          <p:cNvPr id="4" name="Google Shape;477;p32">
            <a:extLst>
              <a:ext uri="{FF2B5EF4-FFF2-40B4-BE49-F238E27FC236}">
                <a16:creationId xmlns:a16="http://schemas.microsoft.com/office/drawing/2014/main" id="{C112427D-F1F9-DE5B-543A-837209E7D16C}"/>
              </a:ext>
            </a:extLst>
          </p:cNvPr>
          <p:cNvSpPr txBox="1">
            <a:spLocks/>
          </p:cNvSpPr>
          <p:nvPr/>
        </p:nvSpPr>
        <p:spPr>
          <a:xfrm>
            <a:off x="1555987" y="1932716"/>
            <a:ext cx="7718425" cy="477838"/>
          </a:xfrm>
          <a:prstGeom prst="rect">
            <a:avLst/>
          </a:prstGeom>
        </p:spPr>
        <p:txBody>
          <a:bodyPr/>
          <a:lstStyle>
            <a:lvl1pPr algn="r" defTabSz="6309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Contents of this template</a:t>
            </a:r>
          </a:p>
        </p:txBody>
      </p:sp>
      <p:sp>
        <p:nvSpPr>
          <p:cNvPr id="11" name="مستطيل مستدير الزوايا">
            <a:extLst>
              <a:ext uri="{FF2B5EF4-FFF2-40B4-BE49-F238E27FC236}">
                <a16:creationId xmlns:a16="http://schemas.microsoft.com/office/drawing/2014/main" id="{F8ACFB80-171C-C05D-9771-3BC563F07600}"/>
              </a:ext>
            </a:extLst>
          </p:cNvPr>
          <p:cNvSpPr/>
          <p:nvPr/>
        </p:nvSpPr>
        <p:spPr>
          <a:xfrm>
            <a:off x="1927462" y="1945416"/>
            <a:ext cx="7618412" cy="366395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pic>
        <p:nvPicPr>
          <p:cNvPr id="13" name="IMG_5325.png" descr="IMG_5325.png">
            <a:extLst>
              <a:ext uri="{FF2B5EF4-FFF2-40B4-BE49-F238E27FC236}">
                <a16:creationId xmlns:a16="http://schemas.microsoft.com/office/drawing/2014/main" id="{12520914-9203-48F6-0E1E-C61486C9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64622" r="35988" b="26740"/>
          <a:stretch>
            <a:fillRect/>
          </a:stretch>
        </p:blipFill>
        <p:spPr bwMode="auto">
          <a:xfrm>
            <a:off x="2048112" y="2597879"/>
            <a:ext cx="73326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58F65D-9BAE-9AA7-B28C-7A1F19AD5041}"/>
              </a:ext>
            </a:extLst>
          </p:cNvPr>
          <p:cNvGrpSpPr>
            <a:grpSpLocks/>
          </p:cNvGrpSpPr>
          <p:nvPr/>
        </p:nvGrpSpPr>
        <p:grpSpPr bwMode="auto">
          <a:xfrm>
            <a:off x="4567094" y="510326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A30D583-2896-16F6-BA15-5C378E6CD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3F4B36F-D122-5139-626D-CFFB62DAE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138">
            <a:extLst>
              <a:ext uri="{FF2B5EF4-FFF2-40B4-BE49-F238E27FC236}">
                <a16:creationId xmlns:a16="http://schemas.microsoft.com/office/drawing/2014/main" id="{36EF3685-E3FB-F507-ECE8-36EB5A5E7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607" y="1269151"/>
            <a:ext cx="7451725" cy="17653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" name="Rectangle 139">
            <a:extLst>
              <a:ext uri="{FF2B5EF4-FFF2-40B4-BE49-F238E27FC236}">
                <a16:creationId xmlns:a16="http://schemas.microsoft.com/office/drawing/2014/main" id="{8398D33B-9AB6-58E5-B94E-E0CBA9A8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044" y="1402501"/>
            <a:ext cx="530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التناسب معادلة تبين أن نسبتين أو معدلين متكافئان .</a:t>
            </a:r>
          </a:p>
        </p:txBody>
      </p:sp>
      <p:sp>
        <p:nvSpPr>
          <p:cNvPr id="13" name="Rectangle 140">
            <a:extLst>
              <a:ext uri="{FF2B5EF4-FFF2-40B4-BE49-F238E27FC236}">
                <a16:creationId xmlns:a16="http://schemas.microsoft.com/office/drawing/2014/main" id="{86381790-C3BC-499D-41F4-08C04C87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8094" y="2270864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مثل :</a:t>
            </a:r>
          </a:p>
        </p:txBody>
      </p:sp>
      <p:grpSp>
        <p:nvGrpSpPr>
          <p:cNvPr id="14" name="Group 153">
            <a:extLst>
              <a:ext uri="{FF2B5EF4-FFF2-40B4-BE49-F238E27FC236}">
                <a16:creationId xmlns:a16="http://schemas.microsoft.com/office/drawing/2014/main" id="{912E01DB-4B32-CC28-091A-23553E9678DA}"/>
              </a:ext>
            </a:extLst>
          </p:cNvPr>
          <p:cNvGrpSpPr>
            <a:grpSpLocks/>
          </p:cNvGrpSpPr>
          <p:nvPr/>
        </p:nvGrpSpPr>
        <p:grpSpPr bwMode="auto">
          <a:xfrm>
            <a:off x="7302357" y="2126401"/>
            <a:ext cx="1425575" cy="835025"/>
            <a:chOff x="3991" y="867"/>
            <a:chExt cx="898" cy="526"/>
          </a:xfrm>
        </p:grpSpPr>
        <p:grpSp>
          <p:nvGrpSpPr>
            <p:cNvPr id="16" name="Group 151">
              <a:extLst>
                <a:ext uri="{FF2B5EF4-FFF2-40B4-BE49-F238E27FC236}">
                  <a16:creationId xmlns:a16="http://schemas.microsoft.com/office/drawing/2014/main" id="{4443C2B0-87EA-53F0-E91A-0AE897497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867"/>
              <a:ext cx="341" cy="525"/>
              <a:chOff x="4548" y="867"/>
              <a:chExt cx="341" cy="525"/>
            </a:xfrm>
          </p:grpSpPr>
          <p:sp>
            <p:nvSpPr>
              <p:cNvPr id="22" name="Text Box 143">
                <a:extLst>
                  <a:ext uri="{FF2B5EF4-FFF2-40B4-BE49-F238E27FC236}">
                    <a16:creationId xmlns:a16="http://schemas.microsoft.com/office/drawing/2014/main" id="{756E3C02-BCD8-6052-AE35-1D251BD1DF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8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</a:t>
                </a:r>
              </a:p>
            </p:txBody>
          </p:sp>
          <p:sp>
            <p:nvSpPr>
              <p:cNvPr id="23" name="Line 144">
                <a:extLst>
                  <a:ext uri="{FF2B5EF4-FFF2-40B4-BE49-F238E27FC236}">
                    <a16:creationId xmlns:a16="http://schemas.microsoft.com/office/drawing/2014/main" id="{CF7802A0-D11E-97F0-A8CE-A8E53D23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45">
                <a:extLst>
                  <a:ext uri="{FF2B5EF4-FFF2-40B4-BE49-F238E27FC236}">
                    <a16:creationId xmlns:a16="http://schemas.microsoft.com/office/drawing/2014/main" id="{BDA4F61C-A4DE-BF97-A554-D08435E3B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1104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</p:grpSp>
        <p:sp>
          <p:nvSpPr>
            <p:cNvPr id="17" name="Text Box 146">
              <a:extLst>
                <a:ext uri="{FF2B5EF4-FFF2-40B4-BE49-F238E27FC236}">
                  <a16:creationId xmlns:a16="http://schemas.microsoft.com/office/drawing/2014/main" id="{68FC4F5A-8688-66F5-1D3E-EE0A346E7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" y="976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18" name="Group 152">
              <a:extLst>
                <a:ext uri="{FF2B5EF4-FFF2-40B4-BE49-F238E27FC236}">
                  <a16:creationId xmlns:a16="http://schemas.microsoft.com/office/drawing/2014/main" id="{671D4729-D11E-196F-E918-EAFD2CE16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1" y="868"/>
              <a:ext cx="341" cy="525"/>
              <a:chOff x="3991" y="868"/>
              <a:chExt cx="341" cy="525"/>
            </a:xfrm>
          </p:grpSpPr>
          <p:sp>
            <p:nvSpPr>
              <p:cNvPr id="19" name="Text Box 148">
                <a:extLst>
                  <a:ext uri="{FF2B5EF4-FFF2-40B4-BE49-F238E27FC236}">
                    <a16:creationId xmlns:a16="http://schemas.microsoft.com/office/drawing/2014/main" id="{42C5D7B7-B73B-02C8-6276-C5C9F9CD9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1" y="8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  <p:sp>
            <p:nvSpPr>
              <p:cNvPr id="20" name="Line 149">
                <a:extLst>
                  <a:ext uri="{FF2B5EF4-FFF2-40B4-BE49-F238E27FC236}">
                    <a16:creationId xmlns:a16="http://schemas.microsoft.com/office/drawing/2014/main" id="{8A61C368-9D50-8262-06A2-E22D62AF5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0" y="1105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Text Box 150">
                <a:extLst>
                  <a:ext uri="{FF2B5EF4-FFF2-40B4-BE49-F238E27FC236}">
                    <a16:creationId xmlns:a16="http://schemas.microsoft.com/office/drawing/2014/main" id="{4A4874A7-E55A-FC6F-16BC-DDD8EB733C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1" y="110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٤</a:t>
                </a:r>
              </a:p>
            </p:txBody>
          </p:sp>
        </p:grpSp>
      </p:grpSp>
      <p:sp>
        <p:nvSpPr>
          <p:cNvPr id="25" name="AutoShape 154">
            <a:extLst>
              <a:ext uri="{FF2B5EF4-FFF2-40B4-BE49-F238E27FC236}">
                <a16:creationId xmlns:a16="http://schemas.microsoft.com/office/drawing/2014/main" id="{7F77004B-844A-B462-1580-822185A7E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607" y="3680564"/>
            <a:ext cx="7451725" cy="27019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26" name="Rectangle 155">
            <a:extLst>
              <a:ext uri="{FF2B5EF4-FFF2-40B4-BE49-F238E27FC236}">
                <a16:creationId xmlns:a16="http://schemas.microsoft.com/office/drawing/2014/main" id="{5802FBAE-BE06-1A1D-6114-B7D82655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419" y="4110776"/>
            <a:ext cx="103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إذا كان :</a:t>
            </a:r>
          </a:p>
        </p:txBody>
      </p:sp>
      <p:grpSp>
        <p:nvGrpSpPr>
          <p:cNvPr id="27" name="Group 168">
            <a:extLst>
              <a:ext uri="{FF2B5EF4-FFF2-40B4-BE49-F238E27FC236}">
                <a16:creationId xmlns:a16="http://schemas.microsoft.com/office/drawing/2014/main" id="{6924F219-976B-FE0A-182D-4B3C3A7C4B25}"/>
              </a:ext>
            </a:extLst>
          </p:cNvPr>
          <p:cNvGrpSpPr>
            <a:grpSpLocks/>
          </p:cNvGrpSpPr>
          <p:nvPr/>
        </p:nvGrpSpPr>
        <p:grpSpPr bwMode="auto">
          <a:xfrm>
            <a:off x="6978507" y="3939326"/>
            <a:ext cx="1425575" cy="822325"/>
            <a:chOff x="3787" y="1481"/>
            <a:chExt cx="898" cy="518"/>
          </a:xfrm>
        </p:grpSpPr>
        <p:grpSp>
          <p:nvGrpSpPr>
            <p:cNvPr id="28" name="Group 167">
              <a:extLst>
                <a:ext uri="{FF2B5EF4-FFF2-40B4-BE49-F238E27FC236}">
                  <a16:creationId xmlns:a16="http://schemas.microsoft.com/office/drawing/2014/main" id="{249215BC-D28B-C77E-87BC-27D28D630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" y="1507"/>
              <a:ext cx="341" cy="483"/>
              <a:chOff x="4344" y="1507"/>
              <a:chExt cx="341" cy="483"/>
            </a:xfrm>
          </p:grpSpPr>
          <p:sp>
            <p:nvSpPr>
              <p:cNvPr id="34" name="Text Box 158">
                <a:extLst>
                  <a:ext uri="{FF2B5EF4-FFF2-40B4-BE49-F238E27FC236}">
                    <a16:creationId xmlns:a16="http://schemas.microsoft.com/office/drawing/2014/main" id="{ECCB6046-0EE2-B6EF-BDA8-0AEA34917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150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أ</a:t>
                </a:r>
              </a:p>
            </p:txBody>
          </p:sp>
          <p:sp>
            <p:nvSpPr>
              <p:cNvPr id="35" name="Line 159">
                <a:extLst>
                  <a:ext uri="{FF2B5EF4-FFF2-40B4-BE49-F238E27FC236}">
                    <a16:creationId xmlns:a16="http://schemas.microsoft.com/office/drawing/2014/main" id="{696D352B-0A63-AE27-12D1-283A7A938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3" y="1753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Text Box 160">
                <a:extLst>
                  <a:ext uri="{FF2B5EF4-FFF2-40B4-BE49-F238E27FC236}">
                    <a16:creationId xmlns:a16="http://schemas.microsoft.com/office/drawing/2014/main" id="{C58B16F5-4828-0756-7DD8-E77970C00A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1702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ب</a:t>
                </a:r>
              </a:p>
            </p:txBody>
          </p:sp>
        </p:grpSp>
        <p:sp>
          <p:nvSpPr>
            <p:cNvPr id="29" name="Text Box 161">
              <a:extLst>
                <a:ext uri="{FF2B5EF4-FFF2-40B4-BE49-F238E27FC236}">
                  <a16:creationId xmlns:a16="http://schemas.microsoft.com/office/drawing/2014/main" id="{AF964FFD-374B-B9D7-A212-56F090120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3" y="1625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30" name="Group 166">
              <a:extLst>
                <a:ext uri="{FF2B5EF4-FFF2-40B4-BE49-F238E27FC236}">
                  <a16:creationId xmlns:a16="http://schemas.microsoft.com/office/drawing/2014/main" id="{1728CD8B-619A-080B-49C1-0960062DD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1481"/>
              <a:ext cx="341" cy="518"/>
              <a:chOff x="3787" y="1481"/>
              <a:chExt cx="341" cy="518"/>
            </a:xfrm>
          </p:grpSpPr>
          <p:sp>
            <p:nvSpPr>
              <p:cNvPr id="31" name="Text Box 163">
                <a:extLst>
                  <a:ext uri="{FF2B5EF4-FFF2-40B4-BE49-F238E27FC236}">
                    <a16:creationId xmlns:a16="http://schemas.microsoft.com/office/drawing/2014/main" id="{C1A4F54B-BC99-C62B-A83C-A77204254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6" y="148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  <p:sp>
            <p:nvSpPr>
              <p:cNvPr id="32" name="Line 164">
                <a:extLst>
                  <a:ext uri="{FF2B5EF4-FFF2-40B4-BE49-F238E27FC236}">
                    <a16:creationId xmlns:a16="http://schemas.microsoft.com/office/drawing/2014/main" id="{4B431EEC-D2D6-C9D5-17EB-D287AA36D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6" y="175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Text Box 165">
                <a:extLst>
                  <a:ext uri="{FF2B5EF4-FFF2-40B4-BE49-F238E27FC236}">
                    <a16:creationId xmlns:a16="http://schemas.microsoft.com/office/drawing/2014/main" id="{DC2626CC-B2E0-13FB-A8E5-766EADE0B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1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د</a:t>
                </a:r>
              </a:p>
            </p:txBody>
          </p:sp>
        </p:grpSp>
      </p:grpSp>
      <p:sp>
        <p:nvSpPr>
          <p:cNvPr id="37" name="Rectangle 169">
            <a:extLst>
              <a:ext uri="{FF2B5EF4-FFF2-40B4-BE49-F238E27FC236}">
                <a16:creationId xmlns:a16="http://schemas.microsoft.com/office/drawing/2014/main" id="{71096A0D-2590-48D9-FBEE-1790FC8C2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907" y="4117126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فإن</a:t>
            </a:r>
          </a:p>
        </p:txBody>
      </p:sp>
      <p:sp>
        <p:nvSpPr>
          <p:cNvPr id="38" name="Rectangle 170">
            <a:extLst>
              <a:ext uri="{FF2B5EF4-FFF2-40B4-BE49-F238E27FC236}">
                <a16:creationId xmlns:a16="http://schemas.microsoft.com/office/drawing/2014/main" id="{7DE56F6A-D15D-129E-18F0-7E4F090D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069" y="4117126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 × د = ب × جـ</a:t>
            </a:r>
          </a:p>
        </p:txBody>
      </p:sp>
      <p:sp>
        <p:nvSpPr>
          <p:cNvPr id="39" name="Rectangle 171">
            <a:extLst>
              <a:ext uri="{FF2B5EF4-FFF2-40B4-BE49-F238E27FC236}">
                <a16:creationId xmlns:a16="http://schemas.microsoft.com/office/drawing/2014/main" id="{17C6C992-285E-12FE-7764-E195C26B9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8094" y="5187101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مثل :</a:t>
            </a:r>
          </a:p>
        </p:txBody>
      </p:sp>
      <p:grpSp>
        <p:nvGrpSpPr>
          <p:cNvPr id="40" name="Group 172">
            <a:extLst>
              <a:ext uri="{FF2B5EF4-FFF2-40B4-BE49-F238E27FC236}">
                <a16:creationId xmlns:a16="http://schemas.microsoft.com/office/drawing/2014/main" id="{4333B9A6-69B3-B950-8F69-E5121DDEAB7A}"/>
              </a:ext>
            </a:extLst>
          </p:cNvPr>
          <p:cNvGrpSpPr>
            <a:grpSpLocks/>
          </p:cNvGrpSpPr>
          <p:nvPr/>
        </p:nvGrpSpPr>
        <p:grpSpPr bwMode="auto">
          <a:xfrm>
            <a:off x="7302357" y="5042639"/>
            <a:ext cx="1425575" cy="835025"/>
            <a:chOff x="3991" y="867"/>
            <a:chExt cx="898" cy="526"/>
          </a:xfrm>
        </p:grpSpPr>
        <p:grpSp>
          <p:nvGrpSpPr>
            <p:cNvPr id="41" name="Group 173">
              <a:extLst>
                <a:ext uri="{FF2B5EF4-FFF2-40B4-BE49-F238E27FC236}">
                  <a16:creationId xmlns:a16="http://schemas.microsoft.com/office/drawing/2014/main" id="{30A2F875-134F-69C0-35BC-BE83BBEE4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867"/>
              <a:ext cx="341" cy="525"/>
              <a:chOff x="4548" y="867"/>
              <a:chExt cx="341" cy="525"/>
            </a:xfrm>
          </p:grpSpPr>
          <p:sp>
            <p:nvSpPr>
              <p:cNvPr id="47" name="Text Box 174">
                <a:extLst>
                  <a:ext uri="{FF2B5EF4-FFF2-40B4-BE49-F238E27FC236}">
                    <a16:creationId xmlns:a16="http://schemas.microsoft.com/office/drawing/2014/main" id="{835C510C-3075-5E7E-390D-6691CE75F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8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</a:t>
                </a:r>
              </a:p>
            </p:txBody>
          </p:sp>
          <p:sp>
            <p:nvSpPr>
              <p:cNvPr id="48" name="Line 175">
                <a:extLst>
                  <a:ext uri="{FF2B5EF4-FFF2-40B4-BE49-F238E27FC236}">
                    <a16:creationId xmlns:a16="http://schemas.microsoft.com/office/drawing/2014/main" id="{F250FEA6-1007-925A-7B05-D1D1F4478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Text Box 176">
                <a:extLst>
                  <a:ext uri="{FF2B5EF4-FFF2-40B4-BE49-F238E27FC236}">
                    <a16:creationId xmlns:a16="http://schemas.microsoft.com/office/drawing/2014/main" id="{50C146D8-9D0E-BD55-4F96-E6132369F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1104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</p:grpSp>
        <p:sp>
          <p:nvSpPr>
            <p:cNvPr id="42" name="Text Box 177">
              <a:extLst>
                <a:ext uri="{FF2B5EF4-FFF2-40B4-BE49-F238E27FC236}">
                  <a16:creationId xmlns:a16="http://schemas.microsoft.com/office/drawing/2014/main" id="{E194E4B6-21E2-9D2D-9FB4-82B479520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" y="976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43" name="Group 178">
              <a:extLst>
                <a:ext uri="{FF2B5EF4-FFF2-40B4-BE49-F238E27FC236}">
                  <a16:creationId xmlns:a16="http://schemas.microsoft.com/office/drawing/2014/main" id="{801083D1-3971-04E7-8593-72CEF11835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1" y="868"/>
              <a:ext cx="341" cy="525"/>
              <a:chOff x="3991" y="868"/>
              <a:chExt cx="341" cy="525"/>
            </a:xfrm>
          </p:grpSpPr>
          <p:sp>
            <p:nvSpPr>
              <p:cNvPr id="44" name="Text Box 179">
                <a:extLst>
                  <a:ext uri="{FF2B5EF4-FFF2-40B4-BE49-F238E27FC236}">
                    <a16:creationId xmlns:a16="http://schemas.microsoft.com/office/drawing/2014/main" id="{64D170C3-1EBD-8B09-1743-31899C8F95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1" y="8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  <p:sp>
            <p:nvSpPr>
              <p:cNvPr id="45" name="Line 180">
                <a:extLst>
                  <a:ext uri="{FF2B5EF4-FFF2-40B4-BE49-F238E27FC236}">
                    <a16:creationId xmlns:a16="http://schemas.microsoft.com/office/drawing/2014/main" id="{DA7065CC-9B20-721B-5195-A9898AC3C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0" y="1105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Text Box 181">
                <a:extLst>
                  <a:ext uri="{FF2B5EF4-FFF2-40B4-BE49-F238E27FC236}">
                    <a16:creationId xmlns:a16="http://schemas.microsoft.com/office/drawing/2014/main" id="{C174AD31-D402-F597-330C-416DE3F9E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1" y="110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٤</a:t>
                </a:r>
              </a:p>
            </p:txBody>
          </p:sp>
        </p:grpSp>
      </p:grpSp>
      <p:sp>
        <p:nvSpPr>
          <p:cNvPr id="50" name="Rectangle 182">
            <a:extLst>
              <a:ext uri="{FF2B5EF4-FFF2-40B4-BE49-F238E27FC236}">
                <a16:creationId xmlns:a16="http://schemas.microsoft.com/office/drawing/2014/main" id="{747C356C-B2D2-5E59-9E12-3136748EF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207" y="5456976"/>
            <a:ext cx="139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١ × ٤ = ٤</a:t>
            </a:r>
          </a:p>
        </p:txBody>
      </p:sp>
      <p:sp>
        <p:nvSpPr>
          <p:cNvPr id="51" name="AutoShape 186">
            <a:extLst>
              <a:ext uri="{FF2B5EF4-FFF2-40B4-BE49-F238E27FC236}">
                <a16:creationId xmlns:a16="http://schemas.microsoft.com/office/drawing/2014/main" id="{89CFE22E-3611-7FAA-960C-E353302E8CE3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7605569" y="5358551"/>
            <a:ext cx="827088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2" name="AutoShape 187">
            <a:extLst>
              <a:ext uri="{FF2B5EF4-FFF2-40B4-BE49-F238E27FC236}">
                <a16:creationId xmlns:a16="http://schemas.microsoft.com/office/drawing/2014/main" id="{D7C8F013-1C69-E558-9D62-61861CD33571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7591282" y="5337914"/>
            <a:ext cx="827087" cy="179387"/>
          </a:xfrm>
          <a:prstGeom prst="notchedRightArrow">
            <a:avLst>
              <a:gd name="adj1" fmla="val 50000"/>
              <a:gd name="adj2" fmla="val 1152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3" name="Rectangle 190">
            <a:extLst>
              <a:ext uri="{FF2B5EF4-FFF2-40B4-BE49-F238E27FC236}">
                <a16:creationId xmlns:a16="http://schemas.microsoft.com/office/drawing/2014/main" id="{F8EF880A-32A2-BD94-AE77-031D95E3D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207" y="5063276"/>
            <a:ext cx="139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 × ٢ = ٤</a:t>
            </a:r>
          </a:p>
        </p:txBody>
      </p:sp>
      <p:sp>
        <p:nvSpPr>
          <p:cNvPr id="54" name="AutoShape 191">
            <a:extLst>
              <a:ext uri="{FF2B5EF4-FFF2-40B4-BE49-F238E27FC236}">
                <a16:creationId xmlns:a16="http://schemas.microsoft.com/office/drawing/2014/main" id="{5610C5B4-C80F-C823-8803-77350D779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369" y="5085501"/>
            <a:ext cx="900113" cy="252413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5" name="AutoShape 192">
            <a:extLst>
              <a:ext uri="{FF2B5EF4-FFF2-40B4-BE49-F238E27FC236}">
                <a16:creationId xmlns:a16="http://schemas.microsoft.com/office/drawing/2014/main" id="{A8BB5210-BA64-48BC-F1CF-9E8A16C4B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369" y="5517301"/>
            <a:ext cx="900113" cy="252413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56" name="Group 193">
            <a:extLst>
              <a:ext uri="{FF2B5EF4-FFF2-40B4-BE49-F238E27FC236}">
                <a16:creationId xmlns:a16="http://schemas.microsoft.com/office/drawing/2014/main" id="{1F954E46-83A5-D996-4B46-031DF86AE168}"/>
              </a:ext>
            </a:extLst>
          </p:cNvPr>
          <p:cNvGrpSpPr>
            <a:grpSpLocks/>
          </p:cNvGrpSpPr>
          <p:nvPr/>
        </p:nvGrpSpPr>
        <p:grpSpPr bwMode="auto">
          <a:xfrm>
            <a:off x="4602019" y="2097826"/>
            <a:ext cx="1425575" cy="822325"/>
            <a:chOff x="3787" y="1481"/>
            <a:chExt cx="898" cy="518"/>
          </a:xfrm>
        </p:grpSpPr>
        <p:grpSp>
          <p:nvGrpSpPr>
            <p:cNvPr id="57" name="Group 194">
              <a:extLst>
                <a:ext uri="{FF2B5EF4-FFF2-40B4-BE49-F238E27FC236}">
                  <a16:creationId xmlns:a16="http://schemas.microsoft.com/office/drawing/2014/main" id="{73B44007-C1B0-1D17-0E70-68B658373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" y="1507"/>
              <a:ext cx="341" cy="483"/>
              <a:chOff x="4344" y="1507"/>
              <a:chExt cx="341" cy="483"/>
            </a:xfrm>
          </p:grpSpPr>
          <p:sp>
            <p:nvSpPr>
              <p:cNvPr id="63" name="Text Box 195">
                <a:extLst>
                  <a:ext uri="{FF2B5EF4-FFF2-40B4-BE49-F238E27FC236}">
                    <a16:creationId xmlns:a16="http://schemas.microsoft.com/office/drawing/2014/main" id="{CC01C9E5-E792-39FA-D627-E659129E7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150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أ</a:t>
                </a:r>
              </a:p>
            </p:txBody>
          </p:sp>
          <p:sp>
            <p:nvSpPr>
              <p:cNvPr id="64" name="Line 196">
                <a:extLst>
                  <a:ext uri="{FF2B5EF4-FFF2-40B4-BE49-F238E27FC236}">
                    <a16:creationId xmlns:a16="http://schemas.microsoft.com/office/drawing/2014/main" id="{A7A088D6-FF2E-66C5-4A8B-24DDF9214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3" y="1753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Text Box 197">
                <a:extLst>
                  <a:ext uri="{FF2B5EF4-FFF2-40B4-BE49-F238E27FC236}">
                    <a16:creationId xmlns:a16="http://schemas.microsoft.com/office/drawing/2014/main" id="{03B35420-5640-039E-F6F9-1F7BB4758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1702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ب</a:t>
                </a:r>
              </a:p>
            </p:txBody>
          </p:sp>
        </p:grpSp>
        <p:sp>
          <p:nvSpPr>
            <p:cNvPr id="58" name="Text Box 198">
              <a:extLst>
                <a:ext uri="{FF2B5EF4-FFF2-40B4-BE49-F238E27FC236}">
                  <a16:creationId xmlns:a16="http://schemas.microsoft.com/office/drawing/2014/main" id="{938FDEF5-27C0-5590-FB66-CE163B895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3" y="1625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59" name="Group 199">
              <a:extLst>
                <a:ext uri="{FF2B5EF4-FFF2-40B4-BE49-F238E27FC236}">
                  <a16:creationId xmlns:a16="http://schemas.microsoft.com/office/drawing/2014/main" id="{B36412FC-01DA-D993-6951-9EA03FFD6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1481"/>
              <a:ext cx="341" cy="518"/>
              <a:chOff x="3787" y="1481"/>
              <a:chExt cx="341" cy="518"/>
            </a:xfrm>
          </p:grpSpPr>
          <p:sp>
            <p:nvSpPr>
              <p:cNvPr id="60" name="Text Box 200">
                <a:extLst>
                  <a:ext uri="{FF2B5EF4-FFF2-40B4-BE49-F238E27FC236}">
                    <a16:creationId xmlns:a16="http://schemas.microsoft.com/office/drawing/2014/main" id="{F39070DF-02C9-8DA4-DA10-B0FE98E72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6" y="148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  <p:sp>
            <p:nvSpPr>
              <p:cNvPr id="61" name="Line 201">
                <a:extLst>
                  <a:ext uri="{FF2B5EF4-FFF2-40B4-BE49-F238E27FC236}">
                    <a16:creationId xmlns:a16="http://schemas.microsoft.com/office/drawing/2014/main" id="{6A7A54C4-FB82-6EC2-0567-1E068B05F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6" y="175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Text Box 202">
                <a:extLst>
                  <a:ext uri="{FF2B5EF4-FFF2-40B4-BE49-F238E27FC236}">
                    <a16:creationId xmlns:a16="http://schemas.microsoft.com/office/drawing/2014/main" id="{34F7BC27-CD2C-D04A-BE60-AD9E1F6C5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7" y="1711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د</a:t>
                </a:r>
              </a:p>
            </p:txBody>
          </p:sp>
        </p:grpSp>
      </p:grpSp>
      <p:sp>
        <p:nvSpPr>
          <p:cNvPr id="66" name="Rectangle 203">
            <a:extLst>
              <a:ext uri="{FF2B5EF4-FFF2-40B4-BE49-F238E27FC236}">
                <a16:creationId xmlns:a16="http://schemas.microsoft.com/office/drawing/2014/main" id="{D93B34E5-56CB-453A-6BA7-7A4584AF5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044" y="2277214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ب ≠ ٠  ،   د ≠ ٠</a:t>
            </a:r>
          </a:p>
        </p:txBody>
      </p:sp>
    </p:spTree>
    <p:extLst>
      <p:ext uri="{BB962C8B-B14F-4D97-AF65-F5344CB8AC3E}">
        <p14:creationId xmlns:p14="http://schemas.microsoft.com/office/powerpoint/2010/main" val="3952693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25" grpId="0" animBg="1"/>
      <p:bldP spid="26" grpId="0"/>
      <p:bldP spid="37" grpId="0"/>
      <p:bldP spid="38" grpId="0"/>
      <p:bldP spid="39" grpId="0"/>
      <p:bldP spid="50" grpId="0"/>
      <p:bldP spid="53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6EACB2-2EA9-B502-7B98-45447DF73C50}"/>
              </a:ext>
            </a:extLst>
          </p:cNvPr>
          <p:cNvGrpSpPr>
            <a:grpSpLocks/>
          </p:cNvGrpSpPr>
          <p:nvPr/>
        </p:nvGrpSpPr>
        <p:grpSpPr bwMode="auto">
          <a:xfrm>
            <a:off x="4229093" y="143165"/>
            <a:ext cx="21590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DDB838C-FA8F-7BAE-BD3B-C4E0D6B3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38D19AF-F7E3-45EF-A8F8-0DF36A754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حل التناسب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62FD9102-D5D7-9827-4764-0C5DC19E9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68" y="2054515"/>
            <a:ext cx="7451725" cy="44291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" name="AutoShape 61">
            <a:extLst>
              <a:ext uri="{FF2B5EF4-FFF2-40B4-BE49-F238E27FC236}">
                <a16:creationId xmlns:a16="http://schemas.microsoft.com/office/drawing/2014/main" id="{3DCEB580-F204-5C11-7828-F0A37FE9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1" y="1009940"/>
            <a:ext cx="938212" cy="649288"/>
          </a:xfrm>
          <a:prstGeom prst="plus">
            <a:avLst>
              <a:gd name="adj" fmla="val 250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مثال :</a:t>
            </a:r>
          </a:p>
        </p:txBody>
      </p:sp>
      <p:grpSp>
        <p:nvGrpSpPr>
          <p:cNvPr id="13" name="Group 97">
            <a:extLst>
              <a:ext uri="{FF2B5EF4-FFF2-40B4-BE49-F238E27FC236}">
                <a16:creationId xmlns:a16="http://schemas.microsoft.com/office/drawing/2014/main" id="{1FA8DE9D-F326-213D-652F-9E46772B921B}"/>
              </a:ext>
            </a:extLst>
          </p:cNvPr>
          <p:cNvGrpSpPr>
            <a:grpSpLocks/>
          </p:cNvGrpSpPr>
          <p:nvPr/>
        </p:nvGrpSpPr>
        <p:grpSpPr bwMode="auto">
          <a:xfrm>
            <a:off x="3553274" y="873018"/>
            <a:ext cx="5040312" cy="904875"/>
            <a:chOff x="1837" y="527"/>
            <a:chExt cx="3175" cy="570"/>
          </a:xfrm>
        </p:grpSpPr>
        <p:sp>
          <p:nvSpPr>
            <p:cNvPr id="14" name="AutoShape 60">
              <a:extLst>
                <a:ext uri="{FF2B5EF4-FFF2-40B4-BE49-F238E27FC236}">
                  <a16:creationId xmlns:a16="http://schemas.microsoft.com/office/drawing/2014/main" id="{39152D02-EF54-917B-6140-C563957F6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527"/>
              <a:ext cx="3175" cy="499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حل التناسب التالي : </a:t>
              </a:r>
              <a:endParaRPr lang="en" altLang="ar-SA"/>
            </a:p>
          </p:txBody>
        </p:sp>
        <p:grpSp>
          <p:nvGrpSpPr>
            <p:cNvPr id="16" name="Group 63">
              <a:extLst>
                <a:ext uri="{FF2B5EF4-FFF2-40B4-BE49-F238E27FC236}">
                  <a16:creationId xmlns:a16="http://schemas.microsoft.com/office/drawing/2014/main" id="{592CDD56-7214-B9B6-1387-C6197ECFF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532"/>
              <a:ext cx="989" cy="565"/>
              <a:chOff x="2608" y="532"/>
              <a:chExt cx="989" cy="565"/>
            </a:xfrm>
          </p:grpSpPr>
          <p:grpSp>
            <p:nvGrpSpPr>
              <p:cNvPr id="17" name="Group 62">
                <a:extLst>
                  <a:ext uri="{FF2B5EF4-FFF2-40B4-BE49-F238E27FC236}">
                    <a16:creationId xmlns:a16="http://schemas.microsoft.com/office/drawing/2014/main" id="{5C5C2D00-97D4-33A3-946A-E457F69D9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6" y="532"/>
                <a:ext cx="341" cy="565"/>
                <a:chOff x="3256" y="532"/>
                <a:chExt cx="341" cy="565"/>
              </a:xfrm>
            </p:grpSpPr>
            <p:sp>
              <p:nvSpPr>
                <p:cNvPr id="23" name="Text Box 10">
                  <a:extLst>
                    <a:ext uri="{FF2B5EF4-FFF2-40B4-BE49-F238E27FC236}">
                      <a16:creationId xmlns:a16="http://schemas.microsoft.com/office/drawing/2014/main" id="{9F2C2AD1-A670-68C5-9C53-246894C8FE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532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٧</a:t>
                  </a:r>
                </a:p>
              </p:txBody>
            </p:sp>
            <p:sp>
              <p:nvSpPr>
                <p:cNvPr id="24" name="Line 11">
                  <a:extLst>
                    <a:ext uri="{FF2B5EF4-FFF2-40B4-BE49-F238E27FC236}">
                      <a16:creationId xmlns:a16="http://schemas.microsoft.com/office/drawing/2014/main" id="{50960BBD-2723-1F9A-037A-397344250B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85" y="809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5" name="Text Box 12">
                  <a:extLst>
                    <a:ext uri="{FF2B5EF4-FFF2-40B4-BE49-F238E27FC236}">
                      <a16:creationId xmlns:a16="http://schemas.microsoft.com/office/drawing/2014/main" id="{94F0AB92-3682-268A-A51A-974A5A8E19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809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٢</a:t>
                  </a:r>
                </a:p>
              </p:txBody>
            </p:sp>
          </p:grpSp>
          <p:sp>
            <p:nvSpPr>
              <p:cNvPr id="18" name="Text Box 13">
                <a:extLst>
                  <a:ext uri="{FF2B5EF4-FFF2-40B4-BE49-F238E27FC236}">
                    <a16:creationId xmlns:a16="http://schemas.microsoft.com/office/drawing/2014/main" id="{3588A656-D72B-FE0F-1ED8-A42E4442A5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5" y="681"/>
                <a:ext cx="44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=</a:t>
                </a:r>
              </a:p>
            </p:txBody>
          </p:sp>
          <p:grpSp>
            <p:nvGrpSpPr>
              <p:cNvPr id="19" name="Group 14">
                <a:extLst>
                  <a:ext uri="{FF2B5EF4-FFF2-40B4-BE49-F238E27FC236}">
                    <a16:creationId xmlns:a16="http://schemas.microsoft.com/office/drawing/2014/main" id="{96D1D619-4FA9-8712-2794-1A319CBA1F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8" y="556"/>
                <a:ext cx="471" cy="512"/>
                <a:chOff x="3900" y="851"/>
                <a:chExt cx="471" cy="512"/>
              </a:xfrm>
            </p:grpSpPr>
            <p:sp>
              <p:nvSpPr>
                <p:cNvPr id="20" name="Text Box 15">
                  <a:extLst>
                    <a:ext uri="{FF2B5EF4-FFF2-40B4-BE49-F238E27FC236}">
                      <a16:creationId xmlns:a16="http://schemas.microsoft.com/office/drawing/2014/main" id="{E1F627C5-51FC-A3B0-A419-4F5E383F8B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0" y="851"/>
                  <a:ext cx="47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١٣</a:t>
                  </a:r>
                </a:p>
              </p:txBody>
            </p:sp>
            <p:sp>
              <p:nvSpPr>
                <p:cNvPr id="21" name="Line 16">
                  <a:extLst>
                    <a:ext uri="{FF2B5EF4-FFF2-40B4-BE49-F238E27FC236}">
                      <a16:creationId xmlns:a16="http://schemas.microsoft.com/office/drawing/2014/main" id="{AB85F8D4-A9F6-164B-F271-9F202A3691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20" y="1105"/>
                  <a:ext cx="3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2" name="Text Box 17">
                  <a:extLst>
                    <a:ext uri="{FF2B5EF4-FFF2-40B4-BE49-F238E27FC236}">
                      <a16:creationId xmlns:a16="http://schemas.microsoft.com/office/drawing/2014/main" id="{FBCC4578-796B-AC3B-1BE6-3A0B5C788C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2" y="1072"/>
                  <a:ext cx="38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/>
                    <a:t>ن</a:t>
                  </a:r>
                </a:p>
              </p:txBody>
            </p:sp>
          </p:grpSp>
        </p:grpSp>
      </p:grpSp>
      <p:grpSp>
        <p:nvGrpSpPr>
          <p:cNvPr id="26" name="Group 100">
            <a:extLst>
              <a:ext uri="{FF2B5EF4-FFF2-40B4-BE49-F238E27FC236}">
                <a16:creationId xmlns:a16="http://schemas.microsoft.com/office/drawing/2014/main" id="{6B47F602-F095-87D0-511D-365AF3234003}"/>
              </a:ext>
            </a:extLst>
          </p:cNvPr>
          <p:cNvGrpSpPr>
            <a:grpSpLocks/>
          </p:cNvGrpSpPr>
          <p:nvPr/>
        </p:nvGrpSpPr>
        <p:grpSpPr bwMode="auto">
          <a:xfrm>
            <a:off x="7469181" y="2300579"/>
            <a:ext cx="1727200" cy="904875"/>
            <a:chOff x="4477" y="1385"/>
            <a:chExt cx="920" cy="570"/>
          </a:xfrm>
        </p:grpSpPr>
        <p:grpSp>
          <p:nvGrpSpPr>
            <p:cNvPr id="27" name="Group 98">
              <a:extLst>
                <a:ext uri="{FF2B5EF4-FFF2-40B4-BE49-F238E27FC236}">
                  <a16:creationId xmlns:a16="http://schemas.microsoft.com/office/drawing/2014/main" id="{77B266CE-9D47-E04F-214A-FFB46785D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6" y="1385"/>
              <a:ext cx="341" cy="570"/>
              <a:chOff x="5056" y="1385"/>
              <a:chExt cx="341" cy="570"/>
            </a:xfrm>
          </p:grpSpPr>
          <p:sp>
            <p:nvSpPr>
              <p:cNvPr id="33" name="Text Box 67">
                <a:extLst>
                  <a:ext uri="{FF2B5EF4-FFF2-40B4-BE49-F238E27FC236}">
                    <a16:creationId xmlns:a16="http://schemas.microsoft.com/office/drawing/2014/main" id="{1A58A882-D9C0-8D96-E791-738AB38C3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38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٧</a:t>
                </a:r>
              </a:p>
            </p:txBody>
          </p:sp>
          <p:sp>
            <p:nvSpPr>
              <p:cNvPr id="34" name="Line 68">
                <a:extLst>
                  <a:ext uri="{FF2B5EF4-FFF2-40B4-BE49-F238E27FC236}">
                    <a16:creationId xmlns:a16="http://schemas.microsoft.com/office/drawing/2014/main" id="{95DFD3C5-91A6-4E85-D540-5B3C424FE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5" y="1667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Text Box 69">
                <a:extLst>
                  <a:ext uri="{FF2B5EF4-FFF2-40B4-BE49-F238E27FC236}">
                    <a16:creationId xmlns:a16="http://schemas.microsoft.com/office/drawing/2014/main" id="{277ABBF8-1864-BEE1-230F-CE6715DD0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" y="16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٢</a:t>
                </a:r>
              </a:p>
            </p:txBody>
          </p:sp>
        </p:grpSp>
        <p:sp>
          <p:nvSpPr>
            <p:cNvPr id="28" name="Text Box 70">
              <a:extLst>
                <a:ext uri="{FF2B5EF4-FFF2-40B4-BE49-F238E27FC236}">
                  <a16:creationId xmlns:a16="http://schemas.microsoft.com/office/drawing/2014/main" id="{449DB034-6A8F-FC21-3969-EA10CA69D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" y="153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</a:p>
          </p:txBody>
        </p:sp>
        <p:grpSp>
          <p:nvGrpSpPr>
            <p:cNvPr id="29" name="Group 99">
              <a:extLst>
                <a:ext uri="{FF2B5EF4-FFF2-40B4-BE49-F238E27FC236}">
                  <a16:creationId xmlns:a16="http://schemas.microsoft.com/office/drawing/2014/main" id="{F926F8A1-20B8-B267-D9CA-40DCEE8F8A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" y="1431"/>
              <a:ext cx="341" cy="523"/>
              <a:chOff x="4477" y="1431"/>
              <a:chExt cx="341" cy="523"/>
            </a:xfrm>
          </p:grpSpPr>
          <p:sp>
            <p:nvSpPr>
              <p:cNvPr id="30" name="Text Box 72">
                <a:extLst>
                  <a:ext uri="{FF2B5EF4-FFF2-40B4-BE49-F238E27FC236}">
                    <a16:creationId xmlns:a16="http://schemas.microsoft.com/office/drawing/2014/main" id="{7F53F684-E78D-1E13-CC08-3E2394ED24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431"/>
                <a:ext cx="312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١٣</a:t>
                </a:r>
              </a:p>
            </p:txBody>
          </p:sp>
          <p:sp>
            <p:nvSpPr>
              <p:cNvPr id="31" name="Line 73">
                <a:extLst>
                  <a:ext uri="{FF2B5EF4-FFF2-40B4-BE49-F238E27FC236}">
                    <a16:creationId xmlns:a16="http://schemas.microsoft.com/office/drawing/2014/main" id="{23C9EDC3-8FA6-BA37-25F7-492ECE9D0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6" y="1668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C7FCFCA8-E875-DF89-DA1F-5A01B9524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1662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ن</a:t>
                </a:r>
              </a:p>
            </p:txBody>
          </p:sp>
        </p:grpSp>
      </p:grpSp>
      <p:sp>
        <p:nvSpPr>
          <p:cNvPr id="36" name="Rectangle 75">
            <a:extLst>
              <a:ext uri="{FF2B5EF4-FFF2-40B4-BE49-F238E27FC236}">
                <a16:creationId xmlns:a16="http://schemas.microsoft.com/office/drawing/2014/main" id="{C01AEC98-F8B8-164F-49A4-7107DD0DC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173" y="2786353"/>
            <a:ext cx="1648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ن × ٧ = ٧ ن</a:t>
            </a:r>
          </a:p>
        </p:txBody>
      </p:sp>
      <p:sp>
        <p:nvSpPr>
          <p:cNvPr id="37" name="AutoShape 76">
            <a:extLst>
              <a:ext uri="{FF2B5EF4-FFF2-40B4-BE49-F238E27FC236}">
                <a16:creationId xmlns:a16="http://schemas.microsoft.com/office/drawing/2014/main" id="{86BDA4AA-EAC9-4D71-917B-EFC8D38927EC}"/>
              </a:ext>
            </a:extLst>
          </p:cNvPr>
          <p:cNvSpPr>
            <a:spLocks noChangeArrowheads="1"/>
          </p:cNvSpPr>
          <p:nvPr/>
        </p:nvSpPr>
        <p:spPr bwMode="auto">
          <a:xfrm rot="9682313">
            <a:off x="8039093" y="2687928"/>
            <a:ext cx="827088" cy="179387"/>
          </a:xfrm>
          <a:prstGeom prst="notchedRightArrow">
            <a:avLst>
              <a:gd name="adj1" fmla="val 50000"/>
              <a:gd name="adj2" fmla="val 1152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AutoShape 77">
            <a:extLst>
              <a:ext uri="{FF2B5EF4-FFF2-40B4-BE49-F238E27FC236}">
                <a16:creationId xmlns:a16="http://schemas.microsoft.com/office/drawing/2014/main" id="{CDDAE523-C824-F30E-96CD-925897E501F5}"/>
              </a:ext>
            </a:extLst>
          </p:cNvPr>
          <p:cNvSpPr>
            <a:spLocks noChangeArrowheads="1"/>
          </p:cNvSpPr>
          <p:nvPr/>
        </p:nvSpPr>
        <p:spPr bwMode="auto">
          <a:xfrm rot="12368754">
            <a:off x="8024806" y="2667290"/>
            <a:ext cx="827087" cy="179388"/>
          </a:xfrm>
          <a:prstGeom prst="notchedRightArrow">
            <a:avLst>
              <a:gd name="adj1" fmla="val 50000"/>
              <a:gd name="adj2" fmla="val 11526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9" name="Rectangle 78">
            <a:extLst>
              <a:ext uri="{FF2B5EF4-FFF2-40B4-BE49-F238E27FC236}">
                <a16:creationId xmlns:a16="http://schemas.microsoft.com/office/drawing/2014/main" id="{BD765494-6768-F54E-20C0-2E1D9441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184" y="2392653"/>
            <a:ext cx="1749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٢ × ١٣ = ٢٦</a:t>
            </a:r>
          </a:p>
        </p:txBody>
      </p:sp>
      <p:sp>
        <p:nvSpPr>
          <p:cNvPr id="40" name="AutoShape 79">
            <a:extLst>
              <a:ext uri="{FF2B5EF4-FFF2-40B4-BE49-F238E27FC236}">
                <a16:creationId xmlns:a16="http://schemas.microsoft.com/office/drawing/2014/main" id="{0F04314E-5BCB-8574-E2A2-E4CAFEED8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893" y="24148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AutoShape 80">
            <a:extLst>
              <a:ext uri="{FF2B5EF4-FFF2-40B4-BE49-F238E27FC236}">
                <a16:creationId xmlns:a16="http://schemas.microsoft.com/office/drawing/2014/main" id="{74197A2C-71AA-4B44-1D96-22AA691F5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893" y="2846678"/>
            <a:ext cx="900113" cy="252412"/>
          </a:xfrm>
          <a:prstGeom prst="leftArrow">
            <a:avLst>
              <a:gd name="adj1" fmla="val 50000"/>
              <a:gd name="adj2" fmla="val 8915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2" name="Rectangle 82">
            <a:extLst>
              <a:ext uri="{FF2B5EF4-FFF2-40B4-BE49-F238E27FC236}">
                <a16:creationId xmlns:a16="http://schemas.microsoft.com/office/drawing/2014/main" id="{6693FE6F-545F-05FA-7331-72CA6B0F3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491" y="3638840"/>
            <a:ext cx="13051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٧ ن = ٢٦</a:t>
            </a:r>
          </a:p>
        </p:txBody>
      </p:sp>
      <p:grpSp>
        <p:nvGrpSpPr>
          <p:cNvPr id="43" name="Group 101">
            <a:extLst>
              <a:ext uri="{FF2B5EF4-FFF2-40B4-BE49-F238E27FC236}">
                <a16:creationId xmlns:a16="http://schemas.microsoft.com/office/drawing/2014/main" id="{5F09A4A0-F8FF-100A-FC2B-C6640BD22596}"/>
              </a:ext>
            </a:extLst>
          </p:cNvPr>
          <p:cNvGrpSpPr>
            <a:grpSpLocks/>
          </p:cNvGrpSpPr>
          <p:nvPr/>
        </p:nvGrpSpPr>
        <p:grpSpPr bwMode="auto">
          <a:xfrm>
            <a:off x="7793031" y="4353215"/>
            <a:ext cx="1082675" cy="919163"/>
            <a:chOff x="4513" y="2678"/>
            <a:chExt cx="682" cy="579"/>
          </a:xfrm>
        </p:grpSpPr>
        <p:grpSp>
          <p:nvGrpSpPr>
            <p:cNvPr id="44" name="Group 93">
              <a:extLst>
                <a:ext uri="{FF2B5EF4-FFF2-40B4-BE49-F238E27FC236}">
                  <a16:creationId xmlns:a16="http://schemas.microsoft.com/office/drawing/2014/main" id="{B3BCC3D5-B21B-695A-ABC7-B6C338112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8" y="2678"/>
              <a:ext cx="507" cy="579"/>
              <a:chOff x="3055" y="2436"/>
              <a:chExt cx="507" cy="579"/>
            </a:xfrm>
          </p:grpSpPr>
          <p:sp>
            <p:nvSpPr>
              <p:cNvPr id="46" name="Rectangle 83">
                <a:extLst>
                  <a:ext uri="{FF2B5EF4-FFF2-40B4-BE49-F238E27FC236}">
                    <a16:creationId xmlns:a16="http://schemas.microsoft.com/office/drawing/2014/main" id="{888CEDF3-FBD4-1E6C-5799-3316A642F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" y="2436"/>
                <a:ext cx="50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٧ </a:t>
                </a:r>
                <a:r>
                  <a:rPr lang="ar-SA" altLang="ar-SA" sz="2400" b="1" dirty="0" err="1"/>
                  <a:t>س</a:t>
                </a:r>
                <a:r>
                  <a:rPr lang="ar-SA" altLang="ar-SA" sz="2400" b="1" dirty="0"/>
                  <a:t> </a:t>
                </a:r>
              </a:p>
            </p:txBody>
          </p:sp>
          <p:sp>
            <p:nvSpPr>
              <p:cNvPr id="47" name="Rectangle 84">
                <a:extLst>
                  <a:ext uri="{FF2B5EF4-FFF2-40B4-BE49-F238E27FC236}">
                    <a16:creationId xmlns:a16="http://schemas.microsoft.com/office/drawing/2014/main" id="{2565CC4A-1744-9EDB-6602-BE939D342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2" y="2727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400" b="1" dirty="0"/>
                  <a:t>٧</a:t>
                </a:r>
              </a:p>
            </p:txBody>
          </p:sp>
          <p:sp>
            <p:nvSpPr>
              <p:cNvPr id="48" name="Line 85">
                <a:extLst>
                  <a:ext uri="{FF2B5EF4-FFF2-40B4-BE49-F238E27FC236}">
                    <a16:creationId xmlns:a16="http://schemas.microsoft.com/office/drawing/2014/main" id="{33B26E53-984E-0B9C-2FDC-E7659CC52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2727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5" name="Rectangle 86">
              <a:extLst>
                <a:ext uri="{FF2B5EF4-FFF2-40B4-BE49-F238E27FC236}">
                  <a16:creationId xmlns:a16="http://schemas.microsoft.com/office/drawing/2014/main" id="{863F1B57-D483-472B-C1A4-0E8A5570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8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9" name="Group 94">
            <a:extLst>
              <a:ext uri="{FF2B5EF4-FFF2-40B4-BE49-F238E27FC236}">
                <a16:creationId xmlns:a16="http://schemas.microsoft.com/office/drawing/2014/main" id="{69F44145-8293-E762-1AAC-C41D5563EA4E}"/>
              </a:ext>
            </a:extLst>
          </p:cNvPr>
          <p:cNvGrpSpPr>
            <a:grpSpLocks/>
          </p:cNvGrpSpPr>
          <p:nvPr/>
        </p:nvGrpSpPr>
        <p:grpSpPr bwMode="auto">
          <a:xfrm>
            <a:off x="7213593" y="4394490"/>
            <a:ext cx="571500" cy="877888"/>
            <a:chOff x="2515" y="2462"/>
            <a:chExt cx="360" cy="553"/>
          </a:xfrm>
        </p:grpSpPr>
        <p:sp>
          <p:nvSpPr>
            <p:cNvPr id="50" name="Rectangle 90">
              <a:extLst>
                <a:ext uri="{FF2B5EF4-FFF2-40B4-BE49-F238E27FC236}">
                  <a16:creationId xmlns:a16="http://schemas.microsoft.com/office/drawing/2014/main" id="{E63D047D-D4C8-9CD4-A3C4-D73F45375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462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٢٦</a:t>
              </a:r>
            </a:p>
          </p:txBody>
        </p:sp>
        <p:sp>
          <p:nvSpPr>
            <p:cNvPr id="51" name="Rectangle 91">
              <a:extLst>
                <a:ext uri="{FF2B5EF4-FFF2-40B4-BE49-F238E27FC236}">
                  <a16:creationId xmlns:a16="http://schemas.microsoft.com/office/drawing/2014/main" id="{5E0EA9DD-A36D-EA0C-41D5-29DDCC865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" y="2727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٧</a:t>
              </a:r>
            </a:p>
          </p:txBody>
        </p:sp>
        <p:sp>
          <p:nvSpPr>
            <p:cNvPr id="52" name="Line 92">
              <a:extLst>
                <a:ext uri="{FF2B5EF4-FFF2-40B4-BE49-F238E27FC236}">
                  <a16:creationId xmlns:a16="http://schemas.microsoft.com/office/drawing/2014/main" id="{39E136A0-726F-3903-80F7-2DA045695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727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3" name="Rectangle 95">
            <a:extLst>
              <a:ext uri="{FF2B5EF4-FFF2-40B4-BE49-F238E27FC236}">
                <a16:creationId xmlns:a16="http://schemas.microsoft.com/office/drawing/2014/main" id="{7DDED188-3420-3EA8-828E-560A907F9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193" y="543906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س =</a:t>
            </a:r>
          </a:p>
        </p:txBody>
      </p:sp>
      <p:sp>
        <p:nvSpPr>
          <p:cNvPr id="54" name="Rectangle 96">
            <a:extLst>
              <a:ext uri="{FF2B5EF4-FFF2-40B4-BE49-F238E27FC236}">
                <a16:creationId xmlns:a16="http://schemas.microsoft.com/office/drawing/2014/main" id="{EC2FD1B4-364D-CD57-B63E-454CEB1F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907" y="5496215"/>
            <a:ext cx="615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٣.٧</a:t>
            </a:r>
          </a:p>
        </p:txBody>
      </p:sp>
      <p:sp>
        <p:nvSpPr>
          <p:cNvPr id="55" name="Line 102">
            <a:extLst>
              <a:ext uri="{FF2B5EF4-FFF2-40B4-BE49-F238E27FC236}">
                <a16:creationId xmlns:a16="http://schemas.microsoft.com/office/drawing/2014/main" id="{426E62F7-3D46-1609-199E-85EB6F6394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93586" y="4405603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56" name="Line 103">
            <a:extLst>
              <a:ext uri="{FF2B5EF4-FFF2-40B4-BE49-F238E27FC236}">
                <a16:creationId xmlns:a16="http://schemas.microsoft.com/office/drawing/2014/main" id="{885620F4-5E3D-D8C8-8E30-03DBCEE08C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24631" y="4852371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9341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6" grpId="0"/>
      <p:bldP spid="39" grpId="0"/>
      <p:bldP spid="4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1255</Words>
  <Application>Microsoft Macintosh PowerPoint</Application>
  <PresentationFormat>شاشة عريضة</PresentationFormat>
  <Paragraphs>579</Paragraphs>
  <Slides>23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5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49</cp:revision>
  <dcterms:created xsi:type="dcterms:W3CDTF">2021-08-28T07:17:54Z</dcterms:created>
  <dcterms:modified xsi:type="dcterms:W3CDTF">2022-12-17T21:50:35Z</dcterms:modified>
</cp:coreProperties>
</file>