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sldIdLst>
    <p:sldId id="273" r:id="rId2"/>
    <p:sldId id="379" r:id="rId3"/>
    <p:sldId id="360" r:id="rId4"/>
    <p:sldId id="258" r:id="rId5"/>
    <p:sldId id="350" r:id="rId6"/>
    <p:sldId id="380" r:id="rId7"/>
    <p:sldId id="259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82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259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26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853CDEB6-E8AD-7D9F-345E-F1EFA619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059" y="227408"/>
            <a:ext cx="8677275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 dirty="0"/>
              <a:t>إذا كان طول ظل إشارة المرور ٣ م ، وطول ظل برج الهاتف في الوقت نفسه ٢١.٣ م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فما طول برج الهاتف إذا كان طول إشارة المرور مترين ؟</a:t>
            </a:r>
            <a:endParaRPr lang="en-US" altLang="en-US" sz="2400" b="1" dirty="0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3ED3DCDD-00AA-16D0-0BD6-992EBD395A32}"/>
              </a:ext>
            </a:extLst>
          </p:cNvPr>
          <p:cNvGrpSpPr>
            <a:grpSpLocks/>
          </p:cNvGrpSpPr>
          <p:nvPr/>
        </p:nvGrpSpPr>
        <p:grpSpPr bwMode="auto">
          <a:xfrm>
            <a:off x="7899259" y="1522808"/>
            <a:ext cx="2117725" cy="936625"/>
            <a:chOff x="3039" y="2432"/>
            <a:chExt cx="1334" cy="590"/>
          </a:xfrm>
        </p:grpSpPr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741E0CC0-91EE-695B-64FF-B537D695E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432"/>
              <a:ext cx="1143" cy="590"/>
              <a:chOff x="3230" y="2432"/>
              <a:chExt cx="1143" cy="590"/>
            </a:xfrm>
          </p:grpSpPr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71BC5AF0-7DFB-6BA5-25EA-3923A45A5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طول الإشارة</a:t>
                </a:r>
                <a:endParaRPr lang="en-US" altLang="en-US" sz="2400" b="1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id="{465105DB-9A26-E6DC-25E3-9D0BA8073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Text Box 13">
                <a:extLst>
                  <a:ext uri="{FF2B5EF4-FFF2-40B4-BE49-F238E27FC236}">
                    <a16:creationId xmlns:a16="http://schemas.microsoft.com/office/drawing/2014/main" id="{08548AEA-9034-89C7-7C92-4600AA89B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734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طول البرج</a:t>
                </a:r>
                <a:endParaRPr lang="en-US" altLang="en-US" sz="2400" b="1"/>
              </a:p>
            </p:txBody>
          </p:sp>
        </p:grp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3578260D-00F5-F26E-536E-792687F77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19" name="Text Box 15">
            <a:extLst>
              <a:ext uri="{FF2B5EF4-FFF2-40B4-BE49-F238E27FC236}">
                <a16:creationId xmlns:a16="http://schemas.microsoft.com/office/drawing/2014/main" id="{84546593-AA4B-1B6D-F894-28E67921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109" y="393580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 × طول البرج </a:t>
            </a:r>
            <a:endParaRPr lang="en-US" altLang="en-US" sz="2400" b="1"/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16F4E630-4A90-6C58-7BF6-15D403AA812A}"/>
              </a:ext>
            </a:extLst>
          </p:cNvPr>
          <p:cNvGrpSpPr>
            <a:grpSpLocks/>
          </p:cNvGrpSpPr>
          <p:nvPr/>
        </p:nvGrpSpPr>
        <p:grpSpPr bwMode="auto">
          <a:xfrm>
            <a:off x="6026009" y="1537095"/>
            <a:ext cx="1814513" cy="936625"/>
            <a:chOff x="3230" y="2432"/>
            <a:chExt cx="1143" cy="590"/>
          </a:xfrm>
        </p:grpSpPr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CAAC60E1-EE9D-45BD-95C9-72BDF53C3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432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ظل الإشارة</a:t>
              </a:r>
              <a:endParaRPr lang="en-US" altLang="en-US" sz="2400" b="1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C6E3C4E4-C3E7-23EB-FB7D-7DC75387F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19">
              <a:extLst>
                <a:ext uri="{FF2B5EF4-FFF2-40B4-BE49-F238E27FC236}">
                  <a16:creationId xmlns:a16="http://schemas.microsoft.com/office/drawing/2014/main" id="{8CB29BA0-8FE4-F218-E919-E840441E8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ظل البرج</a:t>
              </a:r>
              <a:endParaRPr lang="en-US" altLang="en-US" sz="2400" b="1"/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9B0B3E02-5EDA-8399-0AC6-B6C4DC47B5B7}"/>
              </a:ext>
            </a:extLst>
          </p:cNvPr>
          <p:cNvGrpSpPr>
            <a:grpSpLocks/>
          </p:cNvGrpSpPr>
          <p:nvPr/>
        </p:nvGrpSpPr>
        <p:grpSpPr bwMode="auto">
          <a:xfrm>
            <a:off x="7897672" y="2603895"/>
            <a:ext cx="2117725" cy="936625"/>
            <a:chOff x="3039" y="2432"/>
            <a:chExt cx="1334" cy="590"/>
          </a:xfrm>
        </p:grpSpPr>
        <p:grpSp>
          <p:nvGrpSpPr>
            <p:cNvPr id="25" name="Group 21">
              <a:extLst>
                <a:ext uri="{FF2B5EF4-FFF2-40B4-BE49-F238E27FC236}">
                  <a16:creationId xmlns:a16="http://schemas.microsoft.com/office/drawing/2014/main" id="{1568430B-45B3-5460-BBBB-89D5124A4A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432"/>
              <a:ext cx="1143" cy="590"/>
              <a:chOff x="3230" y="2432"/>
              <a:chExt cx="1143" cy="590"/>
            </a:xfrm>
          </p:grpSpPr>
          <p:sp>
            <p:nvSpPr>
              <p:cNvPr id="27" name="Text Box 22">
                <a:extLst>
                  <a:ext uri="{FF2B5EF4-FFF2-40B4-BE49-F238E27FC236}">
                    <a16:creationId xmlns:a16="http://schemas.microsoft.com/office/drawing/2014/main" id="{599142B1-25C2-3191-0981-E85FD21EFB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٢</a:t>
                </a:r>
                <a:endParaRPr lang="en-US" altLang="en-US" sz="2400" b="1"/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94062737-F994-FC61-10FD-C5979937D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9" name="Text Box 24">
                <a:extLst>
                  <a:ext uri="{FF2B5EF4-FFF2-40B4-BE49-F238E27FC236}">
                    <a16:creationId xmlns:a16="http://schemas.microsoft.com/office/drawing/2014/main" id="{18401FE4-5B68-A987-BE33-ECC8FD35A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734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طول البرج</a:t>
                </a:r>
                <a:endParaRPr lang="en-US" altLang="en-US" sz="2400" b="1"/>
              </a:p>
            </p:txBody>
          </p:sp>
        </p:grp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791BC4A1-90C2-BE44-8DD1-CAC78ECAD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0" name="Group 26">
            <a:extLst>
              <a:ext uri="{FF2B5EF4-FFF2-40B4-BE49-F238E27FC236}">
                <a16:creationId xmlns:a16="http://schemas.microsoft.com/office/drawing/2014/main" id="{FFD7646A-1332-DA8E-3D4C-50DC30DE2705}"/>
              </a:ext>
            </a:extLst>
          </p:cNvPr>
          <p:cNvGrpSpPr>
            <a:grpSpLocks/>
          </p:cNvGrpSpPr>
          <p:nvPr/>
        </p:nvGrpSpPr>
        <p:grpSpPr bwMode="auto">
          <a:xfrm>
            <a:off x="6997559" y="2618183"/>
            <a:ext cx="841375" cy="936625"/>
            <a:chOff x="3230" y="2432"/>
            <a:chExt cx="1143" cy="590"/>
          </a:xfrm>
        </p:grpSpPr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1BF9821E-0664-145D-7298-3DD190D5D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٣</a:t>
              </a:r>
              <a:endParaRPr lang="en-US" altLang="en-US" sz="2400" b="1"/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4281D5B4-FA0A-57BF-4B11-06230149D5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Text Box 29">
              <a:extLst>
                <a:ext uri="{FF2B5EF4-FFF2-40B4-BE49-F238E27FC236}">
                  <a16:creationId xmlns:a16="http://schemas.microsoft.com/office/drawing/2014/main" id="{BE4B85CA-E97D-CEC3-1A31-043D10825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٢١.٣</a:t>
              </a:r>
              <a:endParaRPr lang="en-US" altLang="en-US" sz="2400" b="1"/>
            </a:p>
          </p:txBody>
        </p:sp>
      </p:grpSp>
      <p:sp>
        <p:nvSpPr>
          <p:cNvPr id="34" name="Text Box 30">
            <a:extLst>
              <a:ext uri="{FF2B5EF4-FFF2-40B4-BE49-F238E27FC236}">
                <a16:creationId xmlns:a16="http://schemas.microsoft.com/office/drawing/2014/main" id="{5C3EE523-88AF-2FD4-856E-5A787385F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897" y="3983433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97DE9136-EB34-B83D-B73A-2A5585EEA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222" y="3954858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 × ٢١.٣</a:t>
            </a:r>
            <a:endParaRPr lang="en-US" altLang="en-US" sz="2400" b="1"/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476E3C9B-FD05-8216-FAC8-6708D4C5F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597" y="4727970"/>
            <a:ext cx="1836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 × طول البرج </a:t>
            </a:r>
            <a:endParaRPr lang="en-US" altLang="en-US" sz="2400" b="1"/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D3EA850C-98BD-AB3A-4E4E-AE3A6B5F9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897" y="475654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E37D4313-6EDE-BAE2-841E-FCC9E9B4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297" y="4727970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٤٢.٦</a:t>
            </a:r>
            <a:endParaRPr lang="en-US" altLang="en-US" sz="2400" b="1"/>
          </a:p>
        </p:txBody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24CAD895-DE0D-2FC5-FD96-1FF38CFC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859" y="5520133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طول البرج </a:t>
            </a:r>
            <a:endParaRPr lang="en-US" altLang="en-US" sz="2400" b="1"/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E2025669-9D02-2FC6-7DE5-4D7B75180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1722" y="554870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1" name="Text Box 37">
            <a:extLst>
              <a:ext uri="{FF2B5EF4-FFF2-40B4-BE49-F238E27FC236}">
                <a16:creationId xmlns:a16="http://schemas.microsoft.com/office/drawing/2014/main" id="{7D9E55BF-6941-B98B-9C51-CE64D43A9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097" y="5570933"/>
            <a:ext cx="151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٤٢.٦ ÷ ٣=</a:t>
            </a:r>
            <a:endParaRPr lang="en-US" altLang="en-US" sz="2400" b="1"/>
          </a:p>
        </p:txBody>
      </p:sp>
      <p:sp>
        <p:nvSpPr>
          <p:cNvPr id="42" name="Text Box 38">
            <a:extLst>
              <a:ext uri="{FF2B5EF4-FFF2-40B4-BE49-F238E27FC236}">
                <a16:creationId xmlns:a16="http://schemas.microsoft.com/office/drawing/2014/main" id="{A77147E7-118A-B512-E725-61E6816B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472" y="557410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١٤.٢ م</a:t>
            </a:r>
            <a:endParaRPr lang="en-US" altLang="en-US" sz="2400" b="1"/>
          </a:p>
        </p:txBody>
      </p:sp>
      <p:grpSp>
        <p:nvGrpSpPr>
          <p:cNvPr id="43" name="Group 51">
            <a:extLst>
              <a:ext uri="{FF2B5EF4-FFF2-40B4-BE49-F238E27FC236}">
                <a16:creationId xmlns:a16="http://schemas.microsoft.com/office/drawing/2014/main" id="{7E0A5DD7-83E5-4A8C-E1A6-7E05FD89BCC7}"/>
              </a:ext>
            </a:extLst>
          </p:cNvPr>
          <p:cNvGrpSpPr>
            <a:grpSpLocks/>
          </p:cNvGrpSpPr>
          <p:nvPr/>
        </p:nvGrpSpPr>
        <p:grpSpPr bwMode="auto">
          <a:xfrm>
            <a:off x="1885809" y="1848245"/>
            <a:ext cx="2951163" cy="3313113"/>
            <a:chOff x="476" y="1480"/>
            <a:chExt cx="1859" cy="2087"/>
          </a:xfrm>
        </p:grpSpPr>
        <p:sp>
          <p:nvSpPr>
            <p:cNvPr id="44" name="AutoShape 48">
              <a:extLst>
                <a:ext uri="{FF2B5EF4-FFF2-40B4-BE49-F238E27FC236}">
                  <a16:creationId xmlns:a16="http://schemas.microsoft.com/office/drawing/2014/main" id="{AB33AB97-AE95-2AE1-8063-25885ACC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480"/>
              <a:ext cx="1859" cy="208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grpSp>
          <p:nvGrpSpPr>
            <p:cNvPr id="45" name="Group 50">
              <a:extLst>
                <a:ext uri="{FF2B5EF4-FFF2-40B4-BE49-F238E27FC236}">
                  <a16:creationId xmlns:a16="http://schemas.microsoft.com/office/drawing/2014/main" id="{2E79A87F-C6E0-2F85-11B4-C1E513FAC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593"/>
              <a:ext cx="1384" cy="1823"/>
              <a:chOff x="816" y="1593"/>
              <a:chExt cx="1384" cy="1823"/>
            </a:xfrm>
          </p:grpSpPr>
          <p:grpSp>
            <p:nvGrpSpPr>
              <p:cNvPr id="46" name="Group 39">
                <a:extLst>
                  <a:ext uri="{FF2B5EF4-FFF2-40B4-BE49-F238E27FC236}">
                    <a16:creationId xmlns:a16="http://schemas.microsoft.com/office/drawing/2014/main" id="{5FCCA3B3-1932-3D30-966D-ACFBD5E91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6" y="1593"/>
                <a:ext cx="1008" cy="1512"/>
                <a:chOff x="3780" y="1440"/>
                <a:chExt cx="2520" cy="3780"/>
              </a:xfrm>
            </p:grpSpPr>
            <p:pic>
              <p:nvPicPr>
                <p:cNvPr id="53" name="Picture 40">
                  <a:extLst>
                    <a:ext uri="{FF2B5EF4-FFF2-40B4-BE49-F238E27FC236}">
                      <a16:creationId xmlns:a16="http://schemas.microsoft.com/office/drawing/2014/main" id="{3D08D23B-3692-88DA-B59E-65113BBA9D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0" y="1440"/>
                  <a:ext cx="540" cy="3780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AutoShape 41">
                  <a:extLst>
                    <a:ext uri="{FF2B5EF4-FFF2-40B4-BE49-F238E27FC236}">
                      <a16:creationId xmlns:a16="http://schemas.microsoft.com/office/drawing/2014/main" id="{509ED9B7-09A5-8C44-F2AC-5717E7746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0" y="5152"/>
                  <a:ext cx="1980" cy="68"/>
                </a:xfrm>
                <a:prstGeom prst="homePlate">
                  <a:avLst>
                    <a:gd name="adj" fmla="val 286728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ar-SA"/>
                </a:p>
              </p:txBody>
            </p:sp>
          </p:grpSp>
          <p:grpSp>
            <p:nvGrpSpPr>
              <p:cNvPr id="47" name="Group 42">
                <a:extLst>
                  <a:ext uri="{FF2B5EF4-FFF2-40B4-BE49-F238E27FC236}">
                    <a16:creationId xmlns:a16="http://schemas.microsoft.com/office/drawing/2014/main" id="{A7EF8863-A79D-2440-0213-8C01909D1C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809"/>
                <a:ext cx="520" cy="432"/>
                <a:chOff x="5806" y="1440"/>
                <a:chExt cx="1300" cy="1260"/>
              </a:xfrm>
            </p:grpSpPr>
            <p:pic>
              <p:nvPicPr>
                <p:cNvPr id="51" name="Picture 43">
                  <a:extLst>
                    <a:ext uri="{FF2B5EF4-FFF2-40B4-BE49-F238E27FC236}">
                      <a16:creationId xmlns:a16="http://schemas.microsoft.com/office/drawing/2014/main" id="{83BC735D-08E1-572A-B1E3-2FE7FBB803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6" y="1440"/>
                  <a:ext cx="298" cy="1260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" name="AutoShape 44">
                  <a:extLst>
                    <a:ext uri="{FF2B5EF4-FFF2-40B4-BE49-F238E27FC236}">
                      <a16:creationId xmlns:a16="http://schemas.microsoft.com/office/drawing/2014/main" id="{57B32BC3-1401-B860-1EB6-FF5345CCB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91" y="2517"/>
                  <a:ext cx="1015" cy="68"/>
                </a:xfrm>
                <a:prstGeom prst="homePlate">
                  <a:avLst>
                    <a:gd name="adj" fmla="val 242141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ar-SA"/>
                </a:p>
              </p:txBody>
            </p:sp>
          </p:grpSp>
          <p:sp>
            <p:nvSpPr>
              <p:cNvPr id="48" name="Text Box 45">
                <a:extLst>
                  <a:ext uri="{FF2B5EF4-FFF2-40B4-BE49-F238E27FC236}">
                    <a16:creationId xmlns:a16="http://schemas.microsoft.com/office/drawing/2014/main" id="{46C8B036-117A-4A60-2417-AE70A06C9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1" y="2203"/>
                <a:ext cx="318" cy="28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٣م</a:t>
                </a:r>
                <a:endParaRPr lang="en-US" altLang="en-US" sz="2400" b="1"/>
              </a:p>
            </p:txBody>
          </p:sp>
          <p:sp>
            <p:nvSpPr>
              <p:cNvPr id="49" name="Text Box 46">
                <a:extLst>
                  <a:ext uri="{FF2B5EF4-FFF2-40B4-BE49-F238E27FC236}">
                    <a16:creationId xmlns:a16="http://schemas.microsoft.com/office/drawing/2014/main" id="{619D4595-A98C-920C-0F3F-D747EB4B9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3" y="1899"/>
                <a:ext cx="318" cy="28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٢م</a:t>
                </a:r>
                <a:endParaRPr lang="en-US" altLang="en-US" sz="2400" b="1"/>
              </a:p>
            </p:txBody>
          </p:sp>
          <p:sp>
            <p:nvSpPr>
              <p:cNvPr id="50" name="Text Box 47">
                <a:extLst>
                  <a:ext uri="{FF2B5EF4-FFF2-40B4-BE49-F238E27FC236}">
                    <a16:creationId xmlns:a16="http://schemas.microsoft.com/office/drawing/2014/main" id="{BC373287-2341-E4A3-91F4-4B29F2D73C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6" y="3128"/>
                <a:ext cx="636" cy="28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en-US" sz="2400" b="1"/>
                  <a:t>٢١.٣ م</a:t>
                </a:r>
                <a:endParaRPr lang="en-US" altLang="en-US" sz="24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8671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82523ACC-7C4B-CAEF-203A-B419734AE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270" y="680378"/>
            <a:ext cx="6805612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الشكل المجاور يمثل تقاطعات أربعة شوارع ، جد طول الشارع أ ؟</a:t>
            </a:r>
            <a:r>
              <a:rPr lang="en-US" altLang="en-US" sz="2400"/>
              <a:t>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0CD1D9C-0D78-FD26-B0C9-2A4E5711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832" y="4388778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 × طول الشارع أ </a:t>
            </a:r>
            <a:endParaRPr lang="en-US" altLang="en-US" sz="2400" b="1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3B67D1F4-B848-3BAE-F094-C84DD38BCA6B}"/>
              </a:ext>
            </a:extLst>
          </p:cNvPr>
          <p:cNvGrpSpPr>
            <a:grpSpLocks/>
          </p:cNvGrpSpPr>
          <p:nvPr/>
        </p:nvGrpSpPr>
        <p:grpSpPr bwMode="auto">
          <a:xfrm>
            <a:off x="7513220" y="3056865"/>
            <a:ext cx="2117725" cy="936625"/>
            <a:chOff x="3039" y="2432"/>
            <a:chExt cx="1334" cy="590"/>
          </a:xfrm>
        </p:grpSpPr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C6E7B1FA-3A64-1C0B-8743-8E44780C8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432"/>
              <a:ext cx="1143" cy="590"/>
              <a:chOff x="3230" y="2432"/>
              <a:chExt cx="1143" cy="590"/>
            </a:xfrm>
          </p:grpSpPr>
          <p:sp>
            <p:nvSpPr>
              <p:cNvPr id="17" name="Text Box 19">
                <a:extLst>
                  <a:ext uri="{FF2B5EF4-FFF2-40B4-BE49-F238E27FC236}">
                    <a16:creationId xmlns:a16="http://schemas.microsoft.com/office/drawing/2014/main" id="{70C764BE-6E57-2B94-DC19-52AAEAEA0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طول الشارع أ</a:t>
                </a:r>
                <a:endParaRPr lang="en-US" altLang="en-US" sz="2400" b="1"/>
              </a:p>
            </p:txBody>
          </p:sp>
          <p:sp>
            <p:nvSpPr>
              <p:cNvPr id="18" name="Line 20">
                <a:extLst>
                  <a:ext uri="{FF2B5EF4-FFF2-40B4-BE49-F238E27FC236}">
                    <a16:creationId xmlns:a16="http://schemas.microsoft.com/office/drawing/2014/main" id="{A62871C7-CB0A-D10E-B30F-49467BA63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21">
                <a:extLst>
                  <a:ext uri="{FF2B5EF4-FFF2-40B4-BE49-F238E27FC236}">
                    <a16:creationId xmlns:a16="http://schemas.microsoft.com/office/drawing/2014/main" id="{FBB3E5EF-389A-4373-035E-80D73CFCC7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734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٦</a:t>
                </a:r>
                <a:endParaRPr lang="en-US" altLang="en-US" sz="2400" b="1"/>
              </a:p>
            </p:txBody>
          </p:sp>
        </p:grp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F87FF958-2075-9D80-4A82-03D3521A1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E6BA8C3B-26B1-B342-64AD-947B8D74FEB4}"/>
              </a:ext>
            </a:extLst>
          </p:cNvPr>
          <p:cNvGrpSpPr>
            <a:grpSpLocks/>
          </p:cNvGrpSpPr>
          <p:nvPr/>
        </p:nvGrpSpPr>
        <p:grpSpPr bwMode="auto">
          <a:xfrm>
            <a:off x="6613107" y="3071153"/>
            <a:ext cx="841375" cy="936625"/>
            <a:chOff x="3230" y="2432"/>
            <a:chExt cx="1143" cy="590"/>
          </a:xfrm>
        </p:grpSpPr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30ABC8DF-7740-4CE7-B0EC-D62E507572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٨</a:t>
              </a:r>
              <a:endParaRPr lang="en-US" altLang="en-US" sz="2400" b="1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9409AECB-0045-5632-2AC8-A50D9A5F1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DA984157-6655-F67B-F3C2-D9A63C9DB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٤</a:t>
              </a:r>
              <a:endParaRPr lang="en-US" altLang="en-US" sz="2400" b="1"/>
            </a:p>
          </p:txBody>
        </p:sp>
      </p:grpSp>
      <p:sp>
        <p:nvSpPr>
          <p:cNvPr id="24" name="Text Box 27">
            <a:extLst>
              <a:ext uri="{FF2B5EF4-FFF2-40B4-BE49-F238E27FC236}">
                <a16:creationId xmlns:a16="http://schemas.microsoft.com/office/drawing/2014/main" id="{45C0B5BC-C29F-52F8-5E5C-A14B854D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082" y="4407828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6B6D8982-1BB1-99A2-B6E3-3B515D811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207" y="4379253"/>
            <a:ext cx="90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٦ × ٨</a:t>
            </a:r>
            <a:endParaRPr lang="en-US" altLang="en-US" sz="2400" b="1"/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FD56350D-BB32-E125-14F6-125F799D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295" y="5180940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 × طول الشارع أ </a:t>
            </a:r>
            <a:endParaRPr lang="en-US" altLang="en-US" sz="2400" b="1"/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481D7AD8-7538-2031-0418-8F09F0439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320" y="520951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7163CD05-38EA-9626-3630-09C6BC31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720" y="5180940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٤٨</a:t>
            </a:r>
            <a:endParaRPr lang="en-US" altLang="en-US" sz="2400" b="1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8825D7C4-B1DA-6D83-5E2D-CA1D19F19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095" y="5973103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طول الشارع أ </a:t>
            </a:r>
            <a:endParaRPr lang="en-US" altLang="en-US" sz="2400" b="1"/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661F2704-75B5-CA4F-B590-24EABD8F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420" y="600167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id="{ACE6D894-902D-92ED-CB55-5C606CF8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107" y="6023903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٤٨ ÷ ٤=</a:t>
            </a:r>
            <a:endParaRPr lang="en-US" altLang="en-US" sz="2400" b="1"/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24224A46-3561-9E02-C62E-056202DD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2532" y="602707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١٢ كلم</a:t>
            </a:r>
            <a:endParaRPr lang="en-US" altLang="en-US" sz="2400" b="1"/>
          </a:p>
        </p:txBody>
      </p:sp>
      <p:pic>
        <p:nvPicPr>
          <p:cNvPr id="34" name="Picture 49">
            <a:extLst>
              <a:ext uri="{FF2B5EF4-FFF2-40B4-BE49-F238E27FC236}">
                <a16:creationId xmlns:a16="http://schemas.microsoft.com/office/drawing/2014/main" id="{3B14A76D-51CA-4282-3A7C-2C128962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57" y="2156753"/>
            <a:ext cx="29924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50">
            <a:extLst>
              <a:ext uri="{FF2B5EF4-FFF2-40B4-BE49-F238E27FC236}">
                <a16:creationId xmlns:a16="http://schemas.microsoft.com/office/drawing/2014/main" id="{BC5D75E2-69C8-319E-DFF2-3E0A233C0F0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53882" y="3452153"/>
            <a:ext cx="1331913" cy="1116012"/>
          </a:xfrm>
          <a:prstGeom prst="rtTriangl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36" name="AutoShape 53">
            <a:extLst>
              <a:ext uri="{FF2B5EF4-FFF2-40B4-BE49-F238E27FC236}">
                <a16:creationId xmlns:a16="http://schemas.microsoft.com/office/drawing/2014/main" id="{2371341F-FE32-7C88-9E20-87D2FB958E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9557" y="2156753"/>
            <a:ext cx="3060700" cy="2592387"/>
          </a:xfrm>
          <a:prstGeom prst="rtTriangle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37" name="Text Box 54">
            <a:extLst>
              <a:ext uri="{FF2B5EF4-FFF2-40B4-BE49-F238E27FC236}">
                <a16:creationId xmlns:a16="http://schemas.microsoft.com/office/drawing/2014/main" id="{A1EF9EF8-853A-0995-AA21-C0593F70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082" y="2131353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نعمل تناسب بين أضلاع المثلثين الأحمر والأزرق المتناظرة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882006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5">
            <a:extLst>
              <a:ext uri="{FF2B5EF4-FFF2-40B4-BE49-F238E27FC236}">
                <a16:creationId xmlns:a16="http://schemas.microsoft.com/office/drawing/2014/main" id="{7EB91DAB-9A70-04A4-3C7A-E7552884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526" y="665052"/>
            <a:ext cx="5329237" cy="10080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/>
              <a:t>حل التمرين التالي حيث المثلثان متشابهان :</a:t>
            </a:r>
          </a:p>
          <a:p>
            <a:pPr algn="r" rtl="1" eaLnBrk="1" hangingPunct="1">
              <a:defRPr/>
            </a:pPr>
            <a:r>
              <a:rPr lang="ar-SA" altLang="en-US" sz="2400" b="1"/>
              <a:t>    ما طول الشجرة ؟</a:t>
            </a:r>
            <a:r>
              <a:rPr lang="ar-SA" altLang="en-US"/>
              <a:t> </a:t>
            </a:r>
            <a:endParaRPr lang="en-US" altLang="en-US"/>
          </a:p>
        </p:txBody>
      </p:sp>
      <p:grpSp>
        <p:nvGrpSpPr>
          <p:cNvPr id="38" name="Group 6">
            <a:extLst>
              <a:ext uri="{FF2B5EF4-FFF2-40B4-BE49-F238E27FC236}">
                <a16:creationId xmlns:a16="http://schemas.microsoft.com/office/drawing/2014/main" id="{A0842DC8-1821-F7FE-6256-D0AD39EC7406}"/>
              </a:ext>
            </a:extLst>
          </p:cNvPr>
          <p:cNvGrpSpPr>
            <a:grpSpLocks/>
          </p:cNvGrpSpPr>
          <p:nvPr/>
        </p:nvGrpSpPr>
        <p:grpSpPr bwMode="auto">
          <a:xfrm>
            <a:off x="7453688" y="1960452"/>
            <a:ext cx="2117725" cy="936625"/>
            <a:chOff x="3039" y="2432"/>
            <a:chExt cx="1334" cy="590"/>
          </a:xfrm>
        </p:grpSpPr>
        <p:grpSp>
          <p:nvGrpSpPr>
            <p:cNvPr id="39" name="Group 7">
              <a:extLst>
                <a:ext uri="{FF2B5EF4-FFF2-40B4-BE49-F238E27FC236}">
                  <a16:creationId xmlns:a16="http://schemas.microsoft.com/office/drawing/2014/main" id="{889D0EC5-66DC-58C1-FF95-D9BC714DC5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432"/>
              <a:ext cx="1143" cy="590"/>
              <a:chOff x="3230" y="2432"/>
              <a:chExt cx="1143" cy="590"/>
            </a:xfrm>
          </p:grpSpPr>
          <p:sp>
            <p:nvSpPr>
              <p:cNvPr id="41" name="Text Box 8">
                <a:extLst>
                  <a:ext uri="{FF2B5EF4-FFF2-40B4-BE49-F238E27FC236}">
                    <a16:creationId xmlns:a16="http://schemas.microsoft.com/office/drawing/2014/main" id="{9EB38937-C981-B6CE-595B-0F6D672498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طول الشجرة</a:t>
                </a:r>
                <a:endParaRPr lang="en-US" altLang="en-US" sz="2400" b="1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995D14F9-108C-0F2C-3BBE-BA4A8F58C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Text Box 10">
                <a:extLst>
                  <a:ext uri="{FF2B5EF4-FFF2-40B4-BE49-F238E27FC236}">
                    <a16:creationId xmlns:a16="http://schemas.microsoft.com/office/drawing/2014/main" id="{DC8980DF-070D-5699-17D7-874E25F9C9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734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طول القطة</a:t>
                </a:r>
                <a:endParaRPr lang="en-US" altLang="en-US" sz="2400" b="1"/>
              </a:p>
            </p:txBody>
          </p:sp>
        </p:grp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C4BC3993-4832-02C5-1711-FCEFB8DDB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44" name="Text Box 12">
            <a:extLst>
              <a:ext uri="{FF2B5EF4-FFF2-40B4-BE49-F238E27FC236}">
                <a16:creationId xmlns:a16="http://schemas.microsoft.com/office/drawing/2014/main" id="{C2E3351D-564B-A1F4-7068-5F71601EF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213" y="4373452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٠.٣ × هـ</a:t>
            </a:r>
            <a:endParaRPr lang="en-US" altLang="en-US" sz="2400" b="1"/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935A622D-2EC8-AEA0-C4C5-656B6B1515DC}"/>
              </a:ext>
            </a:extLst>
          </p:cNvPr>
          <p:cNvGrpSpPr>
            <a:grpSpLocks/>
          </p:cNvGrpSpPr>
          <p:nvPr/>
        </p:nvGrpSpPr>
        <p:grpSpPr bwMode="auto">
          <a:xfrm>
            <a:off x="5580438" y="1974739"/>
            <a:ext cx="1814513" cy="936625"/>
            <a:chOff x="3230" y="2432"/>
            <a:chExt cx="1143" cy="590"/>
          </a:xfrm>
        </p:grpSpPr>
        <p:sp>
          <p:nvSpPr>
            <p:cNvPr id="46" name="Text Box 14">
              <a:extLst>
                <a:ext uri="{FF2B5EF4-FFF2-40B4-BE49-F238E27FC236}">
                  <a16:creationId xmlns:a16="http://schemas.microsoft.com/office/drawing/2014/main" id="{D2042BE3-28FD-96ED-743F-7D992D4DE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432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ظل الشجرة</a:t>
              </a:r>
              <a:endParaRPr lang="en-US" altLang="en-US" sz="2400" b="1"/>
            </a:p>
          </p:txBody>
        </p:sp>
        <p:sp>
          <p:nvSpPr>
            <p:cNvPr id="47" name="Line 15">
              <a:extLst>
                <a:ext uri="{FF2B5EF4-FFF2-40B4-BE49-F238E27FC236}">
                  <a16:creationId xmlns:a16="http://schemas.microsoft.com/office/drawing/2014/main" id="{EF5F0231-4DED-72DE-0623-EAFD8625E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Text Box 16">
              <a:extLst>
                <a:ext uri="{FF2B5EF4-FFF2-40B4-BE49-F238E27FC236}">
                  <a16:creationId xmlns:a16="http://schemas.microsoft.com/office/drawing/2014/main" id="{33EE895E-077E-FE54-4303-798DEE228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ظل القطة</a:t>
              </a:r>
              <a:endParaRPr lang="en-US" altLang="en-US" sz="2400" b="1"/>
            </a:p>
          </p:txBody>
        </p:sp>
      </p:grpSp>
      <p:grpSp>
        <p:nvGrpSpPr>
          <p:cNvPr id="49" name="Group 51">
            <a:extLst>
              <a:ext uri="{FF2B5EF4-FFF2-40B4-BE49-F238E27FC236}">
                <a16:creationId xmlns:a16="http://schemas.microsoft.com/office/drawing/2014/main" id="{D3E6B395-A4CA-7ED5-9C2C-6753D69CB360}"/>
              </a:ext>
            </a:extLst>
          </p:cNvPr>
          <p:cNvGrpSpPr>
            <a:grpSpLocks/>
          </p:cNvGrpSpPr>
          <p:nvPr/>
        </p:nvGrpSpPr>
        <p:grpSpPr bwMode="auto">
          <a:xfrm>
            <a:off x="8317288" y="3041539"/>
            <a:ext cx="1252538" cy="936625"/>
            <a:chOff x="4808" y="1956"/>
            <a:chExt cx="789" cy="590"/>
          </a:xfrm>
        </p:grpSpPr>
        <p:grpSp>
          <p:nvGrpSpPr>
            <p:cNvPr id="50" name="Group 18">
              <a:extLst>
                <a:ext uri="{FF2B5EF4-FFF2-40B4-BE49-F238E27FC236}">
                  <a16:creationId xmlns:a16="http://schemas.microsoft.com/office/drawing/2014/main" id="{90FC6C4A-E7AA-1F8D-AF25-82D33A2AA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52" name="Text Box 19">
                <a:extLst>
                  <a:ext uri="{FF2B5EF4-FFF2-40B4-BE49-F238E27FC236}">
                    <a16:creationId xmlns:a16="http://schemas.microsoft.com/office/drawing/2014/main" id="{B5B5501A-FE9B-7989-92B6-CD37BDA3E4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هـ</a:t>
                </a:r>
                <a:endParaRPr lang="en-US" altLang="en-US" sz="2400" b="1"/>
              </a:p>
            </p:txBody>
          </p:sp>
          <p:sp>
            <p:nvSpPr>
              <p:cNvPr id="53" name="Line 20">
                <a:extLst>
                  <a:ext uri="{FF2B5EF4-FFF2-40B4-BE49-F238E27FC236}">
                    <a16:creationId xmlns:a16="http://schemas.microsoft.com/office/drawing/2014/main" id="{F2D455B3-BAE6-96A3-0B18-A3F310EC2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Text Box 21">
                <a:extLst>
                  <a:ext uri="{FF2B5EF4-FFF2-40B4-BE49-F238E27FC236}">
                    <a16:creationId xmlns:a16="http://schemas.microsoft.com/office/drawing/2014/main" id="{EF63AB13-5416-D148-D546-1BFBDEBBA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٠.٤٥</a:t>
                </a:r>
                <a:endParaRPr lang="en-US" altLang="en-US" sz="2400" b="1"/>
              </a:p>
            </p:txBody>
          </p:sp>
        </p:grpSp>
        <p:sp>
          <p:nvSpPr>
            <p:cNvPr id="51" name="Text Box 22">
              <a:extLst>
                <a:ext uri="{FF2B5EF4-FFF2-40B4-BE49-F238E27FC236}">
                  <a16:creationId xmlns:a16="http://schemas.microsoft.com/office/drawing/2014/main" id="{4FA539C8-69D8-2671-A674-E80F1C9F0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55" name="Group 23">
            <a:extLst>
              <a:ext uri="{FF2B5EF4-FFF2-40B4-BE49-F238E27FC236}">
                <a16:creationId xmlns:a16="http://schemas.microsoft.com/office/drawing/2014/main" id="{073B80EC-9992-18C0-1164-7C7F81983F5D}"/>
              </a:ext>
            </a:extLst>
          </p:cNvPr>
          <p:cNvGrpSpPr>
            <a:grpSpLocks/>
          </p:cNvGrpSpPr>
          <p:nvPr/>
        </p:nvGrpSpPr>
        <p:grpSpPr bwMode="auto">
          <a:xfrm>
            <a:off x="7439401" y="3055827"/>
            <a:ext cx="841375" cy="936625"/>
            <a:chOff x="3230" y="2432"/>
            <a:chExt cx="1143" cy="590"/>
          </a:xfrm>
        </p:grpSpPr>
        <p:sp>
          <p:nvSpPr>
            <p:cNvPr id="56" name="Text Box 24">
              <a:extLst>
                <a:ext uri="{FF2B5EF4-FFF2-40B4-BE49-F238E27FC236}">
                  <a16:creationId xmlns:a16="http://schemas.microsoft.com/office/drawing/2014/main" id="{678956A8-9A70-4123-8A0E-87EED4ED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٢.٢</a:t>
              </a:r>
              <a:endParaRPr lang="en-US" altLang="en-US" sz="2400" b="1"/>
            </a:p>
          </p:txBody>
        </p:sp>
        <p:sp>
          <p:nvSpPr>
            <p:cNvPr id="57" name="Line 25">
              <a:extLst>
                <a:ext uri="{FF2B5EF4-FFF2-40B4-BE49-F238E27FC236}">
                  <a16:creationId xmlns:a16="http://schemas.microsoft.com/office/drawing/2014/main" id="{DFFBC3E0-0801-65CF-CEA4-18FB93BF9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Text Box 26">
              <a:extLst>
                <a:ext uri="{FF2B5EF4-FFF2-40B4-BE49-F238E27FC236}">
                  <a16:creationId xmlns:a16="http://schemas.microsoft.com/office/drawing/2014/main" id="{04CAFC41-B55C-56F6-E72B-613AEBEE7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٠.٣</a:t>
              </a:r>
              <a:endParaRPr lang="en-US" altLang="en-US" sz="2400" b="1"/>
            </a:p>
          </p:txBody>
        </p:sp>
      </p:grpSp>
      <p:sp>
        <p:nvSpPr>
          <p:cNvPr id="59" name="Text Box 27">
            <a:extLst>
              <a:ext uri="{FF2B5EF4-FFF2-40B4-BE49-F238E27FC236}">
                <a16:creationId xmlns:a16="http://schemas.microsoft.com/office/drawing/2014/main" id="{D06AE6B6-2583-CB24-B781-5958B0890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151" y="4421077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B7EDA6BD-5CBD-76F7-CC4F-8E9820A8F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038" y="4392502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٢.٢ × ٠.٤٥</a:t>
            </a:r>
            <a:endParaRPr lang="en-US" altLang="en-US" sz="2400" b="1"/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2F8DBCF9-5FF2-DB55-748E-74E32665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288" y="5165614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٠.٣ هـ =</a:t>
            </a:r>
            <a:endParaRPr lang="en-US" altLang="en-US" sz="2400" b="1"/>
          </a:p>
        </p:txBody>
      </p:sp>
      <p:sp>
        <p:nvSpPr>
          <p:cNvPr id="62" name="Text Box 31">
            <a:extLst>
              <a:ext uri="{FF2B5EF4-FFF2-40B4-BE49-F238E27FC236}">
                <a16:creationId xmlns:a16="http://schemas.microsoft.com/office/drawing/2014/main" id="{956C0B61-8CEA-EB30-D8EA-898D0CFB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076" y="5165614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٠.٩٩</a:t>
            </a:r>
            <a:endParaRPr lang="en-US" altLang="en-US" sz="2400" b="1"/>
          </a:p>
        </p:txBody>
      </p:sp>
      <p:sp>
        <p:nvSpPr>
          <p:cNvPr id="63" name="Text Box 32">
            <a:extLst>
              <a:ext uri="{FF2B5EF4-FFF2-40B4-BE49-F238E27FC236}">
                <a16:creationId xmlns:a16="http://schemas.microsoft.com/office/drawing/2014/main" id="{9DEAC5D0-813D-BD77-ABEE-F6365414F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7038" y="5957777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هـ =</a:t>
            </a:r>
            <a:endParaRPr lang="en-US" altLang="en-US" sz="2400" b="1"/>
          </a:p>
        </p:txBody>
      </p:sp>
      <p:sp>
        <p:nvSpPr>
          <p:cNvPr id="64" name="Text Box 34">
            <a:extLst>
              <a:ext uri="{FF2B5EF4-FFF2-40B4-BE49-F238E27FC236}">
                <a16:creationId xmlns:a16="http://schemas.microsoft.com/office/drawing/2014/main" id="{1DD8DB72-9C57-0ED9-58DB-EFEC7A0C2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763" y="6008577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٠.٩٩ ÷ ٠.٣ =</a:t>
            </a:r>
            <a:endParaRPr lang="en-US" altLang="en-US" sz="2400" b="1"/>
          </a:p>
        </p:txBody>
      </p:sp>
      <p:sp>
        <p:nvSpPr>
          <p:cNvPr id="65" name="Text Box 35">
            <a:extLst>
              <a:ext uri="{FF2B5EF4-FFF2-40B4-BE49-F238E27FC236}">
                <a16:creationId xmlns:a16="http://schemas.microsoft.com/office/drawing/2014/main" id="{A7807CEF-8891-108D-A1DB-A3E07EFA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113" y="6011752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٣.٣</a:t>
            </a:r>
            <a:endParaRPr lang="en-US" altLang="en-US" sz="2400" b="1"/>
          </a:p>
        </p:txBody>
      </p:sp>
      <p:pic>
        <p:nvPicPr>
          <p:cNvPr id="67" name="Picture 50">
            <a:extLst>
              <a:ext uri="{FF2B5EF4-FFF2-40B4-BE49-F238E27FC236}">
                <a16:creationId xmlns:a16="http://schemas.microsoft.com/office/drawing/2014/main" id="{2BF10230-0A41-06F5-DC4E-0636F6FA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3" y="2141427"/>
            <a:ext cx="34210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AutoShape 52">
            <a:extLst>
              <a:ext uri="{FF2B5EF4-FFF2-40B4-BE49-F238E27FC236}">
                <a16:creationId xmlns:a16="http://schemas.microsoft.com/office/drawing/2014/main" id="{5CB0ADBC-5B22-642F-ECE0-3E2889143B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99463" y="6014927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69" name="Text Box 53">
            <a:extLst>
              <a:ext uri="{FF2B5EF4-FFF2-40B4-BE49-F238E27FC236}">
                <a16:creationId xmlns:a16="http://schemas.microsoft.com/office/drawing/2014/main" id="{3873624E-6BFE-1EE9-45EC-DBCDEC1E3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763" y="5994289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طول الشجرة = ٣.٣ م</a:t>
            </a:r>
            <a:endParaRPr lang="en-US" altLang="en-US" sz="2400" b="1"/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C54AFB55-2254-6D9E-024E-48B99F71B1FE}"/>
              </a:ext>
            </a:extLst>
          </p:cNvPr>
          <p:cNvSpPr/>
          <p:nvPr/>
        </p:nvSpPr>
        <p:spPr>
          <a:xfrm rot="385153">
            <a:off x="9809638" y="17140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9017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4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F7191BB-9F8B-4F23-0582-4A5B8A1FCA80}"/>
              </a:ext>
            </a:extLst>
          </p:cNvPr>
          <p:cNvSpPr/>
          <p:nvPr/>
        </p:nvSpPr>
        <p:spPr>
          <a:xfrm rot="385153">
            <a:off x="9809638" y="17140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59440255-4D83-BD1D-EB1B-B37D32296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409" y="757633"/>
            <a:ext cx="7958137" cy="1512887"/>
          </a:xfrm>
          <a:prstGeom prst="octagon">
            <a:avLst>
              <a:gd name="adj" fmla="val 2928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D4C659F1-CBF1-661E-1EA2-BC4DC1D1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5996" y="403423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٣.٥ × هـ</a:t>
            </a:r>
            <a:endParaRPr lang="en-US" altLang="en-US" sz="2400" b="1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68C3E05A-DF67-50EC-1053-1330F5F338F8}"/>
              </a:ext>
            </a:extLst>
          </p:cNvPr>
          <p:cNvGrpSpPr>
            <a:grpSpLocks/>
          </p:cNvGrpSpPr>
          <p:nvPr/>
        </p:nvGrpSpPr>
        <p:grpSpPr bwMode="auto">
          <a:xfrm>
            <a:off x="8391071" y="2702320"/>
            <a:ext cx="1252538" cy="936625"/>
            <a:chOff x="4808" y="1956"/>
            <a:chExt cx="789" cy="590"/>
          </a:xfrm>
        </p:grpSpPr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10D426AD-CCD3-CAD9-0E7A-BEF2BFDF84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7" name="Text Box 19">
                <a:extLst>
                  <a:ext uri="{FF2B5EF4-FFF2-40B4-BE49-F238E27FC236}">
                    <a16:creationId xmlns:a16="http://schemas.microsoft.com/office/drawing/2014/main" id="{F341ECD9-D9C0-28F4-FBA5-48F67D646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هـ</a:t>
                </a:r>
                <a:endParaRPr lang="en-US" altLang="en-US" sz="2400" b="1"/>
              </a:p>
            </p:txBody>
          </p:sp>
          <p:sp>
            <p:nvSpPr>
              <p:cNvPr id="18" name="Line 20">
                <a:extLst>
                  <a:ext uri="{FF2B5EF4-FFF2-40B4-BE49-F238E27FC236}">
                    <a16:creationId xmlns:a16="http://schemas.microsoft.com/office/drawing/2014/main" id="{6EFDD7A4-41D4-CC89-9EC4-555A499E4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21">
                <a:extLst>
                  <a:ext uri="{FF2B5EF4-FFF2-40B4-BE49-F238E27FC236}">
                    <a16:creationId xmlns:a16="http://schemas.microsoft.com/office/drawing/2014/main" id="{46687D15-7BF8-2182-42EB-A0F00D4FF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١٥</a:t>
                </a:r>
                <a:endParaRPr lang="en-US" altLang="en-US" sz="2400" b="1"/>
              </a:p>
            </p:txBody>
          </p:sp>
        </p:grp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C48A29C8-547B-F659-1CB2-6A545C703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D249D0E6-E7CB-F96A-287D-6AA132B19094}"/>
              </a:ext>
            </a:extLst>
          </p:cNvPr>
          <p:cNvGrpSpPr>
            <a:grpSpLocks/>
          </p:cNvGrpSpPr>
          <p:nvPr/>
        </p:nvGrpSpPr>
        <p:grpSpPr bwMode="auto">
          <a:xfrm>
            <a:off x="7513184" y="2716608"/>
            <a:ext cx="841375" cy="936625"/>
            <a:chOff x="3230" y="2432"/>
            <a:chExt cx="1143" cy="590"/>
          </a:xfrm>
        </p:grpSpPr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402C037E-5A5E-981C-3CE9-07AE05BDB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١٥</a:t>
              </a:r>
              <a:endParaRPr lang="en-US" altLang="en-US" sz="2400" b="1"/>
            </a:p>
          </p:txBody>
        </p:sp>
        <p:sp>
          <p:nvSpPr>
            <p:cNvPr id="22" name="Line 25">
              <a:extLst>
                <a:ext uri="{FF2B5EF4-FFF2-40B4-BE49-F238E27FC236}">
                  <a16:creationId xmlns:a16="http://schemas.microsoft.com/office/drawing/2014/main" id="{47440A35-17B8-6205-1900-5CBF684D2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B961946F-552F-8762-4F14-B142C5C72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٣.٥</a:t>
              </a:r>
              <a:endParaRPr lang="en-US" altLang="en-US" sz="2400" b="1"/>
            </a:p>
          </p:txBody>
        </p:sp>
      </p:grpSp>
      <p:sp>
        <p:nvSpPr>
          <p:cNvPr id="24" name="Text Box 27">
            <a:extLst>
              <a:ext uri="{FF2B5EF4-FFF2-40B4-BE49-F238E27FC236}">
                <a16:creationId xmlns:a16="http://schemas.microsoft.com/office/drawing/2014/main" id="{AD5BA9AC-7F5F-FA3F-93B2-B7D64D9CE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934" y="4081858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55BB7E5D-8F86-0384-DDA1-D845E285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821" y="4053283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١٥ × ١٥</a:t>
            </a:r>
            <a:endParaRPr lang="en-US" altLang="en-US" sz="2400" b="1"/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90CCB5C9-4524-A44E-093A-0F799436F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071" y="4826395"/>
            <a:ext cx="126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٣.٥ هـ =</a:t>
            </a:r>
            <a:endParaRPr lang="en-US" altLang="en-US" sz="2400" b="1"/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A5EA2985-9A3A-7880-1081-B6A92E946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859" y="482639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٢٢٥</a:t>
            </a:r>
            <a:endParaRPr lang="en-US" altLang="en-US" sz="2400" b="1"/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76A99C9B-70AD-4FED-0227-4D5E94BE8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821" y="561855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هـ =</a:t>
            </a:r>
            <a:endParaRPr lang="en-US" altLang="en-US" sz="2400" b="1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254E1C32-D6BF-E3B8-2116-31D8577E8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546" y="566935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٢٢٥ ÷ ٣.٥ =</a:t>
            </a:r>
            <a:endParaRPr lang="en-US" altLang="en-US" sz="2400" b="1"/>
          </a:p>
        </p:txBody>
      </p:sp>
      <p:sp>
        <p:nvSpPr>
          <p:cNvPr id="30" name="Text Box 33">
            <a:extLst>
              <a:ext uri="{FF2B5EF4-FFF2-40B4-BE49-F238E27FC236}">
                <a16:creationId xmlns:a16="http://schemas.microsoft.com/office/drawing/2014/main" id="{C52B0304-740E-8254-C7E9-E4818E0A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896" y="567253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٦٤.٣</a:t>
            </a:r>
            <a:endParaRPr lang="en-US" altLang="en-US" sz="2400" b="1"/>
          </a:p>
        </p:txBody>
      </p:sp>
      <p:sp>
        <p:nvSpPr>
          <p:cNvPr id="31" name="AutoShape 36">
            <a:extLst>
              <a:ext uri="{FF2B5EF4-FFF2-40B4-BE49-F238E27FC236}">
                <a16:creationId xmlns:a16="http://schemas.microsoft.com/office/drawing/2014/main" id="{FBE6CA51-AF58-3665-6421-6F34EDA937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73246" y="5675708"/>
            <a:ext cx="971550" cy="4683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92CDF944-CA73-0606-8C13-CE82521AC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546" y="565507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ارتفاع البناية = ٦٤.٣ م</a:t>
            </a:r>
            <a:endParaRPr lang="en-US" altLang="en-US" sz="2400" b="1"/>
          </a:p>
        </p:txBody>
      </p:sp>
      <p:sp>
        <p:nvSpPr>
          <p:cNvPr id="34" name="Text Box 39">
            <a:extLst>
              <a:ext uri="{FF2B5EF4-FFF2-40B4-BE49-F238E27FC236}">
                <a16:creationId xmlns:a16="http://schemas.microsoft.com/office/drawing/2014/main" id="{5AD872A0-067C-5F0E-8B41-4A6E3AD19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134" y="973533"/>
            <a:ext cx="6875462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افترض أن المثلثات متشابهة . اكتب تناسبا ، وحل المسألة :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56D2206B-5025-3AEA-E774-44C830D9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184" y="1632345"/>
            <a:ext cx="2411412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ما ارتفاع هذه البناية</a:t>
            </a:r>
            <a:r>
              <a:rPr lang="ar-SA" altLang="en-US" sz="2400"/>
              <a:t> ؟</a:t>
            </a:r>
            <a:endParaRPr lang="en-US" altLang="en-US" sz="2400"/>
          </a:p>
        </p:txBody>
      </p:sp>
      <p:pic>
        <p:nvPicPr>
          <p:cNvPr id="36" name="Picture 42">
            <a:extLst>
              <a:ext uri="{FF2B5EF4-FFF2-40B4-BE49-F238E27FC236}">
                <a16:creationId xmlns:a16="http://schemas.microsoft.com/office/drawing/2014/main" id="{5455C629-FD63-97B6-EA18-0CC52508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09" y="2702320"/>
            <a:ext cx="3240087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731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F7191BB-9F8B-4F23-0582-4A5B8A1FCA80}"/>
              </a:ext>
            </a:extLst>
          </p:cNvPr>
          <p:cNvSpPr/>
          <p:nvPr/>
        </p:nvSpPr>
        <p:spPr>
          <a:xfrm rot="385153">
            <a:off x="9809638" y="17140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1A1B318-90D2-5890-E240-D35A9CFA8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038" y="721410"/>
            <a:ext cx="7958137" cy="1512887"/>
          </a:xfrm>
          <a:prstGeom prst="octagon">
            <a:avLst>
              <a:gd name="adj" fmla="val 2928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E1C8C35-1C54-10C2-BAA2-897CED998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038" y="3998010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 × هـ</a:t>
            </a:r>
            <a:endParaRPr lang="en-US" altLang="en-US" sz="2400" b="1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2339E8B0-FC8B-3066-0E8F-45A5440248F6}"/>
              </a:ext>
            </a:extLst>
          </p:cNvPr>
          <p:cNvGrpSpPr>
            <a:grpSpLocks/>
          </p:cNvGrpSpPr>
          <p:nvPr/>
        </p:nvGrpSpPr>
        <p:grpSpPr bwMode="auto">
          <a:xfrm>
            <a:off x="8871700" y="2666097"/>
            <a:ext cx="1252538" cy="936625"/>
            <a:chOff x="4808" y="1956"/>
            <a:chExt cx="789" cy="590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86B3178D-4A1F-1628-E47E-22E0B4AC9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58CF0508-0CBE-7FBF-B14F-DB27301428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هـ</a:t>
                </a:r>
                <a:endParaRPr lang="en-US" altLang="en-US" sz="2400" b="1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9298F3A3-0C3A-C660-5946-18BF1FFDE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E6771CAB-8BA6-7D4B-C293-53DAF797E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٧</a:t>
                </a:r>
                <a:endParaRPr lang="en-US" altLang="en-US" sz="2400" b="1"/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02205767-9A3C-E557-C9AF-3D34B363D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403607F8-FEB7-3D94-65D4-1AE1FD4C4F92}"/>
              </a:ext>
            </a:extLst>
          </p:cNvPr>
          <p:cNvGrpSpPr>
            <a:grpSpLocks/>
          </p:cNvGrpSpPr>
          <p:nvPr/>
        </p:nvGrpSpPr>
        <p:grpSpPr bwMode="auto">
          <a:xfrm>
            <a:off x="7993813" y="2680385"/>
            <a:ext cx="841375" cy="936625"/>
            <a:chOff x="3230" y="2432"/>
            <a:chExt cx="1143" cy="590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421E3D6E-81CA-9868-780D-905C25600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٦</a:t>
              </a:r>
              <a:endParaRPr lang="en-US" altLang="en-US" sz="2400" b="1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831FE6FA-1924-9476-EB01-EA555251E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50A1D8D4-6BD6-2EE1-537C-477E679A5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٢</a:t>
              </a:r>
              <a:endParaRPr lang="en-US" altLang="en-US" sz="2400" b="1"/>
            </a:p>
          </p:txBody>
        </p:sp>
      </p:grpSp>
      <p:sp>
        <p:nvSpPr>
          <p:cNvPr id="24" name="Text Box 17">
            <a:extLst>
              <a:ext uri="{FF2B5EF4-FFF2-40B4-BE49-F238E27FC236}">
                <a16:creationId xmlns:a16="http://schemas.microsoft.com/office/drawing/2014/main" id="{EAC5B01F-5AEC-FBEF-4A16-7A37FD053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488" y="404563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A7282D6F-5CB9-3C05-4020-16EFD1336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375" y="4017060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٦ × ٧</a:t>
            </a:r>
            <a:endParaRPr lang="en-US" altLang="en-US" sz="2400" b="1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F4977816-D872-1E05-7E4B-258C361F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038" y="4790172"/>
            <a:ext cx="97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 هـ =</a:t>
            </a:r>
            <a:endParaRPr lang="en-US" altLang="en-US" sz="2400" b="1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29B7D6E6-18D8-27D4-554B-504A813C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800" y="4790172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٤٢</a:t>
            </a:r>
            <a:endParaRPr lang="en-US" altLang="en-US" sz="2400" b="1"/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91BC6ABA-3721-F59A-A492-D9E29BDDB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1450" y="558233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هـ =</a:t>
            </a:r>
            <a:endParaRPr lang="en-US" altLang="en-US" sz="2400" b="1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BF67055E-F3A3-B234-4ED0-AA734F2AA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000" y="5633135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٤٢ ÷ ٢ =</a:t>
            </a:r>
            <a:endParaRPr lang="en-US" altLang="en-US" sz="2400" b="1"/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93297A78-BD16-8242-6D9C-11996FEF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2450" y="563631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٢١</a:t>
            </a:r>
            <a:endParaRPr lang="en-US" altLang="en-US" sz="2400" b="1"/>
          </a:p>
        </p:txBody>
      </p:sp>
      <p:sp>
        <p:nvSpPr>
          <p:cNvPr id="31" name="AutoShape 24">
            <a:extLst>
              <a:ext uri="{FF2B5EF4-FFF2-40B4-BE49-F238E27FC236}">
                <a16:creationId xmlns:a16="http://schemas.microsoft.com/office/drawing/2014/main" id="{FFA1D933-7288-4EA5-18AD-DAE8C912AD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53875" y="5637897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0908BA88-10DB-AC41-8FD0-9B687ED3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5375" y="5617260"/>
            <a:ext cx="306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ارتفاع العلم الأحمر = ٢١ م</a:t>
            </a:r>
            <a:endParaRPr lang="en-US" altLang="en-US" sz="2400" b="1"/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97A502A2-0100-ECA5-6365-8FE90019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763" y="937310"/>
            <a:ext cx="6875462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افترض أن المثلثات متشابهة . اكتب تناسبا ، وحل المسألة :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3067BF89-1266-0592-DD10-0A745077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425" y="1596122"/>
            <a:ext cx="25908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ما ارتفاع العلم الأحمر ؟</a:t>
            </a:r>
            <a:r>
              <a:rPr lang="en-US" altLang="en-US" sz="2400"/>
              <a:t> </a:t>
            </a:r>
          </a:p>
        </p:txBody>
      </p:sp>
      <p:pic>
        <p:nvPicPr>
          <p:cNvPr id="36" name="Picture 30">
            <a:extLst>
              <a:ext uri="{FF2B5EF4-FFF2-40B4-BE49-F238E27FC236}">
                <a16:creationId xmlns:a16="http://schemas.microsoft.com/office/drawing/2014/main" id="{07AA6F76-3118-D661-1F43-A42BBE5F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63" y="2629585"/>
            <a:ext cx="2700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306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F7191BB-9F8B-4F23-0582-4A5B8A1FCA80}"/>
              </a:ext>
            </a:extLst>
          </p:cNvPr>
          <p:cNvSpPr/>
          <p:nvPr/>
        </p:nvSpPr>
        <p:spPr>
          <a:xfrm rot="385153">
            <a:off x="9809638" y="17140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490CD60F-C978-7309-6660-A77168008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837" y="788999"/>
            <a:ext cx="7958137" cy="1512887"/>
          </a:xfrm>
          <a:prstGeom prst="octagon">
            <a:avLst>
              <a:gd name="adj" fmla="val 2928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022237D-B77B-FCAF-70A5-80B9C651C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474" y="4065599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٨ × س =</a:t>
            </a:r>
            <a:endParaRPr lang="en-US" altLang="en-US" sz="2400" b="1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E3E20C19-F6FE-9400-5885-30A1405426DD}"/>
              </a:ext>
            </a:extLst>
          </p:cNvPr>
          <p:cNvGrpSpPr>
            <a:grpSpLocks/>
          </p:cNvGrpSpPr>
          <p:nvPr/>
        </p:nvGrpSpPr>
        <p:grpSpPr bwMode="auto">
          <a:xfrm>
            <a:off x="8738499" y="2733686"/>
            <a:ext cx="1252538" cy="936625"/>
            <a:chOff x="4808" y="1956"/>
            <a:chExt cx="789" cy="590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978E6F15-B814-C6BF-94A8-43EFF74AA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E4985BDB-BEBF-2579-9325-D0991EC335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790CBB14-89CE-7644-C8DB-AF4285514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24C984B5-7926-468E-B250-425EE41815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١٢</a:t>
                </a:r>
                <a:endParaRPr lang="en-US" altLang="en-US" sz="2400" b="1"/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58F4ACB5-4256-D264-3CE7-BB1E4A63C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A893534C-2A97-ED7C-7FF9-4FB37336EE7D}"/>
              </a:ext>
            </a:extLst>
          </p:cNvPr>
          <p:cNvGrpSpPr>
            <a:grpSpLocks/>
          </p:cNvGrpSpPr>
          <p:nvPr/>
        </p:nvGrpSpPr>
        <p:grpSpPr bwMode="auto">
          <a:xfrm>
            <a:off x="7860612" y="2747974"/>
            <a:ext cx="841375" cy="936625"/>
            <a:chOff x="3230" y="2432"/>
            <a:chExt cx="1143" cy="590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64F67501-BC02-1BB4-8727-490719382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٢٥</a:t>
              </a:r>
              <a:endParaRPr lang="en-US" altLang="en-US" sz="2400" b="1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00B82EA3-1C87-B19D-4DFE-DEB67DCE8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4DBAE009-F14C-2811-CE56-462A94533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٨</a:t>
              </a:r>
              <a:endParaRPr lang="en-US" altLang="en-US" sz="2400" b="1"/>
            </a:p>
          </p:txBody>
        </p:sp>
      </p:grpSp>
      <p:sp>
        <p:nvSpPr>
          <p:cNvPr id="24" name="Text Box 18">
            <a:extLst>
              <a:ext uri="{FF2B5EF4-FFF2-40B4-BE49-F238E27FC236}">
                <a16:creationId xmlns:a16="http://schemas.microsoft.com/office/drawing/2014/main" id="{BB850807-4662-7D8B-B8FF-C443CA31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174" y="4084649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٢٥ × ١٢</a:t>
            </a:r>
            <a:endParaRPr lang="en-US" altLang="en-US" sz="2400" b="1"/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2F116212-03AB-B8DF-F7C5-2E114218A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399" y="4857761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٨ س =</a:t>
            </a:r>
            <a:endParaRPr lang="en-US" altLang="en-US" sz="2400" b="1"/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09FD1283-C09B-1B3A-5D62-A61BBE7E1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749" y="4857761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٣٠٠</a:t>
            </a:r>
            <a:endParaRPr lang="en-US" altLang="en-US" sz="2400" b="1"/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12F40690-697E-8C9F-B0B1-1203015C4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249" y="5649924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س =</a:t>
            </a:r>
            <a:endParaRPr lang="en-US" altLang="en-US" sz="2400" b="1"/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6AA5A114-3E10-2740-6663-62C3FDDF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62" y="5700724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٣٠٠ ÷ ٨ =</a:t>
            </a:r>
            <a:endParaRPr lang="en-US" altLang="en-US" sz="2400" b="1"/>
          </a:p>
        </p:txBody>
      </p:sp>
      <p:sp>
        <p:nvSpPr>
          <p:cNvPr id="29" name="Text Box 23">
            <a:extLst>
              <a:ext uri="{FF2B5EF4-FFF2-40B4-BE49-F238E27FC236}">
                <a16:creationId xmlns:a16="http://schemas.microsoft.com/office/drawing/2014/main" id="{27F1B571-B90F-3125-2855-23706FED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324" y="5703899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٣٧.٥</a:t>
            </a:r>
            <a:endParaRPr lang="en-US" altLang="en-US" sz="2400" b="1"/>
          </a:p>
        </p:txBody>
      </p:sp>
      <p:sp>
        <p:nvSpPr>
          <p:cNvPr id="30" name="AutoShape 24">
            <a:extLst>
              <a:ext uri="{FF2B5EF4-FFF2-40B4-BE49-F238E27FC236}">
                <a16:creationId xmlns:a16="http://schemas.microsoft.com/office/drawing/2014/main" id="{F954EA96-DF22-C1C7-C81A-75063D8EB0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20674" y="5705486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31" name="Text Box 25">
            <a:extLst>
              <a:ext uri="{FF2B5EF4-FFF2-40B4-BE49-F238E27FC236}">
                <a16:creationId xmlns:a16="http://schemas.microsoft.com/office/drawing/2014/main" id="{7FA6887C-97F1-AE4F-B7E5-7F38CE02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624" y="5684849"/>
            <a:ext cx="428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المسافة بين الخيمة والسفينة = ٣٧.٥ م</a:t>
            </a:r>
            <a:endParaRPr lang="en-US" altLang="en-US" sz="2400" b="1"/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EAEB960D-22D7-8CDA-E685-202BB18FC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562" y="1004899"/>
            <a:ext cx="6875462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افترض أن المثلثات متشابهة . اكتب تناسبا ، وحل المسألة :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DC859014-C3AA-827A-BA9A-8FA87CF3F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699" y="1663711"/>
            <a:ext cx="3743325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ما المسافة بين الخيمة والسفينة ؟</a:t>
            </a:r>
            <a:r>
              <a:rPr lang="en-US" altLang="en-US" sz="2400"/>
              <a:t> </a:t>
            </a:r>
          </a:p>
        </p:txBody>
      </p:sp>
      <p:pic>
        <p:nvPicPr>
          <p:cNvPr id="35" name="Picture 30">
            <a:extLst>
              <a:ext uri="{FF2B5EF4-FFF2-40B4-BE49-F238E27FC236}">
                <a16:creationId xmlns:a16="http://schemas.microsoft.com/office/drawing/2014/main" id="{EEC6A5CF-0C94-9D1D-BDED-3E892F2D5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87" y="2625736"/>
            <a:ext cx="45005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697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F7191BB-9F8B-4F23-0582-4A5B8A1FCA80}"/>
              </a:ext>
            </a:extLst>
          </p:cNvPr>
          <p:cNvSpPr/>
          <p:nvPr/>
        </p:nvSpPr>
        <p:spPr>
          <a:xfrm rot="385153">
            <a:off x="9809638" y="17140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FDF4CF8-2EC4-E338-1634-8096F50C4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174" y="757633"/>
            <a:ext cx="7958137" cy="1512887"/>
          </a:xfrm>
          <a:prstGeom prst="octagon">
            <a:avLst>
              <a:gd name="adj" fmla="val 2928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B383146-7064-2180-FCDC-44995278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1936" y="4034233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١٢ × س =</a:t>
            </a:r>
            <a:endParaRPr lang="en-US" altLang="en-US" sz="2400" b="1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41DCC149-7043-8DFF-2A36-C88A09170A39}"/>
              </a:ext>
            </a:extLst>
          </p:cNvPr>
          <p:cNvGrpSpPr>
            <a:grpSpLocks/>
          </p:cNvGrpSpPr>
          <p:nvPr/>
        </p:nvGrpSpPr>
        <p:grpSpPr bwMode="auto">
          <a:xfrm>
            <a:off x="8697836" y="2702320"/>
            <a:ext cx="1252538" cy="936625"/>
            <a:chOff x="4808" y="1956"/>
            <a:chExt cx="789" cy="590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6A3BDE2F-24B8-D583-AE5B-F399EBDA6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141F3A79-8A67-EBC4-3027-E16AFF7F53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س</a:t>
                </a:r>
                <a:endParaRPr lang="en-US" altLang="en-US" sz="2400" b="1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2C4D5992-BFFA-A49C-B32D-E129E3B60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5FFCC2FA-F3C5-86A0-1998-A25B6D528C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٨</a:t>
                </a:r>
                <a:endParaRPr lang="en-US" altLang="en-US" sz="2400" b="1"/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7FCEBF6B-4B85-2EE9-E4AB-C58DA45AD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1EE9C3E6-5A65-C8E2-BD81-C77D6D848D10}"/>
              </a:ext>
            </a:extLst>
          </p:cNvPr>
          <p:cNvGrpSpPr>
            <a:grpSpLocks/>
          </p:cNvGrpSpPr>
          <p:nvPr/>
        </p:nvGrpSpPr>
        <p:grpSpPr bwMode="auto">
          <a:xfrm>
            <a:off x="7819949" y="2716608"/>
            <a:ext cx="841375" cy="936625"/>
            <a:chOff x="3230" y="2432"/>
            <a:chExt cx="1143" cy="590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D69E6607-278D-6AAA-E4EF-D309A5C99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٩</a:t>
              </a:r>
              <a:endParaRPr lang="en-US" altLang="en-US" sz="2400" b="1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57EF7117-E0C8-13F0-C3BB-90F5FE940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D24D9D38-61EB-B4D6-BD25-4909EE0F6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١٢</a:t>
              </a:r>
              <a:endParaRPr lang="en-US" altLang="en-US" sz="2400" b="1"/>
            </a:p>
          </p:txBody>
        </p:sp>
      </p:grpSp>
      <p:sp>
        <p:nvSpPr>
          <p:cNvPr id="24" name="Text Box 17">
            <a:extLst>
              <a:ext uri="{FF2B5EF4-FFF2-40B4-BE49-F238E27FC236}">
                <a16:creationId xmlns:a16="http://schemas.microsoft.com/office/drawing/2014/main" id="{AB3EE466-D1EE-4AA9-E1A1-C9627351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536" y="4053283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٩ × ٨</a:t>
            </a:r>
            <a:endParaRPr lang="en-US" altLang="en-US" sz="2400" b="1"/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458C004B-7DB7-2943-7A7C-793AE1DA2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786" y="482639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١٢ س =</a:t>
            </a:r>
            <a:endParaRPr lang="en-US" altLang="en-US" sz="2400" b="1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7360E400-5320-3B44-B446-707C03191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624" y="482639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٧٢</a:t>
            </a:r>
            <a:endParaRPr lang="en-US" altLang="en-US" sz="2400" b="1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CCA9094C-43E9-49AA-D284-F018A1097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586" y="561855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س =</a:t>
            </a:r>
            <a:endParaRPr lang="en-US" altLang="en-US" sz="2400" b="1"/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2CB524B8-BF4F-B717-D847-D24558B4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4699" y="5669358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٧٢ ÷ ١٢ =</a:t>
            </a:r>
            <a:endParaRPr lang="en-US" altLang="en-US" sz="2400" b="1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C941B979-C0AB-6327-0B30-0EFF4CAF9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661" y="567253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٦</a:t>
            </a:r>
            <a:endParaRPr lang="en-US" altLang="en-US" sz="2400" b="1"/>
          </a:p>
        </p:txBody>
      </p:sp>
      <p:sp>
        <p:nvSpPr>
          <p:cNvPr id="30" name="AutoShape 23">
            <a:extLst>
              <a:ext uri="{FF2B5EF4-FFF2-40B4-BE49-F238E27FC236}">
                <a16:creationId xmlns:a16="http://schemas.microsoft.com/office/drawing/2014/main" id="{BCD63424-07D7-9E7D-A8BF-AE2A4DA30E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80011" y="5674120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AFF0BF94-2E2B-26F4-4774-A1ED36BB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999" y="5653483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المسافة بين الجدولين = ٦ م</a:t>
            </a:r>
            <a:endParaRPr lang="en-US" altLang="en-US" sz="2400" b="1"/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2E84E8B3-A79F-ED6B-B80E-E35039C7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9" y="973533"/>
            <a:ext cx="6875462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افترض أن المثلثات متشابهة . اكتب تناسبا ، وحل المسألة :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DC859DAB-4E6A-5A0D-EE40-1320A529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036" y="1632345"/>
            <a:ext cx="3743325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ما طول المسافة بين الجدولين ؟</a:t>
            </a:r>
            <a:r>
              <a:rPr lang="en-US" altLang="en-US" sz="2400"/>
              <a:t> </a:t>
            </a:r>
          </a:p>
        </p:txBody>
      </p:sp>
      <p:pic>
        <p:nvPicPr>
          <p:cNvPr id="35" name="Picture 29">
            <a:extLst>
              <a:ext uri="{FF2B5EF4-FFF2-40B4-BE49-F238E27FC236}">
                <a16:creationId xmlns:a16="http://schemas.microsoft.com/office/drawing/2014/main" id="{F29C4B2C-D52D-DD16-E6FC-23ECC4D4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99" y="2702320"/>
            <a:ext cx="38496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161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F7191BB-9F8B-4F23-0582-4A5B8A1FCA80}"/>
              </a:ext>
            </a:extLst>
          </p:cNvPr>
          <p:cNvSpPr/>
          <p:nvPr/>
        </p:nvSpPr>
        <p:spPr>
          <a:xfrm rot="385153">
            <a:off x="9809638" y="17140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07D9B037-2688-7656-1078-4A36A22F8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731" y="795607"/>
            <a:ext cx="7958137" cy="1512887"/>
          </a:xfrm>
          <a:prstGeom prst="octagon">
            <a:avLst>
              <a:gd name="adj" fmla="val 2928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6DC74D4-3903-14A3-F6CC-FD01CA876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493" y="4072207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١٥ × هـ =</a:t>
            </a:r>
            <a:endParaRPr lang="en-US" altLang="en-US" sz="2400" b="1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6752E3C1-BF36-A906-FD5C-3DF4B60FE254}"/>
              </a:ext>
            </a:extLst>
          </p:cNvPr>
          <p:cNvGrpSpPr>
            <a:grpSpLocks/>
          </p:cNvGrpSpPr>
          <p:nvPr/>
        </p:nvGrpSpPr>
        <p:grpSpPr bwMode="auto">
          <a:xfrm>
            <a:off x="8396393" y="2740294"/>
            <a:ext cx="1252538" cy="936625"/>
            <a:chOff x="4808" y="1956"/>
            <a:chExt cx="789" cy="590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88BBD44A-D569-B2AF-B121-2EFA6F9C41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34E87294-FBC9-CA13-1A1A-FA3F211C01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هـ</a:t>
                </a:r>
                <a:endParaRPr lang="en-US" altLang="en-US" sz="2400" b="1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23B5BFFC-4899-8633-C730-C99D0BB4E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D3269D8E-8565-1E0C-0BDD-926744BBD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٩</a:t>
                </a:r>
                <a:endParaRPr lang="en-US" altLang="en-US" sz="2400" b="1"/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BBCD6CF0-C092-FC38-1D17-331726DBD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94ACD3E3-9847-3606-29DB-30B37883CF77}"/>
              </a:ext>
            </a:extLst>
          </p:cNvPr>
          <p:cNvGrpSpPr>
            <a:grpSpLocks/>
          </p:cNvGrpSpPr>
          <p:nvPr/>
        </p:nvGrpSpPr>
        <p:grpSpPr bwMode="auto">
          <a:xfrm>
            <a:off x="7518506" y="2754582"/>
            <a:ext cx="841375" cy="936625"/>
            <a:chOff x="3230" y="2432"/>
            <a:chExt cx="1143" cy="590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61A9A4FD-565A-1249-DA9C-3A02F0BE4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٧</a:t>
              </a:r>
              <a:endParaRPr lang="en-US" altLang="en-US" sz="2400" b="1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627CD56D-399D-B696-5E23-1F5D9FC7B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4B6E11E5-D0FE-A437-2B71-2DFDF6916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١٥</a:t>
              </a:r>
              <a:endParaRPr lang="en-US" altLang="en-US" sz="2400" b="1"/>
            </a:p>
          </p:txBody>
        </p:sp>
      </p:grpSp>
      <p:sp>
        <p:nvSpPr>
          <p:cNvPr id="24" name="Text Box 17">
            <a:extLst>
              <a:ext uri="{FF2B5EF4-FFF2-40B4-BE49-F238E27FC236}">
                <a16:creationId xmlns:a16="http://schemas.microsoft.com/office/drawing/2014/main" id="{EECEAEC8-EDED-7FE6-8E66-8C21C64CF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093" y="4091257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٩ × ٧</a:t>
            </a:r>
            <a:endParaRPr lang="en-US" altLang="en-US" sz="2400" b="1"/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90C61599-8AA2-922B-5121-414B642E1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343" y="4864369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١٥ س =</a:t>
            </a:r>
            <a:endParaRPr lang="en-US" altLang="en-US" sz="2400" b="1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8906256E-A801-9898-318A-1FD94266D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181" y="4864369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٦٣</a:t>
            </a:r>
            <a:endParaRPr lang="en-US" altLang="en-US" sz="2400" b="1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D6D97321-BF5A-FD05-1F2C-75A07F35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143" y="5656532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س =</a:t>
            </a:r>
            <a:endParaRPr lang="en-US" altLang="en-US" sz="2400" b="1"/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DB782206-B5FF-6DA2-1B3D-70AD29C6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256" y="5707332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٦٣ ÷ ١٥ =</a:t>
            </a:r>
            <a:endParaRPr lang="en-US" altLang="en-US" sz="2400" b="1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DE2122E8-763F-7AE8-8989-55D153B6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218" y="5710507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٤.٢</a:t>
            </a:r>
            <a:endParaRPr lang="en-US" altLang="en-US" sz="2400" b="1"/>
          </a:p>
        </p:txBody>
      </p:sp>
      <p:sp>
        <p:nvSpPr>
          <p:cNvPr id="30" name="AutoShape 23">
            <a:extLst>
              <a:ext uri="{FF2B5EF4-FFF2-40B4-BE49-F238E27FC236}">
                <a16:creationId xmlns:a16="http://schemas.microsoft.com/office/drawing/2014/main" id="{5F81D8EC-8637-3CC6-82C4-050A0DF398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78568" y="5712094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1E4549C0-FE84-27F2-0790-193C3307B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556" y="5691457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ارتفاع الدعامة = ٤.٢ م</a:t>
            </a:r>
            <a:endParaRPr lang="en-US" altLang="en-US" sz="2400" b="1"/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BBC81008-8CC6-523E-BE8B-84C7B1D0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6" y="1011507"/>
            <a:ext cx="6875462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افترض أن المثلثات متشابهة . اكتب تناسبا ، وحل المسألة :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E7F8CE9F-6A72-9A2F-A11E-DD4D28DB6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593" y="1670319"/>
            <a:ext cx="3743325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جد ارتفاع الدعامة  .</a:t>
            </a:r>
            <a:r>
              <a:rPr lang="en-US" altLang="en-US" sz="2400"/>
              <a:t> </a:t>
            </a:r>
          </a:p>
        </p:txBody>
      </p:sp>
      <p:pic>
        <p:nvPicPr>
          <p:cNvPr id="35" name="Picture 29">
            <a:extLst>
              <a:ext uri="{FF2B5EF4-FFF2-40B4-BE49-F238E27FC236}">
                <a16:creationId xmlns:a16="http://schemas.microsoft.com/office/drawing/2014/main" id="{6CBB787F-0E22-84DD-9664-B6025422E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31" y="2703782"/>
            <a:ext cx="3754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259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F7191BB-9F8B-4F23-0582-4A5B8A1FCA80}"/>
              </a:ext>
            </a:extLst>
          </p:cNvPr>
          <p:cNvSpPr/>
          <p:nvPr/>
        </p:nvSpPr>
        <p:spPr>
          <a:xfrm rot="385153">
            <a:off x="9809638" y="17140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843096A0-7349-B55E-BC94-C86F15FC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091" y="726334"/>
            <a:ext cx="7958137" cy="1512887"/>
          </a:xfrm>
          <a:prstGeom prst="octagon">
            <a:avLst>
              <a:gd name="adj" fmla="val 2928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A3BBC8C-0A93-F546-CE52-670C52305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0628" y="4002934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 × د =</a:t>
            </a:r>
            <a:endParaRPr lang="en-US" altLang="en-US" sz="2400" b="1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D901FF50-844B-0267-257C-0A1C9F90807A}"/>
              </a:ext>
            </a:extLst>
          </p:cNvPr>
          <p:cNvGrpSpPr>
            <a:grpSpLocks/>
          </p:cNvGrpSpPr>
          <p:nvPr/>
        </p:nvGrpSpPr>
        <p:grpSpPr bwMode="auto">
          <a:xfrm>
            <a:off x="8727753" y="2671021"/>
            <a:ext cx="1252538" cy="936625"/>
            <a:chOff x="4808" y="1956"/>
            <a:chExt cx="789" cy="590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32DF68A7-FBFF-4E09-D2E7-7212CD565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5" y="1956"/>
              <a:ext cx="562" cy="590"/>
              <a:chOff x="3230" y="2432"/>
              <a:chExt cx="1143" cy="590"/>
            </a:xfrm>
          </p:grpSpPr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07F11F14-88C7-5880-EBE0-C76968271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د</a:t>
                </a:r>
                <a:endParaRPr lang="en-US" altLang="en-US" sz="2400" b="1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831C3EF9-6AC2-501A-735A-B0C9CB373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Text Box 11">
                <a:extLst>
                  <a:ext uri="{FF2B5EF4-FFF2-40B4-BE49-F238E27FC236}">
                    <a16:creationId xmlns:a16="http://schemas.microsoft.com/office/drawing/2014/main" id="{2A3D4CEF-A402-E373-AF80-ACC44DDF50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" y="2734"/>
                <a:ext cx="11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٥</a:t>
                </a:r>
                <a:endParaRPr lang="en-US" altLang="en-US" sz="2400" b="1"/>
              </a:p>
            </p:txBody>
          </p:sp>
        </p:grp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151C99C5-3E51-E201-E2F2-0A7247B88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129"/>
              <a:ext cx="1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20" name="Group 13">
            <a:extLst>
              <a:ext uri="{FF2B5EF4-FFF2-40B4-BE49-F238E27FC236}">
                <a16:creationId xmlns:a16="http://schemas.microsoft.com/office/drawing/2014/main" id="{744BE0D8-0165-D60B-43DB-A5360BB9ABAE}"/>
              </a:ext>
            </a:extLst>
          </p:cNvPr>
          <p:cNvGrpSpPr>
            <a:grpSpLocks/>
          </p:cNvGrpSpPr>
          <p:nvPr/>
        </p:nvGrpSpPr>
        <p:grpSpPr bwMode="auto">
          <a:xfrm>
            <a:off x="7849866" y="2685309"/>
            <a:ext cx="841375" cy="936625"/>
            <a:chOff x="3230" y="2432"/>
            <a:chExt cx="1143" cy="590"/>
          </a:xfrm>
        </p:grpSpPr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D7552FC5-5E42-B890-8AD2-46F7CB9B5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٦٢</a:t>
              </a:r>
              <a:endParaRPr lang="en-US" altLang="en-US" sz="2400" b="1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CA5B4ABD-D0F8-FCEE-7CA8-69F55EC5C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388166C7-A77C-9CDC-4EBA-7F2064474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٣</a:t>
              </a:r>
              <a:endParaRPr lang="en-US" altLang="en-US" sz="2400" b="1"/>
            </a:p>
          </p:txBody>
        </p:sp>
      </p:grpSp>
      <p:sp>
        <p:nvSpPr>
          <p:cNvPr id="24" name="Text Box 17">
            <a:extLst>
              <a:ext uri="{FF2B5EF4-FFF2-40B4-BE49-F238E27FC236}">
                <a16:creationId xmlns:a16="http://schemas.microsoft.com/office/drawing/2014/main" id="{B1CC3870-2B70-F904-F770-D730906E5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7891" y="4021984"/>
            <a:ext cx="166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٥ × ٦٢</a:t>
            </a:r>
            <a:endParaRPr lang="en-US" altLang="en-US" sz="2400" b="1"/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658453D5-EED2-3529-4BCC-2FD95F03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603" y="4795096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 د  =</a:t>
            </a:r>
            <a:endParaRPr lang="en-US" altLang="en-US" sz="2400" b="1"/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54605885-50BE-57C0-5F51-290F3ACE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2928" y="4795096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٣١٠</a:t>
            </a:r>
            <a:endParaRPr lang="en-US" altLang="en-US" sz="2400" b="1"/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45C50544-1E9C-6AF2-37CD-405D62B8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503" y="5587259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س =</a:t>
            </a:r>
            <a:endParaRPr lang="en-US" altLang="en-US" sz="2400" b="1"/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F62AAD94-9A40-9544-FC0C-F1905D0B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616" y="5638059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٣١٠ ÷ ٣ =</a:t>
            </a:r>
            <a:endParaRPr lang="en-US" altLang="en-US" sz="2400" b="1"/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560F1942-EE34-EAA6-3786-8FDFE4B09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578" y="5641234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١٠٣.٣</a:t>
            </a:r>
            <a:endParaRPr lang="en-US" altLang="en-US" sz="2400" b="1"/>
          </a:p>
        </p:txBody>
      </p:sp>
      <p:sp>
        <p:nvSpPr>
          <p:cNvPr id="30" name="AutoShape 23">
            <a:extLst>
              <a:ext uri="{FF2B5EF4-FFF2-40B4-BE49-F238E27FC236}">
                <a16:creationId xmlns:a16="http://schemas.microsoft.com/office/drawing/2014/main" id="{FFA8B2A3-1FCD-29A1-D013-E48CD84E69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09928" y="5642821"/>
            <a:ext cx="971550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en-US"/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869303D0-1A19-901B-A471-8880B7810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916" y="5622184"/>
            <a:ext cx="3097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عمق المياه = ١٠٣.٣ م</a:t>
            </a:r>
            <a:endParaRPr lang="en-US" altLang="en-US" sz="2400" b="1"/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id="{BEA27568-669B-7BE6-56FA-DF06B953B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816" y="942234"/>
            <a:ext cx="6875462" cy="4572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افترض أن المثلثات متشابهة . اكتب تناسبا ، وحل المسألة :</a:t>
            </a:r>
            <a:r>
              <a:rPr lang="ar-SA" altLang="en-US" sz="2400"/>
              <a:t> </a:t>
            </a:r>
            <a:endParaRPr lang="en-US" altLang="en-US" sz="2400"/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id="{0418F1BA-B4C6-44B3-D12D-4F02E12A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366" y="1601046"/>
            <a:ext cx="4887912" cy="4619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ما عمق المياه التي تبعد ٦٢م عن الشاطئ ؟</a:t>
            </a:r>
            <a:r>
              <a:rPr lang="en-US" altLang="en-US" sz="2400"/>
              <a:t> </a:t>
            </a:r>
          </a:p>
        </p:txBody>
      </p:sp>
      <p:pic>
        <p:nvPicPr>
          <p:cNvPr id="35" name="Picture 29">
            <a:extLst>
              <a:ext uri="{FF2B5EF4-FFF2-40B4-BE49-F238E27FC236}">
                <a16:creationId xmlns:a16="http://schemas.microsoft.com/office/drawing/2014/main" id="{D0B6593B-BA60-4327-1F7F-1D416550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3" y="2563071"/>
            <a:ext cx="45688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33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٣-٨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القياس الغير مباشر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احل مسائل باستعمال المثلثات المتشابهة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618859" y="3431811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٣-٨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القياس الغير مباشر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847202" y="17585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3" name="Google Shape;476;p32">
            <a:extLst>
              <a:ext uri="{FF2B5EF4-FFF2-40B4-BE49-F238E27FC236}">
                <a16:creationId xmlns:a16="http://schemas.microsoft.com/office/drawing/2014/main" id="{C11B590F-1205-31D3-24F0-08B8505DA4B0}"/>
              </a:ext>
            </a:extLst>
          </p:cNvPr>
          <p:cNvSpPr/>
          <p:nvPr/>
        </p:nvSpPr>
        <p:spPr>
          <a:xfrm>
            <a:off x="3249365" y="1339889"/>
            <a:ext cx="5695289" cy="54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2400"/>
          </a:p>
        </p:txBody>
      </p:sp>
      <p:pic>
        <p:nvPicPr>
          <p:cNvPr id="11" name="IMG_1799.png" descr="IMG_1799.png">
            <a:extLst>
              <a:ext uri="{FF2B5EF4-FFF2-40B4-BE49-F238E27FC236}">
                <a16:creationId xmlns:a16="http://schemas.microsoft.com/office/drawing/2014/main" id="{B7EC0423-911E-B41F-6821-FA565B16C311}"/>
              </a:ext>
            </a:extLst>
          </p:cNvPr>
          <p:cNvPicPr>
            <a:picLocks/>
          </p:cNvPicPr>
          <p:nvPr/>
        </p:nvPicPr>
        <p:blipFill>
          <a:blip r:embed="rId6"/>
          <a:srcRect l="4642" t="20597" r="35319" b="53460"/>
          <a:stretch>
            <a:fillRect/>
          </a:stretch>
        </p:blipFill>
        <p:spPr>
          <a:xfrm>
            <a:off x="1944896" y="1734250"/>
            <a:ext cx="8338609" cy="399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476;p32"/>
          <p:cNvSpPr/>
          <p:nvPr/>
        </p:nvSpPr>
        <p:spPr>
          <a:xfrm>
            <a:off x="3249365" y="1339889"/>
            <a:ext cx="5695289" cy="54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600" extrusionOk="0">
                <a:moveTo>
                  <a:pt x="20428" y="0"/>
                </a:moveTo>
                <a:cubicBezTo>
                  <a:pt x="19781" y="207"/>
                  <a:pt x="19142" y="828"/>
                  <a:pt x="18495" y="1036"/>
                </a:cubicBezTo>
                <a:cubicBezTo>
                  <a:pt x="16891" y="1864"/>
                  <a:pt x="15278" y="2908"/>
                  <a:pt x="13673" y="3322"/>
                </a:cubicBezTo>
                <a:cubicBezTo>
                  <a:pt x="13629" y="3340"/>
                  <a:pt x="13585" y="3340"/>
                  <a:pt x="13541" y="3340"/>
                </a:cubicBezTo>
                <a:cubicBezTo>
                  <a:pt x="12835" y="3340"/>
                  <a:pt x="12129" y="1855"/>
                  <a:pt x="11430" y="1657"/>
                </a:cubicBezTo>
                <a:cubicBezTo>
                  <a:pt x="10952" y="1553"/>
                  <a:pt x="10473" y="1502"/>
                  <a:pt x="9994" y="1502"/>
                </a:cubicBezTo>
                <a:cubicBezTo>
                  <a:pt x="9515" y="1502"/>
                  <a:pt x="9037" y="1553"/>
                  <a:pt x="8558" y="1657"/>
                </a:cubicBezTo>
                <a:cubicBezTo>
                  <a:pt x="7281" y="1864"/>
                  <a:pt x="6004" y="2080"/>
                  <a:pt x="4728" y="2494"/>
                </a:cubicBezTo>
                <a:cubicBezTo>
                  <a:pt x="4641" y="2528"/>
                  <a:pt x="4554" y="2537"/>
                  <a:pt x="4467" y="2537"/>
                </a:cubicBezTo>
                <a:cubicBezTo>
                  <a:pt x="3819" y="2537"/>
                  <a:pt x="3174" y="1717"/>
                  <a:pt x="2527" y="1717"/>
                </a:cubicBezTo>
                <a:cubicBezTo>
                  <a:pt x="2177" y="1717"/>
                  <a:pt x="1827" y="1959"/>
                  <a:pt x="1476" y="2701"/>
                </a:cubicBezTo>
                <a:cubicBezTo>
                  <a:pt x="993" y="3737"/>
                  <a:pt x="535" y="6653"/>
                  <a:pt x="87" y="10606"/>
                </a:cubicBezTo>
                <a:cubicBezTo>
                  <a:pt x="44" y="11020"/>
                  <a:pt x="-8" y="13307"/>
                  <a:pt x="1" y="13514"/>
                </a:cubicBezTo>
                <a:cubicBezTo>
                  <a:pt x="70" y="15594"/>
                  <a:pt x="147" y="18088"/>
                  <a:pt x="242" y="19132"/>
                </a:cubicBezTo>
                <a:cubicBezTo>
                  <a:pt x="354" y="20375"/>
                  <a:pt x="492" y="20789"/>
                  <a:pt x="622" y="20996"/>
                </a:cubicBezTo>
                <a:cubicBezTo>
                  <a:pt x="759" y="21134"/>
                  <a:pt x="904" y="21600"/>
                  <a:pt x="1044" y="21600"/>
                </a:cubicBezTo>
                <a:cubicBezTo>
                  <a:pt x="1124" y="21600"/>
                  <a:pt x="1202" y="21453"/>
                  <a:pt x="1277" y="20996"/>
                </a:cubicBezTo>
                <a:cubicBezTo>
                  <a:pt x="1429" y="20021"/>
                  <a:pt x="1577" y="19624"/>
                  <a:pt x="1725" y="19624"/>
                </a:cubicBezTo>
                <a:cubicBezTo>
                  <a:pt x="1829" y="19624"/>
                  <a:pt x="1933" y="19822"/>
                  <a:pt x="2036" y="20167"/>
                </a:cubicBezTo>
                <a:cubicBezTo>
                  <a:pt x="2140" y="20582"/>
                  <a:pt x="2235" y="20789"/>
                  <a:pt x="2330" y="20789"/>
                </a:cubicBezTo>
                <a:cubicBezTo>
                  <a:pt x="3593" y="20961"/>
                  <a:pt x="4856" y="21263"/>
                  <a:pt x="6119" y="21263"/>
                </a:cubicBezTo>
                <a:cubicBezTo>
                  <a:pt x="6417" y="21263"/>
                  <a:pt x="6715" y="21246"/>
                  <a:pt x="7014" y="21203"/>
                </a:cubicBezTo>
                <a:cubicBezTo>
                  <a:pt x="8497" y="20996"/>
                  <a:pt x="9981" y="19960"/>
                  <a:pt x="11465" y="19753"/>
                </a:cubicBezTo>
                <a:cubicBezTo>
                  <a:pt x="12385" y="19753"/>
                  <a:pt x="13311" y="20470"/>
                  <a:pt x="14233" y="20470"/>
                </a:cubicBezTo>
                <a:cubicBezTo>
                  <a:pt x="14418" y="20470"/>
                  <a:pt x="14602" y="20444"/>
                  <a:pt x="14786" y="20375"/>
                </a:cubicBezTo>
                <a:cubicBezTo>
                  <a:pt x="16356" y="19753"/>
                  <a:pt x="17926" y="18088"/>
                  <a:pt x="19703" y="16836"/>
                </a:cubicBezTo>
                <a:cubicBezTo>
                  <a:pt x="19970" y="16422"/>
                  <a:pt x="20445" y="15801"/>
                  <a:pt x="20911" y="14757"/>
                </a:cubicBezTo>
                <a:cubicBezTo>
                  <a:pt x="21083" y="14342"/>
                  <a:pt x="21264" y="13514"/>
                  <a:pt x="21411" y="11434"/>
                </a:cubicBezTo>
                <a:cubicBezTo>
                  <a:pt x="21506" y="10390"/>
                  <a:pt x="21532" y="6653"/>
                  <a:pt x="21592" y="4151"/>
                </a:cubicBezTo>
                <a:cubicBezTo>
                  <a:pt x="21514" y="3322"/>
                  <a:pt x="21437" y="1864"/>
                  <a:pt x="21359" y="1657"/>
                </a:cubicBezTo>
                <a:cubicBezTo>
                  <a:pt x="21049" y="828"/>
                  <a:pt x="20738" y="0"/>
                  <a:pt x="20428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 sz="2400"/>
          </a:p>
        </p:txBody>
      </p:sp>
      <p:sp>
        <p:nvSpPr>
          <p:cNvPr id="647" name="مستطيل مستدير الزوايا"/>
          <p:cNvSpPr/>
          <p:nvPr/>
        </p:nvSpPr>
        <p:spPr>
          <a:xfrm>
            <a:off x="1212303" y="799254"/>
            <a:ext cx="9767396" cy="5259493"/>
          </a:xfrm>
          <a:prstGeom prst="roundRect">
            <a:avLst>
              <a:gd name="adj" fmla="val 4483"/>
            </a:avLst>
          </a:prstGeom>
          <a:solidFill>
            <a:schemeClr val="accent5">
              <a:lumOff val="44000"/>
            </a:schemeClr>
          </a:solidFill>
          <a:ln w="25400">
            <a:solidFill>
              <a:schemeClr val="accent1"/>
            </a:solidFill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endParaRPr sz="2400"/>
          </a:p>
        </p:txBody>
      </p:sp>
      <p:grpSp>
        <p:nvGrpSpPr>
          <p:cNvPr id="652" name="تجميع"/>
          <p:cNvGrpSpPr/>
          <p:nvPr/>
        </p:nvGrpSpPr>
        <p:grpSpPr>
          <a:xfrm>
            <a:off x="1077640" y="6219209"/>
            <a:ext cx="2950525" cy="738664"/>
            <a:chOff x="0" y="0"/>
            <a:chExt cx="2212892" cy="553997"/>
          </a:xfrm>
        </p:grpSpPr>
        <p:grpSp>
          <p:nvGrpSpPr>
            <p:cNvPr id="650" name="تجميع"/>
            <p:cNvGrpSpPr/>
            <p:nvPr/>
          </p:nvGrpSpPr>
          <p:grpSpPr>
            <a:xfrm>
              <a:off x="0" y="0"/>
              <a:ext cx="2212892" cy="553997"/>
              <a:chOff x="0" y="0"/>
              <a:chExt cx="2212891" cy="553996"/>
            </a:xfrm>
          </p:grpSpPr>
          <p:sp>
            <p:nvSpPr>
              <p:cNvPr id="648" name="@ amal_almazroai"/>
              <p:cNvSpPr txBox="1"/>
              <p:nvPr/>
            </p:nvSpPr>
            <p:spPr>
              <a:xfrm>
                <a:off x="708336" y="0"/>
                <a:ext cx="1504555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rPr sz="2400"/>
                  <a:t>@ amal_almazroai</a:t>
                </a:r>
              </a:p>
            </p:txBody>
          </p:sp>
          <p:sp>
            <p:nvSpPr>
              <p:cNvPr id="649" name="@ ma3aly_alharbi"/>
              <p:cNvSpPr txBox="1"/>
              <p:nvPr/>
            </p:nvSpPr>
            <p:spPr>
              <a:xfrm>
                <a:off x="0" y="216936"/>
                <a:ext cx="2184492" cy="276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r">
                  <a:defRPr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defRPr>
                </a:lvl1pPr>
              </a:lstStyle>
              <a:p>
                <a:pPr rtl="0">
                  <a:defRPr/>
                </a:pPr>
                <a:r>
                  <a:rPr sz="2400"/>
                  <a:t>@ ma3aly_alharbi</a:t>
                </a:r>
              </a:p>
            </p:txBody>
          </p:sp>
        </p:grpSp>
        <p:pic>
          <p:nvPicPr>
            <p:cNvPr id="651" name="صورة" descr="صورة"/>
            <p:cNvPicPr>
              <a:picLocks noChangeAspect="1"/>
            </p:cNvPicPr>
            <p:nvPr/>
          </p:nvPicPr>
          <p:blipFill>
            <a:blip r:embed="rId3">
              <a:alphaModFix amt="61989"/>
            </a:blip>
            <a:srcRect l="51692" t="70790" r="32489" b="13307"/>
            <a:stretch>
              <a:fillRect/>
            </a:stretch>
          </p:blipFill>
          <p:spPr>
            <a:xfrm>
              <a:off x="273097" y="50156"/>
              <a:ext cx="324393" cy="32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19918" extrusionOk="0">
                  <a:moveTo>
                    <a:pt x="10048" y="0"/>
                  </a:moveTo>
                  <a:cubicBezTo>
                    <a:pt x="2728" y="-7"/>
                    <a:pt x="-1865" y="6770"/>
                    <a:pt x="733" y="13745"/>
                  </a:cubicBezTo>
                  <a:cubicBezTo>
                    <a:pt x="1623" y="16134"/>
                    <a:pt x="4109" y="18520"/>
                    <a:pt x="6573" y="19345"/>
                  </a:cubicBezTo>
                  <a:cubicBezTo>
                    <a:pt x="13289" y="21593"/>
                    <a:pt x="19735" y="16978"/>
                    <a:pt x="19725" y="9915"/>
                  </a:cubicBezTo>
                  <a:cubicBezTo>
                    <a:pt x="19717" y="4070"/>
                    <a:pt x="15755" y="6"/>
                    <a:pt x="10048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653" name="IMG_1799.png" descr="IMG_1799.png"/>
          <p:cNvPicPr>
            <a:picLocks/>
          </p:cNvPicPr>
          <p:nvPr/>
        </p:nvPicPr>
        <p:blipFill>
          <a:blip r:embed="rId4"/>
          <a:srcRect l="487" t="46168" r="37526" b="40264"/>
          <a:stretch>
            <a:fillRect/>
          </a:stretch>
        </p:blipFill>
        <p:spPr>
          <a:xfrm>
            <a:off x="2275473" y="1691815"/>
            <a:ext cx="7397985" cy="2942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4" name="IMG_1799.png" descr="IMG_1799.png"/>
          <p:cNvPicPr>
            <a:picLocks/>
          </p:cNvPicPr>
          <p:nvPr/>
        </p:nvPicPr>
        <p:blipFill>
          <a:blip r:embed="rId4"/>
          <a:srcRect l="31964" t="59720" r="53995" b="36412"/>
          <a:stretch>
            <a:fillRect/>
          </a:stretch>
        </p:blipFill>
        <p:spPr>
          <a:xfrm>
            <a:off x="5893785" y="4817960"/>
            <a:ext cx="1537359" cy="7694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3" name="Google Shape;6210;p74"/>
          <p:cNvGrpSpPr/>
          <p:nvPr/>
        </p:nvGrpSpPr>
        <p:grpSpPr>
          <a:xfrm>
            <a:off x="5450142" y="359607"/>
            <a:ext cx="1048413" cy="1048632"/>
            <a:chOff x="0" y="40"/>
            <a:chExt cx="786308" cy="786473"/>
          </a:xfrm>
        </p:grpSpPr>
        <p:sp>
          <p:nvSpPr>
            <p:cNvPr id="655" name="Google Shape;6211;p74"/>
            <p:cNvSpPr/>
            <p:nvPr/>
          </p:nvSpPr>
          <p:spPr>
            <a:xfrm>
              <a:off x="231864" y="599087"/>
              <a:ext cx="322580" cy="18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662"/>
                  </a:lnTo>
                  <a:cubicBezTo>
                    <a:pt x="8" y="6104"/>
                    <a:pt x="1309" y="9166"/>
                    <a:pt x="3219" y="10210"/>
                  </a:cubicBezTo>
                  <a:cubicBezTo>
                    <a:pt x="3845" y="16469"/>
                    <a:pt x="6995" y="21600"/>
                    <a:pt x="10804" y="21600"/>
                  </a:cubicBezTo>
                  <a:cubicBezTo>
                    <a:pt x="14605" y="21600"/>
                    <a:pt x="17758" y="16469"/>
                    <a:pt x="18384" y="10210"/>
                  </a:cubicBezTo>
                  <a:cubicBezTo>
                    <a:pt x="20291" y="9166"/>
                    <a:pt x="21592" y="6104"/>
                    <a:pt x="21600" y="266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  <a:endParaRPr sz="2400"/>
            </a:p>
          </p:txBody>
        </p:sp>
        <p:sp>
          <p:nvSpPr>
            <p:cNvPr id="656" name="Google Shape;6212;p74"/>
            <p:cNvSpPr/>
            <p:nvPr/>
          </p:nvSpPr>
          <p:spPr>
            <a:xfrm>
              <a:off x="116697" y="40"/>
              <a:ext cx="554496" cy="552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600" extrusionOk="0">
                  <a:moveTo>
                    <a:pt x="10537" y="3601"/>
                  </a:moveTo>
                  <a:cubicBezTo>
                    <a:pt x="14415" y="3606"/>
                    <a:pt x="17556" y="6827"/>
                    <a:pt x="17560" y="10801"/>
                  </a:cubicBezTo>
                  <a:cubicBezTo>
                    <a:pt x="17560" y="11300"/>
                    <a:pt x="17167" y="11698"/>
                    <a:pt x="16680" y="11698"/>
                  </a:cubicBezTo>
                  <a:cubicBezTo>
                    <a:pt x="16194" y="11698"/>
                    <a:pt x="15805" y="11300"/>
                    <a:pt x="15805" y="10801"/>
                  </a:cubicBezTo>
                  <a:cubicBezTo>
                    <a:pt x="15800" y="7820"/>
                    <a:pt x="13444" y="5405"/>
                    <a:pt x="10537" y="5400"/>
                  </a:cubicBezTo>
                  <a:cubicBezTo>
                    <a:pt x="10050" y="5400"/>
                    <a:pt x="9656" y="4997"/>
                    <a:pt x="9656" y="4503"/>
                  </a:cubicBezTo>
                  <a:cubicBezTo>
                    <a:pt x="9656" y="4004"/>
                    <a:pt x="10050" y="3601"/>
                    <a:pt x="10537" y="3601"/>
                  </a:cubicBezTo>
                  <a:close/>
                  <a:moveTo>
                    <a:pt x="10521" y="0"/>
                  </a:moveTo>
                  <a:cubicBezTo>
                    <a:pt x="9782" y="0"/>
                    <a:pt x="9030" y="78"/>
                    <a:pt x="8271" y="241"/>
                  </a:cubicBezTo>
                  <a:cubicBezTo>
                    <a:pt x="4309" y="1090"/>
                    <a:pt x="1084" y="4388"/>
                    <a:pt x="241" y="8448"/>
                  </a:cubicBezTo>
                  <a:cubicBezTo>
                    <a:pt x="-471" y="11904"/>
                    <a:pt x="409" y="15371"/>
                    <a:pt x="2661" y="17963"/>
                  </a:cubicBezTo>
                  <a:cubicBezTo>
                    <a:pt x="3545" y="18980"/>
                    <a:pt x="4118" y="20247"/>
                    <a:pt x="4304" y="21600"/>
                  </a:cubicBezTo>
                  <a:lnTo>
                    <a:pt x="16769" y="21600"/>
                  </a:lnTo>
                  <a:cubicBezTo>
                    <a:pt x="16976" y="20228"/>
                    <a:pt x="17560" y="18946"/>
                    <a:pt x="18459" y="17904"/>
                  </a:cubicBezTo>
                  <a:cubicBezTo>
                    <a:pt x="20145" y="15941"/>
                    <a:pt x="21129" y="13417"/>
                    <a:pt x="21129" y="10801"/>
                  </a:cubicBezTo>
                  <a:cubicBezTo>
                    <a:pt x="21129" y="4731"/>
                    <a:pt x="16268" y="0"/>
                    <a:pt x="105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  <a:endParaRPr sz="2400"/>
            </a:p>
          </p:txBody>
        </p:sp>
        <p:sp>
          <p:nvSpPr>
            <p:cNvPr id="657" name="Google Shape;6213;p74"/>
            <p:cNvSpPr/>
            <p:nvPr/>
          </p:nvSpPr>
          <p:spPr>
            <a:xfrm>
              <a:off x="0" y="276549"/>
              <a:ext cx="92061" cy="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0" y="0"/>
                  </a:moveTo>
                  <a:cubicBezTo>
                    <a:pt x="2394" y="0"/>
                    <a:pt x="0" y="4840"/>
                    <a:pt x="0" y="10829"/>
                  </a:cubicBezTo>
                  <a:cubicBezTo>
                    <a:pt x="0" y="16760"/>
                    <a:pt x="2394" y="21600"/>
                    <a:pt x="5390" y="21600"/>
                  </a:cubicBezTo>
                  <a:lnTo>
                    <a:pt x="16210" y="21600"/>
                  </a:lnTo>
                  <a:cubicBezTo>
                    <a:pt x="19206" y="21600"/>
                    <a:pt x="21600" y="16760"/>
                    <a:pt x="21600" y="10829"/>
                  </a:cubicBezTo>
                  <a:cubicBezTo>
                    <a:pt x="21600" y="4840"/>
                    <a:pt x="19206" y="0"/>
                    <a:pt x="16210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  <a:endParaRPr sz="2400"/>
            </a:p>
          </p:txBody>
        </p:sp>
        <p:sp>
          <p:nvSpPr>
            <p:cNvPr id="658" name="Google Shape;6214;p74"/>
            <p:cNvSpPr/>
            <p:nvPr/>
          </p:nvSpPr>
          <p:spPr>
            <a:xfrm>
              <a:off x="6961" y="122257"/>
              <a:ext cx="78408" cy="7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extrusionOk="0">
                  <a:moveTo>
                    <a:pt x="6021" y="0"/>
                  </a:moveTo>
                  <a:cubicBezTo>
                    <a:pt x="4479" y="0"/>
                    <a:pt x="2938" y="629"/>
                    <a:pt x="1779" y="1877"/>
                  </a:cubicBezTo>
                  <a:cubicBezTo>
                    <a:pt x="-559" y="4316"/>
                    <a:pt x="-591" y="8271"/>
                    <a:pt x="1673" y="10778"/>
                  </a:cubicBezTo>
                  <a:lnTo>
                    <a:pt x="10188" y="19746"/>
                  </a:lnTo>
                  <a:cubicBezTo>
                    <a:pt x="11357" y="20982"/>
                    <a:pt x="12888" y="21600"/>
                    <a:pt x="14418" y="21600"/>
                  </a:cubicBezTo>
                  <a:cubicBezTo>
                    <a:pt x="15960" y="21600"/>
                    <a:pt x="17490" y="20982"/>
                    <a:pt x="18670" y="19746"/>
                  </a:cubicBezTo>
                  <a:cubicBezTo>
                    <a:pt x="21009" y="17240"/>
                    <a:pt x="21009" y="13250"/>
                    <a:pt x="18670" y="10778"/>
                  </a:cubicBezTo>
                  <a:lnTo>
                    <a:pt x="10188" y="1776"/>
                  </a:lnTo>
                  <a:cubicBezTo>
                    <a:pt x="9029" y="596"/>
                    <a:pt x="7520" y="0"/>
                    <a:pt x="6021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  <a:endParaRPr sz="2400"/>
            </a:p>
          </p:txBody>
        </p:sp>
        <p:sp>
          <p:nvSpPr>
            <p:cNvPr id="659" name="Google Shape;6215;p74"/>
            <p:cNvSpPr/>
            <p:nvPr/>
          </p:nvSpPr>
          <p:spPr>
            <a:xfrm>
              <a:off x="6961" y="398725"/>
              <a:ext cx="78133" cy="7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extrusionOk="0">
                  <a:moveTo>
                    <a:pt x="14376" y="0"/>
                  </a:moveTo>
                  <a:cubicBezTo>
                    <a:pt x="12872" y="0"/>
                    <a:pt x="11380" y="597"/>
                    <a:pt x="10218" y="1792"/>
                  </a:cubicBezTo>
                  <a:lnTo>
                    <a:pt x="1678" y="10823"/>
                  </a:lnTo>
                  <a:cubicBezTo>
                    <a:pt x="-593" y="13291"/>
                    <a:pt x="-561" y="17271"/>
                    <a:pt x="1784" y="19717"/>
                  </a:cubicBezTo>
                  <a:cubicBezTo>
                    <a:pt x="2947" y="20969"/>
                    <a:pt x="4492" y="21600"/>
                    <a:pt x="6038" y="21600"/>
                  </a:cubicBezTo>
                  <a:cubicBezTo>
                    <a:pt x="7542" y="21600"/>
                    <a:pt x="9056" y="21003"/>
                    <a:pt x="10218" y="19819"/>
                  </a:cubicBezTo>
                  <a:lnTo>
                    <a:pt x="18725" y="10823"/>
                  </a:lnTo>
                  <a:cubicBezTo>
                    <a:pt x="21007" y="8309"/>
                    <a:pt x="20975" y="4329"/>
                    <a:pt x="18630" y="1894"/>
                  </a:cubicBezTo>
                  <a:cubicBezTo>
                    <a:pt x="17467" y="631"/>
                    <a:pt x="15922" y="0"/>
                    <a:pt x="14376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  <a:endParaRPr sz="2400"/>
            </a:p>
          </p:txBody>
        </p:sp>
        <p:sp>
          <p:nvSpPr>
            <p:cNvPr id="660" name="Google Shape;6216;p74"/>
            <p:cNvSpPr/>
            <p:nvPr/>
          </p:nvSpPr>
          <p:spPr>
            <a:xfrm>
              <a:off x="694289" y="276549"/>
              <a:ext cx="92020" cy="4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3" y="0"/>
                  </a:moveTo>
                  <a:cubicBezTo>
                    <a:pt x="2395" y="0"/>
                    <a:pt x="0" y="4840"/>
                    <a:pt x="0" y="10829"/>
                  </a:cubicBezTo>
                  <a:cubicBezTo>
                    <a:pt x="0" y="16760"/>
                    <a:pt x="2395" y="21600"/>
                    <a:pt x="5393" y="21600"/>
                  </a:cubicBezTo>
                  <a:lnTo>
                    <a:pt x="16207" y="21600"/>
                  </a:lnTo>
                  <a:cubicBezTo>
                    <a:pt x="19205" y="21600"/>
                    <a:pt x="21600" y="16760"/>
                    <a:pt x="21600" y="10829"/>
                  </a:cubicBezTo>
                  <a:cubicBezTo>
                    <a:pt x="21600" y="4840"/>
                    <a:pt x="19205" y="0"/>
                    <a:pt x="16207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  <a:endParaRPr sz="2400"/>
            </a:p>
          </p:txBody>
        </p:sp>
        <p:sp>
          <p:nvSpPr>
            <p:cNvPr id="661" name="Google Shape;6217;p74"/>
            <p:cNvSpPr/>
            <p:nvPr/>
          </p:nvSpPr>
          <p:spPr>
            <a:xfrm>
              <a:off x="701214" y="122257"/>
              <a:ext cx="78169" cy="7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extrusionOk="0">
                  <a:moveTo>
                    <a:pt x="14378" y="0"/>
                  </a:moveTo>
                  <a:cubicBezTo>
                    <a:pt x="12875" y="0"/>
                    <a:pt x="11373" y="598"/>
                    <a:pt x="10222" y="1782"/>
                  </a:cubicBezTo>
                  <a:lnTo>
                    <a:pt x="1686" y="10817"/>
                  </a:lnTo>
                  <a:cubicBezTo>
                    <a:pt x="-594" y="13298"/>
                    <a:pt x="-562" y="17269"/>
                    <a:pt x="1782" y="19716"/>
                  </a:cubicBezTo>
                  <a:cubicBezTo>
                    <a:pt x="2954" y="20980"/>
                    <a:pt x="4500" y="21600"/>
                    <a:pt x="6045" y="21600"/>
                  </a:cubicBezTo>
                  <a:cubicBezTo>
                    <a:pt x="7547" y="21600"/>
                    <a:pt x="9050" y="21013"/>
                    <a:pt x="10222" y="19818"/>
                  </a:cubicBezTo>
                  <a:lnTo>
                    <a:pt x="18726" y="10817"/>
                  </a:lnTo>
                  <a:cubicBezTo>
                    <a:pt x="21006" y="8302"/>
                    <a:pt x="20974" y="4331"/>
                    <a:pt x="18630" y="1884"/>
                  </a:cubicBezTo>
                  <a:cubicBezTo>
                    <a:pt x="17458" y="632"/>
                    <a:pt x="15912" y="0"/>
                    <a:pt x="14378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  <a:endParaRPr sz="2400"/>
            </a:p>
          </p:txBody>
        </p:sp>
        <p:sp>
          <p:nvSpPr>
            <p:cNvPr id="662" name="Google Shape;6218;p74"/>
            <p:cNvSpPr/>
            <p:nvPr/>
          </p:nvSpPr>
          <p:spPr>
            <a:xfrm>
              <a:off x="700940" y="398480"/>
              <a:ext cx="78443" cy="7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extrusionOk="0">
                  <a:moveTo>
                    <a:pt x="6014" y="0"/>
                  </a:moveTo>
                  <a:cubicBezTo>
                    <a:pt x="4473" y="0"/>
                    <a:pt x="2933" y="618"/>
                    <a:pt x="1753" y="1854"/>
                  </a:cubicBezTo>
                  <a:cubicBezTo>
                    <a:pt x="-584" y="4349"/>
                    <a:pt x="-584" y="8350"/>
                    <a:pt x="1753" y="10856"/>
                  </a:cubicBezTo>
                  <a:lnTo>
                    <a:pt x="10264" y="19824"/>
                  </a:lnTo>
                  <a:cubicBezTo>
                    <a:pt x="11411" y="21004"/>
                    <a:pt x="12909" y="21600"/>
                    <a:pt x="14407" y="21600"/>
                  </a:cubicBezTo>
                  <a:cubicBezTo>
                    <a:pt x="15937" y="21600"/>
                    <a:pt x="17478" y="20971"/>
                    <a:pt x="18647" y="19723"/>
                  </a:cubicBezTo>
                  <a:cubicBezTo>
                    <a:pt x="20984" y="17284"/>
                    <a:pt x="21016" y="13317"/>
                    <a:pt x="18742" y="10856"/>
                  </a:cubicBezTo>
                  <a:lnTo>
                    <a:pt x="10264" y="1854"/>
                  </a:lnTo>
                  <a:cubicBezTo>
                    <a:pt x="9084" y="618"/>
                    <a:pt x="7544" y="0"/>
                    <a:pt x="6014" y="0"/>
                  </a:cubicBezTo>
                  <a:close/>
                </a:path>
              </a:pathLst>
            </a:custGeom>
            <a:solidFill>
              <a:srgbClr val="5F7D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rtl="0">
                <a:defRPr>
                  <a:solidFill>
                    <a:srgbClr val="435D74"/>
                  </a:solidFill>
                </a:defRPr>
              </a:pP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5" name="IMG_1799.png" descr="IMG_1799.png">
            <a:extLst>
              <a:ext uri="{FF2B5EF4-FFF2-40B4-BE49-F238E27FC236}">
                <a16:creationId xmlns:a16="http://schemas.microsoft.com/office/drawing/2014/main" id="{D002ABB7-4BC6-BE83-05EE-F9335DA8D78C}"/>
              </a:ext>
            </a:extLst>
          </p:cNvPr>
          <p:cNvPicPr>
            <a:picLocks/>
          </p:cNvPicPr>
          <p:nvPr/>
        </p:nvPicPr>
        <p:blipFill>
          <a:blip r:embed="rId6"/>
          <a:srcRect l="487" t="46168" r="37526" b="40264"/>
          <a:stretch>
            <a:fillRect/>
          </a:stretch>
        </p:blipFill>
        <p:spPr>
          <a:xfrm>
            <a:off x="2275473" y="1691815"/>
            <a:ext cx="7397985" cy="2942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G_1799.png" descr="IMG_1799.png">
            <a:extLst>
              <a:ext uri="{FF2B5EF4-FFF2-40B4-BE49-F238E27FC236}">
                <a16:creationId xmlns:a16="http://schemas.microsoft.com/office/drawing/2014/main" id="{34C70698-0E88-9E5E-6ED9-8E6C7164BFE4}"/>
              </a:ext>
            </a:extLst>
          </p:cNvPr>
          <p:cNvPicPr>
            <a:picLocks/>
          </p:cNvPicPr>
          <p:nvPr/>
        </p:nvPicPr>
        <p:blipFill>
          <a:blip r:embed="rId6"/>
          <a:srcRect l="31964" t="59720" r="53995" b="36412"/>
          <a:stretch>
            <a:fillRect/>
          </a:stretch>
        </p:blipFill>
        <p:spPr>
          <a:xfrm>
            <a:off x="5893785" y="4817960"/>
            <a:ext cx="1537359" cy="7694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9782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D340F6-D856-3479-A928-B8EAE59B8485}"/>
              </a:ext>
            </a:extLst>
          </p:cNvPr>
          <p:cNvGrpSpPr>
            <a:grpSpLocks/>
          </p:cNvGrpSpPr>
          <p:nvPr/>
        </p:nvGrpSpPr>
        <p:grpSpPr bwMode="auto">
          <a:xfrm>
            <a:off x="3874887" y="0"/>
            <a:ext cx="2808287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F60F3796-B47F-E01A-4458-EBC277885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ar-SA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D8AF6D80-B191-906A-95CB-EA6E69E62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3200" b="1"/>
                <a:t>القياس غير المباشر</a:t>
              </a:r>
              <a:endParaRPr lang="en-US" altLang="en-US" sz="3200" b="1"/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B512223-6B79-5597-BA0E-6C2CBC8F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187" y="650875"/>
            <a:ext cx="6624637" cy="97313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400" b="1"/>
              <a:t>يستعمل القياس غير المباشر لإيجاد الأطوال والمسافات التي </a:t>
            </a:r>
          </a:p>
          <a:p>
            <a:pPr eaLnBrk="1" hangingPunct="1"/>
            <a:r>
              <a:rPr lang="ar-SA" altLang="en-US" sz="2400" b="1"/>
              <a:t>يصعب قياسها بصورة مباشرة . وسماه طاليس بتقدير الظل .</a:t>
            </a:r>
            <a:r>
              <a:rPr lang="en-US" altLang="en-US"/>
              <a:t> </a:t>
            </a:r>
          </a:p>
        </p:txBody>
      </p:sp>
      <p:sp>
        <p:nvSpPr>
          <p:cNvPr id="11" name="AutoShape 251">
            <a:extLst>
              <a:ext uri="{FF2B5EF4-FFF2-40B4-BE49-F238E27FC236}">
                <a16:creationId xmlns:a16="http://schemas.microsoft.com/office/drawing/2014/main" id="{FF7F4F7A-17AB-6DE7-A3FF-F68FDB60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987" y="1766888"/>
            <a:ext cx="7272337" cy="8286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en-US" sz="2400" b="1" dirty="0"/>
              <a:t>على الشكل المقابل . ارتفاع المضخة = ٠.٧٥ م وطول ظلها = ١.٥ م</a:t>
            </a:r>
          </a:p>
          <a:p>
            <a:pPr algn="r" rtl="1" eaLnBrk="1" hangingPunct="1">
              <a:defRPr/>
            </a:pPr>
            <a:r>
              <a:rPr lang="ar-SA" altLang="en-US" sz="2400" b="1" dirty="0"/>
              <a:t>ارتفاع المصباح = ؟؟   وطول ظل المصباح = ٧.٨م</a:t>
            </a:r>
            <a:endParaRPr lang="en-US" altLang="en-US" sz="2400" b="1" dirty="0"/>
          </a:p>
        </p:txBody>
      </p:sp>
      <p:sp>
        <p:nvSpPr>
          <p:cNvPr id="13" name="AutoShape 252">
            <a:extLst>
              <a:ext uri="{FF2B5EF4-FFF2-40B4-BE49-F238E27FC236}">
                <a16:creationId xmlns:a16="http://schemas.microsoft.com/office/drawing/2014/main" id="{4881A5D4-3ADD-7E95-8884-1D7F13F3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762" y="1862138"/>
            <a:ext cx="938212" cy="649287"/>
          </a:xfrm>
          <a:prstGeom prst="plus">
            <a:avLst>
              <a:gd name="adj" fmla="val 25000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/>
              <a:t>مثال :</a:t>
            </a:r>
            <a:endParaRPr lang="en-US" altLang="en-US" sz="2400" b="1"/>
          </a:p>
        </p:txBody>
      </p:sp>
      <p:pic>
        <p:nvPicPr>
          <p:cNvPr id="14" name="Picture 320">
            <a:extLst>
              <a:ext uri="{FF2B5EF4-FFF2-40B4-BE49-F238E27FC236}">
                <a16:creationId xmlns:a16="http://schemas.microsoft.com/office/drawing/2014/main" id="{8158F3E6-F0E1-BD43-DFDA-40030ED9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9" y="2703513"/>
            <a:ext cx="2771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4">
            <a:extLst>
              <a:ext uri="{FF2B5EF4-FFF2-40B4-BE49-F238E27FC236}">
                <a16:creationId xmlns:a16="http://schemas.microsoft.com/office/drawing/2014/main" id="{6BFF95AC-9E70-DBAF-85B5-72C862C60E17}"/>
              </a:ext>
            </a:extLst>
          </p:cNvPr>
          <p:cNvGrpSpPr>
            <a:grpSpLocks/>
          </p:cNvGrpSpPr>
          <p:nvPr/>
        </p:nvGrpSpPr>
        <p:grpSpPr bwMode="auto">
          <a:xfrm>
            <a:off x="7584874" y="2774950"/>
            <a:ext cx="2117725" cy="936625"/>
            <a:chOff x="3039" y="2432"/>
            <a:chExt cx="1334" cy="590"/>
          </a:xfrm>
        </p:grpSpPr>
        <p:grpSp>
          <p:nvGrpSpPr>
            <p:cNvPr id="17" name="Group 328">
              <a:extLst>
                <a:ext uri="{FF2B5EF4-FFF2-40B4-BE49-F238E27FC236}">
                  <a16:creationId xmlns:a16="http://schemas.microsoft.com/office/drawing/2014/main" id="{7DAC0899-11C6-9C9E-0F4B-3CE6A01EE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432"/>
              <a:ext cx="1143" cy="590"/>
              <a:chOff x="3230" y="2432"/>
              <a:chExt cx="1143" cy="590"/>
            </a:xfrm>
          </p:grpSpPr>
          <p:sp>
            <p:nvSpPr>
              <p:cNvPr id="19" name="Text Box 323">
                <a:extLst>
                  <a:ext uri="{FF2B5EF4-FFF2-40B4-BE49-F238E27FC236}">
                    <a16:creationId xmlns:a16="http://schemas.microsoft.com/office/drawing/2014/main" id="{EF255B4F-1817-4538-FFC3-AEFAD623E7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ارتفاع المضخة</a:t>
                </a:r>
                <a:endParaRPr lang="en-US" altLang="en-US" sz="2400" b="1"/>
              </a:p>
            </p:txBody>
          </p:sp>
          <p:sp>
            <p:nvSpPr>
              <p:cNvPr id="20" name="Line 324">
                <a:extLst>
                  <a:ext uri="{FF2B5EF4-FFF2-40B4-BE49-F238E27FC236}">
                    <a16:creationId xmlns:a16="http://schemas.microsoft.com/office/drawing/2014/main" id="{34D376D2-B9A3-2760-6519-937211565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" name="Text Box 325">
                <a:extLst>
                  <a:ext uri="{FF2B5EF4-FFF2-40B4-BE49-F238E27FC236}">
                    <a16:creationId xmlns:a16="http://schemas.microsoft.com/office/drawing/2014/main" id="{56CC7A60-A860-D8F2-1124-6A000A4A9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734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en-US" sz="2400" b="1" dirty="0"/>
                  <a:t>ارتفاع المصباح</a:t>
                </a:r>
                <a:endParaRPr lang="en-US" altLang="en-US" sz="2400" b="1" dirty="0"/>
              </a:p>
            </p:txBody>
          </p:sp>
        </p:grpSp>
        <p:sp>
          <p:nvSpPr>
            <p:cNvPr id="18" name="Text Box 326">
              <a:extLst>
                <a:ext uri="{FF2B5EF4-FFF2-40B4-BE49-F238E27FC236}">
                  <a16:creationId xmlns:a16="http://schemas.microsoft.com/office/drawing/2014/main" id="{DADD31AA-4A18-7395-0C25-07E3FFC41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sp>
        <p:nvSpPr>
          <p:cNvPr id="22" name="Text Box 327">
            <a:extLst>
              <a:ext uri="{FF2B5EF4-FFF2-40B4-BE49-F238E27FC236}">
                <a16:creationId xmlns:a16="http://schemas.microsoft.com/office/drawing/2014/main" id="{7AEAC4D1-7DD1-1D2E-C1DD-A597470C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537" y="4864100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١.٥ × ارتفاع المصباح </a:t>
            </a:r>
            <a:endParaRPr lang="en-US" altLang="en-US" sz="2400" b="1"/>
          </a:p>
        </p:txBody>
      </p:sp>
      <p:grpSp>
        <p:nvGrpSpPr>
          <p:cNvPr id="23" name="Group 329">
            <a:extLst>
              <a:ext uri="{FF2B5EF4-FFF2-40B4-BE49-F238E27FC236}">
                <a16:creationId xmlns:a16="http://schemas.microsoft.com/office/drawing/2014/main" id="{764A5A0E-50B8-28F3-DB6F-EB9E9DF5103C}"/>
              </a:ext>
            </a:extLst>
          </p:cNvPr>
          <p:cNvGrpSpPr>
            <a:grpSpLocks/>
          </p:cNvGrpSpPr>
          <p:nvPr/>
        </p:nvGrpSpPr>
        <p:grpSpPr bwMode="auto">
          <a:xfrm>
            <a:off x="5711624" y="2789238"/>
            <a:ext cx="1814513" cy="936625"/>
            <a:chOff x="3230" y="2432"/>
            <a:chExt cx="1143" cy="590"/>
          </a:xfrm>
        </p:grpSpPr>
        <p:sp>
          <p:nvSpPr>
            <p:cNvPr id="24" name="Text Box 330">
              <a:extLst>
                <a:ext uri="{FF2B5EF4-FFF2-40B4-BE49-F238E27FC236}">
                  <a16:creationId xmlns:a16="http://schemas.microsoft.com/office/drawing/2014/main" id="{2D68C334-AD4B-C714-5374-22CE13668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432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ظل المضخة</a:t>
              </a:r>
              <a:endParaRPr lang="en-US" altLang="en-US" sz="2400" b="1"/>
            </a:p>
          </p:txBody>
        </p:sp>
        <p:sp>
          <p:nvSpPr>
            <p:cNvPr id="25" name="Line 331">
              <a:extLst>
                <a:ext uri="{FF2B5EF4-FFF2-40B4-BE49-F238E27FC236}">
                  <a16:creationId xmlns:a16="http://schemas.microsoft.com/office/drawing/2014/main" id="{440B76E8-865D-8C26-93B1-C6A2B01F9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332">
              <a:extLst>
                <a:ext uri="{FF2B5EF4-FFF2-40B4-BE49-F238E27FC236}">
                  <a16:creationId xmlns:a16="http://schemas.microsoft.com/office/drawing/2014/main" id="{5E13E410-A669-3709-453B-01FC7F911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ظل المصباح</a:t>
              </a:r>
              <a:endParaRPr lang="en-US" altLang="en-US" sz="2400" b="1"/>
            </a:p>
          </p:txBody>
        </p:sp>
      </p:grpSp>
      <p:grpSp>
        <p:nvGrpSpPr>
          <p:cNvPr id="27" name="Group 335">
            <a:extLst>
              <a:ext uri="{FF2B5EF4-FFF2-40B4-BE49-F238E27FC236}">
                <a16:creationId xmlns:a16="http://schemas.microsoft.com/office/drawing/2014/main" id="{4CF91FF0-2643-4447-28B8-2EAF48D2A9B7}"/>
              </a:ext>
            </a:extLst>
          </p:cNvPr>
          <p:cNvGrpSpPr>
            <a:grpSpLocks/>
          </p:cNvGrpSpPr>
          <p:nvPr/>
        </p:nvGrpSpPr>
        <p:grpSpPr bwMode="auto">
          <a:xfrm>
            <a:off x="7583287" y="3732213"/>
            <a:ext cx="2117725" cy="936625"/>
            <a:chOff x="3039" y="2432"/>
            <a:chExt cx="1334" cy="590"/>
          </a:xfrm>
        </p:grpSpPr>
        <p:grpSp>
          <p:nvGrpSpPr>
            <p:cNvPr id="28" name="Group 336">
              <a:extLst>
                <a:ext uri="{FF2B5EF4-FFF2-40B4-BE49-F238E27FC236}">
                  <a16:creationId xmlns:a16="http://schemas.microsoft.com/office/drawing/2014/main" id="{0FA419F1-DFC1-3226-2E21-D648EFF1F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0" y="2432"/>
              <a:ext cx="1143" cy="590"/>
              <a:chOff x="3230" y="2432"/>
              <a:chExt cx="1143" cy="590"/>
            </a:xfrm>
          </p:grpSpPr>
          <p:sp>
            <p:nvSpPr>
              <p:cNvPr id="30" name="Text Box 337">
                <a:extLst>
                  <a:ext uri="{FF2B5EF4-FFF2-40B4-BE49-F238E27FC236}">
                    <a16:creationId xmlns:a16="http://schemas.microsoft.com/office/drawing/2014/main" id="{2CE6AB1D-2FA8-7E64-6982-0C41FF67E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432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٠.٧٥</a:t>
                </a:r>
                <a:endParaRPr lang="en-US" altLang="en-US" sz="2400" b="1"/>
              </a:p>
            </p:txBody>
          </p:sp>
          <p:sp>
            <p:nvSpPr>
              <p:cNvPr id="31" name="Line 338">
                <a:extLst>
                  <a:ext uri="{FF2B5EF4-FFF2-40B4-BE49-F238E27FC236}">
                    <a16:creationId xmlns:a16="http://schemas.microsoft.com/office/drawing/2014/main" id="{3A1CC551-3937-8915-713A-D127D5A8F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0" y="2737"/>
                <a:ext cx="113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Text Box 339">
                <a:extLst>
                  <a:ext uri="{FF2B5EF4-FFF2-40B4-BE49-F238E27FC236}">
                    <a16:creationId xmlns:a16="http://schemas.microsoft.com/office/drawing/2014/main" id="{A906F8FD-8CF8-D4D1-34F1-5693169DA0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3" y="2734"/>
                <a:ext cx="11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rtl="0" eaLnBrk="1" hangingPunct="1">
                  <a:spcBef>
                    <a:spcPct val="50000"/>
                  </a:spcBef>
                </a:pPr>
                <a:r>
                  <a:rPr lang="ar-SA" altLang="en-US" sz="2400" b="1"/>
                  <a:t>ارتفاع المصباح</a:t>
                </a:r>
                <a:endParaRPr lang="en-US" altLang="en-US" sz="2400" b="1"/>
              </a:p>
            </p:txBody>
          </p:sp>
        </p:grpSp>
        <p:sp>
          <p:nvSpPr>
            <p:cNvPr id="29" name="Text Box 340">
              <a:extLst>
                <a:ext uri="{FF2B5EF4-FFF2-40B4-BE49-F238E27FC236}">
                  <a16:creationId xmlns:a16="http://schemas.microsoft.com/office/drawing/2014/main" id="{ED97A630-8731-9721-C304-4EB92543C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605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ar-SA" altLang="en-US" sz="2400" b="1"/>
                <a:t>=</a:t>
              </a:r>
              <a:endParaRPr lang="en-US" altLang="en-US" sz="2400" b="1"/>
            </a:p>
          </p:txBody>
        </p:sp>
      </p:grpSp>
      <p:grpSp>
        <p:nvGrpSpPr>
          <p:cNvPr id="33" name="Group 341">
            <a:extLst>
              <a:ext uri="{FF2B5EF4-FFF2-40B4-BE49-F238E27FC236}">
                <a16:creationId xmlns:a16="http://schemas.microsoft.com/office/drawing/2014/main" id="{0AD9EB3C-E962-B038-F302-6D8C388CA937}"/>
              </a:ext>
            </a:extLst>
          </p:cNvPr>
          <p:cNvGrpSpPr>
            <a:grpSpLocks/>
          </p:cNvGrpSpPr>
          <p:nvPr/>
        </p:nvGrpSpPr>
        <p:grpSpPr bwMode="auto">
          <a:xfrm>
            <a:off x="6827637" y="3746500"/>
            <a:ext cx="696912" cy="936625"/>
            <a:chOff x="3230" y="2432"/>
            <a:chExt cx="1143" cy="590"/>
          </a:xfrm>
        </p:grpSpPr>
        <p:sp>
          <p:nvSpPr>
            <p:cNvPr id="34" name="Text Box 342">
              <a:extLst>
                <a:ext uri="{FF2B5EF4-FFF2-40B4-BE49-F238E27FC236}">
                  <a16:creationId xmlns:a16="http://schemas.microsoft.com/office/drawing/2014/main" id="{581D1C9C-DDCB-ECFA-6E0A-E2A469BCA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" y="2432"/>
              <a:ext cx="11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١.٥</a:t>
              </a:r>
              <a:endParaRPr lang="en-US" altLang="en-US" sz="2400" b="1"/>
            </a:p>
          </p:txBody>
        </p:sp>
        <p:sp>
          <p:nvSpPr>
            <p:cNvPr id="35" name="Line 343">
              <a:extLst>
                <a:ext uri="{FF2B5EF4-FFF2-40B4-BE49-F238E27FC236}">
                  <a16:creationId xmlns:a16="http://schemas.microsoft.com/office/drawing/2014/main" id="{D58A8F87-E090-DA48-A35F-BE055B75A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0" y="2737"/>
              <a:ext cx="1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Text Box 344">
              <a:extLst>
                <a:ext uri="{FF2B5EF4-FFF2-40B4-BE49-F238E27FC236}">
                  <a16:creationId xmlns:a16="http://schemas.microsoft.com/office/drawing/2014/main" id="{29744665-7991-C99D-DEFC-2EBBC6ACD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734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en-US" sz="2400" b="1"/>
                <a:t>٧.٨</a:t>
              </a:r>
              <a:endParaRPr lang="en-US" altLang="en-US" sz="2400" b="1"/>
            </a:p>
          </p:txBody>
        </p:sp>
      </p:grpSp>
      <p:sp>
        <p:nvSpPr>
          <p:cNvPr id="37" name="Text Box 345">
            <a:extLst>
              <a:ext uri="{FF2B5EF4-FFF2-40B4-BE49-F238E27FC236}">
                <a16:creationId xmlns:a16="http://schemas.microsoft.com/office/drawing/2014/main" id="{4704C484-A232-4058-10EE-326070F6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637" y="489267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38" name="Text Box 346">
            <a:extLst>
              <a:ext uri="{FF2B5EF4-FFF2-40B4-BE49-F238E27FC236}">
                <a16:creationId xmlns:a16="http://schemas.microsoft.com/office/drawing/2014/main" id="{6D7B2EE9-114C-6B9D-6B26-63B77FBC9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387" y="4864100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٠.٧٥ × ٧.٨</a:t>
            </a:r>
            <a:endParaRPr lang="en-US" altLang="en-US" sz="2400" b="1"/>
          </a:p>
        </p:txBody>
      </p:sp>
      <p:sp>
        <p:nvSpPr>
          <p:cNvPr id="39" name="Text Box 347">
            <a:extLst>
              <a:ext uri="{FF2B5EF4-FFF2-40B4-BE49-F238E27FC236}">
                <a16:creationId xmlns:a16="http://schemas.microsoft.com/office/drawing/2014/main" id="{09CE1039-4106-877F-CB57-EACA0240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537" y="5457825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١.٥ × ارتفاع المصباح </a:t>
            </a:r>
            <a:endParaRPr lang="en-US" altLang="en-US" sz="2400" b="1"/>
          </a:p>
        </p:txBody>
      </p:sp>
      <p:sp>
        <p:nvSpPr>
          <p:cNvPr id="40" name="Text Box 348">
            <a:extLst>
              <a:ext uri="{FF2B5EF4-FFF2-40B4-BE49-F238E27FC236}">
                <a16:creationId xmlns:a16="http://schemas.microsoft.com/office/drawing/2014/main" id="{5494B9AB-F1C9-8FC1-8384-6B57AE4E7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637" y="54864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1" name="Text Box 349">
            <a:extLst>
              <a:ext uri="{FF2B5EF4-FFF2-40B4-BE49-F238E27FC236}">
                <a16:creationId xmlns:a16="http://schemas.microsoft.com/office/drawing/2014/main" id="{F1D5D667-56E9-43A8-F1E1-2F68E036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037" y="545782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٥.٨٥</a:t>
            </a:r>
            <a:endParaRPr lang="en-US" altLang="en-US" sz="2400" b="1"/>
          </a:p>
        </p:txBody>
      </p:sp>
      <p:sp>
        <p:nvSpPr>
          <p:cNvPr id="42" name="Text Box 350">
            <a:extLst>
              <a:ext uri="{FF2B5EF4-FFF2-40B4-BE49-F238E27FC236}">
                <a16:creationId xmlns:a16="http://schemas.microsoft.com/office/drawing/2014/main" id="{8B3E92F9-EE12-5445-0A94-52D732C57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774" y="6105525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ارتفاع المصباح </a:t>
            </a:r>
            <a:endParaRPr lang="en-US" altLang="en-US" sz="2400" b="1"/>
          </a:p>
        </p:txBody>
      </p:sp>
      <p:sp>
        <p:nvSpPr>
          <p:cNvPr id="43" name="Text Box 351">
            <a:extLst>
              <a:ext uri="{FF2B5EF4-FFF2-40B4-BE49-F238E27FC236}">
                <a16:creationId xmlns:a16="http://schemas.microsoft.com/office/drawing/2014/main" id="{57A06ADF-3263-B061-8A78-8523B91BC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637" y="61341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=</a:t>
            </a:r>
            <a:endParaRPr lang="en-US" altLang="en-US" sz="2400" b="1"/>
          </a:p>
        </p:txBody>
      </p:sp>
      <p:sp>
        <p:nvSpPr>
          <p:cNvPr id="44" name="Text Box 352">
            <a:extLst>
              <a:ext uri="{FF2B5EF4-FFF2-40B4-BE49-F238E27FC236}">
                <a16:creationId xmlns:a16="http://schemas.microsoft.com/office/drawing/2014/main" id="{4C48D145-FB3A-5F8E-591B-D7427C9DA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599" y="6156325"/>
            <a:ext cx="177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٥.٨٥ ÷ ١.٥=</a:t>
            </a:r>
            <a:endParaRPr lang="en-US" altLang="en-US" sz="2400" b="1"/>
          </a:p>
        </p:txBody>
      </p:sp>
      <p:sp>
        <p:nvSpPr>
          <p:cNvPr id="45" name="Text Box 353">
            <a:extLst>
              <a:ext uri="{FF2B5EF4-FFF2-40B4-BE49-F238E27FC236}">
                <a16:creationId xmlns:a16="http://schemas.microsoft.com/office/drawing/2014/main" id="{9264C09D-9E2D-7113-F4DA-60752AACA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874" y="6159500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400" b="1"/>
              <a:t>٣.٩ م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435710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22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787</Words>
  <Application>Microsoft Macintosh PowerPoint</Application>
  <PresentationFormat>شاشة عريضة</PresentationFormat>
  <Paragraphs>406</Paragraphs>
  <Slides>19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31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48</cp:revision>
  <dcterms:created xsi:type="dcterms:W3CDTF">2021-08-28T07:17:54Z</dcterms:created>
  <dcterms:modified xsi:type="dcterms:W3CDTF">2022-11-20T15:25:24Z</dcterms:modified>
</cp:coreProperties>
</file>