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3" r:id="rId2"/>
  </p:sldMasterIdLst>
  <p:sldIdLst>
    <p:sldId id="256" r:id="rId3"/>
    <p:sldId id="269" r:id="rId4"/>
    <p:sldId id="280" r:id="rId5"/>
    <p:sldId id="275" r:id="rId6"/>
    <p:sldId id="263" r:id="rId7"/>
    <p:sldId id="283" r:id="rId8"/>
    <p:sldId id="265" r:id="rId9"/>
    <p:sldId id="281" r:id="rId10"/>
    <p:sldId id="268" r:id="rId11"/>
    <p:sldId id="284" r:id="rId12"/>
    <p:sldId id="285" r:id="rId13"/>
    <p:sldId id="273" r:id="rId14"/>
    <p:sldId id="264" r:id="rId15"/>
    <p:sldId id="286" r:id="rId16"/>
    <p:sldId id="287" r:id="rId17"/>
    <p:sldId id="289" r:id="rId18"/>
    <p:sldId id="288" r:id="rId19"/>
    <p:sldId id="259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6BB00"/>
    <a:srgbClr val="FF0066"/>
    <a:srgbClr val="FF3399"/>
    <a:srgbClr val="FF3300"/>
    <a:srgbClr val="FF9999"/>
    <a:srgbClr val="E94738"/>
    <a:srgbClr val="006600"/>
    <a:srgbClr val="128C7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0B030-0EEA-48FF-933C-14B6E2A129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BF501-A941-4EAF-AF5F-328F1C211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6B86C-38DB-4748-BEDA-05B37C747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8A4AC-7409-4FFE-98C1-4738FA84E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59D85-ED01-4C82-B823-2DD176CE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5331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AB381-B23E-4B81-8A85-16683D58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F9BED-72F4-4DDB-B8F8-3C403142F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CD10F-BAD7-4C2C-90C1-AE5D7469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D0CF8-C898-4371-96C9-D22253FEE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7E8BD-A9B6-4DFD-AFCD-604C83A5F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6897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12EDC5-AA19-4CDB-99D2-010C8DDB8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B5F74-9943-4718-84C0-B4B8948A02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247F5-23DF-4D3A-B1F0-060ED1E7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692B7-E460-4B49-B8EE-FC347BF5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D8CE7-CEA2-42B5-AE4F-55B9F730B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24491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6832B8-CF60-1CEE-7931-C2DAEC932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E43524-1CC3-FDB1-7395-58A0F3AA1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2C53C9-DEBE-49BF-5993-B19EC7AAD6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5FFD9-A791-4ACD-853F-1A987DDD6492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2757532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35158B-42FC-09FA-FF7C-B7E0C0B591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191F61-3747-FEBB-13A1-7AF9304937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D2D3E8-7AF9-40FB-EF21-A9B4A8A0E6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E0012-8BAC-4FB6-9EF8-C322B53900D7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2106473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2364AF-CEB9-0069-FE28-3D8F24633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BE40CD-9C20-438D-4931-6630BD076C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47E461-C663-55ED-AFE4-547631A8C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4A697-3877-4D06-92A7-EC25DD4614A3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356705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7ACD46-1BE7-43F5-5B9C-5C6C69BF8A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46DA0-A4A9-FE36-5D59-FB328811B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0489D-2154-3BFD-4823-1DFC53B86F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5FE9E-6721-4002-8EFF-DF18C43DCC13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830529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B94DCA-6ADD-028A-AEAC-BFFF7ACAA1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784360-07F9-3DF9-A1C1-633EC6D868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FF9463B-3EFC-FBB9-6F14-4EBB7BA842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D3123-EDA7-4A46-BA13-A6AEC79CBF7C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2357876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B65A449-FBB0-89AA-E85C-DB97F54C3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154A59C-547C-D299-4881-9B6848DEE3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941EAD1-BFD7-9995-A0CF-DD5D5679F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CD7E8-5ECB-4ADD-B827-2EFF739928C8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3258558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CD8AD46-196A-A5D8-82D6-CFB500EF9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81572E-3299-9724-97CD-AC73170B77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8EB294-F5E3-9E91-9E53-545E8682F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E09C8-89F1-4F31-82C4-D5C83EF49C0D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2744861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55698-5A00-0F95-4496-4E6015CE73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DA89C7-14E5-6FD4-A72C-48443C92F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EB1932-C3E7-60CE-5F52-49E916664D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9295C-D471-44B0-8C3E-261AF80EFD5A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124690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BE605-4973-427E-9335-01A66D4C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F662B-1B31-4ED7-AAFA-40D7B420E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05510-816D-4383-8CE1-1A82CEA3A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23C57-FBE5-42AE-BD01-CBC8E5C44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8A89B-35DE-463C-91FC-F99249AA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06557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F9057B-3101-D314-99A0-B831F0D449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C2DCAB-2404-60A2-6619-36F500DF1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3C9C6-F2BB-6982-BB3B-54120171CC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8B823-12D5-47F3-958C-F3E133B13D3D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1042579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0CC35D-F490-948C-C92F-6C77BE327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AA68330-B7B4-C3F5-9B67-4F1C4878DB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0685B5-8B68-A673-C15F-2705B4BDA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3638F-3338-4C89-89EF-2AD1847CD5FB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3064796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CFA79F-FEE7-50BD-D999-C1DC80A4F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77C517-B60C-554A-E748-F43C3BEB9F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63488A-0963-44EB-00C6-C6DAC68CF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14A58-794B-4F5D-B43D-581B219232AB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296405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4D623-D49C-4263-B6E5-4D635683F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44853-9EC3-442E-8106-B9D2AD22F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6861C-8F17-4415-9FFB-B6CC10BB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B0A9A-9D3F-4AAF-B5BE-5E8B03B7C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8C1BA-559F-4845-8DBB-8EE3E4145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7098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E6F91-96AC-4E23-97FA-CC31CF10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2D3AF-78E6-4A38-9268-13DD33D64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BEAF0-1BD3-4F2B-BD70-8A4993290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D384F-42EC-4D23-AC92-002D8B95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6DA63-1022-4D62-A96E-5274A1CC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37DE1-9820-4862-A46B-005ECBB2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7385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05DD5-B038-4A0E-AC25-FB9BF000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DB82F-10FA-41C6-AD67-1CA694590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29C22-0A48-4231-939C-BFACDFC40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3B854-94AF-49EA-8BF5-D24E48103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F70B8-D001-48EC-B070-90F22E2316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3123E-D915-4609-B0AF-0796943AB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4B570-AED3-419A-85B3-2F0189BD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A5C3D0-2965-49BF-B6A4-16C78D0A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102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66F89-D1F3-4304-AB1A-D2E90D3C7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C20C65-9A9B-4DC8-A528-B45479C2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1B6F59-A8EA-4C9F-9E6C-24E2B32E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682ED-6826-4CE6-A132-5EDC29F2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3386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25A89-50F9-4413-901E-EE1002FB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BC097-1FA6-457D-B778-74BC4298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77FBC-20BC-4127-8B72-13D8802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3200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64B3-000A-413B-A969-2616C374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97136-66AF-4F18-95F9-478F4226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BAA8E2-75EA-491D-8F73-2C2FDCAE4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722AD-883B-42D0-8EE9-E87947B7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E538E-1FF5-4C6B-8460-3186D6A5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78E75-E9A6-468F-9D96-96402F83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5676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DBA11-1618-40B3-99D3-DF9A58FF9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F3CF20-D497-4C85-B515-34AB807927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27883-6342-470E-AF51-2C790795D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97A68-EFD6-4344-8E49-B774F827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B8A96-B197-4A2B-8A76-71F69F89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2283A-4DCA-4C2E-A669-31B4BEB8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5316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FA0C48-9E09-43E9-84DE-7FAD6A22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B0DE8-41F8-4108-BBFA-A5D681B50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4DDC4-2A51-4170-8CC7-5D8C8FDFB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F0C3-8A7F-42E7-9EAB-84D34D583BDE}" type="datetimeFigureOut">
              <a:rPr lang="en-AE" smtClean="0"/>
              <a:t>03/10/2022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640CD-565A-412C-81CD-AB6C94CECC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8EE68-D5EE-4CD7-A594-CCD83987C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BFFE5-739A-444A-9DE2-FDB94B30266A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0303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20B3233-7699-46A6-6904-6836F67FF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ar-SA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F702EF6-9BEB-FE83-B6AA-B428062231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ar-SA"/>
              <a:t>Haga clic para modificar el estilo de texto del patrón</a:t>
            </a:r>
          </a:p>
          <a:p>
            <a:pPr lvl="1"/>
            <a:r>
              <a:rPr lang="es-ES" altLang="ar-SA"/>
              <a:t>Segundo nivel</a:t>
            </a:r>
          </a:p>
          <a:p>
            <a:pPr lvl="2"/>
            <a:r>
              <a:rPr lang="es-ES" altLang="ar-SA"/>
              <a:t>Tercer nivel</a:t>
            </a:r>
          </a:p>
          <a:p>
            <a:pPr lvl="3"/>
            <a:r>
              <a:rPr lang="es-ES" altLang="ar-SA"/>
              <a:t>Cuarto nivel</a:t>
            </a:r>
          </a:p>
          <a:p>
            <a:pPr lvl="4"/>
            <a:r>
              <a:rPr lang="es-ES" altLang="ar-SA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377671-6285-A383-611C-86F20608B0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6F2D4FF-4158-5453-155A-62FB48582A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ar-S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73663E-4156-70AB-A7CF-AE147E71F2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7202BA5-5C5B-48E6-B3BE-0093E99F24F0}" type="slidenum">
              <a:rPr lang="es-ES" altLang="ar-SA"/>
              <a:pPr>
                <a:defRPr/>
              </a:pPr>
              <a:t>‹#›</a:t>
            </a:fld>
            <a:endParaRPr lang="es-ES" altLang="ar-SA"/>
          </a:p>
        </p:txBody>
      </p:sp>
    </p:spTree>
    <p:extLst>
      <p:ext uri="{BB962C8B-B14F-4D97-AF65-F5344CB8AC3E}">
        <p14:creationId xmlns:p14="http://schemas.microsoft.com/office/powerpoint/2010/main" val="22924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143F4-E3E6-59C2-F71F-377261C7B103}"/>
              </a:ext>
            </a:extLst>
          </p:cNvPr>
          <p:cNvSpPr txBox="1">
            <a:spLocks/>
          </p:cNvSpPr>
          <p:nvPr/>
        </p:nvSpPr>
        <p:spPr>
          <a:xfrm>
            <a:off x="0" y="3749040"/>
            <a:ext cx="12192000" cy="26416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Unit 3</a:t>
            </a:r>
          </a:p>
          <a:p>
            <a:pPr algn="ctr"/>
            <a:br>
              <a:rPr lang="en-US" sz="1100" b="1" dirty="0"/>
            </a:br>
            <a:r>
              <a:rPr lang="en-US" sz="5400" b="1" dirty="0">
                <a:solidFill>
                  <a:srgbClr val="FFDA65"/>
                </a:solidFill>
                <a:latin typeface="Arial Narrow" panose="020B0606020202030204" pitchFamily="34" charset="0"/>
                <a:ea typeface="Roboto Black" panose="02000000000000000000" pitchFamily="2" charset="0"/>
              </a:rPr>
              <a:t>Far</a:t>
            </a:r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  <a:ea typeface="Roboto Black" panose="02000000000000000000" pitchFamily="2" charset="0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Arial Narrow" panose="020B0606020202030204" pitchFamily="34" charset="0"/>
                <a:ea typeface="Roboto Black" panose="02000000000000000000" pitchFamily="2" charset="0"/>
              </a:rPr>
              <a:t>And </a:t>
            </a:r>
            <a:r>
              <a:rPr lang="en-US" sz="5400" b="1" dirty="0">
                <a:solidFill>
                  <a:srgbClr val="FFDA65"/>
                </a:solidFill>
                <a:latin typeface="Arial Narrow" panose="020B0606020202030204" pitchFamily="34" charset="0"/>
                <a:ea typeface="Roboto Black" panose="02000000000000000000" pitchFamily="2" charset="0"/>
              </a:rPr>
              <a:t>Away</a:t>
            </a:r>
          </a:p>
          <a:p>
            <a:pPr algn="ctr"/>
            <a:endParaRPr lang="en-US" sz="100" b="1" dirty="0">
              <a:latin typeface="Arial Narrow" panose="020B0606020202030204" pitchFamily="34" charset="0"/>
              <a:ea typeface="Roboto Black" panose="02000000000000000000" pitchFamily="2" charset="0"/>
            </a:endParaRPr>
          </a:p>
          <a:p>
            <a:pPr algn="ctr"/>
            <a:br>
              <a:rPr lang="en-US" sz="9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Grammar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58A4902-18D9-6511-D8C1-C8BF02C1176C}"/>
              </a:ext>
            </a:extLst>
          </p:cNvPr>
          <p:cNvSpPr txBox="1"/>
          <p:nvPr/>
        </p:nvSpPr>
        <p:spPr>
          <a:xfrm>
            <a:off x="8093145" y="5980370"/>
            <a:ext cx="4098855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Done by: </a:t>
            </a:r>
            <a:r>
              <a:rPr lang="en-US" sz="2000" b="1" dirty="0" err="1">
                <a:solidFill>
                  <a:srgbClr val="F6BB00"/>
                </a:solidFill>
              </a:rPr>
              <a:t>Entisar</a:t>
            </a:r>
            <a:r>
              <a:rPr lang="en-US" sz="2000" b="1" dirty="0">
                <a:solidFill>
                  <a:srgbClr val="F6BB00"/>
                </a:solidFill>
              </a:rPr>
              <a:t> Al-</a:t>
            </a:r>
            <a:r>
              <a:rPr lang="en-US" sz="2000" b="1" dirty="0" err="1">
                <a:solidFill>
                  <a:srgbClr val="F6BB00"/>
                </a:solidFill>
              </a:rPr>
              <a:t>Obaidallah</a:t>
            </a:r>
            <a:endParaRPr lang="ar-SA" sz="2000" dirty="0">
              <a:solidFill>
                <a:srgbClr val="F6BB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3A3B8D0-9D51-6ABC-72D8-DF7CD33D9BE1}"/>
              </a:ext>
            </a:extLst>
          </p:cNvPr>
          <p:cNvSpPr txBox="1"/>
          <p:nvPr/>
        </p:nvSpPr>
        <p:spPr>
          <a:xfrm>
            <a:off x="9408161" y="189170"/>
            <a:ext cx="278384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6BB00"/>
                </a:solidFill>
              </a:rPr>
              <a:t>Mega Goal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9999"/>
                </a:solidFill>
              </a:rPr>
              <a:t>2.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endParaRPr lang="ar-SA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3D703ED-FD03-1AE5-910C-1C997CDC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2" descr="Boy Hmmm GIF - Boy Hmmm Question Mark - Discover &amp;amp; Share GIFs">
            <a:extLst>
              <a:ext uri="{FF2B5EF4-FFF2-40B4-BE49-F238E27FC236}">
                <a16:creationId xmlns:a16="http://schemas.microsoft.com/office/drawing/2014/main" id="{8E363A22-31A8-4F3B-90CB-B11836647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707" y="239441"/>
            <a:ext cx="21526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7E17899E-C062-4AAF-9350-EA0C915C3BE4}"/>
              </a:ext>
            </a:extLst>
          </p:cNvPr>
          <p:cNvSpPr/>
          <p:nvPr/>
        </p:nvSpPr>
        <p:spPr>
          <a:xfrm>
            <a:off x="4029435" y="454706"/>
            <a:ext cx="5611823" cy="876300"/>
          </a:xfrm>
          <a:prstGeom prst="wedgeRoundRectCallout">
            <a:avLst>
              <a:gd name="adj1" fmla="val -60209"/>
              <a:gd name="adj2" fmla="val 9068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How to </a:t>
            </a:r>
            <a:r>
              <a:rPr lang="en-US" sz="4000" b="1" u="sng" dirty="0"/>
              <a:t>use</a:t>
            </a:r>
            <a:r>
              <a:rPr lang="en-US" sz="2800" b="1" dirty="0"/>
              <a:t> adverbs of degree ?</a:t>
            </a:r>
            <a:endParaRPr lang="ar-SA" sz="2800" b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CB5F88F-064E-4A59-ADB1-360B4724B863}"/>
              </a:ext>
            </a:extLst>
          </p:cNvPr>
          <p:cNvSpPr/>
          <p:nvPr/>
        </p:nvSpPr>
        <p:spPr>
          <a:xfrm>
            <a:off x="2231254" y="1903610"/>
            <a:ext cx="8984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2-usually go </a:t>
            </a:r>
            <a:r>
              <a:rPr lang="en-US" sz="3600" b="1" u="sng" dirty="0">
                <a:solidFill>
                  <a:srgbClr val="0070C0"/>
                </a:solidFill>
                <a:highlight>
                  <a:srgbClr val="FFDA65"/>
                </a:highlight>
                <a:latin typeface="Arial Nova" panose="020B0504020202020204" pitchFamily="34" charset="0"/>
                <a:cs typeface="MV Boli" pitchFamily="2" charset="0"/>
              </a:rPr>
              <a:t>before </a:t>
            </a:r>
            <a:r>
              <a:rPr lang="en-US" sz="2400" b="1" u="sng" dirty="0">
                <a:solidFill>
                  <a:srgbClr val="E94738"/>
                </a:solidFill>
                <a:latin typeface="Arial Nova" panose="020B0504020202020204" pitchFamily="34" charset="0"/>
                <a:cs typeface="MV Boli" pitchFamily="2" charset="0"/>
              </a:rPr>
              <a:t>the adjective</a:t>
            </a:r>
            <a:r>
              <a:rPr lang="en-US" sz="2400" b="1" u="sng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or </a:t>
            </a:r>
            <a:r>
              <a:rPr lang="en-US" sz="2400" b="1" u="sng" dirty="0">
                <a:solidFill>
                  <a:srgbClr val="E94738"/>
                </a:solidFill>
                <a:latin typeface="Arial Nova" panose="020B0504020202020204" pitchFamily="34" charset="0"/>
                <a:cs typeface="MV Boli" pitchFamily="2" charset="0"/>
              </a:rPr>
              <a:t>adverb</a:t>
            </a:r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 they modify.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324735-3C10-4873-98EB-F782994A4630}"/>
              </a:ext>
            </a:extLst>
          </p:cNvPr>
          <p:cNvSpPr txBox="1"/>
          <p:nvPr/>
        </p:nvSpPr>
        <p:spPr>
          <a:xfrm>
            <a:off x="3537755" y="2948665"/>
            <a:ext cx="4269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exam was </a:t>
            </a:r>
            <a:r>
              <a:rPr lang="en-US" sz="2400" b="1" u="sng" dirty="0">
                <a:solidFill>
                  <a:srgbClr val="E94738"/>
                </a:solidFill>
              </a:rPr>
              <a:t>extremely easy. </a:t>
            </a:r>
            <a:endParaRPr lang="ar-SA" sz="2400" b="1" u="sng" dirty="0">
              <a:solidFill>
                <a:srgbClr val="E94738"/>
              </a:solidFill>
            </a:endParaRPr>
          </a:p>
        </p:txBody>
      </p:sp>
      <p:sp>
        <p:nvSpPr>
          <p:cNvPr id="12" name="Google Shape;2319;p58">
            <a:extLst>
              <a:ext uri="{FF2B5EF4-FFF2-40B4-BE49-F238E27FC236}">
                <a16:creationId xmlns:a16="http://schemas.microsoft.com/office/drawing/2014/main" id="{17050502-275C-40EC-B481-8ADDCDB19314}"/>
              </a:ext>
            </a:extLst>
          </p:cNvPr>
          <p:cNvSpPr txBox="1">
            <a:spLocks/>
          </p:cNvSpPr>
          <p:nvPr/>
        </p:nvSpPr>
        <p:spPr>
          <a:xfrm>
            <a:off x="1568434" y="2653060"/>
            <a:ext cx="1853196" cy="4755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13" name="Straight Arrow Connector 43">
            <a:extLst>
              <a:ext uri="{FF2B5EF4-FFF2-40B4-BE49-F238E27FC236}">
                <a16:creationId xmlns:a16="http://schemas.microsoft.com/office/drawing/2014/main" id="{A6E1B5C7-1DED-4251-8D7E-E7BC2D3032F5}"/>
              </a:ext>
            </a:extLst>
          </p:cNvPr>
          <p:cNvCxnSpPr>
            <a:cxnSpLocks/>
          </p:cNvCxnSpPr>
          <p:nvPr/>
        </p:nvCxnSpPr>
        <p:spPr>
          <a:xfrm>
            <a:off x="5672285" y="3322927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42">
            <a:extLst>
              <a:ext uri="{FF2B5EF4-FFF2-40B4-BE49-F238E27FC236}">
                <a16:creationId xmlns:a16="http://schemas.microsoft.com/office/drawing/2014/main" id="{1FEFE45C-9FA3-495C-B026-9ECBBDB04F3D}"/>
              </a:ext>
            </a:extLst>
          </p:cNvPr>
          <p:cNvSpPr txBox="1"/>
          <p:nvPr/>
        </p:nvSpPr>
        <p:spPr>
          <a:xfrm>
            <a:off x="4990064" y="3798989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FF23AA92-1C8C-4123-88B9-2FA31C50A5A7}"/>
              </a:ext>
            </a:extLst>
          </p:cNvPr>
          <p:cNvSpPr txBox="1"/>
          <p:nvPr/>
        </p:nvSpPr>
        <p:spPr>
          <a:xfrm>
            <a:off x="6547871" y="3859134"/>
            <a:ext cx="150828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adjective</a:t>
            </a:r>
          </a:p>
        </p:txBody>
      </p:sp>
      <p:cxnSp>
        <p:nvCxnSpPr>
          <p:cNvPr id="18" name="Straight Arrow Connector 43">
            <a:extLst>
              <a:ext uri="{FF2B5EF4-FFF2-40B4-BE49-F238E27FC236}">
                <a16:creationId xmlns:a16="http://schemas.microsoft.com/office/drawing/2014/main" id="{1D0D8C0D-3A22-4EBA-A73A-CCFF067CC097}"/>
              </a:ext>
            </a:extLst>
          </p:cNvPr>
          <p:cNvCxnSpPr>
            <a:cxnSpLocks/>
          </p:cNvCxnSpPr>
          <p:nvPr/>
        </p:nvCxnSpPr>
        <p:spPr>
          <a:xfrm>
            <a:off x="7075806" y="3410330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8A6558E-DDD1-44CA-AF71-545FA6CFBD1B}"/>
              </a:ext>
            </a:extLst>
          </p:cNvPr>
          <p:cNvSpPr txBox="1"/>
          <p:nvPr/>
        </p:nvSpPr>
        <p:spPr>
          <a:xfrm>
            <a:off x="3795704" y="4669114"/>
            <a:ext cx="42604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He read the map </a:t>
            </a:r>
            <a:r>
              <a:rPr lang="en-US" sz="2400" b="1" u="sng" dirty="0">
                <a:solidFill>
                  <a:srgbClr val="E94738"/>
                </a:solidFill>
              </a:rPr>
              <a:t>very carefully</a:t>
            </a:r>
            <a:r>
              <a:rPr lang="en-US" sz="2400" dirty="0"/>
              <a:t>.</a:t>
            </a:r>
          </a:p>
        </p:txBody>
      </p:sp>
      <p:sp>
        <p:nvSpPr>
          <p:cNvPr id="21" name="Google Shape;2319;p58">
            <a:extLst>
              <a:ext uri="{FF2B5EF4-FFF2-40B4-BE49-F238E27FC236}">
                <a16:creationId xmlns:a16="http://schemas.microsoft.com/office/drawing/2014/main" id="{F25FF47B-F204-436C-92DE-EDF17F21DC96}"/>
              </a:ext>
            </a:extLst>
          </p:cNvPr>
          <p:cNvSpPr txBox="1">
            <a:spLocks/>
          </p:cNvSpPr>
          <p:nvPr/>
        </p:nvSpPr>
        <p:spPr>
          <a:xfrm>
            <a:off x="1568434" y="4264633"/>
            <a:ext cx="1853196" cy="4755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22" name="Straight Arrow Connector 43">
            <a:extLst>
              <a:ext uri="{FF2B5EF4-FFF2-40B4-BE49-F238E27FC236}">
                <a16:creationId xmlns:a16="http://schemas.microsoft.com/office/drawing/2014/main" id="{FF40A45F-137C-43FC-A273-7233AEEA7BFD}"/>
              </a:ext>
            </a:extLst>
          </p:cNvPr>
          <p:cNvCxnSpPr>
            <a:cxnSpLocks/>
          </p:cNvCxnSpPr>
          <p:nvPr/>
        </p:nvCxnSpPr>
        <p:spPr>
          <a:xfrm>
            <a:off x="6281885" y="5130779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43">
            <a:extLst>
              <a:ext uri="{FF2B5EF4-FFF2-40B4-BE49-F238E27FC236}">
                <a16:creationId xmlns:a16="http://schemas.microsoft.com/office/drawing/2014/main" id="{85FDE6C8-BCD0-488E-9DC6-8EE1F5B03C89}"/>
              </a:ext>
            </a:extLst>
          </p:cNvPr>
          <p:cNvCxnSpPr>
            <a:cxnSpLocks/>
          </p:cNvCxnSpPr>
          <p:nvPr/>
        </p:nvCxnSpPr>
        <p:spPr>
          <a:xfrm>
            <a:off x="7105978" y="5139557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TextBox 42">
            <a:extLst>
              <a:ext uri="{FF2B5EF4-FFF2-40B4-BE49-F238E27FC236}">
                <a16:creationId xmlns:a16="http://schemas.microsoft.com/office/drawing/2014/main" id="{0C224A05-4040-47C5-AB85-C58F1E75E95B}"/>
              </a:ext>
            </a:extLst>
          </p:cNvPr>
          <p:cNvSpPr txBox="1"/>
          <p:nvPr/>
        </p:nvSpPr>
        <p:spPr>
          <a:xfrm>
            <a:off x="5502322" y="5634070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640702DF-94D2-41C0-80D1-FA9364A351F7}"/>
              </a:ext>
            </a:extLst>
          </p:cNvPr>
          <p:cNvSpPr txBox="1"/>
          <p:nvPr/>
        </p:nvSpPr>
        <p:spPr>
          <a:xfrm>
            <a:off x="6868795" y="5637584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pic>
        <p:nvPicPr>
          <p:cNvPr id="2050" name="Picture 2" descr="Free Numerical Resoning | The Test World">
            <a:extLst>
              <a:ext uri="{FF2B5EF4-FFF2-40B4-BE49-F238E27FC236}">
                <a16:creationId xmlns:a16="http://schemas.microsoft.com/office/drawing/2014/main" id="{66CEC74D-CF25-4E6E-9A23-1D1161F84E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241" y="2469375"/>
            <a:ext cx="248194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nes gif Buesaco - TURISMO">
            <a:extLst>
              <a:ext uri="{FF2B5EF4-FFF2-40B4-BE49-F238E27FC236}">
                <a16:creationId xmlns:a16="http://schemas.microsoft.com/office/drawing/2014/main" id="{BED2701B-8185-4457-8307-557810EAD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23" y="4429829"/>
            <a:ext cx="1626390" cy="20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10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5" grpId="0" animBg="1"/>
      <p:bldP spid="16" grpId="0" animBg="1"/>
      <p:bldP spid="20" grpId="0"/>
      <p:bldP spid="21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5C57C7-ECDF-4E8A-F07A-FB725403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2" descr="Boy Hmmm GIF - Boy Hmmm Question Mark - Discover &amp;amp; Share GIFs">
            <a:extLst>
              <a:ext uri="{FF2B5EF4-FFF2-40B4-BE49-F238E27FC236}">
                <a16:creationId xmlns:a16="http://schemas.microsoft.com/office/drawing/2014/main" id="{8E363A22-31A8-4F3B-90CB-B11836647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5" y="322414"/>
            <a:ext cx="21526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7E17899E-C062-4AAF-9350-EA0C915C3BE4}"/>
              </a:ext>
            </a:extLst>
          </p:cNvPr>
          <p:cNvSpPr/>
          <p:nvPr/>
        </p:nvSpPr>
        <p:spPr>
          <a:xfrm>
            <a:off x="3108960" y="434544"/>
            <a:ext cx="6386629" cy="876300"/>
          </a:xfrm>
          <a:prstGeom prst="wedgeRoundRectCallout">
            <a:avLst>
              <a:gd name="adj1" fmla="val -60209"/>
              <a:gd name="adj2" fmla="val 9068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How to </a:t>
            </a:r>
            <a:r>
              <a:rPr lang="en-US" sz="4000" b="1" u="sng" dirty="0"/>
              <a:t>use</a:t>
            </a:r>
            <a:r>
              <a:rPr lang="en-US" sz="2800" b="1" dirty="0"/>
              <a:t> adverbs of degree ?</a:t>
            </a:r>
            <a:endParaRPr lang="ar-SA" sz="2800" b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CB5F88F-064E-4A59-ADB1-360B4724B863}"/>
              </a:ext>
            </a:extLst>
          </p:cNvPr>
          <p:cNvSpPr/>
          <p:nvPr/>
        </p:nvSpPr>
        <p:spPr>
          <a:xfrm>
            <a:off x="1836075" y="1588290"/>
            <a:ext cx="10004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3-When </a:t>
            </a:r>
            <a:r>
              <a:rPr lang="en-US" sz="3200" b="1" u="sng" dirty="0">
                <a:solidFill>
                  <a:srgbClr val="0070C0"/>
                </a:solidFill>
                <a:highlight>
                  <a:srgbClr val="FFDA65"/>
                </a:highlight>
                <a:latin typeface="Arial Nova" panose="020B0504020202020204" pitchFamily="34" charset="0"/>
                <a:cs typeface="MV Boli" pitchFamily="2" charset="0"/>
              </a:rPr>
              <a:t>enough</a:t>
            </a:r>
            <a:r>
              <a:rPr lang="en-US" sz="32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is used as an adverb of degree, it is placed </a:t>
            </a:r>
            <a:r>
              <a:rPr lang="en-US" sz="3200" b="1" u="sng" dirty="0">
                <a:solidFill>
                  <a:srgbClr val="0070C0"/>
                </a:solidFill>
                <a:highlight>
                  <a:srgbClr val="FFDA65"/>
                </a:highlight>
                <a:latin typeface="Arial Nova" panose="020B0504020202020204" pitchFamily="34" charset="0"/>
                <a:cs typeface="MV Boli" pitchFamily="2" charset="0"/>
              </a:rPr>
              <a:t>after </a:t>
            </a:r>
            <a:r>
              <a:rPr lang="en-US" sz="2400" b="1" u="sng" dirty="0">
                <a:solidFill>
                  <a:srgbClr val="E94738"/>
                </a:solidFill>
                <a:latin typeface="Arial Nova" panose="020B0504020202020204" pitchFamily="34" charset="0"/>
                <a:cs typeface="MV Boli" pitchFamily="2" charset="0"/>
              </a:rPr>
              <a:t>adjectives and adverbs</a:t>
            </a:r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324735-3C10-4873-98EB-F782994A4630}"/>
              </a:ext>
            </a:extLst>
          </p:cNvPr>
          <p:cNvSpPr txBox="1"/>
          <p:nvPr/>
        </p:nvSpPr>
        <p:spPr>
          <a:xfrm>
            <a:off x="3380990" y="3080514"/>
            <a:ext cx="42690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Is your coffee </a:t>
            </a:r>
            <a:r>
              <a:rPr lang="en-US" sz="2400" b="1" u="sng" dirty="0">
                <a:solidFill>
                  <a:srgbClr val="E94738"/>
                </a:solidFill>
              </a:rPr>
              <a:t>hot enough</a:t>
            </a:r>
            <a:r>
              <a:rPr lang="en-US" sz="2400" dirty="0"/>
              <a:t>?</a:t>
            </a:r>
          </a:p>
        </p:txBody>
      </p:sp>
      <p:sp>
        <p:nvSpPr>
          <p:cNvPr id="12" name="Google Shape;2319;p58">
            <a:extLst>
              <a:ext uri="{FF2B5EF4-FFF2-40B4-BE49-F238E27FC236}">
                <a16:creationId xmlns:a16="http://schemas.microsoft.com/office/drawing/2014/main" id="{17050502-275C-40EC-B481-8ADDCDB19314}"/>
              </a:ext>
            </a:extLst>
          </p:cNvPr>
          <p:cNvSpPr txBox="1">
            <a:spLocks/>
          </p:cNvSpPr>
          <p:nvPr/>
        </p:nvSpPr>
        <p:spPr>
          <a:xfrm>
            <a:off x="904240" y="2829039"/>
            <a:ext cx="2180848" cy="6964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 algn="ctr">
              <a:spcAft>
                <a:spcPts val="1200"/>
              </a:spcAft>
              <a:buFont typeface="Raleway"/>
              <a:buNone/>
            </a:pPr>
            <a:r>
              <a:rPr lang="en-US" sz="36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13" name="Straight Arrow Connector 43">
            <a:extLst>
              <a:ext uri="{FF2B5EF4-FFF2-40B4-BE49-F238E27FC236}">
                <a16:creationId xmlns:a16="http://schemas.microsoft.com/office/drawing/2014/main" id="{A6E1B5C7-1DED-4251-8D7E-E7BC2D3032F5}"/>
              </a:ext>
            </a:extLst>
          </p:cNvPr>
          <p:cNvCxnSpPr>
            <a:cxnSpLocks/>
          </p:cNvCxnSpPr>
          <p:nvPr/>
        </p:nvCxnSpPr>
        <p:spPr>
          <a:xfrm>
            <a:off x="5384630" y="3546725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42">
            <a:extLst>
              <a:ext uri="{FF2B5EF4-FFF2-40B4-BE49-F238E27FC236}">
                <a16:creationId xmlns:a16="http://schemas.microsoft.com/office/drawing/2014/main" id="{1FEFE45C-9FA3-495C-B026-9ECBBDB04F3D}"/>
              </a:ext>
            </a:extLst>
          </p:cNvPr>
          <p:cNvSpPr txBox="1"/>
          <p:nvPr/>
        </p:nvSpPr>
        <p:spPr>
          <a:xfrm>
            <a:off x="6212021" y="3988461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FF23AA92-1C8C-4123-88B9-2FA31C50A5A7}"/>
              </a:ext>
            </a:extLst>
          </p:cNvPr>
          <p:cNvSpPr txBox="1"/>
          <p:nvPr/>
        </p:nvSpPr>
        <p:spPr>
          <a:xfrm>
            <a:off x="4567400" y="4026842"/>
            <a:ext cx="150828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adjective</a:t>
            </a:r>
          </a:p>
        </p:txBody>
      </p:sp>
      <p:cxnSp>
        <p:nvCxnSpPr>
          <p:cNvPr id="18" name="Straight Arrow Connector 43">
            <a:extLst>
              <a:ext uri="{FF2B5EF4-FFF2-40B4-BE49-F238E27FC236}">
                <a16:creationId xmlns:a16="http://schemas.microsoft.com/office/drawing/2014/main" id="{1D0D8C0D-3A22-4EBA-A73A-CCFF067CC097}"/>
              </a:ext>
            </a:extLst>
          </p:cNvPr>
          <p:cNvCxnSpPr>
            <a:cxnSpLocks/>
          </p:cNvCxnSpPr>
          <p:nvPr/>
        </p:nvCxnSpPr>
        <p:spPr>
          <a:xfrm>
            <a:off x="6313951" y="3485765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8A6558E-DDD1-44CA-AF71-545FA6CFBD1B}"/>
              </a:ext>
            </a:extLst>
          </p:cNvPr>
          <p:cNvSpPr txBox="1"/>
          <p:nvPr/>
        </p:nvSpPr>
        <p:spPr>
          <a:xfrm>
            <a:off x="3507359" y="4788013"/>
            <a:ext cx="5177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You are not speaking </a:t>
            </a:r>
            <a:r>
              <a:rPr lang="en-US" sz="2400" b="1" u="sng" dirty="0">
                <a:solidFill>
                  <a:srgbClr val="E94738"/>
                </a:solidFill>
              </a:rPr>
              <a:t>loudly enough.</a:t>
            </a:r>
          </a:p>
        </p:txBody>
      </p:sp>
      <p:sp>
        <p:nvSpPr>
          <p:cNvPr id="21" name="Google Shape;2319;p58">
            <a:extLst>
              <a:ext uri="{FF2B5EF4-FFF2-40B4-BE49-F238E27FC236}">
                <a16:creationId xmlns:a16="http://schemas.microsoft.com/office/drawing/2014/main" id="{F25FF47B-F204-436C-92DE-EDF17F21DC96}"/>
              </a:ext>
            </a:extLst>
          </p:cNvPr>
          <p:cNvSpPr txBox="1">
            <a:spLocks/>
          </p:cNvSpPr>
          <p:nvPr/>
        </p:nvSpPr>
        <p:spPr>
          <a:xfrm>
            <a:off x="965200" y="4124960"/>
            <a:ext cx="2141470" cy="7111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 algn="ctr">
              <a:spcAft>
                <a:spcPts val="1200"/>
              </a:spcAft>
              <a:buFont typeface="Raleway"/>
              <a:buNone/>
            </a:pPr>
            <a:r>
              <a:rPr lang="en-US" sz="36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22" name="Straight Arrow Connector 43">
            <a:extLst>
              <a:ext uri="{FF2B5EF4-FFF2-40B4-BE49-F238E27FC236}">
                <a16:creationId xmlns:a16="http://schemas.microsoft.com/office/drawing/2014/main" id="{FF40A45F-137C-43FC-A273-7233AEEA7BFD}"/>
              </a:ext>
            </a:extLst>
          </p:cNvPr>
          <p:cNvCxnSpPr>
            <a:cxnSpLocks/>
          </p:cNvCxnSpPr>
          <p:nvPr/>
        </p:nvCxnSpPr>
        <p:spPr>
          <a:xfrm>
            <a:off x="6550400" y="5229305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43">
            <a:extLst>
              <a:ext uri="{FF2B5EF4-FFF2-40B4-BE49-F238E27FC236}">
                <a16:creationId xmlns:a16="http://schemas.microsoft.com/office/drawing/2014/main" id="{85FDE6C8-BCD0-488E-9DC6-8EE1F5B03C89}"/>
              </a:ext>
            </a:extLst>
          </p:cNvPr>
          <p:cNvCxnSpPr>
            <a:cxnSpLocks/>
          </p:cNvCxnSpPr>
          <p:nvPr/>
        </p:nvCxnSpPr>
        <p:spPr>
          <a:xfrm>
            <a:off x="7704941" y="5210255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TextBox 42">
            <a:extLst>
              <a:ext uri="{FF2B5EF4-FFF2-40B4-BE49-F238E27FC236}">
                <a16:creationId xmlns:a16="http://schemas.microsoft.com/office/drawing/2014/main" id="{0C224A05-4040-47C5-AB85-C58F1E75E95B}"/>
              </a:ext>
            </a:extLst>
          </p:cNvPr>
          <p:cNvSpPr txBox="1"/>
          <p:nvPr/>
        </p:nvSpPr>
        <p:spPr>
          <a:xfrm>
            <a:off x="5956722" y="5695148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640702DF-94D2-41C0-80D1-FA9364A351F7}"/>
              </a:ext>
            </a:extLst>
          </p:cNvPr>
          <p:cNvSpPr txBox="1"/>
          <p:nvPr/>
        </p:nvSpPr>
        <p:spPr>
          <a:xfrm>
            <a:off x="7335520" y="5698036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pic>
        <p:nvPicPr>
          <p:cNvPr id="3074" name="Picture 2" descr="Coffee GIFs - 100 Animated Pics of Delicious Cups of Coffee for Free">
            <a:extLst>
              <a:ext uri="{FF2B5EF4-FFF2-40B4-BE49-F238E27FC236}">
                <a16:creationId xmlns:a16="http://schemas.microsoft.com/office/drawing/2014/main" id="{4F305C6D-4F4D-4094-8BE8-FC05E55C07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60" y="2417598"/>
            <a:ext cx="2424479" cy="1849602"/>
          </a:xfrm>
          <a:prstGeom prst="rect">
            <a:avLst/>
          </a:prstGeom>
          <a:noFill/>
          <a:ln w="38100">
            <a:solidFill>
              <a:srgbClr val="00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nimated Character With Loudspeakers by Dionis Railean on Dribbble">
            <a:extLst>
              <a:ext uri="{FF2B5EF4-FFF2-40B4-BE49-F238E27FC236}">
                <a16:creationId xmlns:a16="http://schemas.microsoft.com/office/drawing/2014/main" id="{A0910278-7939-4315-AA00-D41AD1A70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795" y="4567510"/>
            <a:ext cx="2466647" cy="1785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5" grpId="0" animBg="1"/>
      <p:bldP spid="16" grpId="0" animBg="1"/>
      <p:bldP spid="20" grpId="0"/>
      <p:bldP spid="21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5D596AE-5FE0-9FF1-F304-EF896C37C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Boy Hmmm GIF - Boy Hmmm Question Mark - Discover &amp;amp; Share GIFs">
            <a:extLst>
              <a:ext uri="{FF2B5EF4-FFF2-40B4-BE49-F238E27FC236}">
                <a16:creationId xmlns:a16="http://schemas.microsoft.com/office/drawing/2014/main" id="{93D28C71-66AA-481B-A7D5-8839D256B5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5" y="312889"/>
            <a:ext cx="21526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270B3313-69A8-46B6-AB3A-5E48C75A8258}"/>
              </a:ext>
            </a:extLst>
          </p:cNvPr>
          <p:cNvSpPr/>
          <p:nvPr/>
        </p:nvSpPr>
        <p:spPr>
          <a:xfrm>
            <a:off x="3170026" y="441529"/>
            <a:ext cx="5611823" cy="876300"/>
          </a:xfrm>
          <a:prstGeom prst="wedgeRoundRectCallout">
            <a:avLst>
              <a:gd name="adj1" fmla="val -60209"/>
              <a:gd name="adj2" fmla="val 9068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How to </a:t>
            </a:r>
            <a:r>
              <a:rPr lang="en-US" sz="4000" b="1" u="sng" dirty="0"/>
              <a:t>use</a:t>
            </a:r>
            <a:r>
              <a:rPr lang="en-US" sz="2800" b="1" dirty="0"/>
              <a:t> adverbs of degree ?</a:t>
            </a:r>
            <a:endParaRPr lang="ar-SA" sz="28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277E469-842A-4B30-BEC0-177324BCD44D}"/>
              </a:ext>
            </a:extLst>
          </p:cNvPr>
          <p:cNvSpPr txBox="1"/>
          <p:nvPr/>
        </p:nvSpPr>
        <p:spPr>
          <a:xfrm>
            <a:off x="1920240" y="1597582"/>
            <a:ext cx="96483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sng" dirty="0">
                <a:highlight>
                  <a:srgbClr val="FFDA65"/>
                </a:highlight>
              </a:rPr>
              <a:t>4-</a:t>
            </a:r>
            <a:r>
              <a:rPr lang="en-US" sz="3200" b="1" u="sng" dirty="0">
                <a:highlight>
                  <a:srgbClr val="FFDA65"/>
                </a:highlight>
              </a:rPr>
              <a:t> “Too</a:t>
            </a:r>
            <a:r>
              <a:rPr lang="en-US" sz="3200" dirty="0">
                <a:highlight>
                  <a:srgbClr val="FFDA65"/>
                </a:highlight>
              </a:rPr>
              <a:t>”</a:t>
            </a:r>
            <a:r>
              <a:rPr lang="en-US" sz="2400" dirty="0"/>
              <a:t> meaning '</a:t>
            </a:r>
            <a:r>
              <a:rPr lang="en-US" sz="2400" b="1" u="sng" dirty="0">
                <a:solidFill>
                  <a:srgbClr val="E94738"/>
                </a:solidFill>
              </a:rPr>
              <a:t>excessively</a:t>
            </a:r>
            <a:r>
              <a:rPr lang="en-US" sz="2400" dirty="0"/>
              <a:t>: </a:t>
            </a:r>
            <a:r>
              <a:rPr lang="en-US" sz="2400" b="1" u="sng" dirty="0"/>
              <a:t>more than necessary. It</a:t>
            </a:r>
            <a:r>
              <a:rPr lang="en-US" sz="2400" b="1" dirty="0"/>
              <a:t> goes</a:t>
            </a:r>
            <a:r>
              <a:rPr lang="en-US" sz="3200" b="1" dirty="0">
                <a:highlight>
                  <a:srgbClr val="FFDA65"/>
                </a:highlight>
              </a:rPr>
              <a:t> </a:t>
            </a:r>
            <a:r>
              <a:rPr lang="en-US" sz="3200" b="1" u="sng" dirty="0">
                <a:highlight>
                  <a:srgbClr val="FFDA65"/>
                </a:highlight>
              </a:rPr>
              <a:t>before </a:t>
            </a:r>
            <a:r>
              <a:rPr lang="en-US" sz="2400" dirty="0"/>
              <a:t>the adverb or adjective it modifies </a:t>
            </a:r>
            <a:endParaRPr lang="ar-SA" sz="2400" dirty="0"/>
          </a:p>
        </p:txBody>
      </p:sp>
      <p:sp>
        <p:nvSpPr>
          <p:cNvPr id="7" name="Google Shape;2319;p58">
            <a:extLst>
              <a:ext uri="{FF2B5EF4-FFF2-40B4-BE49-F238E27FC236}">
                <a16:creationId xmlns:a16="http://schemas.microsoft.com/office/drawing/2014/main" id="{56E84DB3-9C47-4F22-8955-233A03FCBCEE}"/>
              </a:ext>
            </a:extLst>
          </p:cNvPr>
          <p:cNvSpPr txBox="1">
            <a:spLocks/>
          </p:cNvSpPr>
          <p:nvPr/>
        </p:nvSpPr>
        <p:spPr>
          <a:xfrm>
            <a:off x="903241" y="2638617"/>
            <a:ext cx="1873508" cy="4947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9D79CE0-D635-4D34-914D-CCD5FABADEF6}"/>
              </a:ext>
            </a:extLst>
          </p:cNvPr>
          <p:cNvSpPr txBox="1"/>
          <p:nvPr/>
        </p:nvSpPr>
        <p:spPr>
          <a:xfrm>
            <a:off x="3257900" y="2637183"/>
            <a:ext cx="5067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The shoes were </a:t>
            </a:r>
            <a:r>
              <a:rPr lang="en-US" sz="2800" b="1" u="sng" dirty="0">
                <a:solidFill>
                  <a:srgbClr val="E94738"/>
                </a:solidFill>
              </a:rPr>
              <a:t>too small</a:t>
            </a:r>
            <a:endParaRPr lang="ar-SA" sz="2800" b="1" u="sng" dirty="0">
              <a:solidFill>
                <a:srgbClr val="E94738"/>
              </a:solidFill>
            </a:endParaRPr>
          </a:p>
        </p:txBody>
      </p:sp>
      <p:cxnSp>
        <p:nvCxnSpPr>
          <p:cNvPr id="10" name="Straight Arrow Connector 43">
            <a:extLst>
              <a:ext uri="{FF2B5EF4-FFF2-40B4-BE49-F238E27FC236}">
                <a16:creationId xmlns:a16="http://schemas.microsoft.com/office/drawing/2014/main" id="{C3D9947B-052E-48DB-80D4-3F8ACF9EC2B4}"/>
              </a:ext>
            </a:extLst>
          </p:cNvPr>
          <p:cNvCxnSpPr>
            <a:cxnSpLocks/>
          </p:cNvCxnSpPr>
          <p:nvPr/>
        </p:nvCxnSpPr>
        <p:spPr>
          <a:xfrm>
            <a:off x="5819135" y="3160403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43">
            <a:extLst>
              <a:ext uri="{FF2B5EF4-FFF2-40B4-BE49-F238E27FC236}">
                <a16:creationId xmlns:a16="http://schemas.microsoft.com/office/drawing/2014/main" id="{D5487E30-1FC4-4C30-9788-ADA4897CE5E9}"/>
              </a:ext>
            </a:extLst>
          </p:cNvPr>
          <p:cNvCxnSpPr>
            <a:cxnSpLocks/>
          </p:cNvCxnSpPr>
          <p:nvPr/>
        </p:nvCxnSpPr>
        <p:spPr>
          <a:xfrm>
            <a:off x="6823027" y="3145590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42">
            <a:extLst>
              <a:ext uri="{FF2B5EF4-FFF2-40B4-BE49-F238E27FC236}">
                <a16:creationId xmlns:a16="http://schemas.microsoft.com/office/drawing/2014/main" id="{B3504C06-F402-419D-83CB-274E9027ACBA}"/>
              </a:ext>
            </a:extLst>
          </p:cNvPr>
          <p:cNvSpPr txBox="1"/>
          <p:nvPr/>
        </p:nvSpPr>
        <p:spPr>
          <a:xfrm>
            <a:off x="4856677" y="3639000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590BA334-6B9F-4FC0-A97B-CCFADF374720}"/>
              </a:ext>
            </a:extLst>
          </p:cNvPr>
          <p:cNvSpPr txBox="1"/>
          <p:nvPr/>
        </p:nvSpPr>
        <p:spPr>
          <a:xfrm>
            <a:off x="6211606" y="3627195"/>
            <a:ext cx="148426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adjective</a:t>
            </a:r>
          </a:p>
        </p:txBody>
      </p:sp>
      <p:pic>
        <p:nvPicPr>
          <p:cNvPr id="4098" name="Picture 2" descr="Pink Heart Print Shoes from womens shoes for men size 15 shoes Watch GIF -  HiFiGIF.cc">
            <a:extLst>
              <a:ext uri="{FF2B5EF4-FFF2-40B4-BE49-F238E27FC236}">
                <a16:creationId xmlns:a16="http://schemas.microsoft.com/office/drawing/2014/main" id="{F64884AB-DBF1-4A6C-882C-5E20106E0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200" y="2244437"/>
            <a:ext cx="2800349" cy="198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9322CB-1555-47AE-9003-04EC3C1A10C2}"/>
              </a:ext>
            </a:extLst>
          </p:cNvPr>
          <p:cNvSpPr txBox="1"/>
          <p:nvPr/>
        </p:nvSpPr>
        <p:spPr>
          <a:xfrm>
            <a:off x="1920240" y="4050481"/>
            <a:ext cx="101497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5- We use </a:t>
            </a:r>
            <a:r>
              <a:rPr lang="en-US" sz="2800" b="1" u="sng" dirty="0"/>
              <a:t>'very'</a:t>
            </a:r>
            <a:r>
              <a:rPr lang="en-US" sz="2400" dirty="0"/>
              <a:t> </a:t>
            </a:r>
            <a:r>
              <a:rPr lang="en-US" sz="3200" b="1" u="sng" dirty="0">
                <a:highlight>
                  <a:srgbClr val="FFDA65"/>
                </a:highlight>
              </a:rPr>
              <a:t>before</a:t>
            </a:r>
            <a:r>
              <a:rPr lang="en-US" sz="2400" dirty="0"/>
              <a:t> an adverb or adjective to emphasize the meaning and make it stronger.</a:t>
            </a:r>
            <a:endParaRPr lang="ar-SA" sz="2400" dirty="0"/>
          </a:p>
        </p:txBody>
      </p:sp>
      <p:sp>
        <p:nvSpPr>
          <p:cNvPr id="17" name="Google Shape;2319;p58">
            <a:extLst>
              <a:ext uri="{FF2B5EF4-FFF2-40B4-BE49-F238E27FC236}">
                <a16:creationId xmlns:a16="http://schemas.microsoft.com/office/drawing/2014/main" id="{A210A46C-3E04-43C5-ADE7-CAF5E6401FAB}"/>
              </a:ext>
            </a:extLst>
          </p:cNvPr>
          <p:cNvSpPr txBox="1">
            <a:spLocks/>
          </p:cNvSpPr>
          <p:nvPr/>
        </p:nvSpPr>
        <p:spPr>
          <a:xfrm>
            <a:off x="1002540" y="5119204"/>
            <a:ext cx="1873508" cy="4947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25CB3E9-6D64-42A6-BDBE-2A121517233A}"/>
              </a:ext>
            </a:extLst>
          </p:cNvPr>
          <p:cNvSpPr txBox="1"/>
          <p:nvPr/>
        </p:nvSpPr>
        <p:spPr>
          <a:xfrm>
            <a:off x="3261075" y="5113232"/>
            <a:ext cx="50673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/>
              <a:t>Her dress was </a:t>
            </a:r>
            <a:r>
              <a:rPr lang="en-US" sz="2600" b="1" u="sng" dirty="0">
                <a:solidFill>
                  <a:srgbClr val="E94738"/>
                </a:solidFill>
              </a:rPr>
              <a:t>very elegant</a:t>
            </a:r>
            <a:endParaRPr lang="ar-SA" sz="2600" b="1" u="sng" dirty="0">
              <a:solidFill>
                <a:srgbClr val="E94738"/>
              </a:solidFill>
            </a:endParaRPr>
          </a:p>
        </p:txBody>
      </p:sp>
      <p:pic>
        <p:nvPicPr>
          <p:cNvPr id="4100" name="Picture 4" descr="cinderella gif discovered by ✧•° e m i l y °•✧">
            <a:extLst>
              <a:ext uri="{FF2B5EF4-FFF2-40B4-BE49-F238E27FC236}">
                <a16:creationId xmlns:a16="http://schemas.microsoft.com/office/drawing/2014/main" id="{5CA7162D-4294-4640-88EA-3D79A21202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94" y="4642563"/>
            <a:ext cx="2082661" cy="177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43">
            <a:extLst>
              <a:ext uri="{FF2B5EF4-FFF2-40B4-BE49-F238E27FC236}">
                <a16:creationId xmlns:a16="http://schemas.microsoft.com/office/drawing/2014/main" id="{AA241327-5852-4D0A-B1CD-74456706C935}"/>
              </a:ext>
            </a:extLst>
          </p:cNvPr>
          <p:cNvCxnSpPr>
            <a:cxnSpLocks/>
          </p:cNvCxnSpPr>
          <p:nvPr/>
        </p:nvCxnSpPr>
        <p:spPr>
          <a:xfrm>
            <a:off x="5556353" y="5582633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Straight Arrow Connector 43">
            <a:extLst>
              <a:ext uri="{FF2B5EF4-FFF2-40B4-BE49-F238E27FC236}">
                <a16:creationId xmlns:a16="http://schemas.microsoft.com/office/drawing/2014/main" id="{DB10FEFD-E961-4A79-B533-6A3DF5850489}"/>
              </a:ext>
            </a:extLst>
          </p:cNvPr>
          <p:cNvCxnSpPr>
            <a:cxnSpLocks/>
          </p:cNvCxnSpPr>
          <p:nvPr/>
        </p:nvCxnSpPr>
        <p:spPr>
          <a:xfrm>
            <a:off x="6599549" y="5583786"/>
            <a:ext cx="0" cy="441736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2" name="TextBox 42">
            <a:extLst>
              <a:ext uri="{FF2B5EF4-FFF2-40B4-BE49-F238E27FC236}">
                <a16:creationId xmlns:a16="http://schemas.microsoft.com/office/drawing/2014/main" id="{891AB50C-7BC5-45BE-9FD7-A6337A5E5B40}"/>
              </a:ext>
            </a:extLst>
          </p:cNvPr>
          <p:cNvSpPr txBox="1"/>
          <p:nvPr/>
        </p:nvSpPr>
        <p:spPr>
          <a:xfrm>
            <a:off x="5074729" y="6045842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E936E54E-21E8-4949-9C13-63F4B255D348}"/>
              </a:ext>
            </a:extLst>
          </p:cNvPr>
          <p:cNvSpPr txBox="1"/>
          <p:nvPr/>
        </p:nvSpPr>
        <p:spPr>
          <a:xfrm>
            <a:off x="6324778" y="6045842"/>
            <a:ext cx="148426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adjective</a:t>
            </a:r>
          </a:p>
        </p:txBody>
      </p:sp>
    </p:spTree>
    <p:extLst>
      <p:ext uri="{BB962C8B-B14F-4D97-AF65-F5344CB8AC3E}">
        <p14:creationId xmlns:p14="http://schemas.microsoft.com/office/powerpoint/2010/main" val="23803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2" grpId="0" animBg="1"/>
      <p:bldP spid="13" grpId="0" animBg="1"/>
      <p:bldP spid="16" grpId="0"/>
      <p:bldP spid="17" grpId="0" animBg="1"/>
      <p:bldP spid="18" grpId="0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2B080565-E14C-FB1E-7AAA-7DCA9698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7E65F2-57D8-4A4E-9D43-68A8C2405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53" y="661317"/>
            <a:ext cx="6731426" cy="2487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FCBF8CB2-57A7-4A29-86EE-B2B406706421}"/>
              </a:ext>
            </a:extLst>
          </p:cNvPr>
          <p:cNvCxnSpPr>
            <a:cxnSpLocks/>
          </p:cNvCxnSpPr>
          <p:nvPr/>
        </p:nvCxnSpPr>
        <p:spPr>
          <a:xfrm>
            <a:off x="2756867" y="1069699"/>
            <a:ext cx="23485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E2C60D3C-5FEE-48DE-90D8-C5ABB2909A3B}"/>
              </a:ext>
            </a:extLst>
          </p:cNvPr>
          <p:cNvSpPr/>
          <p:nvPr/>
        </p:nvSpPr>
        <p:spPr>
          <a:xfrm>
            <a:off x="2756867" y="1069699"/>
            <a:ext cx="6206386" cy="659637"/>
          </a:xfrm>
          <a:prstGeom prst="roundRect">
            <a:avLst/>
          </a:prstGeom>
          <a:solidFill>
            <a:srgbClr val="FF999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81EA37C0-C7E7-4BF5-84AE-4D4A221DC4A6}"/>
              </a:ext>
            </a:extLst>
          </p:cNvPr>
          <p:cNvSpPr/>
          <p:nvPr/>
        </p:nvSpPr>
        <p:spPr>
          <a:xfrm>
            <a:off x="2756867" y="2425322"/>
            <a:ext cx="5367958" cy="375028"/>
          </a:xfrm>
          <a:prstGeom prst="round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6CA08890-5B30-462A-832B-46BDF12844CE}"/>
              </a:ext>
            </a:extLst>
          </p:cNvPr>
          <p:cNvSpPr/>
          <p:nvPr/>
        </p:nvSpPr>
        <p:spPr>
          <a:xfrm>
            <a:off x="2326252" y="4085754"/>
            <a:ext cx="8163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 Nova" panose="020B0504020202020204" pitchFamily="34" charset="0"/>
                <a:cs typeface="MV Boli" pitchFamily="2" charset="0"/>
              </a:rPr>
              <a:t>Frankly</a:t>
            </a:r>
            <a:r>
              <a:rPr lang="en-US" sz="2400" b="1" dirty="0">
                <a:solidFill>
                  <a:prstClr val="black"/>
                </a:solidFill>
                <a:latin typeface="Arial Nova" panose="020B0504020202020204" pitchFamily="34" charset="0"/>
                <a:cs typeface="MV Boli" pitchFamily="2" charset="0"/>
              </a:rPr>
              <a:t>, I'm disappointed in the quality of this hotel.</a:t>
            </a:r>
          </a:p>
        </p:txBody>
      </p:sp>
      <p:sp>
        <p:nvSpPr>
          <p:cNvPr id="8" name="Google Shape;2319;p58">
            <a:extLst>
              <a:ext uri="{FF2B5EF4-FFF2-40B4-BE49-F238E27FC236}">
                <a16:creationId xmlns:a16="http://schemas.microsoft.com/office/drawing/2014/main" id="{4D10AB9A-79BD-493D-8D15-2A5701E07033}"/>
              </a:ext>
            </a:extLst>
          </p:cNvPr>
          <p:cNvSpPr txBox="1">
            <a:spLocks/>
          </p:cNvSpPr>
          <p:nvPr/>
        </p:nvSpPr>
        <p:spPr>
          <a:xfrm>
            <a:off x="749745" y="3551866"/>
            <a:ext cx="1873508" cy="4947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pic>
        <p:nvPicPr>
          <p:cNvPr id="5122" name="Picture 2" descr="Travel Vacation Sticker by Onyxum for iOS &amp;amp; Android | GIPHY">
            <a:extLst>
              <a:ext uri="{FF2B5EF4-FFF2-40B4-BE49-F238E27FC236}">
                <a16:creationId xmlns:a16="http://schemas.microsoft.com/office/drawing/2014/main" id="{390AABED-28D1-4E52-AA80-E5513E0285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140" y="3709537"/>
            <a:ext cx="3440677" cy="273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43">
            <a:extLst>
              <a:ext uri="{FF2B5EF4-FFF2-40B4-BE49-F238E27FC236}">
                <a16:creationId xmlns:a16="http://schemas.microsoft.com/office/drawing/2014/main" id="{6EEEF144-6FE4-465A-A226-9CE60EF6A24C}"/>
              </a:ext>
            </a:extLst>
          </p:cNvPr>
          <p:cNvCxnSpPr/>
          <p:nvPr/>
        </p:nvCxnSpPr>
        <p:spPr>
          <a:xfrm flipH="1">
            <a:off x="3044268" y="4545911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43">
            <a:extLst>
              <a:ext uri="{FF2B5EF4-FFF2-40B4-BE49-F238E27FC236}">
                <a16:creationId xmlns:a16="http://schemas.microsoft.com/office/drawing/2014/main" id="{D713B53F-8B5B-48FA-BD2E-2D94D510D2B5}"/>
              </a:ext>
            </a:extLst>
          </p:cNvPr>
          <p:cNvCxnSpPr/>
          <p:nvPr/>
        </p:nvCxnSpPr>
        <p:spPr>
          <a:xfrm flipH="1">
            <a:off x="6734031" y="4895778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42">
            <a:extLst>
              <a:ext uri="{FF2B5EF4-FFF2-40B4-BE49-F238E27FC236}">
                <a16:creationId xmlns:a16="http://schemas.microsoft.com/office/drawing/2014/main" id="{B0E48292-42D3-4936-9C71-60316B6B8ACD}"/>
              </a:ext>
            </a:extLst>
          </p:cNvPr>
          <p:cNvSpPr txBox="1"/>
          <p:nvPr/>
        </p:nvSpPr>
        <p:spPr>
          <a:xfrm>
            <a:off x="2298335" y="5484153"/>
            <a:ext cx="2367898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Adverb of degree</a:t>
            </a:r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C127A2A8-F443-450C-8247-D19242C68B7B}"/>
              </a:ext>
            </a:extLst>
          </p:cNvPr>
          <p:cNvSpPr txBox="1"/>
          <p:nvPr/>
        </p:nvSpPr>
        <p:spPr>
          <a:xfrm>
            <a:off x="5835312" y="5588246"/>
            <a:ext cx="170370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sentence</a:t>
            </a:r>
          </a:p>
        </p:txBody>
      </p:sp>
      <p:sp>
        <p:nvSpPr>
          <p:cNvPr id="14" name="قوس كبير أيسر 13">
            <a:extLst>
              <a:ext uri="{FF2B5EF4-FFF2-40B4-BE49-F238E27FC236}">
                <a16:creationId xmlns:a16="http://schemas.microsoft.com/office/drawing/2014/main" id="{1D79BAEC-F848-4A7D-8D23-48C010E23A53}"/>
              </a:ext>
            </a:extLst>
          </p:cNvPr>
          <p:cNvSpPr/>
          <p:nvPr/>
        </p:nvSpPr>
        <p:spPr>
          <a:xfrm rot="16200000">
            <a:off x="6496669" y="1441084"/>
            <a:ext cx="461663" cy="6276495"/>
          </a:xfrm>
          <a:prstGeom prst="leftBrac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04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5AA449B-9EF8-ECA3-33F9-DB2064464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1">
            <a:extLst>
              <a:ext uri="{FF2B5EF4-FFF2-40B4-BE49-F238E27FC236}">
                <a16:creationId xmlns:a16="http://schemas.microsoft.com/office/drawing/2014/main" id="{6CA08890-5B30-462A-832B-46BDF12844CE}"/>
              </a:ext>
            </a:extLst>
          </p:cNvPr>
          <p:cNvSpPr/>
          <p:nvPr/>
        </p:nvSpPr>
        <p:spPr>
          <a:xfrm>
            <a:off x="2529085" y="1890621"/>
            <a:ext cx="8163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You </a:t>
            </a:r>
            <a:r>
              <a:rPr lang="en-US" sz="2400" b="1" u="sng" dirty="0">
                <a:solidFill>
                  <a:srgbClr val="FF0000"/>
                </a:solidFill>
                <a:latin typeface="Arial Nova" panose="020B0504020202020204" pitchFamily="34" charset="0"/>
                <a:cs typeface="MV Boli" pitchFamily="2" charset="0"/>
              </a:rPr>
              <a:t>are</a:t>
            </a:r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 </a:t>
            </a:r>
            <a:r>
              <a:rPr lang="en-US" sz="2400" b="1" u="sng" dirty="0">
                <a:solidFill>
                  <a:srgbClr val="128C78"/>
                </a:solidFill>
                <a:latin typeface="Arial Nova" panose="020B0504020202020204" pitchFamily="34" charset="0"/>
                <a:cs typeface="MV Boli" pitchFamily="2" charset="0"/>
              </a:rPr>
              <a:t>obviously</a:t>
            </a:r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 having a good time.</a:t>
            </a:r>
          </a:p>
        </p:txBody>
      </p:sp>
      <p:sp>
        <p:nvSpPr>
          <p:cNvPr id="8" name="Google Shape;2319;p58">
            <a:extLst>
              <a:ext uri="{FF2B5EF4-FFF2-40B4-BE49-F238E27FC236}">
                <a16:creationId xmlns:a16="http://schemas.microsoft.com/office/drawing/2014/main" id="{4D10AB9A-79BD-493D-8D15-2A5701E07033}"/>
              </a:ext>
            </a:extLst>
          </p:cNvPr>
          <p:cNvSpPr txBox="1">
            <a:spLocks/>
          </p:cNvSpPr>
          <p:nvPr/>
        </p:nvSpPr>
        <p:spPr>
          <a:xfrm>
            <a:off x="731776" y="1472838"/>
            <a:ext cx="1873508" cy="4947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10" name="Straight Arrow Connector 43">
            <a:extLst>
              <a:ext uri="{FF2B5EF4-FFF2-40B4-BE49-F238E27FC236}">
                <a16:creationId xmlns:a16="http://schemas.microsoft.com/office/drawing/2014/main" id="{6EEEF144-6FE4-465A-A226-9CE60EF6A24C}"/>
              </a:ext>
            </a:extLst>
          </p:cNvPr>
          <p:cNvCxnSpPr>
            <a:cxnSpLocks/>
          </p:cNvCxnSpPr>
          <p:nvPr/>
        </p:nvCxnSpPr>
        <p:spPr>
          <a:xfrm>
            <a:off x="3477017" y="3787363"/>
            <a:ext cx="0" cy="45900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43">
            <a:extLst>
              <a:ext uri="{FF2B5EF4-FFF2-40B4-BE49-F238E27FC236}">
                <a16:creationId xmlns:a16="http://schemas.microsoft.com/office/drawing/2014/main" id="{D713B53F-8B5B-48FA-BD2E-2D94D510D2B5}"/>
              </a:ext>
            </a:extLst>
          </p:cNvPr>
          <p:cNvCxnSpPr>
            <a:cxnSpLocks/>
          </p:cNvCxnSpPr>
          <p:nvPr/>
        </p:nvCxnSpPr>
        <p:spPr>
          <a:xfrm>
            <a:off x="5223679" y="5535701"/>
            <a:ext cx="0" cy="43872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42">
            <a:extLst>
              <a:ext uri="{FF2B5EF4-FFF2-40B4-BE49-F238E27FC236}">
                <a16:creationId xmlns:a16="http://schemas.microsoft.com/office/drawing/2014/main" id="{B0E48292-42D3-4936-9C71-60316B6B8ACD}"/>
              </a:ext>
            </a:extLst>
          </p:cNvPr>
          <p:cNvSpPr txBox="1"/>
          <p:nvPr/>
        </p:nvSpPr>
        <p:spPr>
          <a:xfrm>
            <a:off x="2605284" y="2847327"/>
            <a:ext cx="154268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Verb to be</a:t>
            </a:r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C127A2A8-F443-450C-8247-D19242C68B7B}"/>
              </a:ext>
            </a:extLst>
          </p:cNvPr>
          <p:cNvSpPr txBox="1"/>
          <p:nvPr/>
        </p:nvSpPr>
        <p:spPr>
          <a:xfrm>
            <a:off x="4357400" y="2837500"/>
            <a:ext cx="113229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56E89DF-AB53-4EF7-BDFB-B5591AD35A9B}"/>
              </a:ext>
            </a:extLst>
          </p:cNvPr>
          <p:cNvSpPr txBox="1"/>
          <p:nvPr/>
        </p:nvSpPr>
        <p:spPr>
          <a:xfrm>
            <a:off x="950306" y="448845"/>
            <a:ext cx="107251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</a:t>
            </a:r>
            <a:r>
              <a:rPr lang="en-US" sz="2400" dirty="0"/>
              <a:t>Other sentence adverbs can go </a:t>
            </a:r>
            <a:r>
              <a:rPr lang="en-US" sz="3200" b="1" u="sng" dirty="0">
                <a:highlight>
                  <a:srgbClr val="FFDA65"/>
                </a:highlight>
              </a:rPr>
              <a:t>after </a:t>
            </a:r>
            <a:r>
              <a:rPr lang="en-US" sz="2400" dirty="0"/>
              <a:t>the verb </a:t>
            </a:r>
            <a:r>
              <a:rPr lang="en-US" sz="3200" b="1" u="sng" dirty="0">
                <a:solidFill>
                  <a:srgbClr val="E94738"/>
                </a:solidFill>
              </a:rPr>
              <a:t>be</a:t>
            </a:r>
            <a:r>
              <a:rPr lang="en-US" sz="2400" dirty="0"/>
              <a:t>, </a:t>
            </a:r>
            <a:r>
              <a:rPr lang="en-US" sz="3200" b="1" u="sng" dirty="0">
                <a:highlight>
                  <a:srgbClr val="FFDA65"/>
                </a:highlight>
              </a:rPr>
              <a:t>before </a:t>
            </a:r>
            <a:r>
              <a:rPr lang="en-US" sz="2400" b="1" u="sng" dirty="0">
                <a:solidFill>
                  <a:srgbClr val="E94738"/>
                </a:solidFill>
              </a:rPr>
              <a:t>simple tenses </a:t>
            </a:r>
            <a:r>
              <a:rPr lang="en-US" sz="2400" dirty="0"/>
              <a:t>of other verbs, or </a:t>
            </a:r>
            <a:r>
              <a:rPr lang="en-US" sz="3200" b="1" u="sng" dirty="0">
                <a:highlight>
                  <a:srgbClr val="FFDA65"/>
                </a:highlight>
              </a:rPr>
              <a:t>after</a:t>
            </a:r>
            <a:r>
              <a:rPr lang="en-US" sz="2400" dirty="0"/>
              <a:t> the </a:t>
            </a:r>
            <a:r>
              <a:rPr lang="en-US" sz="2400" b="1" u="sng" dirty="0">
                <a:solidFill>
                  <a:srgbClr val="E94738"/>
                </a:solidFill>
              </a:rPr>
              <a:t>auxiliary in a compound verb</a:t>
            </a:r>
            <a:r>
              <a:rPr lang="en-US" sz="2400" dirty="0"/>
              <a:t>.</a:t>
            </a:r>
          </a:p>
        </p:txBody>
      </p:sp>
      <p:cxnSp>
        <p:nvCxnSpPr>
          <p:cNvPr id="16" name="Straight Arrow Connector 43">
            <a:extLst>
              <a:ext uri="{FF2B5EF4-FFF2-40B4-BE49-F238E27FC236}">
                <a16:creationId xmlns:a16="http://schemas.microsoft.com/office/drawing/2014/main" id="{00E2F776-EB29-4FC0-83D5-D5491FE4A077}"/>
              </a:ext>
            </a:extLst>
          </p:cNvPr>
          <p:cNvCxnSpPr>
            <a:cxnSpLocks/>
          </p:cNvCxnSpPr>
          <p:nvPr/>
        </p:nvCxnSpPr>
        <p:spPr>
          <a:xfrm>
            <a:off x="3383908" y="2305771"/>
            <a:ext cx="9268" cy="50379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Straight Arrow Connector 43">
            <a:extLst>
              <a:ext uri="{FF2B5EF4-FFF2-40B4-BE49-F238E27FC236}">
                <a16:creationId xmlns:a16="http://schemas.microsoft.com/office/drawing/2014/main" id="{4A94A11B-7F86-41C2-8DA9-5FFC51797C8A}"/>
              </a:ext>
            </a:extLst>
          </p:cNvPr>
          <p:cNvCxnSpPr>
            <a:cxnSpLocks/>
          </p:cNvCxnSpPr>
          <p:nvPr/>
        </p:nvCxnSpPr>
        <p:spPr>
          <a:xfrm>
            <a:off x="4647322" y="2293188"/>
            <a:ext cx="0" cy="52895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Rectangle 61">
            <a:extLst>
              <a:ext uri="{FF2B5EF4-FFF2-40B4-BE49-F238E27FC236}">
                <a16:creationId xmlns:a16="http://schemas.microsoft.com/office/drawing/2014/main" id="{20BC5EA4-8470-4582-8CBD-60478965BF1B}"/>
              </a:ext>
            </a:extLst>
          </p:cNvPr>
          <p:cNvSpPr/>
          <p:nvPr/>
        </p:nvSpPr>
        <p:spPr>
          <a:xfrm>
            <a:off x="2529085" y="3426367"/>
            <a:ext cx="8163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He </a:t>
            </a:r>
            <a:r>
              <a:rPr lang="en-US" sz="2400" b="1" u="sng" dirty="0">
                <a:solidFill>
                  <a:srgbClr val="128C78"/>
                </a:solidFill>
                <a:latin typeface="Arial Nova" panose="020B0504020202020204" pitchFamily="34" charset="0"/>
                <a:cs typeface="MV Boli" pitchFamily="2" charset="0"/>
              </a:rPr>
              <a:t>certainly </a:t>
            </a:r>
            <a:r>
              <a:rPr lang="en-US" sz="2400" b="1" u="sng" dirty="0">
                <a:solidFill>
                  <a:srgbClr val="FF0000"/>
                </a:solidFill>
                <a:latin typeface="Arial Nova" panose="020B0504020202020204" pitchFamily="34" charset="0"/>
                <a:cs typeface="MV Boli" pitchFamily="2" charset="0"/>
              </a:rPr>
              <a:t>spen</a:t>
            </a:r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  <a:cs typeface="MV Boli" pitchFamily="2" charset="0"/>
              </a:rPr>
              <a:t>t</a:t>
            </a:r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 a lot of money on this trip.</a:t>
            </a:r>
          </a:p>
        </p:txBody>
      </p:sp>
      <p:sp>
        <p:nvSpPr>
          <p:cNvPr id="21" name="Rectangle 61">
            <a:extLst>
              <a:ext uri="{FF2B5EF4-FFF2-40B4-BE49-F238E27FC236}">
                <a16:creationId xmlns:a16="http://schemas.microsoft.com/office/drawing/2014/main" id="{255AD5C6-C69B-4A42-97FE-05F91E2A6A2F}"/>
              </a:ext>
            </a:extLst>
          </p:cNvPr>
          <p:cNvSpPr/>
          <p:nvPr/>
        </p:nvSpPr>
        <p:spPr>
          <a:xfrm>
            <a:off x="2488309" y="5079277"/>
            <a:ext cx="8163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The flight </a:t>
            </a:r>
            <a:r>
              <a:rPr lang="en-US" sz="2400" b="1" u="sng" dirty="0">
                <a:solidFill>
                  <a:srgbClr val="FF0000"/>
                </a:solidFill>
                <a:latin typeface="Arial Nova" panose="020B0504020202020204" pitchFamily="34" charset="0"/>
                <a:cs typeface="MV Boli" pitchFamily="2" charset="0"/>
              </a:rPr>
              <a:t>has</a:t>
            </a:r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 </a:t>
            </a:r>
            <a:r>
              <a:rPr lang="en-US" sz="2400" b="1" u="sng" dirty="0">
                <a:solidFill>
                  <a:srgbClr val="128C78"/>
                </a:solidFill>
                <a:latin typeface="Arial Nova" panose="020B0504020202020204" pitchFamily="34" charset="0"/>
                <a:cs typeface="MV Boli" pitchFamily="2" charset="0"/>
              </a:rPr>
              <a:t>undoubtedly</a:t>
            </a:r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rial Nova" panose="020B0504020202020204" pitchFamily="34" charset="0"/>
                <a:cs typeface="MV Boli" pitchFamily="2" charset="0"/>
              </a:rPr>
              <a:t>left</a:t>
            </a:r>
            <a:r>
              <a:rPr lang="en-US" sz="2400" b="1" dirty="0">
                <a:latin typeface="Arial Nova" panose="020B0504020202020204" pitchFamily="34" charset="0"/>
                <a:cs typeface="MV Boli" pitchFamily="2" charset="0"/>
              </a:rPr>
              <a:t> by now.</a:t>
            </a:r>
          </a:p>
        </p:txBody>
      </p:sp>
      <p:sp>
        <p:nvSpPr>
          <p:cNvPr id="22" name="Google Shape;2319;p58">
            <a:extLst>
              <a:ext uri="{FF2B5EF4-FFF2-40B4-BE49-F238E27FC236}">
                <a16:creationId xmlns:a16="http://schemas.microsoft.com/office/drawing/2014/main" id="{D71AC727-9F0C-4EF4-BC8B-0E54AED3984A}"/>
              </a:ext>
            </a:extLst>
          </p:cNvPr>
          <p:cNvSpPr txBox="1">
            <a:spLocks/>
          </p:cNvSpPr>
          <p:nvPr/>
        </p:nvSpPr>
        <p:spPr>
          <a:xfrm>
            <a:off x="562402" y="3247437"/>
            <a:ext cx="1873508" cy="4947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sp>
        <p:nvSpPr>
          <p:cNvPr id="23" name="Google Shape;2319;p58">
            <a:extLst>
              <a:ext uri="{FF2B5EF4-FFF2-40B4-BE49-F238E27FC236}">
                <a16:creationId xmlns:a16="http://schemas.microsoft.com/office/drawing/2014/main" id="{BDE05723-820A-4962-917C-7432A78A0CF6}"/>
              </a:ext>
            </a:extLst>
          </p:cNvPr>
          <p:cNvSpPr txBox="1">
            <a:spLocks/>
          </p:cNvSpPr>
          <p:nvPr/>
        </p:nvSpPr>
        <p:spPr>
          <a:xfrm>
            <a:off x="562402" y="4720275"/>
            <a:ext cx="1873508" cy="49476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25" name="Straight Arrow Connector 43">
            <a:extLst>
              <a:ext uri="{FF2B5EF4-FFF2-40B4-BE49-F238E27FC236}">
                <a16:creationId xmlns:a16="http://schemas.microsoft.com/office/drawing/2014/main" id="{154462D4-10C3-426F-AB7B-91C5C3A09415}"/>
              </a:ext>
            </a:extLst>
          </p:cNvPr>
          <p:cNvCxnSpPr>
            <a:cxnSpLocks/>
          </p:cNvCxnSpPr>
          <p:nvPr/>
        </p:nvCxnSpPr>
        <p:spPr>
          <a:xfrm>
            <a:off x="4923546" y="3787363"/>
            <a:ext cx="0" cy="45900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42">
            <a:extLst>
              <a:ext uri="{FF2B5EF4-FFF2-40B4-BE49-F238E27FC236}">
                <a16:creationId xmlns:a16="http://schemas.microsoft.com/office/drawing/2014/main" id="{C2B275FF-70FC-455E-98C3-D181F684949B}"/>
              </a:ext>
            </a:extLst>
          </p:cNvPr>
          <p:cNvSpPr txBox="1"/>
          <p:nvPr/>
        </p:nvSpPr>
        <p:spPr>
          <a:xfrm>
            <a:off x="4500275" y="4272762"/>
            <a:ext cx="159572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Simple past</a:t>
            </a:r>
          </a:p>
        </p:txBody>
      </p:sp>
      <p:sp>
        <p:nvSpPr>
          <p:cNvPr id="27" name="TextBox 42">
            <a:extLst>
              <a:ext uri="{FF2B5EF4-FFF2-40B4-BE49-F238E27FC236}">
                <a16:creationId xmlns:a16="http://schemas.microsoft.com/office/drawing/2014/main" id="{E2E61C78-2E0A-4C38-BB2F-5D4681781F4A}"/>
              </a:ext>
            </a:extLst>
          </p:cNvPr>
          <p:cNvSpPr txBox="1"/>
          <p:nvPr/>
        </p:nvSpPr>
        <p:spPr>
          <a:xfrm>
            <a:off x="2827029" y="4288787"/>
            <a:ext cx="113229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cxnSp>
        <p:nvCxnSpPr>
          <p:cNvPr id="30" name="Straight Arrow Connector 43">
            <a:extLst>
              <a:ext uri="{FF2B5EF4-FFF2-40B4-BE49-F238E27FC236}">
                <a16:creationId xmlns:a16="http://schemas.microsoft.com/office/drawing/2014/main" id="{2C80B3D3-D774-4C7C-908F-FAA914B1EDF4}"/>
              </a:ext>
            </a:extLst>
          </p:cNvPr>
          <p:cNvCxnSpPr>
            <a:cxnSpLocks/>
          </p:cNvCxnSpPr>
          <p:nvPr/>
        </p:nvCxnSpPr>
        <p:spPr>
          <a:xfrm>
            <a:off x="4161964" y="5535701"/>
            <a:ext cx="0" cy="438725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42">
            <a:extLst>
              <a:ext uri="{FF2B5EF4-FFF2-40B4-BE49-F238E27FC236}">
                <a16:creationId xmlns:a16="http://schemas.microsoft.com/office/drawing/2014/main" id="{EBB06862-0D8E-4876-9D3D-BF2841809F74}"/>
              </a:ext>
            </a:extLst>
          </p:cNvPr>
          <p:cNvSpPr txBox="1"/>
          <p:nvPr/>
        </p:nvSpPr>
        <p:spPr>
          <a:xfrm>
            <a:off x="4647322" y="6014429"/>
            <a:ext cx="113229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32" name="TextBox 42">
            <a:extLst>
              <a:ext uri="{FF2B5EF4-FFF2-40B4-BE49-F238E27FC236}">
                <a16:creationId xmlns:a16="http://schemas.microsoft.com/office/drawing/2014/main" id="{D89D1345-BD8E-413F-82B9-A3C30AB4255E}"/>
              </a:ext>
            </a:extLst>
          </p:cNvPr>
          <p:cNvSpPr txBox="1"/>
          <p:nvPr/>
        </p:nvSpPr>
        <p:spPr>
          <a:xfrm>
            <a:off x="2905131" y="6009045"/>
            <a:ext cx="14883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MV Boli" pitchFamily="2" charset="0"/>
                <a:cs typeface="MV Boli" pitchFamily="2" charset="0"/>
              </a:rPr>
              <a:t>auxiliary</a:t>
            </a:r>
          </a:p>
        </p:txBody>
      </p:sp>
      <p:pic>
        <p:nvPicPr>
          <p:cNvPr id="6146" name="Picture 2" descr="Happy Children S Day Gif Wallpaper Free Download - Animated Happy  Children&amp;#39;s Day Gif - 1200x1200 Wallpaper - teahub.io">
            <a:extLst>
              <a:ext uri="{FF2B5EF4-FFF2-40B4-BE49-F238E27FC236}">
                <a16:creationId xmlns:a16="http://schemas.microsoft.com/office/drawing/2014/main" id="{A291D429-0418-4FCD-B7CC-E1749D091B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52" y="1219946"/>
            <a:ext cx="2927126" cy="177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 Spend My Money to Be There. July 2016 Monthly Money Check-In | by  Paulette Perhach | Fuck Off Funding | Medium">
            <a:extLst>
              <a:ext uri="{FF2B5EF4-FFF2-40B4-BE49-F238E27FC236}">
                <a16:creationId xmlns:a16="http://schemas.microsoft.com/office/drawing/2014/main" id="{35DC1673-6672-4F48-B4AC-566E875D62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287" y="4990359"/>
            <a:ext cx="2556678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n on Animacja">
            <a:extLst>
              <a:ext uri="{FF2B5EF4-FFF2-40B4-BE49-F238E27FC236}">
                <a16:creationId xmlns:a16="http://schemas.microsoft.com/office/drawing/2014/main" id="{F484CDF5-F3B5-43EF-8B8B-90939D9A71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14" y="3016445"/>
            <a:ext cx="2362175" cy="177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8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13" grpId="0" animBg="1"/>
      <p:bldP spid="20" grpId="0"/>
      <p:bldP spid="21" grpId="0"/>
      <p:bldP spid="22" grpId="0" animBg="1"/>
      <p:bldP spid="23" grpId="0" animBg="1"/>
      <p:bldP spid="26" grpId="0" animBg="1"/>
      <p:bldP spid="27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1BB6074-D32E-A5B7-26BE-6B22D49F5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61B85501-4FA1-4DAA-9A57-0EFF5FA14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560" y="1951995"/>
            <a:ext cx="542543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6600" b="1" dirty="0">
                <a:latin typeface="Helvetica" panose="020B0604020202030204" pitchFamily="34" charset="0"/>
                <a:ea typeface="方正综艺简体" panose="02010601030101010101" pitchFamily="2" charset="-122"/>
              </a:rPr>
              <a:t>Books Open</a:t>
            </a:r>
            <a:endParaRPr lang="zh-CN" altLang="en-US" sz="6600" b="1" dirty="0"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6" name="Rectangle 161">
            <a:extLst>
              <a:ext uri="{FF2B5EF4-FFF2-40B4-BE49-F238E27FC236}">
                <a16:creationId xmlns:a16="http://schemas.microsoft.com/office/drawing/2014/main" id="{FBD48B93-2EA0-4DDE-902E-1CDB85068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325" y="3097945"/>
            <a:ext cx="3109896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Pages: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600" b="1" dirty="0">
                <a:solidFill>
                  <a:srgbClr val="E94738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(37)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44596DB-7877-EFE4-ECA7-8519001DA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0" t="18370" r="34583" b="11260"/>
          <a:stretch/>
        </p:blipFill>
        <p:spPr>
          <a:xfrm>
            <a:off x="1056640" y="436880"/>
            <a:ext cx="4714240" cy="5821680"/>
          </a:xfrm>
          <a:prstGeom prst="roundRect">
            <a:avLst>
              <a:gd name="adj" fmla="val 16667"/>
            </a:avLst>
          </a:prstGeom>
          <a:ln w="76200">
            <a:solidFill>
              <a:schemeClr val="accent4">
                <a:lumMod val="75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909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6698E8-AA90-8692-8325-433BFB740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F7C5EF8-10CF-1574-5D70-5A866FE7E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15259" r="19750" b="18963"/>
          <a:stretch/>
        </p:blipFill>
        <p:spPr>
          <a:xfrm>
            <a:off x="243840" y="254000"/>
            <a:ext cx="11673840" cy="633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F825A0A-07F5-41EB-9995-554C3A6E6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t="48325" r="8895" b="35680"/>
          <a:stretch/>
        </p:blipFill>
        <p:spPr>
          <a:xfrm>
            <a:off x="447040" y="3604895"/>
            <a:ext cx="11173460" cy="2887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إطار 9">
            <a:extLst>
              <a:ext uri="{FF2B5EF4-FFF2-40B4-BE49-F238E27FC236}">
                <a16:creationId xmlns:a16="http://schemas.microsoft.com/office/drawing/2014/main" id="{1ADB1795-02A5-4847-9994-D1748B3B78FB}"/>
              </a:ext>
            </a:extLst>
          </p:cNvPr>
          <p:cNvSpPr/>
          <p:nvPr/>
        </p:nvSpPr>
        <p:spPr>
          <a:xfrm>
            <a:off x="874077" y="2285883"/>
            <a:ext cx="5821363" cy="751957"/>
          </a:xfrm>
          <a:prstGeom prst="frame">
            <a:avLst>
              <a:gd name="adj1" fmla="val 478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62D354F-EAEB-48FB-844D-D17A5D796851}"/>
              </a:ext>
            </a:extLst>
          </p:cNvPr>
          <p:cNvSpPr txBox="1"/>
          <p:nvPr/>
        </p:nvSpPr>
        <p:spPr>
          <a:xfrm>
            <a:off x="8674735" y="3672584"/>
            <a:ext cx="1805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Interestingly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DED8254-F97C-41E0-AF68-F3999E1E5E42}"/>
              </a:ext>
            </a:extLst>
          </p:cNvPr>
          <p:cNvSpPr txBox="1"/>
          <p:nvPr/>
        </p:nvSpPr>
        <p:spPr>
          <a:xfrm>
            <a:off x="4158615" y="3998369"/>
            <a:ext cx="1800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Surprisingly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CFBE652-3BF0-4D5F-B399-CEBEBF5A7AC6}"/>
              </a:ext>
            </a:extLst>
          </p:cNvPr>
          <p:cNvSpPr txBox="1"/>
          <p:nvPr/>
        </p:nvSpPr>
        <p:spPr>
          <a:xfrm>
            <a:off x="1766054" y="4208584"/>
            <a:ext cx="154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obviously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21D4D4B-34FA-4D6C-B957-08F68521F730}"/>
              </a:ext>
            </a:extLst>
          </p:cNvPr>
          <p:cNvSpPr txBox="1"/>
          <p:nvPr/>
        </p:nvSpPr>
        <p:spPr>
          <a:xfrm>
            <a:off x="6753860" y="4208584"/>
            <a:ext cx="154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actually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F5ADC4A-B448-432E-AC7B-479C838D909D}"/>
              </a:ext>
            </a:extLst>
          </p:cNvPr>
          <p:cNvSpPr txBox="1"/>
          <p:nvPr/>
        </p:nvSpPr>
        <p:spPr>
          <a:xfrm>
            <a:off x="3846062" y="4808641"/>
            <a:ext cx="1688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</a:rPr>
              <a:t>presumably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D37C790-6EAD-4D38-8065-D67FB19DF087}"/>
              </a:ext>
            </a:extLst>
          </p:cNvPr>
          <p:cNvSpPr txBox="1"/>
          <p:nvPr/>
        </p:nvSpPr>
        <p:spPr>
          <a:xfrm>
            <a:off x="5022111" y="5082990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However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859F5CA-C4EE-4C23-A1B0-122B6CB288C6}"/>
              </a:ext>
            </a:extLst>
          </p:cNvPr>
          <p:cNvSpPr txBox="1"/>
          <p:nvPr/>
        </p:nvSpPr>
        <p:spPr>
          <a:xfrm>
            <a:off x="6974101" y="5357339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indeed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531FF67-0B98-4474-ACB6-15F5BB3351A8}"/>
              </a:ext>
            </a:extLst>
          </p:cNvPr>
          <p:cNvSpPr txBox="1"/>
          <p:nvPr/>
        </p:nvSpPr>
        <p:spPr>
          <a:xfrm>
            <a:off x="881432" y="5905079"/>
            <a:ext cx="1545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obviously </a:t>
            </a:r>
          </a:p>
        </p:txBody>
      </p:sp>
    </p:spTree>
    <p:extLst>
      <p:ext uri="{BB962C8B-B14F-4D97-AF65-F5344CB8AC3E}">
        <p14:creationId xmlns:p14="http://schemas.microsoft.com/office/powerpoint/2010/main" val="14602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15754FB3-18F3-A29B-3BDE-D314E44E2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61B85501-4FA1-4DAA-9A57-0EFF5FA14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721" y="2307595"/>
            <a:ext cx="49183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6600" b="1" dirty="0">
                <a:solidFill>
                  <a:srgbClr val="F6BB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Homework</a:t>
            </a:r>
            <a:endParaRPr lang="zh-CN" altLang="en-US" sz="6600" b="1" dirty="0">
              <a:solidFill>
                <a:srgbClr val="F6BB00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6" name="Rectangle 161">
            <a:extLst>
              <a:ext uri="{FF2B5EF4-FFF2-40B4-BE49-F238E27FC236}">
                <a16:creationId xmlns:a16="http://schemas.microsoft.com/office/drawing/2014/main" id="{FBD48B93-2EA0-4DDE-902E-1CDB85068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4965" y="3605945"/>
            <a:ext cx="310989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Exercise </a:t>
            </a:r>
            <a:r>
              <a:rPr lang="en-US" altLang="zh-CN" sz="2400" b="1" dirty="0">
                <a:solidFill>
                  <a:srgbClr val="C0000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(F)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, P</a:t>
            </a:r>
            <a:r>
              <a:rPr lang="en-US" altLang="zh-CN" sz="2400" b="1" dirty="0">
                <a:solidFill>
                  <a:srgbClr val="C0000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.(23)</a:t>
            </a:r>
            <a:endParaRPr lang="en-US" altLang="zh-CN" sz="3200" b="1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87AD5EA-64AB-137F-1AF9-EC2CD4470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17" t="12296" r="35417" b="16889"/>
          <a:stretch/>
        </p:blipFill>
        <p:spPr>
          <a:xfrm>
            <a:off x="1361440" y="731520"/>
            <a:ext cx="4500880" cy="5374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chemeClr val="tx1">
                <a:alpha val="38000"/>
              </a:scheme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551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C31B675-4AE3-980F-3C2C-9E79D468C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224795"/>
            <a:ext cx="94284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6600" b="1" dirty="0">
                <a:latin typeface="Helvetica" panose="020B0604020202030204" pitchFamily="34" charset="0"/>
                <a:ea typeface="方正综艺简体" panose="02010601030101010101" pitchFamily="2" charset="-122"/>
              </a:rPr>
              <a:t>From The Holy Quran</a:t>
            </a:r>
            <a:endParaRPr lang="zh-CN" altLang="en-US" sz="6600" b="1" dirty="0"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grpSp>
        <p:nvGrpSpPr>
          <p:cNvPr id="3" name="Google Shape;257;p38">
            <a:extLst>
              <a:ext uri="{FF2B5EF4-FFF2-40B4-BE49-F238E27FC236}">
                <a16:creationId xmlns:a16="http://schemas.microsoft.com/office/drawing/2014/main" id="{D200F87E-B866-4F87-6CDD-D8A733537513}"/>
              </a:ext>
            </a:extLst>
          </p:cNvPr>
          <p:cNvGrpSpPr/>
          <p:nvPr/>
        </p:nvGrpSpPr>
        <p:grpSpPr>
          <a:xfrm>
            <a:off x="2458720" y="1940560"/>
            <a:ext cx="6360160" cy="4531360"/>
            <a:chOff x="1325694" y="1778089"/>
            <a:chExt cx="2926500" cy="2170297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58;p38">
              <a:extLst>
                <a:ext uri="{FF2B5EF4-FFF2-40B4-BE49-F238E27FC236}">
                  <a16:creationId xmlns:a16="http://schemas.microsoft.com/office/drawing/2014/main" id="{4B1C2BBF-7F23-AD6E-9DAC-3BD8963825B2}"/>
                </a:ext>
              </a:extLst>
            </p:cNvPr>
            <p:cNvSpPr/>
            <p:nvPr/>
          </p:nvSpPr>
          <p:spPr>
            <a:xfrm>
              <a:off x="1325694" y="1778089"/>
              <a:ext cx="2926500" cy="1765500"/>
            </a:xfrm>
            <a:prstGeom prst="roundRect">
              <a:avLst>
                <a:gd name="adj" fmla="val 4005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59;p38">
              <a:extLst>
                <a:ext uri="{FF2B5EF4-FFF2-40B4-BE49-F238E27FC236}">
                  <a16:creationId xmlns:a16="http://schemas.microsoft.com/office/drawing/2014/main" id="{2F49D024-A1E2-D51E-FF57-528F63EA9B00}"/>
                </a:ext>
              </a:extLst>
            </p:cNvPr>
            <p:cNvSpPr/>
            <p:nvPr/>
          </p:nvSpPr>
          <p:spPr>
            <a:xfrm>
              <a:off x="2415044" y="3538776"/>
              <a:ext cx="747600" cy="341400"/>
            </a:xfrm>
            <a:prstGeom prst="trapezoid">
              <a:avLst>
                <a:gd name="adj" fmla="val 25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60;p38">
              <a:extLst>
                <a:ext uri="{FF2B5EF4-FFF2-40B4-BE49-F238E27FC236}">
                  <a16:creationId xmlns:a16="http://schemas.microsoft.com/office/drawing/2014/main" id="{842CE223-F7D4-F12B-E234-78944473F038}"/>
                </a:ext>
              </a:extLst>
            </p:cNvPr>
            <p:cNvSpPr/>
            <p:nvPr/>
          </p:nvSpPr>
          <p:spPr>
            <a:xfrm>
              <a:off x="2225019" y="3876385"/>
              <a:ext cx="1114800" cy="72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4" descr="Quran: 20. Surat Taha (Ta-Ha): Arabic and English translation HD - YouTube">
            <a:extLst>
              <a:ext uri="{FF2B5EF4-FFF2-40B4-BE49-F238E27FC236}">
                <a16:creationId xmlns:a16="http://schemas.microsoft.com/office/drawing/2014/main" id="{4EFE7715-8DA5-9EB9-00F8-4BEA82A86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2"/>
          <a:stretch/>
        </p:blipFill>
        <p:spPr bwMode="auto">
          <a:xfrm>
            <a:off x="2661920" y="2113280"/>
            <a:ext cx="5902960" cy="334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DC25495-89AE-B76F-EC9C-DA85336D1258}"/>
              </a:ext>
            </a:extLst>
          </p:cNvPr>
          <p:cNvSpPr/>
          <p:nvPr/>
        </p:nvSpPr>
        <p:spPr>
          <a:xfrm>
            <a:off x="5877867" y="4925173"/>
            <a:ext cx="837893" cy="34786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E8C1803-5E40-4A5E-2771-3DE2D0F1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161">
            <a:extLst>
              <a:ext uri="{FF2B5EF4-FFF2-40B4-BE49-F238E27FC236}">
                <a16:creationId xmlns:a16="http://schemas.microsoft.com/office/drawing/2014/main" id="{87FD05A9-CE23-54D5-E74E-EE3C661F0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1280" y="2805435"/>
            <a:ext cx="49479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8000" b="1" dirty="0">
                <a:solidFill>
                  <a:srgbClr val="C0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Thanks!</a:t>
            </a:r>
            <a:endParaRPr lang="zh-CN" altLang="en-US" sz="8000" b="1" dirty="0">
              <a:solidFill>
                <a:srgbClr val="C00000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C3C0712-5652-B7A4-2364-518428429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21" y="1168400"/>
            <a:ext cx="6207760" cy="4535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83115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9" name="Rectangle 11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43BCB32-646B-F770-627B-F2EFA6FE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0" name="Freeform: Shape 13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E9C1146-F724-47AD-AA62-37C90DC6DF39}"/>
              </a:ext>
            </a:extLst>
          </p:cNvPr>
          <p:cNvSpPr txBox="1"/>
          <p:nvPr/>
        </p:nvSpPr>
        <p:spPr>
          <a:xfrm>
            <a:off x="878840" y="277707"/>
            <a:ext cx="6121400" cy="1800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rgbClr val="C0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Lesson</a:t>
            </a:r>
            <a:r>
              <a:rPr lang="en-US" sz="6600" b="1" dirty="0"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 </a:t>
            </a:r>
            <a:r>
              <a:rPr lang="en-US" sz="6600" b="1" dirty="0">
                <a:solidFill>
                  <a:srgbClr val="128C78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j-cs"/>
              </a:rPr>
              <a:t>Goals</a:t>
            </a:r>
            <a:endParaRPr lang="en-US" sz="6600" dirty="0">
              <a:solidFill>
                <a:srgbClr val="128C78"/>
              </a:solidFill>
              <a:latin typeface="Roboto Black" panose="02000000000000000000" pitchFamily="2" charset="0"/>
              <a:ea typeface="Roboto Black" panose="02000000000000000000" pitchFamily="2" charset="0"/>
              <a:cs typeface="+mj-cs"/>
            </a:endParaRPr>
          </a:p>
        </p:txBody>
      </p:sp>
      <p:sp>
        <p:nvSpPr>
          <p:cNvPr id="6" name="عنصر نائب للمحتوى 3">
            <a:extLst>
              <a:ext uri="{FF2B5EF4-FFF2-40B4-BE49-F238E27FC236}">
                <a16:creationId xmlns:a16="http://schemas.microsoft.com/office/drawing/2014/main" id="{446529A2-8716-42D2-A37B-1FF44C848571}"/>
              </a:ext>
            </a:extLst>
          </p:cNvPr>
          <p:cNvSpPr txBox="1">
            <a:spLocks/>
          </p:cNvSpPr>
          <p:nvPr/>
        </p:nvSpPr>
        <p:spPr>
          <a:xfrm>
            <a:off x="2013584" y="2052516"/>
            <a:ext cx="8613775" cy="3779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latin typeface="Arial Rounded MT Bold" panose="020F0704030504030204" pitchFamily="34" charset="0"/>
              </a:rPr>
              <a:t>Classify</a:t>
            </a:r>
            <a:r>
              <a:rPr lang="en-US" sz="2400" b="1" dirty="0">
                <a:latin typeface="Arial Rounded MT Bold" panose="020F0704030504030204" pitchFamily="34" charset="0"/>
              </a:rPr>
              <a:t> </a:t>
            </a:r>
            <a:r>
              <a:rPr lang="en-US" sz="2000" b="1" dirty="0">
                <a:latin typeface="Arial Rounded MT Bold" panose="020F0704030504030204" pitchFamily="34" charset="0"/>
              </a:rPr>
              <a:t>the adverbs according to their degree correctly .</a:t>
            </a:r>
          </a:p>
          <a:p>
            <a:pPr marL="182563" indent="0">
              <a:buNone/>
            </a:pPr>
            <a:endParaRPr lang="en-US" sz="600" b="1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latin typeface="Arial Rounded MT Bold" panose="020F0704030504030204" pitchFamily="34" charset="0"/>
              </a:rPr>
              <a:t>Rewrite</a:t>
            </a:r>
            <a:r>
              <a:rPr lang="en-US" sz="2000" b="1" dirty="0">
                <a:latin typeface="Arial Rounded MT Bold" panose="020F0704030504030204" pitchFamily="34" charset="0"/>
              </a:rPr>
              <a:t> sentences using adverbs of degree ..</a:t>
            </a:r>
          </a:p>
          <a:p>
            <a:endParaRPr lang="en-US" sz="1600" b="1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latin typeface="Arial Rounded MT Bold" panose="020F0704030504030204" pitchFamily="34" charset="0"/>
              </a:rPr>
              <a:t> </a:t>
            </a:r>
            <a:r>
              <a:rPr lang="en-US" b="1" dirty="0">
                <a:latin typeface="Arial Rounded MT Bold" panose="020F0704030504030204" pitchFamily="34" charset="0"/>
              </a:rPr>
              <a:t>Use</a:t>
            </a:r>
            <a:r>
              <a:rPr lang="en-US" sz="2000" b="1" dirty="0">
                <a:latin typeface="Arial Rounded MT Bold" panose="020F0704030504030204" pitchFamily="34" charset="0"/>
              </a:rPr>
              <a:t> sentence adverbs correctly .</a:t>
            </a:r>
          </a:p>
          <a:p>
            <a:endParaRPr lang="en-US" sz="2000" b="1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latin typeface="Arial Rounded MT Bold" panose="020F0704030504030204" pitchFamily="34" charset="0"/>
              </a:rPr>
              <a:t>Complete</a:t>
            </a:r>
            <a:r>
              <a:rPr lang="en-US" sz="2000" b="1" dirty="0">
                <a:latin typeface="Arial Rounded MT Bold" panose="020F0704030504030204" pitchFamily="34" charset="0"/>
              </a:rPr>
              <a:t> a paragraph with sentence adverbs.</a:t>
            </a:r>
          </a:p>
          <a:p>
            <a:pPr marL="0" indent="0">
              <a:buNone/>
            </a:pPr>
            <a:endParaRPr lang="en-US" sz="2000" b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ar-SA" sz="2000" b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sz="2000" b="1" dirty="0">
              <a:latin typeface="Arial Rounded MT Bold" panose="020F0704030504030204" pitchFamily="34" charset="0"/>
            </a:endParaRPr>
          </a:p>
          <a:p>
            <a:pPr marL="0"/>
            <a:endParaRPr lang="en-US" sz="2000" b="1" dirty="0">
              <a:latin typeface="Arial Rounded MT Bold" panose="020F0704030504030204" pitchFamily="34" charset="0"/>
            </a:endParaRPr>
          </a:p>
          <a:p>
            <a:pPr marL="0"/>
            <a:endParaRPr lang="en-US" sz="2000" b="1" dirty="0"/>
          </a:p>
          <a:p>
            <a:pPr marL="0"/>
            <a:endParaRPr lang="en-US" sz="2000" dirty="0"/>
          </a:p>
          <a:p>
            <a:pPr marL="0"/>
            <a:endParaRPr lang="en-US" sz="2000" dirty="0"/>
          </a:p>
          <a:p>
            <a:pPr marL="0"/>
            <a:endParaRPr lang="en-US" sz="2000" dirty="0"/>
          </a:p>
          <a:p>
            <a:pPr marL="0"/>
            <a:endParaRPr lang="en-US" sz="2000" dirty="0"/>
          </a:p>
          <a:p>
            <a:pPr marL="0"/>
            <a:endParaRPr lang="en-US" sz="2000" dirty="0"/>
          </a:p>
          <a:p>
            <a:pPr marL="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085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79B96F-4B46-58BC-0595-A694090E2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161">
            <a:extLst>
              <a:ext uri="{FF2B5EF4-FFF2-40B4-BE49-F238E27FC236}">
                <a16:creationId xmlns:a16="http://schemas.microsoft.com/office/drawing/2014/main" id="{61B85501-4FA1-4DAA-9A57-0EFF5FA14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481" y="2307595"/>
            <a:ext cx="53146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6000" b="1" dirty="0">
                <a:solidFill>
                  <a:srgbClr val="0000CC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Books Open</a:t>
            </a:r>
            <a:endParaRPr lang="zh-CN" altLang="en-US" sz="6000" b="1" dirty="0">
              <a:solidFill>
                <a:srgbClr val="0000CC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6" name="Rectangle 161">
            <a:extLst>
              <a:ext uri="{FF2B5EF4-FFF2-40B4-BE49-F238E27FC236}">
                <a16:creationId xmlns:a16="http://schemas.microsoft.com/office/drawing/2014/main" id="{FBD48B93-2EA0-4DDE-902E-1CDB85068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65" y="3321465"/>
            <a:ext cx="3109896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sz="2000" dirty="0">
                <a:solidFill>
                  <a:schemeClr val="accent6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Page:</a:t>
            </a:r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F6BB00"/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(36 )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F6203DD-425C-AE14-CF45-2DF947C395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1" t="17926" r="34999" b="10074"/>
          <a:stretch/>
        </p:blipFill>
        <p:spPr>
          <a:xfrm>
            <a:off x="1351280" y="711200"/>
            <a:ext cx="4338320" cy="538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7997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2A0FA41-4156-BE03-EF5A-2C10CBA24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2" descr="Boy Hmmm GIF - Boy Hmmm Question Mark - Discover &amp;amp; Share GIFs">
            <a:extLst>
              <a:ext uri="{FF2B5EF4-FFF2-40B4-BE49-F238E27FC236}">
                <a16:creationId xmlns:a16="http://schemas.microsoft.com/office/drawing/2014/main" id="{5FFE5AE7-ACAC-4CEC-9942-C87BDB043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5" y="275590"/>
            <a:ext cx="21526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813A2694-92E4-468F-9C18-53052D8F2C1B}"/>
              </a:ext>
            </a:extLst>
          </p:cNvPr>
          <p:cNvSpPr/>
          <p:nvPr/>
        </p:nvSpPr>
        <p:spPr>
          <a:xfrm>
            <a:off x="2733055" y="494534"/>
            <a:ext cx="4785345" cy="876300"/>
          </a:xfrm>
          <a:prstGeom prst="wedgeRoundRectCallout">
            <a:avLst>
              <a:gd name="adj1" fmla="val -60209"/>
              <a:gd name="adj2" fmla="val 9068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is an adverb?</a:t>
            </a:r>
            <a:endParaRPr lang="ar-SA" sz="28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85EA1A-B7BA-47F8-9A9E-8CEB75CCABB9}"/>
              </a:ext>
            </a:extLst>
          </p:cNvPr>
          <p:cNvSpPr txBox="1"/>
          <p:nvPr/>
        </p:nvSpPr>
        <p:spPr>
          <a:xfrm>
            <a:off x="1690370" y="1615898"/>
            <a:ext cx="8705850" cy="82330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900" b="1" dirty="0">
              <a:ln w="0"/>
              <a:latin typeface="Arial Narrow" panose="020B0606020202030204" pitchFamily="34" charset="0"/>
            </a:endParaRPr>
          </a:p>
          <a:p>
            <a:r>
              <a:rPr lang="en-US" sz="2800" b="1" dirty="0">
                <a:ln w="0"/>
                <a:latin typeface="Arial Narrow" panose="020B0606020202030204" pitchFamily="34" charset="0"/>
              </a:rPr>
              <a:t>A word that describes </a:t>
            </a:r>
            <a:r>
              <a:rPr lang="en-US" sz="2800" b="1" dirty="0">
                <a:ln w="0"/>
                <a:solidFill>
                  <a:srgbClr val="008000"/>
                </a:solidFill>
                <a:latin typeface="Arial Narrow" panose="020B0606020202030204" pitchFamily="34" charset="0"/>
              </a:rPr>
              <a:t>a verb</a:t>
            </a:r>
            <a:r>
              <a:rPr lang="en-US" sz="2800" b="1" dirty="0">
                <a:ln w="0"/>
                <a:latin typeface="Arial Narrow" panose="020B0606020202030204" pitchFamily="34" charset="0"/>
              </a:rPr>
              <a:t>, </a:t>
            </a:r>
            <a:r>
              <a:rPr lang="en-US" sz="2800" b="1" dirty="0">
                <a:ln w="0"/>
                <a:solidFill>
                  <a:srgbClr val="008000"/>
                </a:solidFill>
                <a:latin typeface="Arial Narrow" panose="020B0606020202030204" pitchFamily="34" charset="0"/>
              </a:rPr>
              <a:t>an adjective </a:t>
            </a:r>
            <a:r>
              <a:rPr lang="en-US" sz="2800" b="1" dirty="0">
                <a:ln w="0"/>
                <a:latin typeface="Arial Narrow" panose="020B0606020202030204" pitchFamily="34" charset="0"/>
              </a:rPr>
              <a:t>or </a:t>
            </a:r>
            <a:r>
              <a:rPr lang="en-US" sz="2800" b="1" dirty="0">
                <a:ln w="0"/>
                <a:solidFill>
                  <a:srgbClr val="008000"/>
                </a:solidFill>
                <a:latin typeface="Arial Narrow" panose="020B0606020202030204" pitchFamily="34" charset="0"/>
              </a:rPr>
              <a:t>another adverb </a:t>
            </a:r>
            <a:r>
              <a:rPr lang="en-US" sz="2800" b="1" dirty="0">
                <a:ln w="0"/>
                <a:latin typeface="Arial Narrow" panose="020B0606020202030204" pitchFamily="34" charset="0"/>
              </a:rPr>
              <a:t>.</a:t>
            </a:r>
          </a:p>
          <a:p>
            <a:endParaRPr lang="en-US" sz="1000" b="1" dirty="0">
              <a:ln w="0"/>
              <a:latin typeface="Arial Narrow" panose="020B0606020202030204" pitchFamily="34" charset="0"/>
            </a:endParaRP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CA4B7711-3FFB-4E51-8045-46AA2B45BD4B}"/>
              </a:ext>
            </a:extLst>
          </p:cNvPr>
          <p:cNvSpPr/>
          <p:nvPr/>
        </p:nvSpPr>
        <p:spPr>
          <a:xfrm>
            <a:off x="582406" y="2570873"/>
            <a:ext cx="3207026" cy="56321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Adverb Form</a:t>
            </a:r>
          </a:p>
        </p:txBody>
      </p:sp>
      <p:sp>
        <p:nvSpPr>
          <p:cNvPr id="19" name="عنوان 2">
            <a:extLst>
              <a:ext uri="{FF2B5EF4-FFF2-40B4-BE49-F238E27FC236}">
                <a16:creationId xmlns:a16="http://schemas.microsoft.com/office/drawing/2014/main" id="{BD2E67BE-E890-44B9-9AC7-BB94D17FD563}"/>
              </a:ext>
            </a:extLst>
          </p:cNvPr>
          <p:cNvSpPr txBox="1">
            <a:spLocks/>
          </p:cNvSpPr>
          <p:nvPr/>
        </p:nvSpPr>
        <p:spPr>
          <a:xfrm>
            <a:off x="1619250" y="3327999"/>
            <a:ext cx="8572500" cy="552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66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We make many adverbs by adding </a:t>
            </a:r>
            <a:r>
              <a:rPr lang="en-US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ly</a:t>
            </a:r>
            <a:r>
              <a:rPr lang="en-US" sz="2800" dirty="0">
                <a:solidFill>
                  <a:srgbClr val="002060"/>
                </a:solidFill>
                <a:latin typeface="Arial Narrow" panose="020B0606020202030204" pitchFamily="34" charset="0"/>
              </a:rPr>
              <a:t> to an adjective ..</a:t>
            </a:r>
            <a:endParaRPr lang="en-US" sz="28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2493C9A1-CA1B-4087-9306-DB70B9767057}"/>
              </a:ext>
            </a:extLst>
          </p:cNvPr>
          <p:cNvSpPr/>
          <p:nvPr/>
        </p:nvSpPr>
        <p:spPr>
          <a:xfrm>
            <a:off x="494776" y="4085125"/>
            <a:ext cx="3207026" cy="56321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Examples:</a:t>
            </a:r>
          </a:p>
        </p:txBody>
      </p:sp>
      <p:sp>
        <p:nvSpPr>
          <p:cNvPr id="21" name="عنوان 2">
            <a:extLst>
              <a:ext uri="{FF2B5EF4-FFF2-40B4-BE49-F238E27FC236}">
                <a16:creationId xmlns:a16="http://schemas.microsoft.com/office/drawing/2014/main" id="{80EB9CB4-0D8E-4F4E-8037-359088CB7CA8}"/>
              </a:ext>
            </a:extLst>
          </p:cNvPr>
          <p:cNvSpPr txBox="1">
            <a:spLocks/>
          </p:cNvSpPr>
          <p:nvPr/>
        </p:nvSpPr>
        <p:spPr>
          <a:xfrm>
            <a:off x="1329166" y="4760242"/>
            <a:ext cx="10243930" cy="184375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</a:rPr>
              <a:t>quick</a:t>
            </a:r>
            <a:r>
              <a:rPr lang="en-US" sz="2400" dirty="0">
                <a:latin typeface="Arial Nova" panose="020B0504020202020204" pitchFamily="34" charset="0"/>
              </a:rPr>
              <a:t>           (</a:t>
            </a:r>
            <a:r>
              <a:rPr lang="en-US" sz="2400" dirty="0">
                <a:solidFill>
                  <a:srgbClr val="008000"/>
                </a:solidFill>
                <a:latin typeface="Arial Nova" panose="020B0504020202020204" pitchFamily="34" charset="0"/>
              </a:rPr>
              <a:t>adjective</a:t>
            </a:r>
            <a:r>
              <a:rPr lang="en-US" sz="2400" dirty="0">
                <a:latin typeface="Arial Nova" panose="020B0504020202020204" pitchFamily="34" charset="0"/>
              </a:rPr>
              <a:t>)           </a:t>
            </a:r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</a:rPr>
              <a:t>quick</a:t>
            </a:r>
            <a:r>
              <a:rPr lang="en-US" sz="2400" b="1" dirty="0">
                <a:solidFill>
                  <a:srgbClr val="414A8D"/>
                </a:solidFill>
                <a:latin typeface="Arial Nova" panose="020B0504020202020204" pitchFamily="34" charset="0"/>
              </a:rPr>
              <a:t>ly</a:t>
            </a:r>
            <a:r>
              <a:rPr lang="en-US" sz="2400" dirty="0">
                <a:latin typeface="Arial Nova" panose="020B0504020202020204" pitchFamily="34" charset="0"/>
              </a:rPr>
              <a:t>          </a:t>
            </a:r>
            <a:r>
              <a:rPr lang="en-US" sz="2400" b="1" dirty="0">
                <a:solidFill>
                  <a:srgbClr val="414A8D"/>
                </a:solidFill>
                <a:latin typeface="Arial Nova" panose="020B0504020202020204" pitchFamily="34" charset="0"/>
              </a:rPr>
              <a:t>(adverb)</a:t>
            </a:r>
          </a:p>
          <a:p>
            <a:endParaRPr lang="en-US" sz="2400" b="1" dirty="0">
              <a:solidFill>
                <a:srgbClr val="414A8D"/>
              </a:solidFill>
              <a:latin typeface="Arial Nova" panose="020B05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</a:rPr>
              <a:t>  careful</a:t>
            </a:r>
            <a:r>
              <a:rPr lang="en-US" sz="2400" dirty="0">
                <a:latin typeface="Arial Nova" panose="020B0504020202020204" pitchFamily="34" charset="0"/>
              </a:rPr>
              <a:t>          (</a:t>
            </a:r>
            <a:r>
              <a:rPr lang="en-US" sz="2400" dirty="0">
                <a:solidFill>
                  <a:srgbClr val="008000"/>
                </a:solidFill>
                <a:latin typeface="Arial Nova" panose="020B0504020202020204" pitchFamily="34" charset="0"/>
              </a:rPr>
              <a:t>adjective</a:t>
            </a:r>
            <a:r>
              <a:rPr lang="en-US" sz="2400" dirty="0">
                <a:latin typeface="Arial Nova" panose="020B0504020202020204" pitchFamily="34" charset="0"/>
              </a:rPr>
              <a:t>)           </a:t>
            </a:r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</a:rPr>
              <a:t>careful</a:t>
            </a:r>
            <a:r>
              <a:rPr lang="en-US" sz="2400" b="1" dirty="0">
                <a:solidFill>
                  <a:srgbClr val="414A8D"/>
                </a:solidFill>
                <a:latin typeface="Arial Nova" panose="020B0504020202020204" pitchFamily="34" charset="0"/>
              </a:rPr>
              <a:t>ly</a:t>
            </a:r>
            <a:r>
              <a:rPr lang="en-US" sz="2400" dirty="0">
                <a:latin typeface="Arial Nova" panose="020B0504020202020204" pitchFamily="34" charset="0"/>
              </a:rPr>
              <a:t>       </a:t>
            </a:r>
            <a:r>
              <a:rPr lang="en-US" sz="2400" b="1" dirty="0">
                <a:solidFill>
                  <a:srgbClr val="414A8D"/>
                </a:solidFill>
                <a:latin typeface="Arial Nova" panose="020B0504020202020204" pitchFamily="34" charset="0"/>
              </a:rPr>
              <a:t>(adverb)</a:t>
            </a:r>
          </a:p>
          <a:p>
            <a:endParaRPr lang="en-US" sz="2400" dirty="0">
              <a:latin typeface="Arial Nova" panose="020B05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</a:rPr>
              <a:t>  beautiful  </a:t>
            </a:r>
            <a:r>
              <a:rPr lang="en-US" sz="2400" dirty="0">
                <a:latin typeface="Arial Nova" panose="020B0504020202020204" pitchFamily="34" charset="0"/>
              </a:rPr>
              <a:t>     (</a:t>
            </a:r>
            <a:r>
              <a:rPr lang="en-US" sz="2400" dirty="0">
                <a:solidFill>
                  <a:srgbClr val="008000"/>
                </a:solidFill>
                <a:latin typeface="Arial Nova" panose="020B0504020202020204" pitchFamily="34" charset="0"/>
              </a:rPr>
              <a:t>adjective</a:t>
            </a:r>
            <a:r>
              <a:rPr lang="en-US" sz="2400" dirty="0">
                <a:latin typeface="Arial Nova" panose="020B0504020202020204" pitchFamily="34" charset="0"/>
              </a:rPr>
              <a:t>)           </a:t>
            </a:r>
            <a:r>
              <a:rPr lang="en-US" sz="2400" b="1" dirty="0">
                <a:solidFill>
                  <a:srgbClr val="FF0000"/>
                </a:solidFill>
                <a:latin typeface="Arial Nova" panose="020B0504020202020204" pitchFamily="34" charset="0"/>
              </a:rPr>
              <a:t>beautiful</a:t>
            </a:r>
            <a:r>
              <a:rPr lang="en-US" sz="2400" b="1" dirty="0">
                <a:solidFill>
                  <a:srgbClr val="414A8D"/>
                </a:solidFill>
                <a:latin typeface="Arial Nova" panose="020B0504020202020204" pitchFamily="34" charset="0"/>
              </a:rPr>
              <a:t>ly</a:t>
            </a:r>
            <a:r>
              <a:rPr lang="en-US" sz="2400" dirty="0">
                <a:latin typeface="Arial Nova" panose="020B0504020202020204" pitchFamily="34" charset="0"/>
              </a:rPr>
              <a:t>    </a:t>
            </a:r>
            <a:r>
              <a:rPr lang="en-US" sz="2400" b="1" dirty="0">
                <a:latin typeface="Arial Nova" panose="020B0504020202020204" pitchFamily="34" charset="0"/>
              </a:rPr>
              <a:t>(adverb)</a:t>
            </a:r>
          </a:p>
        </p:txBody>
      </p:sp>
    </p:spTree>
    <p:extLst>
      <p:ext uri="{BB962C8B-B14F-4D97-AF65-F5344CB8AC3E}">
        <p14:creationId xmlns:p14="http://schemas.microsoft.com/office/powerpoint/2010/main" val="25988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8DB8F2A-81DB-2462-AADE-15530755C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Boy Hmmm GIF - Boy Hmmm Question Mark - Discover &amp;amp; Share GIFs">
            <a:extLst>
              <a:ext uri="{FF2B5EF4-FFF2-40B4-BE49-F238E27FC236}">
                <a16:creationId xmlns:a16="http://schemas.microsoft.com/office/drawing/2014/main" id="{2C66530B-2885-4949-B332-2F2EE14F5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5" y="304800"/>
            <a:ext cx="21526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B6F8E951-16CA-42FA-BC7B-0F63231DD078}"/>
              </a:ext>
            </a:extLst>
          </p:cNvPr>
          <p:cNvSpPr/>
          <p:nvPr/>
        </p:nvSpPr>
        <p:spPr>
          <a:xfrm>
            <a:off x="2863230" y="462784"/>
            <a:ext cx="4785345" cy="876300"/>
          </a:xfrm>
          <a:prstGeom prst="wedgeRoundRectCallout">
            <a:avLst>
              <a:gd name="adj1" fmla="val -60209"/>
              <a:gd name="adj2" fmla="val 9068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is an adverb?</a:t>
            </a:r>
            <a:endParaRPr lang="ar-SA" sz="28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AAC2B8E-5028-4B2B-A360-169B86FC8EEA}"/>
              </a:ext>
            </a:extLst>
          </p:cNvPr>
          <p:cNvSpPr txBox="1"/>
          <p:nvPr/>
        </p:nvSpPr>
        <p:spPr>
          <a:xfrm>
            <a:off x="1982134" y="1590212"/>
            <a:ext cx="6218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Narrow" panose="020B0606020202030204" pitchFamily="34" charset="0"/>
                <a:cs typeface="MV Boli" pitchFamily="2" charset="0"/>
              </a:rPr>
              <a:t>An adverb is a word that describes  </a:t>
            </a:r>
            <a:r>
              <a:rPr lang="en-US" sz="2800" b="1" u="sng" dirty="0">
                <a:solidFill>
                  <a:srgbClr val="C00000"/>
                </a:solidFill>
                <a:latin typeface="Arial Narrow" panose="020B0606020202030204" pitchFamily="34" charset="0"/>
                <a:cs typeface="MV Boli" pitchFamily="2" charset="0"/>
              </a:rPr>
              <a:t>a verb </a:t>
            </a:r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  <a:cs typeface="MV Boli" pitchFamily="2" charset="0"/>
              </a:rPr>
              <a:t>. </a:t>
            </a:r>
            <a:endParaRPr lang="ar-SA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60A9ED2-ADDC-4705-B0F6-C0DCB4F5F138}"/>
              </a:ext>
            </a:extLst>
          </p:cNvPr>
          <p:cNvSpPr/>
          <p:nvPr/>
        </p:nvSpPr>
        <p:spPr>
          <a:xfrm>
            <a:off x="3426122" y="2270923"/>
            <a:ext cx="290175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He speaks loudly</a:t>
            </a:r>
          </a:p>
        </p:txBody>
      </p:sp>
      <p:sp>
        <p:nvSpPr>
          <p:cNvPr id="8" name="Google Shape;2319;p58">
            <a:extLst>
              <a:ext uri="{FF2B5EF4-FFF2-40B4-BE49-F238E27FC236}">
                <a16:creationId xmlns:a16="http://schemas.microsoft.com/office/drawing/2014/main" id="{9419F000-6FB4-4565-85E9-D099FA57E20F}"/>
              </a:ext>
            </a:extLst>
          </p:cNvPr>
          <p:cNvSpPr txBox="1">
            <a:spLocks/>
          </p:cNvSpPr>
          <p:nvPr/>
        </p:nvSpPr>
        <p:spPr>
          <a:xfrm>
            <a:off x="1174887" y="2214422"/>
            <a:ext cx="1688343" cy="4755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id="{A3235639-9427-42DD-B81E-12E051280E10}"/>
              </a:ext>
            </a:extLst>
          </p:cNvPr>
          <p:cNvCxnSpPr/>
          <p:nvPr/>
        </p:nvCxnSpPr>
        <p:spPr>
          <a:xfrm flipH="1">
            <a:off x="3687530" y="2849280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3">
            <a:extLst>
              <a:ext uri="{FF2B5EF4-FFF2-40B4-BE49-F238E27FC236}">
                <a16:creationId xmlns:a16="http://schemas.microsoft.com/office/drawing/2014/main" id="{FD64B505-4954-46E8-93E9-1EAF8F0CF6F5}"/>
              </a:ext>
            </a:extLst>
          </p:cNvPr>
          <p:cNvCxnSpPr/>
          <p:nvPr/>
        </p:nvCxnSpPr>
        <p:spPr>
          <a:xfrm flipH="1">
            <a:off x="4684789" y="2774771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FDB8A853-7544-4305-9129-D60C62200E13}"/>
              </a:ext>
            </a:extLst>
          </p:cNvPr>
          <p:cNvCxnSpPr/>
          <p:nvPr/>
        </p:nvCxnSpPr>
        <p:spPr>
          <a:xfrm flipH="1">
            <a:off x="5945924" y="2802960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4">
            <a:extLst>
              <a:ext uri="{FF2B5EF4-FFF2-40B4-BE49-F238E27FC236}">
                <a16:creationId xmlns:a16="http://schemas.microsoft.com/office/drawing/2014/main" id="{EA4E7D4C-3A34-48C1-8FBE-34E2BC988422}"/>
              </a:ext>
            </a:extLst>
          </p:cNvPr>
          <p:cNvSpPr txBox="1"/>
          <p:nvPr/>
        </p:nvSpPr>
        <p:spPr>
          <a:xfrm>
            <a:off x="2863230" y="3500949"/>
            <a:ext cx="11873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subject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5578749D-6071-47E3-B374-92D319AD24E8}"/>
              </a:ext>
            </a:extLst>
          </p:cNvPr>
          <p:cNvSpPr txBox="1"/>
          <p:nvPr/>
        </p:nvSpPr>
        <p:spPr>
          <a:xfrm>
            <a:off x="4233447" y="3500949"/>
            <a:ext cx="9826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verb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FCE325AE-D5D7-441D-B322-27CDFAA6E13F}"/>
              </a:ext>
            </a:extLst>
          </p:cNvPr>
          <p:cNvSpPr txBox="1"/>
          <p:nvPr/>
        </p:nvSpPr>
        <p:spPr>
          <a:xfrm>
            <a:off x="5521271" y="3494721"/>
            <a:ext cx="10251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pic>
        <p:nvPicPr>
          <p:cNvPr id="1028" name="Picture 4" descr="Best Sunshine Sticker GIFs | Gfycat">
            <a:extLst>
              <a:ext uri="{FF2B5EF4-FFF2-40B4-BE49-F238E27FC236}">
                <a16:creationId xmlns:a16="http://schemas.microsoft.com/office/drawing/2014/main" id="{9C2502B5-C75D-406D-8BD0-3F38934844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517" y="1208968"/>
            <a:ext cx="2011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1157C40-1A52-41BF-AE7E-72E4DEA3B3B4}"/>
              </a:ext>
            </a:extLst>
          </p:cNvPr>
          <p:cNvSpPr txBox="1"/>
          <p:nvPr/>
        </p:nvSpPr>
        <p:spPr>
          <a:xfrm>
            <a:off x="1881209" y="4154724"/>
            <a:ext cx="7280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Narrow" panose="020B0606020202030204" pitchFamily="34" charset="0"/>
                <a:cs typeface="MV Boli" pitchFamily="2" charset="0"/>
              </a:rPr>
              <a:t>An adverb is a word that describes  </a:t>
            </a:r>
            <a:r>
              <a:rPr lang="en-US" sz="2800" b="1" u="sng" dirty="0">
                <a:solidFill>
                  <a:srgbClr val="C00000"/>
                </a:solidFill>
                <a:latin typeface="Arial Narrow" panose="020B0606020202030204" pitchFamily="34" charset="0"/>
                <a:cs typeface="MV Boli" pitchFamily="2" charset="0"/>
              </a:rPr>
              <a:t>an adjective </a:t>
            </a:r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  <a:cs typeface="MV Boli" pitchFamily="2" charset="0"/>
              </a:rPr>
              <a:t>.</a:t>
            </a:r>
            <a:endParaRPr lang="ar-SA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Google Shape;2319;p58">
            <a:extLst>
              <a:ext uri="{FF2B5EF4-FFF2-40B4-BE49-F238E27FC236}">
                <a16:creationId xmlns:a16="http://schemas.microsoft.com/office/drawing/2014/main" id="{54C3360C-BC36-4831-9725-4CC678276473}"/>
              </a:ext>
            </a:extLst>
          </p:cNvPr>
          <p:cNvSpPr txBox="1">
            <a:spLocks/>
          </p:cNvSpPr>
          <p:nvPr/>
        </p:nvSpPr>
        <p:spPr>
          <a:xfrm>
            <a:off x="1362113" y="4778934"/>
            <a:ext cx="1688343" cy="316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id="{3639B0C8-3561-442E-8AB3-2AA823FE4AEB}"/>
              </a:ext>
            </a:extLst>
          </p:cNvPr>
          <p:cNvSpPr/>
          <p:nvPr/>
        </p:nvSpPr>
        <p:spPr>
          <a:xfrm>
            <a:off x="3589762" y="4767915"/>
            <a:ext cx="290892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He is very tall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3">
            <a:extLst>
              <a:ext uri="{FF2B5EF4-FFF2-40B4-BE49-F238E27FC236}">
                <a16:creationId xmlns:a16="http://schemas.microsoft.com/office/drawing/2014/main" id="{4BE54A61-419D-46CF-994F-D37A07FEF623}"/>
              </a:ext>
            </a:extLst>
          </p:cNvPr>
          <p:cNvCxnSpPr/>
          <p:nvPr/>
        </p:nvCxnSpPr>
        <p:spPr>
          <a:xfrm flipH="1">
            <a:off x="3858585" y="5261640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3">
            <a:extLst>
              <a:ext uri="{FF2B5EF4-FFF2-40B4-BE49-F238E27FC236}">
                <a16:creationId xmlns:a16="http://schemas.microsoft.com/office/drawing/2014/main" id="{071D499A-3DD2-4CDE-BFAD-8EF6EACF2B48}"/>
              </a:ext>
            </a:extLst>
          </p:cNvPr>
          <p:cNvCxnSpPr/>
          <p:nvPr/>
        </p:nvCxnSpPr>
        <p:spPr>
          <a:xfrm flipH="1">
            <a:off x="5037398" y="5288123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3">
            <a:extLst>
              <a:ext uri="{FF2B5EF4-FFF2-40B4-BE49-F238E27FC236}">
                <a16:creationId xmlns:a16="http://schemas.microsoft.com/office/drawing/2014/main" id="{E74849D5-A68B-4948-904E-4AE7F19B9EFF}"/>
              </a:ext>
            </a:extLst>
          </p:cNvPr>
          <p:cNvCxnSpPr/>
          <p:nvPr/>
        </p:nvCxnSpPr>
        <p:spPr>
          <a:xfrm flipH="1">
            <a:off x="5939100" y="5308390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TextBox 4">
            <a:extLst>
              <a:ext uri="{FF2B5EF4-FFF2-40B4-BE49-F238E27FC236}">
                <a16:creationId xmlns:a16="http://schemas.microsoft.com/office/drawing/2014/main" id="{292751A2-5A97-4C86-81E3-0AE1B70B3B91}"/>
              </a:ext>
            </a:extLst>
          </p:cNvPr>
          <p:cNvSpPr txBox="1"/>
          <p:nvPr/>
        </p:nvSpPr>
        <p:spPr>
          <a:xfrm>
            <a:off x="3160520" y="5950144"/>
            <a:ext cx="11873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subject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4261F653-D4BC-4BA8-905F-0F999D6B3746}"/>
              </a:ext>
            </a:extLst>
          </p:cNvPr>
          <p:cNvSpPr txBox="1"/>
          <p:nvPr/>
        </p:nvSpPr>
        <p:spPr>
          <a:xfrm>
            <a:off x="5621122" y="5960699"/>
            <a:ext cx="12339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adjective</a:t>
            </a:r>
          </a:p>
        </p:txBody>
      </p:sp>
      <p:sp>
        <p:nvSpPr>
          <p:cNvPr id="30" name="TextBox 25">
            <a:extLst>
              <a:ext uri="{FF2B5EF4-FFF2-40B4-BE49-F238E27FC236}">
                <a16:creationId xmlns:a16="http://schemas.microsoft.com/office/drawing/2014/main" id="{E08C44DF-2065-4095-8B4C-1061D6CEAD55}"/>
              </a:ext>
            </a:extLst>
          </p:cNvPr>
          <p:cNvSpPr txBox="1"/>
          <p:nvPr/>
        </p:nvSpPr>
        <p:spPr>
          <a:xfrm>
            <a:off x="4427203" y="5960699"/>
            <a:ext cx="106452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pic>
        <p:nvPicPr>
          <p:cNvPr id="1030" name="Picture 6" descr="Top Tall Boys Stickers for Android &amp;amp; iOS | Gfycat">
            <a:extLst>
              <a:ext uri="{FF2B5EF4-FFF2-40B4-BE49-F238E27FC236}">
                <a16:creationId xmlns:a16="http://schemas.microsoft.com/office/drawing/2014/main" id="{59150399-BE27-4D2F-9E1F-CC25233C49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894" y="3469033"/>
            <a:ext cx="1820554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5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6" grpId="0" animBg="1"/>
      <p:bldP spid="17" grpId="0" animBg="1"/>
      <p:bldP spid="18" grpId="0" animBg="1"/>
      <p:bldP spid="22" grpId="0"/>
      <p:bldP spid="23" grpId="0"/>
      <p:bldP spid="24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C49E075-0097-5200-AC2A-337DBEF0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26" name="Picture 2" descr="Boy Hmmm GIF - Boy Hmmm Question Mark - Discover &amp;amp; Share GIFs">
            <a:extLst>
              <a:ext uri="{FF2B5EF4-FFF2-40B4-BE49-F238E27FC236}">
                <a16:creationId xmlns:a16="http://schemas.microsoft.com/office/drawing/2014/main" id="{2C66530B-2885-4949-B332-2F2EE14F5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8" y="307908"/>
            <a:ext cx="21526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B6F8E951-16CA-42FA-BC7B-0F63231DD078}"/>
              </a:ext>
            </a:extLst>
          </p:cNvPr>
          <p:cNvSpPr/>
          <p:nvPr/>
        </p:nvSpPr>
        <p:spPr>
          <a:xfrm>
            <a:off x="3123277" y="589101"/>
            <a:ext cx="4785345" cy="876300"/>
          </a:xfrm>
          <a:prstGeom prst="wedgeRoundRectCallout">
            <a:avLst>
              <a:gd name="adj1" fmla="val -60209"/>
              <a:gd name="adj2" fmla="val 9068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is an adverb?</a:t>
            </a:r>
            <a:endParaRPr lang="ar-SA" sz="28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AAC2B8E-5028-4B2B-A360-169B86FC8EEA}"/>
              </a:ext>
            </a:extLst>
          </p:cNvPr>
          <p:cNvSpPr txBox="1"/>
          <p:nvPr/>
        </p:nvSpPr>
        <p:spPr>
          <a:xfrm>
            <a:off x="2153908" y="1724919"/>
            <a:ext cx="78841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 Narrow" panose="020B0606020202030204" pitchFamily="34" charset="0"/>
                <a:cs typeface="MV Boli" pitchFamily="2" charset="0"/>
              </a:rPr>
              <a:t>An adverb is a word that describes  another </a:t>
            </a:r>
            <a:r>
              <a:rPr lang="en-US" sz="2800" b="1" u="sng" dirty="0">
                <a:solidFill>
                  <a:srgbClr val="C00000"/>
                </a:solidFill>
                <a:latin typeface="Arial Narrow" panose="020B0606020202030204" pitchFamily="34" charset="0"/>
                <a:cs typeface="MV Boli" pitchFamily="2" charset="0"/>
              </a:rPr>
              <a:t>adverb</a:t>
            </a:r>
            <a:r>
              <a:rPr lang="en-US" sz="2800" b="1" dirty="0">
                <a:latin typeface="Arial Narrow" panose="020B0606020202030204" pitchFamily="34" charset="0"/>
                <a:cs typeface="MV Boli" pitchFamily="2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  <a:cs typeface="MV Boli" pitchFamily="2" charset="0"/>
              </a:rPr>
              <a:t>. </a:t>
            </a:r>
            <a:endParaRPr lang="ar-SA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60A9ED2-ADDC-4705-B0F6-C0DCB4F5F138}"/>
              </a:ext>
            </a:extLst>
          </p:cNvPr>
          <p:cNvSpPr/>
          <p:nvPr/>
        </p:nvSpPr>
        <p:spPr>
          <a:xfrm>
            <a:off x="3019332" y="2683307"/>
            <a:ext cx="417774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He is running very fast.</a:t>
            </a:r>
          </a:p>
        </p:txBody>
      </p: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id="{A3235639-9427-42DD-B81E-12E051280E10}"/>
              </a:ext>
            </a:extLst>
          </p:cNvPr>
          <p:cNvCxnSpPr/>
          <p:nvPr/>
        </p:nvCxnSpPr>
        <p:spPr>
          <a:xfrm flipH="1">
            <a:off x="3245889" y="3171886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3">
            <a:extLst>
              <a:ext uri="{FF2B5EF4-FFF2-40B4-BE49-F238E27FC236}">
                <a16:creationId xmlns:a16="http://schemas.microsoft.com/office/drawing/2014/main" id="{FD64B505-4954-46E8-93E9-1EAF8F0CF6F5}"/>
              </a:ext>
            </a:extLst>
          </p:cNvPr>
          <p:cNvCxnSpPr/>
          <p:nvPr/>
        </p:nvCxnSpPr>
        <p:spPr>
          <a:xfrm flipH="1">
            <a:off x="4583512" y="3206527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FDB8A853-7544-4305-9129-D60C62200E13}"/>
              </a:ext>
            </a:extLst>
          </p:cNvPr>
          <p:cNvCxnSpPr/>
          <p:nvPr/>
        </p:nvCxnSpPr>
        <p:spPr>
          <a:xfrm flipH="1">
            <a:off x="5843266" y="3181413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4">
            <a:extLst>
              <a:ext uri="{FF2B5EF4-FFF2-40B4-BE49-F238E27FC236}">
                <a16:creationId xmlns:a16="http://schemas.microsoft.com/office/drawing/2014/main" id="{EA4E7D4C-3A34-48C1-8FBE-34E2BC988422}"/>
              </a:ext>
            </a:extLst>
          </p:cNvPr>
          <p:cNvSpPr txBox="1"/>
          <p:nvPr/>
        </p:nvSpPr>
        <p:spPr>
          <a:xfrm>
            <a:off x="2679675" y="3880264"/>
            <a:ext cx="11873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subject</a:t>
            </a: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5578749D-6071-47E3-B374-92D319AD24E8}"/>
              </a:ext>
            </a:extLst>
          </p:cNvPr>
          <p:cNvSpPr txBox="1"/>
          <p:nvPr/>
        </p:nvSpPr>
        <p:spPr>
          <a:xfrm>
            <a:off x="4073515" y="3868561"/>
            <a:ext cx="9826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verb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FCE325AE-D5D7-441D-B322-27CDFAA6E13F}"/>
              </a:ext>
            </a:extLst>
          </p:cNvPr>
          <p:cNvSpPr txBox="1"/>
          <p:nvPr/>
        </p:nvSpPr>
        <p:spPr>
          <a:xfrm>
            <a:off x="5303553" y="3892698"/>
            <a:ext cx="10251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cxnSp>
        <p:nvCxnSpPr>
          <p:cNvPr id="31" name="Straight Arrow Connector 3">
            <a:extLst>
              <a:ext uri="{FF2B5EF4-FFF2-40B4-BE49-F238E27FC236}">
                <a16:creationId xmlns:a16="http://schemas.microsoft.com/office/drawing/2014/main" id="{70EBFDB6-E1BE-4EA2-8597-D9BF812348A3}"/>
              </a:ext>
            </a:extLst>
          </p:cNvPr>
          <p:cNvCxnSpPr/>
          <p:nvPr/>
        </p:nvCxnSpPr>
        <p:spPr>
          <a:xfrm flipH="1">
            <a:off x="6820422" y="3173788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74" name="Picture 2" descr="Cross Country Trial 1 South West District – ConnectEd@BrightonPS">
            <a:extLst>
              <a:ext uri="{FF2B5EF4-FFF2-40B4-BE49-F238E27FC236}">
                <a16:creationId xmlns:a16="http://schemas.microsoft.com/office/drawing/2014/main" id="{42AEEC8F-8264-40B7-A3DB-2164053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69" y="2363813"/>
            <a:ext cx="2835618" cy="213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26">
            <a:extLst>
              <a:ext uri="{FF2B5EF4-FFF2-40B4-BE49-F238E27FC236}">
                <a16:creationId xmlns:a16="http://schemas.microsoft.com/office/drawing/2014/main" id="{21AC635C-45F5-4CEF-BBFD-A3D2A0930967}"/>
              </a:ext>
            </a:extLst>
          </p:cNvPr>
          <p:cNvSpPr txBox="1"/>
          <p:nvPr/>
        </p:nvSpPr>
        <p:spPr>
          <a:xfrm>
            <a:off x="6542315" y="3918387"/>
            <a:ext cx="10251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35" name="Google Shape;2319;p58">
            <a:extLst>
              <a:ext uri="{FF2B5EF4-FFF2-40B4-BE49-F238E27FC236}">
                <a16:creationId xmlns:a16="http://schemas.microsoft.com/office/drawing/2014/main" id="{3858A6B6-238B-4FFF-9D43-3D42C66C6531}"/>
              </a:ext>
            </a:extLst>
          </p:cNvPr>
          <p:cNvSpPr txBox="1">
            <a:spLocks/>
          </p:cNvSpPr>
          <p:nvPr/>
        </p:nvSpPr>
        <p:spPr>
          <a:xfrm>
            <a:off x="873025" y="2347693"/>
            <a:ext cx="1688343" cy="4755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B4750988-070B-411D-A534-8F9148870FC4}"/>
              </a:ext>
            </a:extLst>
          </p:cNvPr>
          <p:cNvSpPr/>
          <p:nvPr/>
        </p:nvSpPr>
        <p:spPr>
          <a:xfrm>
            <a:off x="3019332" y="4826218"/>
            <a:ext cx="435568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latin typeface="MV Boli" panose="02000500030200090000" pitchFamily="2" charset="0"/>
                <a:cs typeface="MV Boli" panose="02000500030200090000" pitchFamily="2" charset="0"/>
              </a:rPr>
              <a:t>She is reading so quickly.</a:t>
            </a:r>
          </a:p>
        </p:txBody>
      </p:sp>
      <p:sp>
        <p:nvSpPr>
          <p:cNvPr id="37" name="Google Shape;2319;p58">
            <a:extLst>
              <a:ext uri="{FF2B5EF4-FFF2-40B4-BE49-F238E27FC236}">
                <a16:creationId xmlns:a16="http://schemas.microsoft.com/office/drawing/2014/main" id="{FECECB97-DEB8-4E4A-B655-0C23E21F2B6C}"/>
              </a:ext>
            </a:extLst>
          </p:cNvPr>
          <p:cNvSpPr txBox="1">
            <a:spLocks/>
          </p:cNvSpPr>
          <p:nvPr/>
        </p:nvSpPr>
        <p:spPr>
          <a:xfrm>
            <a:off x="1130200" y="4543064"/>
            <a:ext cx="1688343" cy="4755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38" name="Straight Arrow Connector 3">
            <a:extLst>
              <a:ext uri="{FF2B5EF4-FFF2-40B4-BE49-F238E27FC236}">
                <a16:creationId xmlns:a16="http://schemas.microsoft.com/office/drawing/2014/main" id="{78F3FF9F-3A99-4158-BCF6-130B959B25C5}"/>
              </a:ext>
            </a:extLst>
          </p:cNvPr>
          <p:cNvCxnSpPr/>
          <p:nvPr/>
        </p:nvCxnSpPr>
        <p:spPr>
          <a:xfrm flipH="1">
            <a:off x="3341139" y="5349438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">
            <a:extLst>
              <a:ext uri="{FF2B5EF4-FFF2-40B4-BE49-F238E27FC236}">
                <a16:creationId xmlns:a16="http://schemas.microsoft.com/office/drawing/2014/main" id="{A43371EA-1E75-4D35-88C3-800D24647983}"/>
              </a:ext>
            </a:extLst>
          </p:cNvPr>
          <p:cNvCxnSpPr/>
          <p:nvPr/>
        </p:nvCxnSpPr>
        <p:spPr>
          <a:xfrm flipH="1">
            <a:off x="4597160" y="5349438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">
            <a:extLst>
              <a:ext uri="{FF2B5EF4-FFF2-40B4-BE49-F238E27FC236}">
                <a16:creationId xmlns:a16="http://schemas.microsoft.com/office/drawing/2014/main" id="{3FD4F7C5-8387-4030-A3AE-509812E3BAE3}"/>
              </a:ext>
            </a:extLst>
          </p:cNvPr>
          <p:cNvCxnSpPr/>
          <p:nvPr/>
        </p:nvCxnSpPr>
        <p:spPr>
          <a:xfrm flipH="1">
            <a:off x="5809283" y="5351137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3">
            <a:extLst>
              <a:ext uri="{FF2B5EF4-FFF2-40B4-BE49-F238E27FC236}">
                <a16:creationId xmlns:a16="http://schemas.microsoft.com/office/drawing/2014/main" id="{28E75425-F3D1-4B16-922E-065CC715A563}"/>
              </a:ext>
            </a:extLst>
          </p:cNvPr>
          <p:cNvCxnSpPr/>
          <p:nvPr/>
        </p:nvCxnSpPr>
        <p:spPr>
          <a:xfrm flipH="1">
            <a:off x="6926328" y="5349438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2" name="TextBox 4">
            <a:extLst>
              <a:ext uri="{FF2B5EF4-FFF2-40B4-BE49-F238E27FC236}">
                <a16:creationId xmlns:a16="http://schemas.microsoft.com/office/drawing/2014/main" id="{A98C40B4-722F-48C6-87A7-8C181A29AE78}"/>
              </a:ext>
            </a:extLst>
          </p:cNvPr>
          <p:cNvSpPr txBox="1"/>
          <p:nvPr/>
        </p:nvSpPr>
        <p:spPr>
          <a:xfrm>
            <a:off x="2818543" y="6020585"/>
            <a:ext cx="1187356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subject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B304F52E-36C2-45CF-8D3C-5BB57F224801}"/>
              </a:ext>
            </a:extLst>
          </p:cNvPr>
          <p:cNvSpPr txBox="1"/>
          <p:nvPr/>
        </p:nvSpPr>
        <p:spPr>
          <a:xfrm>
            <a:off x="4269366" y="6003666"/>
            <a:ext cx="98266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verb</a:t>
            </a: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CAE0D1EA-3FFA-4D72-93CF-B3F67B452579}"/>
              </a:ext>
            </a:extLst>
          </p:cNvPr>
          <p:cNvSpPr txBox="1"/>
          <p:nvPr/>
        </p:nvSpPr>
        <p:spPr>
          <a:xfrm>
            <a:off x="5461129" y="6020585"/>
            <a:ext cx="10251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45" name="TextBox 26">
            <a:extLst>
              <a:ext uri="{FF2B5EF4-FFF2-40B4-BE49-F238E27FC236}">
                <a16:creationId xmlns:a16="http://schemas.microsoft.com/office/drawing/2014/main" id="{5955844C-74A1-44D7-83C5-143C14EACB83}"/>
              </a:ext>
            </a:extLst>
          </p:cNvPr>
          <p:cNvSpPr txBox="1"/>
          <p:nvPr/>
        </p:nvSpPr>
        <p:spPr>
          <a:xfrm>
            <a:off x="6684525" y="6024204"/>
            <a:ext cx="102510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pic>
        <p:nvPicPr>
          <p:cNvPr id="3076" name="Picture 4" descr="Speed Reading GIFs | Tenor">
            <a:extLst>
              <a:ext uri="{FF2B5EF4-FFF2-40B4-BE49-F238E27FC236}">
                <a16:creationId xmlns:a16="http://schemas.microsoft.com/office/drawing/2014/main" id="{E8B4C4BE-B110-4E59-AB20-57637299FE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707" y="5086002"/>
            <a:ext cx="20955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6" grpId="0" animBg="1"/>
      <p:bldP spid="17" grpId="0" animBg="1"/>
      <p:bldP spid="18" grpId="0" animBg="1"/>
      <p:bldP spid="33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D2BDD28-9293-18A5-2BB1-328C1B99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100" name="Picture 4" descr="Mentoring Program – THE LINK">
            <a:extLst>
              <a:ext uri="{FF2B5EF4-FFF2-40B4-BE49-F238E27FC236}">
                <a16:creationId xmlns:a16="http://schemas.microsoft.com/office/drawing/2014/main" id="{DD7D72B2-91E2-43A8-B247-637E36F7C6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" y="409410"/>
            <a:ext cx="4762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BD100E5-4068-44F3-8D6A-C6378A3D770E}"/>
              </a:ext>
            </a:extLst>
          </p:cNvPr>
          <p:cNvSpPr/>
          <p:nvPr/>
        </p:nvSpPr>
        <p:spPr>
          <a:xfrm>
            <a:off x="934403" y="2598219"/>
            <a:ext cx="4243388" cy="2077813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68580" algn="ctr">
              <a:lnSpc>
                <a:spcPct val="120000"/>
              </a:lnSpc>
            </a:pPr>
            <a:r>
              <a:rPr lang="en-US" sz="1050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endParaRPr lang="en-US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68580"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There are some </a:t>
            </a:r>
            <a:r>
              <a:rPr lang="en-US" sz="3200" u="sng" dirty="0">
                <a:solidFill>
                  <a:schemeClr val="bg1"/>
                </a:solidFill>
                <a:latin typeface="Arial Rounded MT Bold" pitchFamily="34" charset="0"/>
              </a:rPr>
              <a:t>irregular adverbs 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that  are </a:t>
            </a:r>
            <a:r>
              <a:rPr lang="en-US" sz="3200" u="sng" dirty="0">
                <a:solidFill>
                  <a:schemeClr val="bg1"/>
                </a:solidFill>
                <a:latin typeface="Arial Rounded MT Bold" pitchFamily="34" charset="0"/>
              </a:rPr>
              <a:t>not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 end with</a:t>
            </a:r>
            <a:r>
              <a:rPr lang="en-US" sz="3200" dirty="0">
                <a:solidFill>
                  <a:schemeClr val="bg1"/>
                </a:solidFill>
                <a:latin typeface="Arial Rounded MT Bold" pitchFamily="34" charset="0"/>
              </a:rPr>
              <a:t> –</a:t>
            </a:r>
            <a:r>
              <a:rPr lang="en-US" sz="3200" dirty="0" err="1">
                <a:solidFill>
                  <a:schemeClr val="bg1"/>
                </a:solidFill>
                <a:latin typeface="Arial Rounded MT Bold" pitchFamily="34" charset="0"/>
              </a:rPr>
              <a:t>ly</a:t>
            </a:r>
            <a:endParaRPr lang="en-US" sz="3200" dirty="0">
              <a:solidFill>
                <a:schemeClr val="bg1"/>
              </a:solidFill>
              <a:latin typeface="Arial Rounded MT Bold" pitchFamily="34" charset="0"/>
            </a:endParaRPr>
          </a:p>
          <a:p>
            <a:pPr marL="68580" algn="ctr">
              <a:lnSpc>
                <a:spcPct val="120000"/>
              </a:lnSpc>
            </a:pPr>
            <a:endParaRPr lang="en-US" sz="10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4102" name="Picture 6" descr="Irregular Adverbs in English | Adverbs, Grammar and vocabulary, Writing  school">
            <a:extLst>
              <a:ext uri="{FF2B5EF4-FFF2-40B4-BE49-F238E27FC236}">
                <a16:creationId xmlns:a16="http://schemas.microsoft.com/office/drawing/2014/main" id="{66B5726D-6498-4317-AA9D-B17597F7D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1"/>
          <a:stretch/>
        </p:blipFill>
        <p:spPr bwMode="auto">
          <a:xfrm>
            <a:off x="5933440" y="568960"/>
            <a:ext cx="5537200" cy="572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174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634D913-AFF4-6D33-97BC-614050140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عنوان 2">
            <a:extLst>
              <a:ext uri="{FF2B5EF4-FFF2-40B4-BE49-F238E27FC236}">
                <a16:creationId xmlns:a16="http://schemas.microsoft.com/office/drawing/2014/main" id="{4E23CCC2-272C-437B-9A1A-FED8459D2521}"/>
              </a:ext>
            </a:extLst>
          </p:cNvPr>
          <p:cNvSpPr txBox="1">
            <a:spLocks/>
          </p:cNvSpPr>
          <p:nvPr/>
        </p:nvSpPr>
        <p:spPr>
          <a:xfrm>
            <a:off x="1241466" y="3088999"/>
            <a:ext cx="9865610" cy="8674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66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050" b="1" dirty="0">
              <a:ln w="0"/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r>
              <a:rPr lang="en-US" sz="3200" b="1" u="sng" dirty="0">
                <a:ln w="0"/>
                <a:solidFill>
                  <a:srgbClr val="C00000"/>
                </a:solidFill>
                <a:latin typeface="Arial Narrow" panose="020B0606020202030204" pitchFamily="34" charset="0"/>
              </a:rPr>
              <a:t>Adverbs of degree </a:t>
            </a:r>
            <a:r>
              <a:rPr lang="en-US" sz="2800" b="1" dirty="0">
                <a:ln w="0"/>
                <a:solidFill>
                  <a:srgbClr val="C00000"/>
                </a:solidFill>
                <a:latin typeface="Arial Narrow" panose="020B0606020202030204" pitchFamily="34" charset="0"/>
              </a:rPr>
              <a:t>answer the question :</a:t>
            </a:r>
            <a:r>
              <a:rPr lang="en-US" sz="2800" b="1" dirty="0">
                <a:ln w="0"/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2800" b="1" u="sng" dirty="0">
                <a:ln w="0"/>
                <a:latin typeface="Arial Narrow" panose="020B0606020202030204" pitchFamily="34" charset="0"/>
              </a:rPr>
              <a:t>how much </a:t>
            </a:r>
            <a:r>
              <a:rPr lang="en-US" sz="2800" b="1" dirty="0">
                <a:ln w="0"/>
                <a:solidFill>
                  <a:srgbClr val="E94738"/>
                </a:solidFill>
                <a:latin typeface="Arial Narrow" panose="020B0606020202030204" pitchFamily="34" charset="0"/>
              </a:rPr>
              <a:t>or</a:t>
            </a:r>
            <a:r>
              <a:rPr lang="en-US" sz="2800" b="1" dirty="0">
                <a:ln w="0"/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2800" b="1" u="sng" dirty="0">
                <a:ln w="0"/>
                <a:latin typeface="Arial Narrow" panose="020B0606020202030204" pitchFamily="34" charset="0"/>
              </a:rPr>
              <a:t>what extent</a:t>
            </a:r>
            <a:r>
              <a:rPr lang="en-US" sz="2800" b="1" u="sng" dirty="0">
                <a:ln w="0"/>
                <a:solidFill>
                  <a:srgbClr val="0000FF"/>
                </a:solidFill>
                <a:latin typeface="Arial Narrow" panose="020B0606020202030204" pitchFamily="34" charset="0"/>
              </a:rPr>
              <a:t> </a:t>
            </a:r>
            <a:r>
              <a:rPr lang="en-US" sz="2800" b="1" dirty="0">
                <a:ln w="0"/>
                <a:solidFill>
                  <a:srgbClr val="0000FF"/>
                </a:solidFill>
                <a:latin typeface="Arial Narrow" panose="020B0606020202030204" pitchFamily="34" charset="0"/>
              </a:rPr>
              <a:t>.</a:t>
            </a:r>
          </a:p>
          <a:p>
            <a:endParaRPr lang="en-US" sz="2800" b="1" dirty="0">
              <a:ln w="0"/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8E5DD2-F70B-4474-861D-8A14AD7FC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51" y="457284"/>
            <a:ext cx="8053761" cy="2160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مستطيل: زوايا مستديرة 26">
            <a:extLst>
              <a:ext uri="{FF2B5EF4-FFF2-40B4-BE49-F238E27FC236}">
                <a16:creationId xmlns:a16="http://schemas.microsoft.com/office/drawing/2014/main" id="{70C506B3-57DF-4C37-B3E8-17D2FD730410}"/>
              </a:ext>
            </a:extLst>
          </p:cNvPr>
          <p:cNvSpPr/>
          <p:nvPr/>
        </p:nvSpPr>
        <p:spPr>
          <a:xfrm>
            <a:off x="2324514" y="969031"/>
            <a:ext cx="7699513" cy="291548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2" name="Straight Connector 10">
            <a:extLst>
              <a:ext uri="{FF2B5EF4-FFF2-40B4-BE49-F238E27FC236}">
                <a16:creationId xmlns:a16="http://schemas.microsoft.com/office/drawing/2014/main" id="{CCD72B11-E208-466C-A791-496D68A07D1B}"/>
              </a:ext>
            </a:extLst>
          </p:cNvPr>
          <p:cNvCxnSpPr>
            <a:cxnSpLocks/>
          </p:cNvCxnSpPr>
          <p:nvPr/>
        </p:nvCxnSpPr>
        <p:spPr>
          <a:xfrm>
            <a:off x="3040546" y="2041249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977243BB-69C8-490D-AA66-6132B58C1CA9}"/>
              </a:ext>
            </a:extLst>
          </p:cNvPr>
          <p:cNvCxnSpPr>
            <a:cxnSpLocks/>
          </p:cNvCxnSpPr>
          <p:nvPr/>
        </p:nvCxnSpPr>
        <p:spPr>
          <a:xfrm>
            <a:off x="2973871" y="2298424"/>
            <a:ext cx="731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F5CC4B0F-3231-4F55-B92E-DB9F1940145A}"/>
              </a:ext>
            </a:extLst>
          </p:cNvPr>
          <p:cNvCxnSpPr>
            <a:cxnSpLocks/>
          </p:cNvCxnSpPr>
          <p:nvPr/>
        </p:nvCxnSpPr>
        <p:spPr>
          <a:xfrm>
            <a:off x="2869096" y="2527024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90AF63C0-BEF1-4F62-B3C7-53D2ADAF4685}"/>
              </a:ext>
            </a:extLst>
          </p:cNvPr>
          <p:cNvCxnSpPr>
            <a:cxnSpLocks/>
          </p:cNvCxnSpPr>
          <p:nvPr/>
        </p:nvCxnSpPr>
        <p:spPr>
          <a:xfrm>
            <a:off x="4545496" y="1948898"/>
            <a:ext cx="11028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D3236300-E4E9-42D2-A7CF-E690688B4956}"/>
              </a:ext>
            </a:extLst>
          </p:cNvPr>
          <p:cNvCxnSpPr>
            <a:cxnSpLocks/>
          </p:cNvCxnSpPr>
          <p:nvPr/>
        </p:nvCxnSpPr>
        <p:spPr>
          <a:xfrm>
            <a:off x="4478821" y="2298424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ABA7EE4B-78C6-474C-B05C-7157BCE32EE8}"/>
              </a:ext>
            </a:extLst>
          </p:cNvPr>
          <p:cNvCxnSpPr>
            <a:cxnSpLocks/>
          </p:cNvCxnSpPr>
          <p:nvPr/>
        </p:nvCxnSpPr>
        <p:spPr>
          <a:xfrm>
            <a:off x="4545496" y="2527024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2B333F1E-7135-4A48-8E36-04626AB4E2E5}"/>
              </a:ext>
            </a:extLst>
          </p:cNvPr>
          <p:cNvCxnSpPr>
            <a:cxnSpLocks/>
          </p:cNvCxnSpPr>
          <p:nvPr/>
        </p:nvCxnSpPr>
        <p:spPr>
          <a:xfrm>
            <a:off x="6174271" y="1948898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0">
            <a:extLst>
              <a:ext uri="{FF2B5EF4-FFF2-40B4-BE49-F238E27FC236}">
                <a16:creationId xmlns:a16="http://schemas.microsoft.com/office/drawing/2014/main" id="{814ECB96-B648-4980-B5DA-E77D7092E6DA}"/>
              </a:ext>
            </a:extLst>
          </p:cNvPr>
          <p:cNvCxnSpPr>
            <a:cxnSpLocks/>
          </p:cNvCxnSpPr>
          <p:nvPr/>
        </p:nvCxnSpPr>
        <p:spPr>
          <a:xfrm>
            <a:off x="6096000" y="2298424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FB23D129-A5CC-4422-A56D-7B4BB135981F}"/>
              </a:ext>
            </a:extLst>
          </p:cNvPr>
          <p:cNvCxnSpPr>
            <a:cxnSpLocks/>
          </p:cNvCxnSpPr>
          <p:nvPr/>
        </p:nvCxnSpPr>
        <p:spPr>
          <a:xfrm>
            <a:off x="6096000" y="2527024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0">
            <a:extLst>
              <a:ext uri="{FF2B5EF4-FFF2-40B4-BE49-F238E27FC236}">
                <a16:creationId xmlns:a16="http://schemas.microsoft.com/office/drawing/2014/main" id="{D2046BDF-1827-4A6D-A49C-A5904C92BFDE}"/>
              </a:ext>
            </a:extLst>
          </p:cNvPr>
          <p:cNvCxnSpPr>
            <a:cxnSpLocks/>
          </p:cNvCxnSpPr>
          <p:nvPr/>
        </p:nvCxnSpPr>
        <p:spPr>
          <a:xfrm>
            <a:off x="7498246" y="1980372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0">
            <a:extLst>
              <a:ext uri="{FF2B5EF4-FFF2-40B4-BE49-F238E27FC236}">
                <a16:creationId xmlns:a16="http://schemas.microsoft.com/office/drawing/2014/main" id="{4E3458C7-8983-444D-B620-6370015AD9EA}"/>
              </a:ext>
            </a:extLst>
          </p:cNvPr>
          <p:cNvCxnSpPr>
            <a:cxnSpLocks/>
          </p:cNvCxnSpPr>
          <p:nvPr/>
        </p:nvCxnSpPr>
        <p:spPr>
          <a:xfrm>
            <a:off x="7498246" y="2228022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0">
            <a:extLst>
              <a:ext uri="{FF2B5EF4-FFF2-40B4-BE49-F238E27FC236}">
                <a16:creationId xmlns:a16="http://schemas.microsoft.com/office/drawing/2014/main" id="{0E3852EE-1C43-4DF6-BAEA-29D3C9B008A1}"/>
              </a:ext>
            </a:extLst>
          </p:cNvPr>
          <p:cNvCxnSpPr>
            <a:cxnSpLocks/>
          </p:cNvCxnSpPr>
          <p:nvPr/>
        </p:nvCxnSpPr>
        <p:spPr>
          <a:xfrm>
            <a:off x="7498246" y="2527024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0">
            <a:extLst>
              <a:ext uri="{FF2B5EF4-FFF2-40B4-BE49-F238E27FC236}">
                <a16:creationId xmlns:a16="http://schemas.microsoft.com/office/drawing/2014/main" id="{97A0BE17-129D-4E3B-BC9D-8762C294E12D}"/>
              </a:ext>
            </a:extLst>
          </p:cNvPr>
          <p:cNvCxnSpPr>
            <a:cxnSpLocks/>
          </p:cNvCxnSpPr>
          <p:nvPr/>
        </p:nvCxnSpPr>
        <p:spPr>
          <a:xfrm>
            <a:off x="8936521" y="1948898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0">
            <a:extLst>
              <a:ext uri="{FF2B5EF4-FFF2-40B4-BE49-F238E27FC236}">
                <a16:creationId xmlns:a16="http://schemas.microsoft.com/office/drawing/2014/main" id="{925CFAAD-E39A-425B-A12D-C73439E534AD}"/>
              </a:ext>
            </a:extLst>
          </p:cNvPr>
          <p:cNvCxnSpPr>
            <a:cxnSpLocks/>
          </p:cNvCxnSpPr>
          <p:nvPr/>
        </p:nvCxnSpPr>
        <p:spPr>
          <a:xfrm>
            <a:off x="8936521" y="2249143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0">
            <a:extLst>
              <a:ext uri="{FF2B5EF4-FFF2-40B4-BE49-F238E27FC236}">
                <a16:creationId xmlns:a16="http://schemas.microsoft.com/office/drawing/2014/main" id="{374E5CD0-3AC5-4BB2-BAAC-1EE52A8D06DC}"/>
              </a:ext>
            </a:extLst>
          </p:cNvPr>
          <p:cNvCxnSpPr>
            <a:cxnSpLocks/>
          </p:cNvCxnSpPr>
          <p:nvPr/>
        </p:nvCxnSpPr>
        <p:spPr>
          <a:xfrm>
            <a:off x="9022246" y="2510873"/>
            <a:ext cx="940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0">
            <a:extLst>
              <a:ext uri="{FF2B5EF4-FFF2-40B4-BE49-F238E27FC236}">
                <a16:creationId xmlns:a16="http://schemas.microsoft.com/office/drawing/2014/main" id="{C138BAFC-303B-4948-B503-3DC928B25687}"/>
              </a:ext>
            </a:extLst>
          </p:cNvPr>
          <p:cNvCxnSpPr>
            <a:cxnSpLocks/>
          </p:cNvCxnSpPr>
          <p:nvPr/>
        </p:nvCxnSpPr>
        <p:spPr>
          <a:xfrm>
            <a:off x="2490167" y="879199"/>
            <a:ext cx="234853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79C1545-2256-410F-A21A-1EB671F35C91}"/>
              </a:ext>
            </a:extLst>
          </p:cNvPr>
          <p:cNvSpPr txBox="1"/>
          <p:nvPr/>
        </p:nvSpPr>
        <p:spPr>
          <a:xfrm>
            <a:off x="914399" y="4612163"/>
            <a:ext cx="10848975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/>
              <a:t>She </a:t>
            </a:r>
            <a:r>
              <a:rPr lang="en-US" sz="2200" b="1" u="sng" dirty="0">
                <a:solidFill>
                  <a:srgbClr val="E94738"/>
                </a:solidFill>
              </a:rPr>
              <a:t>entirely agrees </a:t>
            </a:r>
            <a:r>
              <a:rPr lang="en-US" sz="2200" dirty="0"/>
              <a:t>with him.      (</a:t>
            </a:r>
            <a:r>
              <a:rPr lang="en-US" sz="2200" b="1" u="sng" dirty="0">
                <a:solidFill>
                  <a:srgbClr val="E94738"/>
                </a:solidFill>
              </a:rPr>
              <a:t>How much </a:t>
            </a:r>
            <a:r>
              <a:rPr lang="en-US" sz="2200" b="1" dirty="0"/>
              <a:t>does she agree with him?</a:t>
            </a:r>
            <a:r>
              <a:rPr lang="en-US" sz="2200" dirty="0"/>
              <a:t>)</a:t>
            </a:r>
          </a:p>
          <a:p>
            <a:endParaRPr lang="en-US" sz="1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/>
              <a:t>She is </a:t>
            </a:r>
            <a:r>
              <a:rPr lang="en-US" sz="2200" b="1" u="sng" dirty="0">
                <a:solidFill>
                  <a:srgbClr val="E94738"/>
                </a:solidFill>
              </a:rPr>
              <a:t>very beautiful</a:t>
            </a:r>
            <a:r>
              <a:rPr lang="en-US" sz="2200" dirty="0"/>
              <a:t>.                     (</a:t>
            </a:r>
            <a:r>
              <a:rPr lang="en-US" sz="2200" b="1" u="sng" dirty="0">
                <a:solidFill>
                  <a:srgbClr val="E94738"/>
                </a:solidFill>
              </a:rPr>
              <a:t>To what degree </a:t>
            </a:r>
            <a:r>
              <a:rPr lang="en-US" sz="2200" b="1" dirty="0"/>
              <a:t>is she beautiful? How beautiful is she?)</a:t>
            </a:r>
          </a:p>
          <a:p>
            <a:endParaRPr lang="en-US" sz="1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/>
              <a:t>He drove </a:t>
            </a:r>
            <a:r>
              <a:rPr lang="en-US" sz="2200" b="1" u="sng" dirty="0">
                <a:solidFill>
                  <a:srgbClr val="E94738"/>
                </a:solidFill>
              </a:rPr>
              <a:t>quite dangerously</a:t>
            </a:r>
            <a:r>
              <a:rPr lang="en-US" sz="2200" dirty="0"/>
              <a:t>.        (</a:t>
            </a:r>
            <a:r>
              <a:rPr lang="en-US" sz="2200" b="1" u="sng" dirty="0">
                <a:solidFill>
                  <a:srgbClr val="E94738"/>
                </a:solidFill>
              </a:rPr>
              <a:t>To what degree </a:t>
            </a:r>
            <a:r>
              <a:rPr lang="en-US" sz="2200" b="1" dirty="0"/>
              <a:t>did he drive dangerously?) </a:t>
            </a:r>
          </a:p>
          <a:p>
            <a:r>
              <a:rPr lang="en-US" sz="2200" dirty="0"/>
              <a:t>                                                                                     </a:t>
            </a:r>
            <a:r>
              <a:rPr lang="en-US" sz="2200" b="1" dirty="0"/>
              <a:t>(How dangerously did he drive?)  </a:t>
            </a:r>
            <a:endParaRPr lang="ar-SA" sz="2200" b="1" dirty="0"/>
          </a:p>
        </p:txBody>
      </p:sp>
      <p:sp>
        <p:nvSpPr>
          <p:cNvPr id="32" name="Google Shape;2319;p58">
            <a:extLst>
              <a:ext uri="{FF2B5EF4-FFF2-40B4-BE49-F238E27FC236}">
                <a16:creationId xmlns:a16="http://schemas.microsoft.com/office/drawing/2014/main" id="{E0AF9C03-36E1-480A-B048-BDD2122912B5}"/>
              </a:ext>
            </a:extLst>
          </p:cNvPr>
          <p:cNvSpPr txBox="1">
            <a:spLocks/>
          </p:cNvSpPr>
          <p:nvPr/>
        </p:nvSpPr>
        <p:spPr>
          <a:xfrm>
            <a:off x="1015901" y="4085126"/>
            <a:ext cx="1853196" cy="4755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297955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A9874436-87A7-AEF2-E966-1EF3C35B5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EDDBFA6-33A6-451C-B3E2-A299D7CE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18" y="469092"/>
            <a:ext cx="8074716" cy="228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6600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مستطيل: زوايا مستديرة 26">
            <a:extLst>
              <a:ext uri="{FF2B5EF4-FFF2-40B4-BE49-F238E27FC236}">
                <a16:creationId xmlns:a16="http://schemas.microsoft.com/office/drawing/2014/main" id="{93C34C58-20AC-4ACF-B023-9D022B0B4E62}"/>
              </a:ext>
            </a:extLst>
          </p:cNvPr>
          <p:cNvSpPr/>
          <p:nvPr/>
        </p:nvSpPr>
        <p:spPr>
          <a:xfrm>
            <a:off x="1917426" y="537713"/>
            <a:ext cx="6180094" cy="305567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مستطيل: زوايا مستديرة 26">
            <a:extLst>
              <a:ext uri="{FF2B5EF4-FFF2-40B4-BE49-F238E27FC236}">
                <a16:creationId xmlns:a16="http://schemas.microsoft.com/office/drawing/2014/main" id="{48413B75-91F7-45B1-820D-DB19EE440EFA}"/>
              </a:ext>
            </a:extLst>
          </p:cNvPr>
          <p:cNvSpPr/>
          <p:nvPr/>
        </p:nvSpPr>
        <p:spPr>
          <a:xfrm>
            <a:off x="1865796" y="1280619"/>
            <a:ext cx="6292684" cy="334821"/>
          </a:xfrm>
          <a:prstGeom prst="roundRect">
            <a:avLst/>
          </a:prstGeom>
          <a:solidFill>
            <a:srgbClr val="00B0F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26">
            <a:extLst>
              <a:ext uri="{FF2B5EF4-FFF2-40B4-BE49-F238E27FC236}">
                <a16:creationId xmlns:a16="http://schemas.microsoft.com/office/drawing/2014/main" id="{5B5CE12B-21F0-47EA-8D0A-278528C5BAA8}"/>
              </a:ext>
            </a:extLst>
          </p:cNvPr>
          <p:cNvSpPr/>
          <p:nvPr/>
        </p:nvSpPr>
        <p:spPr>
          <a:xfrm>
            <a:off x="1891104" y="2041875"/>
            <a:ext cx="7324016" cy="284766"/>
          </a:xfrm>
          <a:prstGeom prst="roundRect">
            <a:avLst/>
          </a:prstGeom>
          <a:solidFill>
            <a:srgbClr val="FF9999">
              <a:alpha val="2862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Picture 2" descr="Boy Hmmm GIF - Boy Hmmm Question Mark - Discover &amp;amp; Share GIFs">
            <a:extLst>
              <a:ext uri="{FF2B5EF4-FFF2-40B4-BE49-F238E27FC236}">
                <a16:creationId xmlns:a16="http://schemas.microsoft.com/office/drawing/2014/main" id="{8E363A22-31A8-4F3B-90CB-B118366478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9" y="2806823"/>
            <a:ext cx="21526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7E17899E-C062-4AAF-9350-EA0C915C3BE4}"/>
              </a:ext>
            </a:extLst>
          </p:cNvPr>
          <p:cNvSpPr/>
          <p:nvPr/>
        </p:nvSpPr>
        <p:spPr>
          <a:xfrm>
            <a:off x="3355369" y="2936240"/>
            <a:ext cx="6601431" cy="908782"/>
          </a:xfrm>
          <a:prstGeom prst="wedgeRoundRectCallout">
            <a:avLst>
              <a:gd name="adj1" fmla="val -63367"/>
              <a:gd name="adj2" fmla="val 21821"/>
              <a:gd name="adj3" fmla="val 16667"/>
            </a:avLst>
          </a:prstGeom>
          <a:solidFill>
            <a:srgbClr val="00660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How to </a:t>
            </a:r>
            <a:r>
              <a:rPr lang="en-US" sz="4000" b="1" u="sng" dirty="0"/>
              <a:t>use</a:t>
            </a:r>
            <a:r>
              <a:rPr lang="en-US" sz="2800" b="1" dirty="0"/>
              <a:t> adverbs of degree ?</a:t>
            </a:r>
            <a:endParaRPr lang="ar-SA" sz="2800" b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CB5F88F-064E-4A59-ADB1-360B4724B863}"/>
              </a:ext>
            </a:extLst>
          </p:cNvPr>
          <p:cNvSpPr/>
          <p:nvPr/>
        </p:nvSpPr>
        <p:spPr>
          <a:xfrm>
            <a:off x="2771099" y="3940493"/>
            <a:ext cx="8451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1-Usually go </a:t>
            </a:r>
            <a:r>
              <a:rPr lang="en-US" sz="3600" b="1" u="sng" dirty="0">
                <a:solidFill>
                  <a:srgbClr val="0070C0"/>
                </a:solidFill>
                <a:highlight>
                  <a:srgbClr val="FFDA65"/>
                </a:highlight>
                <a:latin typeface="Arial Nova" panose="020B0504020202020204" pitchFamily="34" charset="0"/>
                <a:cs typeface="MV Boli" pitchFamily="2" charset="0"/>
              </a:rPr>
              <a:t>before</a:t>
            </a:r>
            <a:r>
              <a:rPr lang="en-US" sz="2400" b="1" dirty="0">
                <a:solidFill>
                  <a:srgbClr val="0070C0"/>
                </a:solidFill>
                <a:highlight>
                  <a:srgbClr val="FFDA65"/>
                </a:highlight>
                <a:latin typeface="Arial Nova" panose="020B0504020202020204" pitchFamily="34" charset="0"/>
                <a:cs typeface="MV Boli" pitchFamily="2" charset="0"/>
              </a:rPr>
              <a:t> </a:t>
            </a:r>
            <a:r>
              <a:rPr lang="en-US" sz="2400" b="1" u="sng" dirty="0">
                <a:solidFill>
                  <a:srgbClr val="E94738"/>
                </a:solidFill>
                <a:latin typeface="Arial Nova" panose="020B0504020202020204" pitchFamily="34" charset="0"/>
                <a:cs typeface="MV Boli" pitchFamily="2" charset="0"/>
              </a:rPr>
              <a:t>the main verb </a:t>
            </a:r>
            <a:r>
              <a:rPr lang="en-US" sz="2400" b="1" dirty="0">
                <a:solidFill>
                  <a:srgbClr val="0070C0"/>
                </a:solidFill>
                <a:latin typeface="Arial Nova" panose="020B0504020202020204" pitchFamily="34" charset="0"/>
                <a:cs typeface="MV Boli" pitchFamily="2" charset="0"/>
              </a:rPr>
              <a:t>they modify.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E324735-3C10-4873-98EB-F782994A4630}"/>
              </a:ext>
            </a:extLst>
          </p:cNvPr>
          <p:cNvSpPr txBox="1"/>
          <p:nvPr/>
        </p:nvSpPr>
        <p:spPr>
          <a:xfrm>
            <a:off x="3166273" y="4938690"/>
            <a:ext cx="3918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I’ve </a:t>
            </a:r>
            <a:r>
              <a:rPr lang="en-US" sz="2400" b="1" u="sng" dirty="0">
                <a:solidFill>
                  <a:srgbClr val="E94738"/>
                </a:solidFill>
              </a:rPr>
              <a:t>almost finished</a:t>
            </a:r>
            <a:r>
              <a:rPr lang="en-US" sz="2400" dirty="0"/>
              <a:t> cooking. </a:t>
            </a:r>
            <a:endParaRPr lang="ar-SA" sz="2400" dirty="0"/>
          </a:p>
        </p:txBody>
      </p:sp>
      <p:sp>
        <p:nvSpPr>
          <p:cNvPr id="12" name="Google Shape;2319;p58">
            <a:extLst>
              <a:ext uri="{FF2B5EF4-FFF2-40B4-BE49-F238E27FC236}">
                <a16:creationId xmlns:a16="http://schemas.microsoft.com/office/drawing/2014/main" id="{17050502-275C-40EC-B481-8ADDCDB19314}"/>
              </a:ext>
            </a:extLst>
          </p:cNvPr>
          <p:cNvSpPr txBox="1">
            <a:spLocks/>
          </p:cNvSpPr>
          <p:nvPr/>
        </p:nvSpPr>
        <p:spPr>
          <a:xfrm>
            <a:off x="829865" y="4684367"/>
            <a:ext cx="1853196" cy="4755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spcAft>
                <a:spcPts val="1200"/>
              </a:spcAft>
              <a:buFont typeface="Raleway"/>
              <a:buNone/>
            </a:pPr>
            <a:endParaRPr lang="en-US" sz="100" b="1" dirty="0">
              <a:solidFill>
                <a:srgbClr val="006462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indent="0">
              <a:spcAft>
                <a:spcPts val="1200"/>
              </a:spcAft>
              <a:buFont typeface="Raleway"/>
              <a:buNone/>
            </a:pPr>
            <a:r>
              <a:rPr lang="en-US" sz="3200" b="1" dirty="0">
                <a:solidFill>
                  <a:srgbClr val="006462"/>
                </a:solidFill>
                <a:latin typeface="CoopFlaired" panose="00000400000000000000" pitchFamily="2" charset="0"/>
                <a:ea typeface="Josefin Sans"/>
                <a:cs typeface="Josefin Sans"/>
                <a:sym typeface="Josefin Sans"/>
              </a:rPr>
              <a:t>Examples:</a:t>
            </a:r>
          </a:p>
        </p:txBody>
      </p:sp>
      <p:cxnSp>
        <p:nvCxnSpPr>
          <p:cNvPr id="13" name="Straight Arrow Connector 43">
            <a:extLst>
              <a:ext uri="{FF2B5EF4-FFF2-40B4-BE49-F238E27FC236}">
                <a16:creationId xmlns:a16="http://schemas.microsoft.com/office/drawing/2014/main" id="{A6E1B5C7-1DED-4251-8D7E-E7BC2D3032F5}"/>
              </a:ext>
            </a:extLst>
          </p:cNvPr>
          <p:cNvCxnSpPr/>
          <p:nvPr/>
        </p:nvCxnSpPr>
        <p:spPr>
          <a:xfrm flipH="1">
            <a:off x="4107336" y="5360388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43">
            <a:extLst>
              <a:ext uri="{FF2B5EF4-FFF2-40B4-BE49-F238E27FC236}">
                <a16:creationId xmlns:a16="http://schemas.microsoft.com/office/drawing/2014/main" id="{2476A770-05E2-4232-ADC8-23256C6468D5}"/>
              </a:ext>
            </a:extLst>
          </p:cNvPr>
          <p:cNvCxnSpPr/>
          <p:nvPr/>
        </p:nvCxnSpPr>
        <p:spPr>
          <a:xfrm flipH="1">
            <a:off x="5147686" y="5380708"/>
            <a:ext cx="13648" cy="654228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42">
            <a:extLst>
              <a:ext uri="{FF2B5EF4-FFF2-40B4-BE49-F238E27FC236}">
                <a16:creationId xmlns:a16="http://schemas.microsoft.com/office/drawing/2014/main" id="{1FEFE45C-9FA3-495C-B026-9ECBBDB04F3D}"/>
              </a:ext>
            </a:extLst>
          </p:cNvPr>
          <p:cNvSpPr txBox="1"/>
          <p:nvPr/>
        </p:nvSpPr>
        <p:spPr>
          <a:xfrm>
            <a:off x="3338993" y="6080665"/>
            <a:ext cx="11873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adverb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FF23AA92-1C8C-4123-88B9-2FA31C50A5A7}"/>
              </a:ext>
            </a:extLst>
          </p:cNvPr>
          <p:cNvSpPr txBox="1"/>
          <p:nvPr/>
        </p:nvSpPr>
        <p:spPr>
          <a:xfrm>
            <a:off x="4801080" y="6077843"/>
            <a:ext cx="150828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Main verb</a:t>
            </a:r>
          </a:p>
        </p:txBody>
      </p:sp>
      <p:pic>
        <p:nvPicPr>
          <p:cNvPr id="1026" name="Picture 2" descr="5th Grade AIR Test Review | Baamboozle">
            <a:extLst>
              <a:ext uri="{FF2B5EF4-FFF2-40B4-BE49-F238E27FC236}">
                <a16:creationId xmlns:a16="http://schemas.microsoft.com/office/drawing/2014/main" id="{FD41F1F4-BE93-462F-B48D-B38D55A586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99" y="4588074"/>
            <a:ext cx="3250977" cy="186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/>
      <p:bldP spid="11" grpId="0"/>
      <p:bldP spid="12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ar-S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570</Words>
  <Application>Microsoft Office PowerPoint</Application>
  <PresentationFormat>شاشة عريضة</PresentationFormat>
  <Paragraphs>159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19</vt:i4>
      </vt:variant>
    </vt:vector>
  </HeadingPairs>
  <TitlesOfParts>
    <vt:vector size="35" baseType="lpstr">
      <vt:lpstr>Arial</vt:lpstr>
      <vt:lpstr>Arial Narrow</vt:lpstr>
      <vt:lpstr>Arial Nova</vt:lpstr>
      <vt:lpstr>Arial Rounded MT Bold</vt:lpstr>
      <vt:lpstr>Calibri</vt:lpstr>
      <vt:lpstr>Calibri Light</vt:lpstr>
      <vt:lpstr>Comic Sans MS</vt:lpstr>
      <vt:lpstr>CoopFlaired</vt:lpstr>
      <vt:lpstr>Helvetica</vt:lpstr>
      <vt:lpstr>Josefin Sans</vt:lpstr>
      <vt:lpstr>MV Boli</vt:lpstr>
      <vt:lpstr>Raleway</vt:lpstr>
      <vt:lpstr>Roboto Black</vt:lpstr>
      <vt:lpstr>Wingdings</vt:lpstr>
      <vt:lpstr>Office Theme</vt:lpstr>
      <vt:lpstr>Diseño predeterminado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Afra Mohammed Salem Mohammed Alkhatri</dc:creator>
  <cp:lastModifiedBy>انتصار بنت العبيدالله</cp:lastModifiedBy>
  <cp:revision>10</cp:revision>
  <dcterms:created xsi:type="dcterms:W3CDTF">2021-09-18T12:54:10Z</dcterms:created>
  <dcterms:modified xsi:type="dcterms:W3CDTF">2022-10-02T21:47:31Z</dcterms:modified>
</cp:coreProperties>
</file>