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1"/>
  </p:notesMasterIdLst>
  <p:sldIdLst>
    <p:sldId id="256" r:id="rId2"/>
    <p:sldId id="258" r:id="rId3"/>
    <p:sldId id="265" r:id="rId4"/>
    <p:sldId id="271" r:id="rId5"/>
    <p:sldId id="260" r:id="rId6"/>
    <p:sldId id="264" r:id="rId7"/>
    <p:sldId id="278" r:id="rId8"/>
    <p:sldId id="267" r:id="rId9"/>
    <p:sldId id="266" r:id="rId10"/>
    <p:sldId id="268" r:id="rId11"/>
    <p:sldId id="259" r:id="rId12"/>
    <p:sldId id="274" r:id="rId13"/>
    <p:sldId id="269" r:id="rId14"/>
    <p:sldId id="275" r:id="rId15"/>
    <p:sldId id="277" r:id="rId16"/>
    <p:sldId id="270" r:id="rId17"/>
    <p:sldId id="272" r:id="rId18"/>
    <p:sldId id="276" r:id="rId19"/>
    <p:sldId id="273" r:id="rId20"/>
  </p:sldIdLst>
  <p:sldSz cx="9144000" cy="5143500" type="screen16x9"/>
  <p:notesSz cx="6858000" cy="9144000"/>
  <p:embeddedFontLst>
    <p:embeddedFont>
      <p:font typeface="Abadi" panose="020B0604020104020204" pitchFamily="34" charset="0"/>
      <p:regular r:id="rId22"/>
    </p:embeddedFont>
    <p:embeddedFont>
      <p:font typeface="Aharoni" panose="02010803020104030203" pitchFamily="2" charset="-79"/>
      <p:bold r:id="rId23"/>
    </p:embeddedFont>
    <p:embeddedFont>
      <p:font typeface="Amasis MT Pro" panose="02040504050005020304" pitchFamily="18" charset="0"/>
      <p:regular r:id="rId24"/>
      <p:bold r:id="rId25"/>
      <p:italic r:id="rId26"/>
      <p:boldItalic r:id="rId27"/>
    </p:embeddedFont>
    <p:embeddedFont>
      <p:font typeface="Amasis MT Pro Light" panose="02040304050005020304" pitchFamily="18" charset="0"/>
      <p:regular r:id="rId28"/>
      <p:italic r:id="rId29"/>
    </p:embeddedFont>
    <p:embeddedFont>
      <p:font typeface="Anaheim" panose="020B0604020202020204" charset="0"/>
      <p:regular r:id="rId30"/>
    </p:embeddedFon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Arial Rounded MT Bold" panose="020F0704030504030204" pitchFamily="34" charset="0"/>
      <p:regular r:id="rId35"/>
    </p:embeddedFont>
    <p:embeddedFont>
      <p:font typeface="Bebas Neue" panose="020B0606020202050201" pitchFamily="34" charset="0"/>
      <p:regular r:id="rId36"/>
    </p:embeddedFont>
    <p:embeddedFont>
      <p:font typeface="Footlight MT Light" panose="0204060206030A020304" pitchFamily="18" charset="0"/>
      <p:regular r:id="rId37"/>
    </p:embeddedFont>
    <p:embeddedFont>
      <p:font typeface="Playfair Display" panose="00000500000000000000" pitchFamily="2" charset="0"/>
      <p:regular r:id="rId38"/>
      <p:bold r:id="rId39"/>
      <p:italic r:id="rId40"/>
      <p:boldItalic r:id="rId41"/>
    </p:embeddedFont>
    <p:embeddedFont>
      <p:font typeface="Roboto Condensed Light" panose="02000000000000000000" pitchFamily="2" charset="0"/>
      <p:regular r:id="rId42"/>
      <p:italic r:id="rId43"/>
    </p:embeddedFont>
    <p:embeddedFont>
      <p:font typeface="Source Sans Pro" panose="020B050303040302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83BB"/>
    <a:srgbClr val="873AC0"/>
    <a:srgbClr val="E8D1FF"/>
    <a:srgbClr val="CCECFF"/>
    <a:srgbClr val="FF9966"/>
    <a:srgbClr val="CC99FF"/>
    <a:srgbClr val="FFC2A3"/>
    <a:srgbClr val="DCB9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DCBA1D-7A81-4B42-BBC9-21ED08F47540}">
  <a:tblStyle styleId="{C6DCBA1D-7A81-4B42-BBC9-21ED08F475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792" autoAdjust="0"/>
  </p:normalViewPr>
  <p:slideViewPr>
    <p:cSldViewPr snapToGrid="0">
      <p:cViewPr>
        <p:scale>
          <a:sx n="75" d="100"/>
          <a:sy n="75" d="100"/>
        </p:scale>
        <p:origin x="1020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0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6f4a803e0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16f4a803e0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b0f9523d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b0f9523dd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2bddaf7f9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12bddaf7f9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6f4a803e0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16f4a803e0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2bddaf7f9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2bddaf7f9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6f4a803e0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16f4a803e0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6956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e013acee29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e013acee29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16f4a803e0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16f4a803e0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6f4a803e0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16f4a803e0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5792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db0f9523dd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db0f9523dd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d0c7d16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d0c7d16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6f4a803e0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16f4a803e0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16f4a803e0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16f4a803e0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bddaf7f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2bddaf7f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6f4a803e0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16f4a803e0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bddaf7f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2bddaf7f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253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16f4a803e0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16f4a803e0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db0f9523d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db0f9523d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6775" y="1423225"/>
            <a:ext cx="9150900" cy="246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42775" y="1678150"/>
            <a:ext cx="7083300" cy="19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42775" y="4148365"/>
            <a:ext cx="48924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-6775" y="813200"/>
            <a:ext cx="9150900" cy="352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766700" y="1533875"/>
            <a:ext cx="5610600" cy="13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766700" y="2906122"/>
            <a:ext cx="5610600" cy="7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/>
          <p:nvPr/>
        </p:nvSpPr>
        <p:spPr>
          <a:xfrm>
            <a:off x="713225" y="2400"/>
            <a:ext cx="8430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1111300" y="445025"/>
            <a:ext cx="73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/>
          </p:nvPr>
        </p:nvSpPr>
        <p:spPr>
          <a:xfrm>
            <a:off x="2039599" y="1270900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/>
          </p:nvPr>
        </p:nvSpPr>
        <p:spPr>
          <a:xfrm>
            <a:off x="5783300" y="1270900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2039574" y="1577777"/>
            <a:ext cx="2390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5783300" y="1577777"/>
            <a:ext cx="238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5"/>
          </p:nvPr>
        </p:nvSpPr>
        <p:spPr>
          <a:xfrm>
            <a:off x="2039599" y="2414404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5783300" y="2414399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2039601" y="2721276"/>
            <a:ext cx="2390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5783300" y="2721276"/>
            <a:ext cx="238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11310" y="1355774"/>
            <a:ext cx="696600" cy="696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3" hasCustomPrompt="1"/>
          </p:nvPr>
        </p:nvSpPr>
        <p:spPr>
          <a:xfrm>
            <a:off x="1111310" y="2494744"/>
            <a:ext cx="696600" cy="696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4" hasCustomPrompt="1"/>
          </p:nvPr>
        </p:nvSpPr>
        <p:spPr>
          <a:xfrm>
            <a:off x="4855136" y="1355774"/>
            <a:ext cx="696600" cy="696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55136" y="2494744"/>
            <a:ext cx="696600" cy="696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6"/>
          </p:nvPr>
        </p:nvSpPr>
        <p:spPr>
          <a:xfrm>
            <a:off x="2039586" y="3557903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7"/>
          </p:nvPr>
        </p:nvSpPr>
        <p:spPr>
          <a:xfrm>
            <a:off x="5783300" y="3557899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8"/>
          </p:nvPr>
        </p:nvSpPr>
        <p:spPr>
          <a:xfrm>
            <a:off x="2039588" y="3864775"/>
            <a:ext cx="2390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9"/>
          </p:nvPr>
        </p:nvSpPr>
        <p:spPr>
          <a:xfrm>
            <a:off x="5783300" y="3864775"/>
            <a:ext cx="238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0" hasCustomPrompt="1"/>
          </p:nvPr>
        </p:nvSpPr>
        <p:spPr>
          <a:xfrm>
            <a:off x="1111297" y="3633713"/>
            <a:ext cx="696600" cy="6966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855123" y="3633713"/>
            <a:ext cx="696600" cy="6966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/>
          <p:nvPr/>
        </p:nvSpPr>
        <p:spPr>
          <a:xfrm>
            <a:off x="713225" y="2400"/>
            <a:ext cx="8430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 hasCustomPrompt="1"/>
          </p:nvPr>
        </p:nvSpPr>
        <p:spPr>
          <a:xfrm>
            <a:off x="1213952" y="539500"/>
            <a:ext cx="3035100" cy="82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1213950" y="1441632"/>
            <a:ext cx="3035100" cy="6984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 idx="2" hasCustomPrompt="1"/>
          </p:nvPr>
        </p:nvSpPr>
        <p:spPr>
          <a:xfrm>
            <a:off x="4894948" y="539513"/>
            <a:ext cx="3035100" cy="82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3"/>
          </p:nvPr>
        </p:nvSpPr>
        <p:spPr>
          <a:xfrm>
            <a:off x="4894947" y="1441636"/>
            <a:ext cx="3035100" cy="698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 idx="4" hasCustomPrompt="1"/>
          </p:nvPr>
        </p:nvSpPr>
        <p:spPr>
          <a:xfrm>
            <a:off x="4894948" y="2538264"/>
            <a:ext cx="3035100" cy="82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5"/>
          </p:nvPr>
        </p:nvSpPr>
        <p:spPr>
          <a:xfrm>
            <a:off x="4894947" y="3440383"/>
            <a:ext cx="3035100" cy="698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6" hasCustomPrompt="1"/>
          </p:nvPr>
        </p:nvSpPr>
        <p:spPr>
          <a:xfrm>
            <a:off x="1213955" y="2538263"/>
            <a:ext cx="3035100" cy="82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7"/>
          </p:nvPr>
        </p:nvSpPr>
        <p:spPr>
          <a:xfrm>
            <a:off x="1213950" y="3440382"/>
            <a:ext cx="3035100" cy="698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8"/>
          </p:nvPr>
        </p:nvSpPr>
        <p:spPr>
          <a:xfrm>
            <a:off x="1213955" y="2216260"/>
            <a:ext cx="3035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9"/>
          </p:nvPr>
        </p:nvSpPr>
        <p:spPr>
          <a:xfrm>
            <a:off x="4894948" y="2216262"/>
            <a:ext cx="3035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3"/>
          </p:nvPr>
        </p:nvSpPr>
        <p:spPr>
          <a:xfrm>
            <a:off x="4894948" y="4214963"/>
            <a:ext cx="3035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14"/>
          </p:nvPr>
        </p:nvSpPr>
        <p:spPr>
          <a:xfrm>
            <a:off x="1213955" y="4214963"/>
            <a:ext cx="3035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-6775" y="355575"/>
            <a:ext cx="9150900" cy="443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-6775" y="355575"/>
            <a:ext cx="9150900" cy="443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713225" y="2400"/>
            <a:ext cx="7717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ctrTitle"/>
          </p:nvPr>
        </p:nvSpPr>
        <p:spPr>
          <a:xfrm>
            <a:off x="1485825" y="540000"/>
            <a:ext cx="4892400" cy="11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5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1"/>
          </p:nvPr>
        </p:nvSpPr>
        <p:spPr>
          <a:xfrm>
            <a:off x="1485825" y="1721994"/>
            <a:ext cx="48924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1485825" y="2126532"/>
            <a:ext cx="4892400" cy="7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3"/>
          </p:nvPr>
        </p:nvSpPr>
        <p:spPr>
          <a:xfrm>
            <a:off x="1485825" y="4292150"/>
            <a:ext cx="3503700" cy="3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1485825" y="3669275"/>
            <a:ext cx="4604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/>
          <p:nvPr/>
        </p:nvSpPr>
        <p:spPr>
          <a:xfrm>
            <a:off x="-6775" y="355500"/>
            <a:ext cx="9150900" cy="443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/>
          <p:nvPr/>
        </p:nvSpPr>
        <p:spPr>
          <a:xfrm>
            <a:off x="713225" y="2400"/>
            <a:ext cx="7717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/>
          <p:nvPr/>
        </p:nvSpPr>
        <p:spPr>
          <a:xfrm>
            <a:off x="-6775" y="813200"/>
            <a:ext cx="9150900" cy="352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970350" y="2400"/>
            <a:ext cx="7203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927775" y="2701963"/>
            <a:ext cx="5246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030850" y="1336025"/>
            <a:ext cx="1040100" cy="1073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379171" y="3543763"/>
            <a:ext cx="4343400" cy="5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356550" y="2400"/>
            <a:ext cx="8430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203200"/>
            <a:ext cx="7704000" cy="2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356550" y="2400"/>
            <a:ext cx="8430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2"/>
          </p:nvPr>
        </p:nvSpPr>
        <p:spPr>
          <a:xfrm>
            <a:off x="1453024" y="1336875"/>
            <a:ext cx="3003000" cy="541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3"/>
          </p:nvPr>
        </p:nvSpPr>
        <p:spPr>
          <a:xfrm>
            <a:off x="5421006" y="1336875"/>
            <a:ext cx="3003000" cy="541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1453025" y="1877850"/>
            <a:ext cx="3003000" cy="2730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5421004" y="1877850"/>
            <a:ext cx="3003000" cy="2730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6775" y="355575"/>
            <a:ext cx="9150900" cy="443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-6775" y="813200"/>
            <a:ext cx="9150900" cy="352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13225" y="1773675"/>
            <a:ext cx="5129100" cy="8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713225" y="2648325"/>
            <a:ext cx="51291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-6775" y="813200"/>
            <a:ext cx="9150900" cy="352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695150" y="833975"/>
            <a:ext cx="5753700" cy="3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356550" y="2400"/>
            <a:ext cx="8430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720000" y="1106125"/>
            <a:ext cx="7704000" cy="3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720000" y="4003475"/>
            <a:ext cx="7704000" cy="605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endParaRPr/>
          </a:p>
        </p:txBody>
      </p:sp>
      <p:pic>
        <p:nvPicPr>
          <p:cNvPr id="44" name="Google Shape;44;p10"/>
          <p:cNvPicPr preferRelativeResize="0"/>
          <p:nvPr/>
        </p:nvPicPr>
        <p:blipFill rotWithShape="1">
          <a:blip r:embed="rId2">
            <a:alphaModFix/>
          </a:blip>
          <a:srcRect r="94268"/>
          <a:stretch/>
        </p:blipFill>
        <p:spPr>
          <a:xfrm>
            <a:off x="0" y="0"/>
            <a:ext cx="52405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0"/>
          <p:cNvPicPr preferRelativeResize="0"/>
          <p:nvPr/>
        </p:nvPicPr>
        <p:blipFill rotWithShape="1">
          <a:blip r:embed="rId2">
            <a:alphaModFix/>
          </a:blip>
          <a:srcRect l="94669"/>
          <a:stretch/>
        </p:blipFill>
        <p:spPr>
          <a:xfrm>
            <a:off x="8656600" y="0"/>
            <a:ext cx="4873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/>
          </p:cNvSpPr>
          <p:nvPr>
            <p:ph type="ctrTitle"/>
          </p:nvPr>
        </p:nvSpPr>
        <p:spPr>
          <a:xfrm>
            <a:off x="904569" y="1685834"/>
            <a:ext cx="7083300" cy="19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00" dirty="0"/>
              <a:t>Unit 2</a:t>
            </a:r>
            <a:endParaRPr sz="9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Arial Rounded MT Bold" panose="020F0704030504030204" pitchFamily="34" charset="0"/>
              </a:rPr>
              <a:t>Careers</a:t>
            </a:r>
            <a:br>
              <a:rPr lang="en" sz="6000" dirty="0">
                <a:latin typeface="Arial Rounded MT Bold" panose="020F0704030504030204" pitchFamily="34" charset="0"/>
              </a:rPr>
            </a:br>
            <a:r>
              <a:rPr lang="en" sz="1800" dirty="0">
                <a:latin typeface="Footlight MT Light" panose="0204060206030A020304" pitchFamily="18" charset="0"/>
              </a:rPr>
              <a:t>Listen &amp; Discuss</a:t>
            </a:r>
            <a:endParaRPr sz="4800" dirty="0">
              <a:solidFill>
                <a:schemeClr val="accent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20" name="Google Shape;120;p25"/>
          <p:cNvSpPr txBox="1">
            <a:spLocks noGrp="1"/>
          </p:cNvSpPr>
          <p:nvPr>
            <p:ph type="subTitle" idx="1"/>
          </p:nvPr>
        </p:nvSpPr>
        <p:spPr>
          <a:xfrm>
            <a:off x="251428" y="4401938"/>
            <a:ext cx="48924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>
                    <a:lumMod val="50000"/>
                  </a:schemeClr>
                </a:solidFill>
              </a:rPr>
              <a:t>Done by: 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Entisar Al-Obaidalah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1" name="Google Shape;121;p25"/>
          <p:cNvSpPr/>
          <p:nvPr/>
        </p:nvSpPr>
        <p:spPr>
          <a:xfrm>
            <a:off x="134699" y="184527"/>
            <a:ext cx="2178195" cy="5697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4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Mega</a:t>
            </a:r>
            <a:r>
              <a:rPr lang="en" sz="1600" b="1" dirty="0">
                <a:solidFill>
                  <a:schemeClr val="accent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Goal </a:t>
            </a:r>
            <a:r>
              <a:rPr lang="en" sz="1600" b="1" dirty="0">
                <a:solidFill>
                  <a:schemeClr val="accent4">
                    <a:lumMod val="50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1.1</a:t>
            </a:r>
            <a:endParaRPr sz="1600" b="1" dirty="0">
              <a:solidFill>
                <a:schemeClr val="accent4">
                  <a:lumMod val="50000"/>
                </a:schemeClr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2" name="Google Shape;122;p25"/>
          <p:cNvSpPr/>
          <p:nvPr/>
        </p:nvSpPr>
        <p:spPr>
          <a:xfrm>
            <a:off x="72120" y="4498144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5"/>
          <p:cNvSpPr/>
          <p:nvPr/>
        </p:nvSpPr>
        <p:spPr>
          <a:xfrm>
            <a:off x="257725" y="1063675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5"/>
          <p:cNvSpPr/>
          <p:nvPr/>
        </p:nvSpPr>
        <p:spPr>
          <a:xfrm>
            <a:off x="591875" y="1086727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5"/>
          <p:cNvSpPr/>
          <p:nvPr/>
        </p:nvSpPr>
        <p:spPr>
          <a:xfrm>
            <a:off x="926025" y="1063675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25;p25">
            <a:extLst>
              <a:ext uri="{FF2B5EF4-FFF2-40B4-BE49-F238E27FC236}">
                <a16:creationId xmlns:a16="http://schemas.microsoft.com/office/drawing/2014/main" id="{86B0779E-48B0-EA13-CE5F-0440DA0BC544}"/>
              </a:ext>
            </a:extLst>
          </p:cNvPr>
          <p:cNvSpPr/>
          <p:nvPr/>
        </p:nvSpPr>
        <p:spPr>
          <a:xfrm>
            <a:off x="6511037" y="1654065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rgbClr val="CC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25;p25">
            <a:extLst>
              <a:ext uri="{FF2B5EF4-FFF2-40B4-BE49-F238E27FC236}">
                <a16:creationId xmlns:a16="http://schemas.microsoft.com/office/drawing/2014/main" id="{621516F3-45A6-ADFB-141E-49AB00E6906C}"/>
              </a:ext>
            </a:extLst>
          </p:cNvPr>
          <p:cNvSpPr/>
          <p:nvPr/>
        </p:nvSpPr>
        <p:spPr>
          <a:xfrm>
            <a:off x="7162899" y="2267507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rgbClr val="FF9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25;p25">
            <a:extLst>
              <a:ext uri="{FF2B5EF4-FFF2-40B4-BE49-F238E27FC236}">
                <a16:creationId xmlns:a16="http://schemas.microsoft.com/office/drawing/2014/main" id="{675CA3CF-51B1-7C12-A55E-4E571B02B0B5}"/>
              </a:ext>
            </a:extLst>
          </p:cNvPr>
          <p:cNvSpPr/>
          <p:nvPr/>
        </p:nvSpPr>
        <p:spPr>
          <a:xfrm>
            <a:off x="6732593" y="3112750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5;p25">
            <a:extLst>
              <a:ext uri="{FF2B5EF4-FFF2-40B4-BE49-F238E27FC236}">
                <a16:creationId xmlns:a16="http://schemas.microsoft.com/office/drawing/2014/main" id="{E2710E80-E78C-5AA2-A37F-D5335C5A0BBA}"/>
              </a:ext>
            </a:extLst>
          </p:cNvPr>
          <p:cNvSpPr/>
          <p:nvPr/>
        </p:nvSpPr>
        <p:spPr>
          <a:xfrm>
            <a:off x="1299981" y="159899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25;p25">
            <a:extLst>
              <a:ext uri="{FF2B5EF4-FFF2-40B4-BE49-F238E27FC236}">
                <a16:creationId xmlns:a16="http://schemas.microsoft.com/office/drawing/2014/main" id="{EB800D30-FF12-F77E-7E1F-B0BB70A37A74}"/>
              </a:ext>
            </a:extLst>
          </p:cNvPr>
          <p:cNvSpPr/>
          <p:nvPr/>
        </p:nvSpPr>
        <p:spPr>
          <a:xfrm>
            <a:off x="569998" y="2428871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25;p25">
            <a:extLst>
              <a:ext uri="{FF2B5EF4-FFF2-40B4-BE49-F238E27FC236}">
                <a16:creationId xmlns:a16="http://schemas.microsoft.com/office/drawing/2014/main" id="{5523A8B2-596E-9DE0-9F28-DCFD3704D8AF}"/>
              </a:ext>
            </a:extLst>
          </p:cNvPr>
          <p:cNvSpPr/>
          <p:nvPr/>
        </p:nvSpPr>
        <p:spPr>
          <a:xfrm>
            <a:off x="1407558" y="3412428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rgbClr val="FF9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25;p25">
            <a:extLst>
              <a:ext uri="{FF2B5EF4-FFF2-40B4-BE49-F238E27FC236}">
                <a16:creationId xmlns:a16="http://schemas.microsoft.com/office/drawing/2014/main" id="{D56BD8BB-7EB3-E472-0E3D-9E36499ACF91}"/>
              </a:ext>
            </a:extLst>
          </p:cNvPr>
          <p:cNvSpPr/>
          <p:nvPr/>
        </p:nvSpPr>
        <p:spPr>
          <a:xfrm>
            <a:off x="3466879" y="4503561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F857B5C-CBB7-584A-6933-2EF3EFEF70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89" y="0"/>
            <a:ext cx="5535318" cy="69553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ABF5ADA-F4C6-6057-6246-4194C59869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60" t="12848" r="6638" b="12605"/>
          <a:stretch/>
        </p:blipFill>
        <p:spPr>
          <a:xfrm>
            <a:off x="3795913" y="922084"/>
            <a:ext cx="5186722" cy="3672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MG Bk 1 F-SA_'16_1-14">
            <a:hlinkClick r:id="" action="ppaction://media"/>
            <a:extLst>
              <a:ext uri="{FF2B5EF4-FFF2-40B4-BE49-F238E27FC236}">
                <a16:creationId xmlns:a16="http://schemas.microsoft.com/office/drawing/2014/main" id="{488A87F6-89C4-3213-61F5-6D8DD152E4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248" end="51432.0625"/>
                </p14:media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16921" y="130628"/>
            <a:ext cx="618161" cy="65855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33ED222-50E4-42A3-BC80-4BB25E8C7D12}"/>
              </a:ext>
            </a:extLst>
          </p:cNvPr>
          <p:cNvSpPr txBox="1"/>
          <p:nvPr/>
        </p:nvSpPr>
        <p:spPr>
          <a:xfrm>
            <a:off x="99892" y="942600"/>
            <a:ext cx="3603811" cy="415504"/>
          </a:xfrm>
          <a:prstGeom prst="wedgeRoundRectCallout">
            <a:avLst>
              <a:gd name="adj1" fmla="val 60934"/>
              <a:gd name="adj2" fmla="val 2436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What skills do animators need to have?</a:t>
            </a:r>
            <a:endParaRPr lang="ar-SA" sz="300" b="1" dirty="0">
              <a:solidFill>
                <a:schemeClr val="bg1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E7AC322-EE90-8229-F80A-FB1D5DB016BA}"/>
              </a:ext>
            </a:extLst>
          </p:cNvPr>
          <p:cNvSpPr txBox="1"/>
          <p:nvPr/>
        </p:nvSpPr>
        <p:spPr>
          <a:xfrm>
            <a:off x="84525" y="1463832"/>
            <a:ext cx="3658881" cy="415504"/>
          </a:xfrm>
          <a:prstGeom prst="wedgeRoundRectCallout">
            <a:avLst>
              <a:gd name="adj1" fmla="val 56174"/>
              <a:gd name="adj2" fmla="val 28065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artistic and storytelling ability, creativity etc.</a:t>
            </a:r>
            <a:endParaRPr lang="ar-SA" sz="300" dirty="0">
              <a:solidFill>
                <a:schemeClr val="tx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68E115A-E313-F39A-5F1A-A8B6EEE41BC8}"/>
              </a:ext>
            </a:extLst>
          </p:cNvPr>
          <p:cNvSpPr txBox="1"/>
          <p:nvPr/>
        </p:nvSpPr>
        <p:spPr>
          <a:xfrm>
            <a:off x="90928" y="2070872"/>
            <a:ext cx="3511604" cy="415504"/>
          </a:xfrm>
          <a:prstGeom prst="wedgeRoundRectCallout">
            <a:avLst>
              <a:gd name="adj1" fmla="val 60934"/>
              <a:gd name="adj2" fmla="val 2436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What projects require an animator?</a:t>
            </a:r>
            <a:endParaRPr lang="ar-SA" sz="300" b="1" dirty="0">
              <a:solidFill>
                <a:schemeClr val="bg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A549CAC-EEE7-5DFA-244C-A5F9E5436EE4}"/>
              </a:ext>
            </a:extLst>
          </p:cNvPr>
          <p:cNvSpPr txBox="1"/>
          <p:nvPr/>
        </p:nvSpPr>
        <p:spPr>
          <a:xfrm>
            <a:off x="81963" y="2653578"/>
            <a:ext cx="3637109" cy="415504"/>
          </a:xfrm>
          <a:prstGeom prst="wedgeRoundRectCallout">
            <a:avLst>
              <a:gd name="adj1" fmla="val 56075"/>
              <a:gd name="adj2" fmla="val 22517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artistic and storytelling ability, creativity etc.</a:t>
            </a:r>
            <a:endParaRPr lang="ar-SA" sz="300" dirty="0">
              <a:solidFill>
                <a:schemeClr val="tx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0C19C33-660F-F81A-46AC-44F4B1D04E9E}"/>
              </a:ext>
            </a:extLst>
          </p:cNvPr>
          <p:cNvSpPr txBox="1"/>
          <p:nvPr/>
        </p:nvSpPr>
        <p:spPr>
          <a:xfrm>
            <a:off x="97331" y="3322089"/>
            <a:ext cx="3511604" cy="415504"/>
          </a:xfrm>
          <a:prstGeom prst="wedgeRoundRectCallout">
            <a:avLst>
              <a:gd name="adj1" fmla="val 60934"/>
              <a:gd name="adj2" fmla="val 2436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What is necessary to do their work?</a:t>
            </a:r>
            <a:endParaRPr lang="ar-SA" sz="300" b="1" dirty="0">
              <a:solidFill>
                <a:schemeClr val="bg1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5C020A7-E791-A4DB-A498-FA8D5765955D}"/>
              </a:ext>
            </a:extLst>
          </p:cNvPr>
          <p:cNvSpPr txBox="1"/>
          <p:nvPr/>
        </p:nvSpPr>
        <p:spPr>
          <a:xfrm>
            <a:off x="272784" y="3858691"/>
            <a:ext cx="3177347" cy="415504"/>
          </a:xfrm>
          <a:prstGeom prst="wedgeRoundRectCallout">
            <a:avLst>
              <a:gd name="adj1" fmla="val 56075"/>
              <a:gd name="adj2" fmla="val 22517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</a:rPr>
              <a:t>computers</a:t>
            </a:r>
            <a:endParaRPr lang="ar-SA" sz="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713225" y="1773675"/>
            <a:ext cx="3968842" cy="8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Open</a:t>
            </a:r>
            <a:endParaRPr sz="6000" b="1" dirty="0"/>
          </a:p>
        </p:txBody>
      </p:sp>
      <p:sp>
        <p:nvSpPr>
          <p:cNvPr id="167" name="Google Shape;167;p28"/>
          <p:cNvSpPr txBox="1">
            <a:spLocks noGrp="1"/>
          </p:cNvSpPr>
          <p:nvPr>
            <p:ph type="subTitle" idx="1"/>
          </p:nvPr>
        </p:nvSpPr>
        <p:spPr>
          <a:xfrm>
            <a:off x="1354666" y="2665258"/>
            <a:ext cx="2472267" cy="5182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/>
              <a:t>B</a:t>
            </a:r>
            <a:r>
              <a:rPr lang="en" sz="2000" dirty="0"/>
              <a:t>ook , p</a:t>
            </a:r>
            <a:r>
              <a:rPr lang="en" sz="2000" b="1" dirty="0">
                <a:solidFill>
                  <a:schemeClr val="accent4">
                    <a:lumMod val="50000"/>
                  </a:schemeClr>
                </a:solidFill>
              </a:rPr>
              <a:t>( 21)</a:t>
            </a:r>
            <a:endParaRPr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0" name="Google Shape;170;p28"/>
          <p:cNvSpPr/>
          <p:nvPr/>
        </p:nvSpPr>
        <p:spPr>
          <a:xfrm>
            <a:off x="346841" y="1184283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70;p28">
            <a:extLst>
              <a:ext uri="{FF2B5EF4-FFF2-40B4-BE49-F238E27FC236}">
                <a16:creationId xmlns:a16="http://schemas.microsoft.com/office/drawing/2014/main" id="{CDFBFBA5-15D1-A1AB-39A2-B09610879B81}"/>
              </a:ext>
            </a:extLst>
          </p:cNvPr>
          <p:cNvSpPr/>
          <p:nvPr/>
        </p:nvSpPr>
        <p:spPr>
          <a:xfrm>
            <a:off x="804041" y="120121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70;p28">
            <a:extLst>
              <a:ext uri="{FF2B5EF4-FFF2-40B4-BE49-F238E27FC236}">
                <a16:creationId xmlns:a16="http://schemas.microsoft.com/office/drawing/2014/main" id="{C9B84F58-3AD7-9858-A4E4-9FB0DA5C3A54}"/>
              </a:ext>
            </a:extLst>
          </p:cNvPr>
          <p:cNvSpPr/>
          <p:nvPr/>
        </p:nvSpPr>
        <p:spPr>
          <a:xfrm>
            <a:off x="228308" y="1599149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9DE0AA9-90C6-5F11-FBC8-7403C08B9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26" t="19260" r="35000" b="8971"/>
          <a:stretch/>
        </p:blipFill>
        <p:spPr>
          <a:xfrm>
            <a:off x="3937000" y="338666"/>
            <a:ext cx="4063999" cy="4495801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0" cap="rnd">
            <a:solidFill>
              <a:schemeClr val="bg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1DF18C3-5CE3-735E-B871-267855D437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70" t="9412" r="16050" b="13352"/>
          <a:stretch/>
        </p:blipFill>
        <p:spPr>
          <a:xfrm>
            <a:off x="399569" y="706931"/>
            <a:ext cx="5132935" cy="3688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2AD42D0-38AE-245F-6214-FFA99F33E8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19" t="21511" r="6218" b="20374"/>
          <a:stretch/>
        </p:blipFill>
        <p:spPr>
          <a:xfrm>
            <a:off x="1506070" y="937453"/>
            <a:ext cx="4349164" cy="298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9D633658-D5CD-111A-AA92-53F2CEB6CA57}"/>
              </a:ext>
            </a:extLst>
          </p:cNvPr>
          <p:cNvSpPr/>
          <p:nvPr/>
        </p:nvSpPr>
        <p:spPr>
          <a:xfrm>
            <a:off x="5955127" y="1897955"/>
            <a:ext cx="2720147" cy="1311409"/>
          </a:xfrm>
          <a:prstGeom prst="cloudCallout">
            <a:avLst>
              <a:gd name="adj1" fmla="val -69879"/>
              <a:gd name="adj2" fmla="val 39834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Where are they?</a:t>
            </a: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24034A98-DFE8-07FC-3602-C34E277C7EA2}"/>
              </a:ext>
            </a:extLst>
          </p:cNvPr>
          <p:cNvSpPr/>
          <p:nvPr/>
        </p:nvSpPr>
        <p:spPr>
          <a:xfrm>
            <a:off x="5938479" y="1912043"/>
            <a:ext cx="2821319" cy="1311409"/>
          </a:xfrm>
          <a:prstGeom prst="cloudCallout">
            <a:avLst>
              <a:gd name="adj1" fmla="val -69879"/>
              <a:gd name="adj2" fmla="val 39834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Where are they doing?</a:t>
            </a: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DC064721-0DD4-C2C8-20DD-BDFF869DEF7A}"/>
              </a:ext>
            </a:extLst>
          </p:cNvPr>
          <p:cNvSpPr/>
          <p:nvPr/>
        </p:nvSpPr>
        <p:spPr>
          <a:xfrm>
            <a:off x="5946161" y="1904360"/>
            <a:ext cx="2850776" cy="1311409"/>
          </a:xfrm>
          <a:prstGeom prst="cloudCallout">
            <a:avLst>
              <a:gd name="adj1" fmla="val -69879"/>
              <a:gd name="adj2" fmla="val 39834"/>
            </a:avLst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How do you think each person feels?</a:t>
            </a:r>
          </a:p>
        </p:txBody>
      </p:sp>
      <p:sp>
        <p:nvSpPr>
          <p:cNvPr id="2" name="Google Shape;125;p25">
            <a:extLst>
              <a:ext uri="{FF2B5EF4-FFF2-40B4-BE49-F238E27FC236}">
                <a16:creationId xmlns:a16="http://schemas.microsoft.com/office/drawing/2014/main" id="{BB8E0319-3B5C-1300-039E-32FA6F0948BA}"/>
              </a:ext>
            </a:extLst>
          </p:cNvPr>
          <p:cNvSpPr/>
          <p:nvPr/>
        </p:nvSpPr>
        <p:spPr>
          <a:xfrm>
            <a:off x="8355203" y="240204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rgbClr val="CC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25;p25">
            <a:extLst>
              <a:ext uri="{FF2B5EF4-FFF2-40B4-BE49-F238E27FC236}">
                <a16:creationId xmlns:a16="http://schemas.microsoft.com/office/drawing/2014/main" id="{2551F4CE-81F7-BCB8-1BCE-241CFEFE96B8}"/>
              </a:ext>
            </a:extLst>
          </p:cNvPr>
          <p:cNvSpPr/>
          <p:nvPr/>
        </p:nvSpPr>
        <p:spPr>
          <a:xfrm>
            <a:off x="7356281" y="101891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25;p25">
            <a:extLst>
              <a:ext uri="{FF2B5EF4-FFF2-40B4-BE49-F238E27FC236}">
                <a16:creationId xmlns:a16="http://schemas.microsoft.com/office/drawing/2014/main" id="{4AFD28C3-00E0-CBC2-261D-ACECD2F93581}"/>
              </a:ext>
            </a:extLst>
          </p:cNvPr>
          <p:cNvSpPr/>
          <p:nvPr/>
        </p:nvSpPr>
        <p:spPr>
          <a:xfrm>
            <a:off x="6195992" y="186415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rgbClr val="FF9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5;p25">
            <a:extLst>
              <a:ext uri="{FF2B5EF4-FFF2-40B4-BE49-F238E27FC236}">
                <a16:creationId xmlns:a16="http://schemas.microsoft.com/office/drawing/2014/main" id="{40E8154F-EF51-68E8-B3E6-912184D7FCB0}"/>
              </a:ext>
            </a:extLst>
          </p:cNvPr>
          <p:cNvSpPr/>
          <p:nvPr/>
        </p:nvSpPr>
        <p:spPr>
          <a:xfrm>
            <a:off x="7594486" y="4643155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32;p43">
            <a:extLst>
              <a:ext uri="{FF2B5EF4-FFF2-40B4-BE49-F238E27FC236}">
                <a16:creationId xmlns:a16="http://schemas.microsoft.com/office/drawing/2014/main" id="{379754CC-022F-197C-0FA0-F35A936D0236}"/>
              </a:ext>
            </a:extLst>
          </p:cNvPr>
          <p:cNvSpPr/>
          <p:nvPr/>
        </p:nvSpPr>
        <p:spPr>
          <a:xfrm>
            <a:off x="516099" y="4489009"/>
            <a:ext cx="572700" cy="572700"/>
          </a:xfrm>
          <a:prstGeom prst="star16">
            <a:avLst>
              <a:gd name="adj" fmla="val 1424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25;p25">
            <a:extLst>
              <a:ext uri="{FF2B5EF4-FFF2-40B4-BE49-F238E27FC236}">
                <a16:creationId xmlns:a16="http://schemas.microsoft.com/office/drawing/2014/main" id="{91ECDD0C-D75B-AB02-B029-7BD56558145F}"/>
              </a:ext>
            </a:extLst>
          </p:cNvPr>
          <p:cNvSpPr/>
          <p:nvPr/>
        </p:nvSpPr>
        <p:spPr>
          <a:xfrm>
            <a:off x="8184875" y="4711030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25;p25">
            <a:extLst>
              <a:ext uri="{FF2B5EF4-FFF2-40B4-BE49-F238E27FC236}">
                <a16:creationId xmlns:a16="http://schemas.microsoft.com/office/drawing/2014/main" id="{D6B6D70F-F18B-DBFE-BB0D-405A1A91666D}"/>
              </a:ext>
            </a:extLst>
          </p:cNvPr>
          <p:cNvSpPr/>
          <p:nvPr/>
        </p:nvSpPr>
        <p:spPr>
          <a:xfrm>
            <a:off x="8278365" y="411295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801;p72">
            <a:extLst>
              <a:ext uri="{FF2B5EF4-FFF2-40B4-BE49-F238E27FC236}">
                <a16:creationId xmlns:a16="http://schemas.microsoft.com/office/drawing/2014/main" id="{08E1B6E7-63E9-7802-1950-7ED7E693E9CA}"/>
              </a:ext>
            </a:extLst>
          </p:cNvPr>
          <p:cNvSpPr/>
          <p:nvPr/>
        </p:nvSpPr>
        <p:spPr>
          <a:xfrm>
            <a:off x="6005977" y="737666"/>
            <a:ext cx="2438777" cy="54556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A9FA76D-2212-8A95-7D48-66D75F790B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70" t="9412" r="16050" b="13352"/>
          <a:stretch/>
        </p:blipFill>
        <p:spPr>
          <a:xfrm>
            <a:off x="499462" y="499463"/>
            <a:ext cx="6170280" cy="411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801;p72">
            <a:extLst>
              <a:ext uri="{FF2B5EF4-FFF2-40B4-BE49-F238E27FC236}">
                <a16:creationId xmlns:a16="http://schemas.microsoft.com/office/drawing/2014/main" id="{9B54A5D5-D63F-AC7F-9DED-44ED2F2FA721}"/>
              </a:ext>
            </a:extLst>
          </p:cNvPr>
          <p:cNvSpPr/>
          <p:nvPr/>
        </p:nvSpPr>
        <p:spPr>
          <a:xfrm>
            <a:off x="5506514" y="3327186"/>
            <a:ext cx="2930556" cy="54556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The 21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century skills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1EF9926-3ED1-A67E-DE8C-75E00AD618B5}"/>
              </a:ext>
            </a:extLst>
          </p:cNvPr>
          <p:cNvSpPr/>
          <p:nvPr/>
        </p:nvSpPr>
        <p:spPr>
          <a:xfrm>
            <a:off x="1017550" y="702925"/>
            <a:ext cx="2278900" cy="457364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E0A5C38-A83A-D013-9473-BCDD7D191809}"/>
              </a:ext>
            </a:extLst>
          </p:cNvPr>
          <p:cNvSpPr/>
          <p:nvPr/>
        </p:nvSpPr>
        <p:spPr>
          <a:xfrm>
            <a:off x="1054691" y="2020901"/>
            <a:ext cx="1404201" cy="184418"/>
          </a:xfrm>
          <a:prstGeom prst="round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38">
            <a:extLst>
              <a:ext uri="{FF2B5EF4-FFF2-40B4-BE49-F238E27FC236}">
                <a16:creationId xmlns:a16="http://schemas.microsoft.com/office/drawing/2014/main" id="{6BE6AB43-4A42-66AC-24D9-E91A6CF7917F}"/>
              </a:ext>
            </a:extLst>
          </p:cNvPr>
          <p:cNvSpPr txBox="1"/>
          <p:nvPr/>
        </p:nvSpPr>
        <p:spPr>
          <a:xfrm>
            <a:off x="5994969" y="-245889"/>
            <a:ext cx="3253145" cy="73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Read </a:t>
            </a:r>
            <a:r>
              <a:rPr lang="en-US" sz="1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along as u </a:t>
            </a:r>
            <a:r>
              <a:rPr lang="en-US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MV Boli" panose="02000500030200090000" pitchFamily="2" charset="0"/>
              </a:rPr>
              <a:t>Listen</a:t>
            </a:r>
          </a:p>
        </p:txBody>
      </p:sp>
      <p:pic>
        <p:nvPicPr>
          <p:cNvPr id="13" name="MG Bk 1 F-SA_'16_1-14 p20">
            <a:hlinkClick r:id="" action="ppaction://media"/>
            <a:extLst>
              <a:ext uri="{FF2B5EF4-FFF2-40B4-BE49-F238E27FC236}">
                <a16:creationId xmlns:a16="http://schemas.microsoft.com/office/drawing/2014/main" id="{DF8422E2-783C-94CB-A559-7D061730A2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785" end="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9302" y="737667"/>
            <a:ext cx="731986" cy="746845"/>
          </a:xfrm>
          <a:prstGeom prst="rect">
            <a:avLst/>
          </a:prstGeom>
          <a:effectLst>
            <a:glow rad="101600">
              <a:schemeClr val="accent4">
                <a:lumMod val="50000"/>
                <a:alpha val="6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8944F21-82F7-876B-53FC-4293C6AF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1" t="2753" r="4694" b="54144"/>
          <a:stretch/>
        </p:blipFill>
        <p:spPr>
          <a:xfrm>
            <a:off x="614723" y="391888"/>
            <a:ext cx="6062702" cy="21207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Thinking Light Bulb GIFs | Tenor">
            <a:extLst>
              <a:ext uri="{FF2B5EF4-FFF2-40B4-BE49-F238E27FC236}">
                <a16:creationId xmlns:a16="http://schemas.microsoft.com/office/drawing/2014/main" id="{0429CB34-BA7C-5013-3B79-657B753D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4" y="268941"/>
            <a:ext cx="1821118" cy="1859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66D7A96-CFCB-4AFB-108A-008E79BA18F6}"/>
              </a:ext>
            </a:extLst>
          </p:cNvPr>
          <p:cNvSpPr/>
          <p:nvPr/>
        </p:nvSpPr>
        <p:spPr>
          <a:xfrm>
            <a:off x="4848626" y="553250"/>
            <a:ext cx="1598279" cy="691563"/>
          </a:xfrm>
          <a:prstGeom prst="wedgeEllipseCallout">
            <a:avLst>
              <a:gd name="adj1" fmla="val -37280"/>
              <a:gd name="adj2" fmla="val 7138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4B3FB6-017E-D159-2957-E8AFE0F4888B}"/>
              </a:ext>
            </a:extLst>
          </p:cNvPr>
          <p:cNvSpPr txBox="1"/>
          <p:nvPr/>
        </p:nvSpPr>
        <p:spPr>
          <a:xfrm>
            <a:off x="4921624" y="699039"/>
            <a:ext cx="1617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masis MT Pro" panose="02040504050005020304" pitchFamily="18" charset="0"/>
              </a:rPr>
              <a:t>Answers will vary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6F933EB5-1CC8-DAC3-83B9-11CDC24B84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870"/>
          <a:stretch/>
        </p:blipFill>
        <p:spPr>
          <a:xfrm>
            <a:off x="453359" y="3188874"/>
            <a:ext cx="2566466" cy="1648865"/>
          </a:xfrm>
          <a:prstGeom prst="roundRect">
            <a:avLst>
              <a:gd name="adj" fmla="val 16667"/>
            </a:avLst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26A1058-0095-4A2A-46C7-4942C5B06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082" y="3150452"/>
            <a:ext cx="2528048" cy="1605783"/>
          </a:xfrm>
          <a:prstGeom prst="roundRect">
            <a:avLst>
              <a:gd name="adj" fmla="val 16667"/>
            </a:avLst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F974CC4-A6ED-321C-09C3-867DCD1069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8071" y="3116356"/>
            <a:ext cx="2481942" cy="1600200"/>
          </a:xfrm>
          <a:prstGeom prst="roundRect">
            <a:avLst>
              <a:gd name="adj" fmla="val 16667"/>
            </a:avLst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3"/>
          <p:cNvSpPr/>
          <p:nvPr/>
        </p:nvSpPr>
        <p:spPr>
          <a:xfrm rot="5400000">
            <a:off x="237376" y="369757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3"/>
          <p:cNvSpPr/>
          <p:nvPr/>
        </p:nvSpPr>
        <p:spPr>
          <a:xfrm rot="5400000">
            <a:off x="237376" y="403172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"/>
          <p:cNvSpPr/>
          <p:nvPr/>
        </p:nvSpPr>
        <p:spPr>
          <a:xfrm rot="5400000">
            <a:off x="237376" y="436587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D9858D6-207E-E39A-CB9A-BD78ACE1F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56" t="46096" r="45714" b="10663"/>
          <a:stretch/>
        </p:blipFill>
        <p:spPr>
          <a:xfrm>
            <a:off x="1882587" y="307361"/>
            <a:ext cx="6216384" cy="429537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9">
            <a:extLst>
              <a:ext uri="{FF2B5EF4-FFF2-40B4-BE49-F238E27FC236}">
                <a16:creationId xmlns:a16="http://schemas.microsoft.com/office/drawing/2014/main" id="{439107CA-A4B6-BD18-0CB0-3CCF9B290613}"/>
              </a:ext>
            </a:extLst>
          </p:cNvPr>
          <p:cNvSpPr txBox="1"/>
          <p:nvPr/>
        </p:nvSpPr>
        <p:spPr>
          <a:xfrm>
            <a:off x="2759030" y="866168"/>
            <a:ext cx="56286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9966"/>
                </a:solidFill>
                <a:latin typeface="Abadi" panose="020B0604020104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F</a:t>
            </a:r>
            <a:endParaRPr lang="en-US" sz="2400" b="1" dirty="0">
              <a:solidFill>
                <a:srgbClr val="FF9966"/>
              </a:solidFill>
              <a:latin typeface="Abadi" panose="020B060402010402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BC920BF-E114-3FC2-FF40-A868CD8B66B3}"/>
              </a:ext>
            </a:extLst>
          </p:cNvPr>
          <p:cNvSpPr txBox="1"/>
          <p:nvPr/>
        </p:nvSpPr>
        <p:spPr>
          <a:xfrm>
            <a:off x="2751544" y="1290097"/>
            <a:ext cx="56286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C99FF"/>
                </a:solidFill>
                <a:latin typeface="Abadi" panose="020B0604020104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T</a:t>
            </a:r>
            <a:endParaRPr lang="en-US" sz="2400" b="1" dirty="0">
              <a:solidFill>
                <a:srgbClr val="CC99FF"/>
              </a:solidFill>
              <a:latin typeface="Abadi" panose="020B060402010402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extBox 39">
            <a:extLst>
              <a:ext uri="{FF2B5EF4-FFF2-40B4-BE49-F238E27FC236}">
                <a16:creationId xmlns:a16="http://schemas.microsoft.com/office/drawing/2014/main" id="{A9FB0C9F-8E7A-B33C-F434-6D00EFBA6F1E}"/>
              </a:ext>
            </a:extLst>
          </p:cNvPr>
          <p:cNvSpPr txBox="1"/>
          <p:nvPr/>
        </p:nvSpPr>
        <p:spPr>
          <a:xfrm>
            <a:off x="2765433" y="1971388"/>
            <a:ext cx="56286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9966"/>
                </a:solidFill>
                <a:latin typeface="Abadi" panose="020B0604020104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F</a:t>
            </a:r>
            <a:endParaRPr lang="en-US" sz="2400" b="1" dirty="0">
              <a:solidFill>
                <a:srgbClr val="FF9966"/>
              </a:solidFill>
              <a:latin typeface="Abadi" panose="020B060402010402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extBox 39">
            <a:extLst>
              <a:ext uri="{FF2B5EF4-FFF2-40B4-BE49-F238E27FC236}">
                <a16:creationId xmlns:a16="http://schemas.microsoft.com/office/drawing/2014/main" id="{7E54CB26-3F0E-49B2-D492-ABE7B0B95AF8}"/>
              </a:ext>
            </a:extLst>
          </p:cNvPr>
          <p:cNvSpPr txBox="1"/>
          <p:nvPr/>
        </p:nvSpPr>
        <p:spPr>
          <a:xfrm>
            <a:off x="2796169" y="3369882"/>
            <a:ext cx="56286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9966"/>
                </a:solidFill>
                <a:latin typeface="Abadi" panose="020B0604020104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F</a:t>
            </a:r>
            <a:endParaRPr lang="en-US" sz="2400" b="1" dirty="0">
              <a:solidFill>
                <a:srgbClr val="FF9966"/>
              </a:solidFill>
              <a:latin typeface="Abadi" panose="020B060402010402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0C46E632-B9B3-D06C-11AA-6580BCB65360}"/>
              </a:ext>
            </a:extLst>
          </p:cNvPr>
          <p:cNvSpPr txBox="1"/>
          <p:nvPr/>
        </p:nvSpPr>
        <p:spPr>
          <a:xfrm>
            <a:off x="2757948" y="2702678"/>
            <a:ext cx="562863" cy="58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C99FF"/>
                </a:solidFill>
                <a:latin typeface="Abadi" panose="020B0604020104020204" pitchFamily="34" charset="0"/>
                <a:cs typeface="MV Boli" panose="02000500030200090000" pitchFamily="2" charset="0"/>
                <a:sym typeface="Wingdings 2" panose="05020102010507070707" pitchFamily="18" charset="2"/>
              </a:rPr>
              <a:t>T</a:t>
            </a:r>
            <a:endParaRPr lang="en-US" sz="2400" b="1" dirty="0">
              <a:solidFill>
                <a:srgbClr val="CC99FF"/>
              </a:solidFill>
              <a:latin typeface="Abadi" panose="020B0604020104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2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9"/>
          <p:cNvSpPr txBox="1">
            <a:spLocks noGrp="1"/>
          </p:cNvSpPr>
          <p:nvPr>
            <p:ph type="title" idx="2"/>
          </p:nvPr>
        </p:nvSpPr>
        <p:spPr>
          <a:xfrm>
            <a:off x="699246" y="1544489"/>
            <a:ext cx="3050561" cy="81014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Amasis MT Pro Light" panose="02040304050005020304" pitchFamily="18" charset="0"/>
              </a:rPr>
              <a:t>Listen , Repeat &amp;</a:t>
            </a:r>
            <a:br>
              <a:rPr lang="en-US" sz="2000" b="1" dirty="0">
                <a:latin typeface="Amasis MT Pro Light" panose="02040304050005020304" pitchFamily="18" charset="0"/>
              </a:rPr>
            </a:br>
            <a:r>
              <a:rPr lang="en-US" sz="2000" b="1" dirty="0">
                <a:latin typeface="Amasis MT Pro Light" panose="02040304050005020304" pitchFamily="18" charset="0"/>
              </a:rPr>
              <a:t>Take turns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B455FC9-00F2-BB89-8B3F-0659CC475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733" y="307139"/>
            <a:ext cx="4096124" cy="4572223"/>
          </a:xfrm>
          <a:prstGeom prst="rect">
            <a:avLst/>
          </a:prstGeom>
          <a:solidFill>
            <a:schemeClr val="accent2"/>
          </a:solidFill>
          <a:ln w="127000" cap="rnd">
            <a:solidFill>
              <a:schemeClr val="accent3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MG Bk 1 F-SA_'16_1-15 p21">
            <a:hlinkClick r:id="" action="ppaction://media"/>
            <a:extLst>
              <a:ext uri="{FF2B5EF4-FFF2-40B4-BE49-F238E27FC236}">
                <a16:creationId xmlns:a16="http://schemas.microsoft.com/office/drawing/2014/main" id="{6298468C-3858-2308-3453-83E813633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7957" y="2566467"/>
            <a:ext cx="807895" cy="742605"/>
          </a:xfrm>
          <a:prstGeom prst="rect">
            <a:avLst/>
          </a:prstGeom>
          <a:effectLst>
            <a:glow rad="139700">
              <a:schemeClr val="accent4">
                <a:lumMod val="75000"/>
                <a:alpha val="40000"/>
              </a:schemeClr>
            </a:glow>
          </a:effectLst>
        </p:spPr>
      </p:pic>
      <p:pic>
        <p:nvPicPr>
          <p:cNvPr id="12" name="Picture 6" descr="Index of /wp-content/uploads/2018/10/">
            <a:extLst>
              <a:ext uri="{FF2B5EF4-FFF2-40B4-BE49-F238E27FC236}">
                <a16:creationId xmlns:a16="http://schemas.microsoft.com/office/drawing/2014/main" id="{05AC68C5-8C80-FC12-57C8-D88A69A208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20" y="138592"/>
            <a:ext cx="1458656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A5D20DB-2A9D-FC0E-19D6-489555C229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91" t="8068" r="17731" b="8572"/>
          <a:stretch/>
        </p:blipFill>
        <p:spPr>
          <a:xfrm>
            <a:off x="476412" y="3622063"/>
            <a:ext cx="1629013" cy="138024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30236D6-B6DF-244D-994C-E3F6174EE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3630" y="3596128"/>
            <a:ext cx="1690488" cy="136007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664;p68">
            <a:extLst>
              <a:ext uri="{FF2B5EF4-FFF2-40B4-BE49-F238E27FC236}">
                <a16:creationId xmlns:a16="http://schemas.microsoft.com/office/drawing/2014/main" id="{14A7B04A-A4A1-9C92-B568-FBC29462B1F3}"/>
              </a:ext>
            </a:extLst>
          </p:cNvPr>
          <p:cNvGrpSpPr/>
          <p:nvPr/>
        </p:nvGrpSpPr>
        <p:grpSpPr>
          <a:xfrm>
            <a:off x="1782697" y="928688"/>
            <a:ext cx="4639530" cy="3465426"/>
            <a:chOff x="720010" y="1419647"/>
            <a:chExt cx="4021500" cy="3062887"/>
          </a:xfrm>
          <a:solidFill>
            <a:srgbClr val="DCB9FF"/>
          </a:solidFill>
        </p:grpSpPr>
        <p:sp>
          <p:nvSpPr>
            <p:cNvPr id="5" name="Google Shape;1665;p68">
              <a:extLst>
                <a:ext uri="{FF2B5EF4-FFF2-40B4-BE49-F238E27FC236}">
                  <a16:creationId xmlns:a16="http://schemas.microsoft.com/office/drawing/2014/main" id="{A54B89F1-59DB-55E5-AB31-F16A129BC178}"/>
                </a:ext>
              </a:extLst>
            </p:cNvPr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grp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666;p68">
              <a:extLst>
                <a:ext uri="{FF2B5EF4-FFF2-40B4-BE49-F238E27FC236}">
                  <a16:creationId xmlns:a16="http://schemas.microsoft.com/office/drawing/2014/main" id="{6DE13298-1222-7398-F99D-A07077074256}"/>
                </a:ext>
              </a:extLst>
            </p:cNvPr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grp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67;p68">
              <a:extLst>
                <a:ext uri="{FF2B5EF4-FFF2-40B4-BE49-F238E27FC236}">
                  <a16:creationId xmlns:a16="http://schemas.microsoft.com/office/drawing/2014/main" id="{E86D40CD-570C-3601-CE7F-AF7C4C1AB770}"/>
                </a:ext>
              </a:extLst>
            </p:cNvPr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grp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668;p68">
              <a:extLst>
                <a:ext uri="{FF2B5EF4-FFF2-40B4-BE49-F238E27FC236}">
                  <a16:creationId xmlns:a16="http://schemas.microsoft.com/office/drawing/2014/main" id="{E31A5C9A-466C-576C-BD40-820614E21D92}"/>
                </a:ext>
              </a:extLst>
            </p:cNvPr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grp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9" name="Google Shape;1669;p68">
              <a:extLst>
                <a:ext uri="{FF2B5EF4-FFF2-40B4-BE49-F238E27FC236}">
                  <a16:creationId xmlns:a16="http://schemas.microsoft.com/office/drawing/2014/main" id="{735788F7-51AF-88DC-FE55-4C92D04E424A}"/>
                </a:ext>
              </a:extLst>
            </p:cNvPr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grp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0E3751BD-1AC7-DAA5-76D3-327E0561E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90" b="24391"/>
          <a:stretch/>
        </p:blipFill>
        <p:spPr>
          <a:xfrm>
            <a:off x="2097741" y="1175658"/>
            <a:ext cx="4041801" cy="2335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Google Shape;632;p43">
            <a:extLst>
              <a:ext uri="{FF2B5EF4-FFF2-40B4-BE49-F238E27FC236}">
                <a16:creationId xmlns:a16="http://schemas.microsoft.com/office/drawing/2014/main" id="{83BD89CB-5E42-7EFB-15AE-A8AC7FA141AE}"/>
              </a:ext>
            </a:extLst>
          </p:cNvPr>
          <p:cNvSpPr/>
          <p:nvPr/>
        </p:nvSpPr>
        <p:spPr>
          <a:xfrm>
            <a:off x="6947634" y="570152"/>
            <a:ext cx="572700" cy="572700"/>
          </a:xfrm>
          <a:prstGeom prst="star16">
            <a:avLst>
              <a:gd name="adj" fmla="val 1424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632;p43">
            <a:extLst>
              <a:ext uri="{FF2B5EF4-FFF2-40B4-BE49-F238E27FC236}">
                <a16:creationId xmlns:a16="http://schemas.microsoft.com/office/drawing/2014/main" id="{0A47090F-8A52-5630-584B-2D977B386400}"/>
              </a:ext>
            </a:extLst>
          </p:cNvPr>
          <p:cNvSpPr/>
          <p:nvPr/>
        </p:nvSpPr>
        <p:spPr>
          <a:xfrm>
            <a:off x="984824" y="3728290"/>
            <a:ext cx="572700" cy="572700"/>
          </a:xfrm>
          <a:prstGeom prst="star16">
            <a:avLst>
              <a:gd name="adj" fmla="val 1424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0;p28">
            <a:extLst>
              <a:ext uri="{FF2B5EF4-FFF2-40B4-BE49-F238E27FC236}">
                <a16:creationId xmlns:a16="http://schemas.microsoft.com/office/drawing/2014/main" id="{8373E8B6-8B92-AD78-213A-A1AB70E4E505}"/>
              </a:ext>
            </a:extLst>
          </p:cNvPr>
          <p:cNvSpPr/>
          <p:nvPr/>
        </p:nvSpPr>
        <p:spPr>
          <a:xfrm>
            <a:off x="842746" y="3501375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0;p28">
            <a:extLst>
              <a:ext uri="{FF2B5EF4-FFF2-40B4-BE49-F238E27FC236}">
                <a16:creationId xmlns:a16="http://schemas.microsoft.com/office/drawing/2014/main" id="{4370C4F4-2E95-2AC6-4AEE-19FECF880F0E}"/>
              </a:ext>
            </a:extLst>
          </p:cNvPr>
          <p:cNvSpPr/>
          <p:nvPr/>
        </p:nvSpPr>
        <p:spPr>
          <a:xfrm>
            <a:off x="1518941" y="4185254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0;p28">
            <a:extLst>
              <a:ext uri="{FF2B5EF4-FFF2-40B4-BE49-F238E27FC236}">
                <a16:creationId xmlns:a16="http://schemas.microsoft.com/office/drawing/2014/main" id="{C14895BB-AC92-5965-1FA5-798AFC56AD51}"/>
              </a:ext>
            </a:extLst>
          </p:cNvPr>
          <p:cNvSpPr/>
          <p:nvPr/>
        </p:nvSpPr>
        <p:spPr>
          <a:xfrm>
            <a:off x="6644192" y="496918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0;p28">
            <a:extLst>
              <a:ext uri="{FF2B5EF4-FFF2-40B4-BE49-F238E27FC236}">
                <a16:creationId xmlns:a16="http://schemas.microsoft.com/office/drawing/2014/main" id="{1CB5A788-FE6D-2659-8656-158F396D26B5}"/>
              </a:ext>
            </a:extLst>
          </p:cNvPr>
          <p:cNvSpPr/>
          <p:nvPr/>
        </p:nvSpPr>
        <p:spPr>
          <a:xfrm>
            <a:off x="7389543" y="1103957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3"/>
          <p:cNvSpPr/>
          <p:nvPr/>
        </p:nvSpPr>
        <p:spPr>
          <a:xfrm rot="5400000">
            <a:off x="237376" y="369757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3"/>
          <p:cNvSpPr/>
          <p:nvPr/>
        </p:nvSpPr>
        <p:spPr>
          <a:xfrm rot="5400000">
            <a:off x="237376" y="403172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"/>
          <p:cNvSpPr/>
          <p:nvPr/>
        </p:nvSpPr>
        <p:spPr>
          <a:xfrm rot="5400000">
            <a:off x="237376" y="436587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74B46D28-CAFA-6A96-9FD6-05C870E76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3365" y="268941"/>
            <a:ext cx="4026434" cy="4610420"/>
          </a:xfrm>
          <a:prstGeom prst="rect">
            <a:avLst/>
          </a:prstGeom>
          <a:ln w="127000" cap="rnd">
            <a:solidFill>
              <a:schemeClr val="bg2">
                <a:lumMod val="9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594;p42">
            <a:extLst>
              <a:ext uri="{FF2B5EF4-FFF2-40B4-BE49-F238E27FC236}">
                <a16:creationId xmlns:a16="http://schemas.microsoft.com/office/drawing/2014/main" id="{22E65D34-CC4A-7FE9-8A4C-EDEF2C463C56}"/>
              </a:ext>
            </a:extLst>
          </p:cNvPr>
          <p:cNvSpPr txBox="1">
            <a:spLocks/>
          </p:cNvSpPr>
          <p:nvPr/>
        </p:nvSpPr>
        <p:spPr>
          <a:xfrm>
            <a:off x="794262" y="962622"/>
            <a:ext cx="3739318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Playfair Display"/>
              <a:buNone/>
              <a:defRPr sz="52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Bebas Neue"/>
              <a:buNone/>
              <a:defRPr sz="10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Bebas Neue"/>
              <a:buNone/>
              <a:defRPr sz="10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Bebas Neue"/>
              <a:buNone/>
              <a:defRPr sz="10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Bebas Neue"/>
              <a:buNone/>
              <a:defRPr sz="10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Bebas Neue"/>
              <a:buNone/>
              <a:defRPr sz="10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Bebas Neue"/>
              <a:buNone/>
              <a:defRPr sz="10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Bebas Neue"/>
              <a:buNone/>
              <a:defRPr sz="10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Bebas Neue"/>
              <a:buNone/>
              <a:defRPr sz="10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dirty="0"/>
              <a:t>Homework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E91BD1F-A37E-2BAE-DB71-E9BB3DCD7660}"/>
              </a:ext>
            </a:extLst>
          </p:cNvPr>
          <p:cNvSpPr txBox="1"/>
          <p:nvPr/>
        </p:nvSpPr>
        <p:spPr>
          <a:xfrm>
            <a:off x="1156448" y="2243529"/>
            <a:ext cx="25779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sz="1600" dirty="0"/>
              <a:t>Workbook p.(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89</a:t>
            </a:r>
            <a:r>
              <a:rPr lang="en-US" sz="1600" dirty="0"/>
              <a:t> ),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sz="1600" dirty="0"/>
              <a:t>exercise (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1241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2"/>
          <p:cNvSpPr txBox="1">
            <a:spLocks noGrp="1"/>
          </p:cNvSpPr>
          <p:nvPr>
            <p:ph type="ctrTitle"/>
          </p:nvPr>
        </p:nvSpPr>
        <p:spPr>
          <a:xfrm>
            <a:off x="1385933" y="263375"/>
            <a:ext cx="4892400" cy="11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611" name="Google Shape;611;p42"/>
          <p:cNvSpPr/>
          <p:nvPr/>
        </p:nvSpPr>
        <p:spPr>
          <a:xfrm rot="5400000">
            <a:off x="237376" y="369757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42"/>
          <p:cNvSpPr/>
          <p:nvPr/>
        </p:nvSpPr>
        <p:spPr>
          <a:xfrm rot="5400000">
            <a:off x="237376" y="403172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2"/>
          <p:cNvSpPr/>
          <p:nvPr/>
        </p:nvSpPr>
        <p:spPr>
          <a:xfrm rot="5400000">
            <a:off x="237376" y="436587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42"/>
          <p:cNvSpPr/>
          <p:nvPr/>
        </p:nvSpPr>
        <p:spPr>
          <a:xfrm>
            <a:off x="7483500" y="870000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58C9C9E-C505-A408-C8AC-0788EEF16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284" y="1636697"/>
            <a:ext cx="4679576" cy="2968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 idx="14"/>
          </p:nvPr>
        </p:nvSpPr>
        <p:spPr>
          <a:xfrm>
            <a:off x="4839768" y="1640083"/>
            <a:ext cx="696600" cy="696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title" idx="15"/>
          </p:nvPr>
        </p:nvSpPr>
        <p:spPr>
          <a:xfrm>
            <a:off x="4862820" y="3032626"/>
            <a:ext cx="696600" cy="696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title" idx="13"/>
          </p:nvPr>
        </p:nvSpPr>
        <p:spPr>
          <a:xfrm>
            <a:off x="1080574" y="3094099"/>
            <a:ext cx="696600" cy="696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title" idx="9"/>
          </p:nvPr>
        </p:nvSpPr>
        <p:spPr>
          <a:xfrm>
            <a:off x="1095942" y="1709238"/>
            <a:ext cx="696600" cy="696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65303" y="260608"/>
            <a:ext cx="455951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Lesson Objectives:</a:t>
            </a:r>
            <a:endParaRPr b="1" dirty="0"/>
          </a:p>
        </p:txBody>
      </p:sp>
      <p:sp>
        <p:nvSpPr>
          <p:cNvPr id="145" name="Google Shape;145;p27"/>
          <p:cNvSpPr txBox="1">
            <a:spLocks noGrp="1"/>
          </p:cNvSpPr>
          <p:nvPr>
            <p:ph type="title" idx="2"/>
          </p:nvPr>
        </p:nvSpPr>
        <p:spPr>
          <a:xfrm>
            <a:off x="1939707" y="1424581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>
                    <a:lumMod val="50000"/>
                  </a:schemeClr>
                </a:solidFill>
              </a:rPr>
              <a:t>Mention</a:t>
            </a:r>
            <a:endParaRPr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6" name="Google Shape;146;p27"/>
          <p:cNvSpPr txBox="1">
            <a:spLocks noGrp="1"/>
          </p:cNvSpPr>
          <p:nvPr>
            <p:ph type="title" idx="3"/>
          </p:nvPr>
        </p:nvSpPr>
        <p:spPr>
          <a:xfrm>
            <a:off x="5714144" y="1509105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2">
                    <a:lumMod val="50000"/>
                  </a:schemeClr>
                </a:solidFill>
              </a:rPr>
              <a:t>Discuss</a:t>
            </a:r>
            <a:endParaRPr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7" name="Google Shape;147;p27"/>
          <p:cNvSpPr txBox="1">
            <a:spLocks noGrp="1"/>
          </p:cNvSpPr>
          <p:nvPr>
            <p:ph type="title" idx="5"/>
          </p:nvPr>
        </p:nvSpPr>
        <p:spPr>
          <a:xfrm>
            <a:off x="1955075" y="2860076"/>
            <a:ext cx="2390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Read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8" name="Google Shape;148;p27"/>
          <p:cNvSpPr txBox="1">
            <a:spLocks noGrp="1"/>
          </p:cNvSpPr>
          <p:nvPr>
            <p:ph type="title" idx="6"/>
          </p:nvPr>
        </p:nvSpPr>
        <p:spPr>
          <a:xfrm>
            <a:off x="5775615" y="2798601"/>
            <a:ext cx="276134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75000"/>
                  </a:schemeClr>
                </a:solidFill>
              </a:rPr>
              <a:t>Answer</a:t>
            </a:r>
            <a:endParaRPr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1"/>
          </p:nvPr>
        </p:nvSpPr>
        <p:spPr>
          <a:xfrm>
            <a:off x="1801369" y="1839034"/>
            <a:ext cx="2390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some jobs and the skills needed.</a:t>
            </a:r>
          </a:p>
        </p:txBody>
      </p:sp>
      <p:sp>
        <p:nvSpPr>
          <p:cNvPr id="150" name="Google Shape;150;p27"/>
          <p:cNvSpPr txBox="1">
            <a:spLocks noGrp="1"/>
          </p:cNvSpPr>
          <p:nvPr>
            <p:ph type="subTitle" idx="4"/>
          </p:nvPr>
        </p:nvSpPr>
        <p:spPr>
          <a:xfrm>
            <a:off x="5644988" y="1839035"/>
            <a:ext cx="238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the 21</a:t>
            </a:r>
            <a:r>
              <a:rPr lang="en-US" sz="1600" baseline="30000" dirty="0"/>
              <a:t>st</a:t>
            </a:r>
            <a:r>
              <a:rPr lang="en-US" sz="1600" dirty="0"/>
              <a:t>  century skills.</a:t>
            </a:r>
          </a:p>
        </p:txBody>
      </p:sp>
      <p:sp>
        <p:nvSpPr>
          <p:cNvPr id="151" name="Google Shape;151;p27"/>
          <p:cNvSpPr txBox="1">
            <a:spLocks noGrp="1"/>
          </p:cNvSpPr>
          <p:nvPr>
            <p:ph type="subTitle" idx="7"/>
          </p:nvPr>
        </p:nvSpPr>
        <p:spPr>
          <a:xfrm>
            <a:off x="1993497" y="3182318"/>
            <a:ext cx="2390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F</a:t>
            </a:r>
            <a:r>
              <a:rPr lang="en" sz="1600" dirty="0"/>
              <a:t>or specific information</a:t>
            </a:r>
            <a:endParaRPr sz="1600" dirty="0"/>
          </a:p>
        </p:txBody>
      </p:sp>
      <p:sp>
        <p:nvSpPr>
          <p:cNvPr id="152" name="Google Shape;152;p27"/>
          <p:cNvSpPr txBox="1">
            <a:spLocks noGrp="1"/>
          </p:cNvSpPr>
          <p:nvPr>
            <p:ph type="subTitle" idx="8"/>
          </p:nvPr>
        </p:nvSpPr>
        <p:spPr>
          <a:xfrm>
            <a:off x="5698775" y="3182318"/>
            <a:ext cx="238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/>
              <a:t>Some comprehension questions coreectly</a:t>
            </a:r>
            <a:endParaRPr sz="1600" dirty="0"/>
          </a:p>
        </p:txBody>
      </p:sp>
      <p:sp>
        <p:nvSpPr>
          <p:cNvPr id="160" name="Google Shape;160;p27"/>
          <p:cNvSpPr/>
          <p:nvPr/>
        </p:nvSpPr>
        <p:spPr>
          <a:xfrm>
            <a:off x="7179852" y="364134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rgbClr val="CC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1" name="Google Shape;161;p27"/>
          <p:cNvSpPr/>
          <p:nvPr/>
        </p:nvSpPr>
        <p:spPr>
          <a:xfrm>
            <a:off x="237375" y="4365875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0;p27">
            <a:extLst>
              <a:ext uri="{FF2B5EF4-FFF2-40B4-BE49-F238E27FC236}">
                <a16:creationId xmlns:a16="http://schemas.microsoft.com/office/drawing/2014/main" id="{C8B84DB7-3111-BAAD-46D6-7D1079EBD8DF}"/>
              </a:ext>
            </a:extLst>
          </p:cNvPr>
          <p:cNvSpPr/>
          <p:nvPr/>
        </p:nvSpPr>
        <p:spPr>
          <a:xfrm>
            <a:off x="8069919" y="985261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0;p27">
            <a:extLst>
              <a:ext uri="{FF2B5EF4-FFF2-40B4-BE49-F238E27FC236}">
                <a16:creationId xmlns:a16="http://schemas.microsoft.com/office/drawing/2014/main" id="{0E53A28F-9014-D66E-D58E-350E3C325702}"/>
              </a:ext>
            </a:extLst>
          </p:cNvPr>
          <p:cNvSpPr/>
          <p:nvPr/>
        </p:nvSpPr>
        <p:spPr>
          <a:xfrm>
            <a:off x="7954659" y="232225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60;p27">
            <a:extLst>
              <a:ext uri="{FF2B5EF4-FFF2-40B4-BE49-F238E27FC236}">
                <a16:creationId xmlns:a16="http://schemas.microsoft.com/office/drawing/2014/main" id="{CB2331F4-F9CA-C135-2792-CE485C1B6D64}"/>
              </a:ext>
            </a:extLst>
          </p:cNvPr>
          <p:cNvSpPr/>
          <p:nvPr/>
        </p:nvSpPr>
        <p:spPr>
          <a:xfrm>
            <a:off x="8584749" y="4012769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60;p27">
            <a:extLst>
              <a:ext uri="{FF2B5EF4-FFF2-40B4-BE49-F238E27FC236}">
                <a16:creationId xmlns:a16="http://schemas.microsoft.com/office/drawing/2014/main" id="{5CA36376-60F5-2F92-FA46-B57D777AEDD4}"/>
              </a:ext>
            </a:extLst>
          </p:cNvPr>
          <p:cNvSpPr/>
          <p:nvPr/>
        </p:nvSpPr>
        <p:spPr>
          <a:xfrm>
            <a:off x="7224675" y="4627492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60;p27">
            <a:extLst>
              <a:ext uri="{FF2B5EF4-FFF2-40B4-BE49-F238E27FC236}">
                <a16:creationId xmlns:a16="http://schemas.microsoft.com/office/drawing/2014/main" id="{FEA063F4-7952-6B56-EE99-6DD46627CF3A}"/>
              </a:ext>
            </a:extLst>
          </p:cNvPr>
          <p:cNvSpPr/>
          <p:nvPr/>
        </p:nvSpPr>
        <p:spPr>
          <a:xfrm>
            <a:off x="8077603" y="4558337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rgbClr val="CC9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92DD70B-9B6D-8621-35B5-BCFE2D95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10" y="2471341"/>
            <a:ext cx="2180705" cy="230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C6C02F6B-A113-1404-6FB5-D1045FB64255}"/>
              </a:ext>
            </a:extLst>
          </p:cNvPr>
          <p:cNvSpPr/>
          <p:nvPr/>
        </p:nvSpPr>
        <p:spPr>
          <a:xfrm>
            <a:off x="5994399" y="668867"/>
            <a:ext cx="2954867" cy="1532466"/>
          </a:xfrm>
          <a:prstGeom prst="cloudCallout">
            <a:avLst>
              <a:gd name="adj1" fmla="val -2160"/>
              <a:gd name="adj2" fmla="val 90203"/>
            </a:avLst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endParaRPr lang="en-US" sz="1800" b="1" dirty="0">
              <a:latin typeface="Amasis MT Pro" panose="02040504050005020304" pitchFamily="18" charset="0"/>
            </a:endParaRPr>
          </a:p>
          <a:p>
            <a:pPr lvl="1" algn="ctr"/>
            <a:r>
              <a:rPr lang="en-US" sz="1800" b="1" dirty="0">
                <a:latin typeface="Amasis MT Pro" panose="02040504050005020304" pitchFamily="18" charset="0"/>
              </a:rPr>
              <a:t>Do you know any unusual jobs ?</a:t>
            </a:r>
          </a:p>
          <a:p>
            <a:pPr lvl="1" algn="ctr"/>
            <a:endParaRPr lang="ar-SA" sz="1600" b="1" dirty="0">
              <a:latin typeface="Amasis MT Pro" panose="02040504050005020304" pitchFamily="18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8BA9502-8689-657F-681A-4DC4F4E0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1" y="169333"/>
            <a:ext cx="2584450" cy="1388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4CECFFE-16DF-31F9-5425-4CD1A353E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03" y="1844674"/>
            <a:ext cx="2524125" cy="155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853DE60-ABE1-E60A-C998-52367AF474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111"/>
          <a:stretch/>
        </p:blipFill>
        <p:spPr>
          <a:xfrm>
            <a:off x="3354388" y="524934"/>
            <a:ext cx="2462212" cy="162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DA307F3-55D8-8BF6-C1F5-C79453A29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417" y="2597678"/>
            <a:ext cx="2628900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3725433-C439-B767-91F7-49E460471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00" y="3659717"/>
            <a:ext cx="2413000" cy="1344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he photo shows">
            <a:extLst>
              <a:ext uri="{FF2B5EF4-FFF2-40B4-BE49-F238E27FC236}">
                <a16:creationId xmlns:a16="http://schemas.microsoft.com/office/drawing/2014/main" id="{3BC3A2C6-A658-9031-394B-80C605871D5D}"/>
              </a:ext>
            </a:extLst>
          </p:cNvPr>
          <p:cNvSpPr/>
          <p:nvPr/>
        </p:nvSpPr>
        <p:spPr>
          <a:xfrm>
            <a:off x="83339" y="1034029"/>
            <a:ext cx="2160328" cy="374571"/>
          </a:xfrm>
          <a:prstGeom prst="roundRect">
            <a:avLst/>
          </a:prstGeom>
          <a:solidFill>
            <a:srgbClr val="C383BB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Furniture tester</a:t>
            </a:r>
          </a:p>
        </p:txBody>
      </p:sp>
      <p:sp>
        <p:nvSpPr>
          <p:cNvPr id="15" name="the photo shows">
            <a:extLst>
              <a:ext uri="{FF2B5EF4-FFF2-40B4-BE49-F238E27FC236}">
                <a16:creationId xmlns:a16="http://schemas.microsoft.com/office/drawing/2014/main" id="{FA973D13-0360-12F3-9166-F8AD2DC23EB2}"/>
              </a:ext>
            </a:extLst>
          </p:cNvPr>
          <p:cNvSpPr/>
          <p:nvPr/>
        </p:nvSpPr>
        <p:spPr>
          <a:xfrm>
            <a:off x="3503872" y="1948428"/>
            <a:ext cx="2160328" cy="374571"/>
          </a:xfrm>
          <a:prstGeom prst="roundRect">
            <a:avLst/>
          </a:prstGeom>
          <a:solidFill>
            <a:srgbClr val="C383BB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tea tester</a:t>
            </a:r>
          </a:p>
        </p:txBody>
      </p:sp>
      <p:sp>
        <p:nvSpPr>
          <p:cNvPr id="16" name="the photo shows">
            <a:extLst>
              <a:ext uri="{FF2B5EF4-FFF2-40B4-BE49-F238E27FC236}">
                <a16:creationId xmlns:a16="http://schemas.microsoft.com/office/drawing/2014/main" id="{63B62A43-2C39-4A84-528D-499084C1A70C}"/>
              </a:ext>
            </a:extLst>
          </p:cNvPr>
          <p:cNvSpPr/>
          <p:nvPr/>
        </p:nvSpPr>
        <p:spPr>
          <a:xfrm>
            <a:off x="101600" y="2913629"/>
            <a:ext cx="1862667" cy="374571"/>
          </a:xfrm>
          <a:prstGeom prst="roundRect">
            <a:avLst/>
          </a:prstGeom>
          <a:solidFill>
            <a:srgbClr val="C383BB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Train pusher</a:t>
            </a:r>
          </a:p>
        </p:txBody>
      </p:sp>
      <p:sp>
        <p:nvSpPr>
          <p:cNvPr id="17" name="the photo shows">
            <a:extLst>
              <a:ext uri="{FF2B5EF4-FFF2-40B4-BE49-F238E27FC236}">
                <a16:creationId xmlns:a16="http://schemas.microsoft.com/office/drawing/2014/main" id="{4C64DAB2-616E-172E-0962-A6422AB00F56}"/>
              </a:ext>
            </a:extLst>
          </p:cNvPr>
          <p:cNvSpPr/>
          <p:nvPr/>
        </p:nvSpPr>
        <p:spPr>
          <a:xfrm>
            <a:off x="1998134" y="4479961"/>
            <a:ext cx="2624667" cy="374571"/>
          </a:xfrm>
          <a:prstGeom prst="roundRect">
            <a:avLst/>
          </a:prstGeom>
          <a:solidFill>
            <a:srgbClr val="C383BB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professional sleeper</a:t>
            </a:r>
          </a:p>
        </p:txBody>
      </p:sp>
      <p:sp>
        <p:nvSpPr>
          <p:cNvPr id="18" name="the photo shows">
            <a:extLst>
              <a:ext uri="{FF2B5EF4-FFF2-40B4-BE49-F238E27FC236}">
                <a16:creationId xmlns:a16="http://schemas.microsoft.com/office/drawing/2014/main" id="{B7A7936D-6198-02F4-D56E-017078D8E084}"/>
              </a:ext>
            </a:extLst>
          </p:cNvPr>
          <p:cNvSpPr/>
          <p:nvPr/>
        </p:nvSpPr>
        <p:spPr>
          <a:xfrm>
            <a:off x="2861734" y="3777228"/>
            <a:ext cx="2624667" cy="374571"/>
          </a:xfrm>
          <a:prstGeom prst="roundRect">
            <a:avLst/>
          </a:prstGeom>
          <a:solidFill>
            <a:srgbClr val="C383BB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professional mourner</a:t>
            </a:r>
          </a:p>
        </p:txBody>
      </p:sp>
      <p:sp>
        <p:nvSpPr>
          <p:cNvPr id="19" name="Google Shape;801;p72">
            <a:extLst>
              <a:ext uri="{FF2B5EF4-FFF2-40B4-BE49-F238E27FC236}">
                <a16:creationId xmlns:a16="http://schemas.microsoft.com/office/drawing/2014/main" id="{710362A1-00FC-23D0-505A-2EF75F03C2AB}"/>
              </a:ext>
            </a:extLst>
          </p:cNvPr>
          <p:cNvSpPr/>
          <p:nvPr/>
        </p:nvSpPr>
        <p:spPr>
          <a:xfrm>
            <a:off x="6467176" y="155447"/>
            <a:ext cx="2151891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Warm Up</a:t>
            </a:r>
            <a:endParaRPr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id="{CB652908-ACD3-4359-6A65-1846755D5CB8}"/>
              </a:ext>
            </a:extLst>
          </p:cNvPr>
          <p:cNvSpPr/>
          <p:nvPr/>
        </p:nvSpPr>
        <p:spPr>
          <a:xfrm>
            <a:off x="6002865" y="694267"/>
            <a:ext cx="2954867" cy="1532466"/>
          </a:xfrm>
          <a:prstGeom prst="cloudCallout">
            <a:avLst>
              <a:gd name="adj1" fmla="val -2160"/>
              <a:gd name="adj2" fmla="val 90203"/>
            </a:avLst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endParaRPr lang="en-US" sz="1800" b="1" dirty="0">
              <a:latin typeface="Amasis MT Pro" panose="02040504050005020304" pitchFamily="18" charset="0"/>
            </a:endParaRPr>
          </a:p>
          <a:p>
            <a:pPr lvl="1" algn="ctr"/>
            <a:r>
              <a:rPr lang="en-US" sz="1800" b="1" dirty="0">
                <a:latin typeface="Amasis MT Pro" panose="02040504050005020304" pitchFamily="18" charset="0"/>
              </a:rPr>
              <a:t>Can you guess the jobs in these pictures ?</a:t>
            </a:r>
          </a:p>
          <a:p>
            <a:pPr lvl="1" algn="ctr"/>
            <a:endParaRPr lang="ar-SA" sz="1600" b="1" dirty="0">
              <a:latin typeface="Amasis MT Pro" panose="020405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Clown Doctors - TIN Arts">
            <a:extLst>
              <a:ext uri="{FF2B5EF4-FFF2-40B4-BE49-F238E27FC236}">
                <a16:creationId xmlns:a16="http://schemas.microsoft.com/office/drawing/2014/main" id="{BAF09C07-C58F-BBAD-AE15-77991816B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5" y="575734"/>
            <a:ext cx="4258735" cy="2700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21C9076-AC82-5D13-E426-F5E5E6A62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10" y="2835408"/>
            <a:ext cx="2180705" cy="230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F3397589-D6CF-EDE9-EC35-72790C2C4C1D}"/>
              </a:ext>
            </a:extLst>
          </p:cNvPr>
          <p:cNvSpPr/>
          <p:nvPr/>
        </p:nvSpPr>
        <p:spPr>
          <a:xfrm>
            <a:off x="5050260" y="812800"/>
            <a:ext cx="3958273" cy="1388533"/>
          </a:xfrm>
          <a:prstGeom prst="cloudCallout">
            <a:avLst>
              <a:gd name="adj1" fmla="val 16775"/>
              <a:gd name="adj2" fmla="val 80018"/>
            </a:avLst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en-US" sz="1800" b="1" dirty="0">
                <a:latin typeface="Amasis MT Pro" panose="02040504050005020304" pitchFamily="18" charset="0"/>
              </a:rPr>
              <a:t>Can you guess their job?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6" name="the photo shows">
            <a:extLst>
              <a:ext uri="{FF2B5EF4-FFF2-40B4-BE49-F238E27FC236}">
                <a16:creationId xmlns:a16="http://schemas.microsoft.com/office/drawing/2014/main" id="{8DB90308-1043-E54E-228E-BC41A646AE40}"/>
              </a:ext>
            </a:extLst>
          </p:cNvPr>
          <p:cNvSpPr/>
          <p:nvPr/>
        </p:nvSpPr>
        <p:spPr>
          <a:xfrm>
            <a:off x="184939" y="3006762"/>
            <a:ext cx="2691944" cy="476726"/>
          </a:xfrm>
          <a:prstGeom prst="roundRect">
            <a:avLst/>
          </a:prstGeom>
          <a:solidFill>
            <a:srgbClr val="C383BB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hospital clown!!</a:t>
            </a: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012A4FD6-14D2-C0B7-CA75-7553BD9A1EEC}"/>
              </a:ext>
            </a:extLst>
          </p:cNvPr>
          <p:cNvSpPr/>
          <p:nvPr/>
        </p:nvSpPr>
        <p:spPr>
          <a:xfrm>
            <a:off x="5058727" y="812800"/>
            <a:ext cx="3958273" cy="1388533"/>
          </a:xfrm>
          <a:prstGeom prst="cloudCallout">
            <a:avLst>
              <a:gd name="adj1" fmla="val 16775"/>
              <a:gd name="adj2" fmla="val 80018"/>
            </a:avLst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en-US" sz="1800" b="1" dirty="0">
                <a:latin typeface="Amasis MT Pro" panose="02040504050005020304" pitchFamily="18" charset="0"/>
              </a:rPr>
              <a:t>What are they doing?</a:t>
            </a:r>
            <a:endParaRPr lang="ar-SA" sz="1600" b="1" dirty="0">
              <a:latin typeface="Amasis MT Pro" panose="02040504050005020304" pitchFamily="18" charset="0"/>
            </a:endParaRPr>
          </a:p>
        </p:txBody>
      </p:sp>
      <p:sp>
        <p:nvSpPr>
          <p:cNvPr id="8" name="the photo shows">
            <a:extLst>
              <a:ext uri="{FF2B5EF4-FFF2-40B4-BE49-F238E27FC236}">
                <a16:creationId xmlns:a16="http://schemas.microsoft.com/office/drawing/2014/main" id="{EF9766A8-8A14-23CD-0BF7-6A88F0981FCC}"/>
              </a:ext>
            </a:extLst>
          </p:cNvPr>
          <p:cNvSpPr/>
          <p:nvPr/>
        </p:nvSpPr>
        <p:spPr>
          <a:xfrm>
            <a:off x="438937" y="3751829"/>
            <a:ext cx="6232795" cy="8512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hospital clown visits sick children in the 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hospital and makes them laugh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>
            <a:spLocks noGrp="1"/>
          </p:cNvSpPr>
          <p:nvPr>
            <p:ph type="title"/>
          </p:nvPr>
        </p:nvSpPr>
        <p:spPr>
          <a:xfrm>
            <a:off x="3791375" y="1880697"/>
            <a:ext cx="3362959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Open </a:t>
            </a:r>
            <a:endParaRPr sz="6600" b="1" dirty="0"/>
          </a:p>
        </p:txBody>
      </p:sp>
      <p:sp>
        <p:nvSpPr>
          <p:cNvPr id="176" name="Google Shape;176;p29"/>
          <p:cNvSpPr txBox="1">
            <a:spLocks noGrp="1"/>
          </p:cNvSpPr>
          <p:nvPr>
            <p:ph type="subTitle" idx="1"/>
          </p:nvPr>
        </p:nvSpPr>
        <p:spPr>
          <a:xfrm>
            <a:off x="3379171" y="2807163"/>
            <a:ext cx="4343400" cy="5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/>
              <a:t>B</a:t>
            </a:r>
            <a:r>
              <a:rPr lang="en" sz="2000" dirty="0"/>
              <a:t>ook , p</a:t>
            </a:r>
            <a:r>
              <a:rPr lang="en" sz="2000" b="1" dirty="0">
                <a:solidFill>
                  <a:schemeClr val="accent4">
                    <a:lumMod val="50000"/>
                  </a:schemeClr>
                </a:solidFill>
              </a:rPr>
              <a:t>(20)</a:t>
            </a:r>
            <a:endParaRPr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0" name="Google Shape;180;p29"/>
          <p:cNvSpPr/>
          <p:nvPr/>
        </p:nvSpPr>
        <p:spPr>
          <a:xfrm>
            <a:off x="6803699" y="946200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80;p29">
            <a:extLst>
              <a:ext uri="{FF2B5EF4-FFF2-40B4-BE49-F238E27FC236}">
                <a16:creationId xmlns:a16="http://schemas.microsoft.com/office/drawing/2014/main" id="{41235803-49CD-494E-E030-94BD864F7D7D}"/>
              </a:ext>
            </a:extLst>
          </p:cNvPr>
          <p:cNvSpPr/>
          <p:nvPr/>
        </p:nvSpPr>
        <p:spPr>
          <a:xfrm>
            <a:off x="7201633" y="1191733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80;p29">
            <a:extLst>
              <a:ext uri="{FF2B5EF4-FFF2-40B4-BE49-F238E27FC236}">
                <a16:creationId xmlns:a16="http://schemas.microsoft.com/office/drawing/2014/main" id="{192CE0E0-CDA0-6F76-4AA1-7E5CC41D6268}"/>
              </a:ext>
            </a:extLst>
          </p:cNvPr>
          <p:cNvSpPr/>
          <p:nvPr/>
        </p:nvSpPr>
        <p:spPr>
          <a:xfrm>
            <a:off x="7032300" y="1555800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399FBA06-50B6-9615-D6E5-D51ADF497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64" y="745068"/>
            <a:ext cx="3221636" cy="3708400"/>
          </a:xfrm>
          <a:prstGeom prst="rect">
            <a:avLst/>
          </a:prstGeom>
          <a:ln w="127000" cap="rnd">
            <a:solidFill>
              <a:schemeClr val="bg1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3"/>
          <p:cNvSpPr/>
          <p:nvPr/>
        </p:nvSpPr>
        <p:spPr>
          <a:xfrm rot="5400000">
            <a:off x="237376" y="369757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3"/>
          <p:cNvSpPr/>
          <p:nvPr/>
        </p:nvSpPr>
        <p:spPr>
          <a:xfrm rot="5400000">
            <a:off x="237376" y="403172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"/>
          <p:cNvSpPr/>
          <p:nvPr/>
        </p:nvSpPr>
        <p:spPr>
          <a:xfrm rot="5400000">
            <a:off x="237376" y="4365876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Picture 2" descr="Text&#10;&#10;Description automatically generated">
            <a:extLst>
              <a:ext uri="{FF2B5EF4-FFF2-40B4-BE49-F238E27FC236}">
                <a16:creationId xmlns:a16="http://schemas.microsoft.com/office/drawing/2014/main" id="{B9405141-2473-C562-B06D-FDBBFE247F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7" b="-1301"/>
          <a:stretch/>
        </p:blipFill>
        <p:spPr>
          <a:xfrm>
            <a:off x="4528245" y="199000"/>
            <a:ext cx="4349440" cy="4702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0497122-3687-2FEB-C86E-F254B38EB568}"/>
              </a:ext>
            </a:extLst>
          </p:cNvPr>
          <p:cNvSpPr txBox="1"/>
          <p:nvPr/>
        </p:nvSpPr>
        <p:spPr>
          <a:xfrm>
            <a:off x="474134" y="1436298"/>
            <a:ext cx="3444584" cy="603428"/>
          </a:xfrm>
          <a:prstGeom prst="wedgeRoundRectCallout">
            <a:avLst>
              <a:gd name="adj1" fmla="val 60508"/>
              <a:gd name="adj2" fmla="val 24366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1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What’s the title of the text ?</a:t>
            </a:r>
          </a:p>
          <a:p>
            <a:endParaRPr lang="en-US" sz="3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B1A3E3E8-A056-2D57-5671-F2E8CA501E34}"/>
              </a:ext>
            </a:extLst>
          </p:cNvPr>
          <p:cNvSpPr/>
          <p:nvPr/>
        </p:nvSpPr>
        <p:spPr>
          <a:xfrm>
            <a:off x="4582942" y="779765"/>
            <a:ext cx="2278900" cy="41894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6A58F96B-E6E7-41DC-3B56-BCC352FFF37A}"/>
              </a:ext>
            </a:extLst>
          </p:cNvPr>
          <p:cNvSpPr/>
          <p:nvPr/>
        </p:nvSpPr>
        <p:spPr>
          <a:xfrm>
            <a:off x="4360335" y="1483540"/>
            <a:ext cx="344239" cy="30684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288" name="شكل بيضاوي 287">
            <a:extLst>
              <a:ext uri="{FF2B5EF4-FFF2-40B4-BE49-F238E27FC236}">
                <a16:creationId xmlns:a16="http://schemas.microsoft.com/office/drawing/2014/main" id="{92102493-1AF8-592B-8CE0-632BFC2B33EC}"/>
              </a:ext>
            </a:extLst>
          </p:cNvPr>
          <p:cNvSpPr/>
          <p:nvPr/>
        </p:nvSpPr>
        <p:spPr>
          <a:xfrm>
            <a:off x="5665340" y="3142012"/>
            <a:ext cx="344239" cy="30684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290" name="شكل بيضاوي 289">
            <a:extLst>
              <a:ext uri="{FF2B5EF4-FFF2-40B4-BE49-F238E27FC236}">
                <a16:creationId xmlns:a16="http://schemas.microsoft.com/office/drawing/2014/main" id="{FC53094D-9B61-6417-AB77-09879C7FCC40}"/>
              </a:ext>
            </a:extLst>
          </p:cNvPr>
          <p:cNvSpPr/>
          <p:nvPr/>
        </p:nvSpPr>
        <p:spPr>
          <a:xfrm>
            <a:off x="5673025" y="1497628"/>
            <a:ext cx="344239" cy="30684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291" name="مربع نص 290">
            <a:extLst>
              <a:ext uri="{FF2B5EF4-FFF2-40B4-BE49-F238E27FC236}">
                <a16:creationId xmlns:a16="http://schemas.microsoft.com/office/drawing/2014/main" id="{F320B070-D4E4-0A6E-79CA-59F947A20642}"/>
              </a:ext>
            </a:extLst>
          </p:cNvPr>
          <p:cNvSpPr txBox="1"/>
          <p:nvPr/>
        </p:nvSpPr>
        <p:spPr>
          <a:xfrm>
            <a:off x="402698" y="2428108"/>
            <a:ext cx="3564113" cy="603428"/>
          </a:xfrm>
          <a:prstGeom prst="wedgeRoundRectCallout">
            <a:avLst>
              <a:gd name="adj1" fmla="val 60508"/>
              <a:gd name="adj2" fmla="val 24366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1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How many subtitles are there ?</a:t>
            </a:r>
          </a:p>
          <a:p>
            <a:endParaRPr lang="en-US" sz="3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2" name="مربع نص 291">
            <a:extLst>
              <a:ext uri="{FF2B5EF4-FFF2-40B4-BE49-F238E27FC236}">
                <a16:creationId xmlns:a16="http://schemas.microsoft.com/office/drawing/2014/main" id="{B42EC8F0-0BFE-A357-6F6D-6F070C9DF76A}"/>
              </a:ext>
            </a:extLst>
          </p:cNvPr>
          <p:cNvSpPr txBox="1"/>
          <p:nvPr/>
        </p:nvSpPr>
        <p:spPr>
          <a:xfrm>
            <a:off x="453783" y="3562144"/>
            <a:ext cx="3564113" cy="603428"/>
          </a:xfrm>
          <a:prstGeom prst="wedgeRoundRectCallout">
            <a:avLst>
              <a:gd name="adj1" fmla="val 60508"/>
              <a:gd name="adj2" fmla="val 24366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endParaRPr lang="en-US" sz="1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What is the title of each one?</a:t>
            </a:r>
          </a:p>
          <a:p>
            <a:endParaRPr lang="en-US" sz="3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4" name="مستطيل: زوايا مستديرة 26">
            <a:extLst>
              <a:ext uri="{FF2B5EF4-FFF2-40B4-BE49-F238E27FC236}">
                <a16:creationId xmlns:a16="http://schemas.microsoft.com/office/drawing/2014/main" id="{A515D6D1-F988-38E8-8A6F-4B91132C6444}"/>
              </a:ext>
            </a:extLst>
          </p:cNvPr>
          <p:cNvSpPr/>
          <p:nvPr/>
        </p:nvSpPr>
        <p:spPr>
          <a:xfrm>
            <a:off x="4740038" y="1531070"/>
            <a:ext cx="585496" cy="153797"/>
          </a:xfrm>
          <a:prstGeom prst="roundRect">
            <a:avLst/>
          </a:prstGeom>
          <a:solidFill>
            <a:schemeClr val="accent4">
              <a:lumMod val="9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95" name="مستطيل: زوايا مستديرة 26">
            <a:extLst>
              <a:ext uri="{FF2B5EF4-FFF2-40B4-BE49-F238E27FC236}">
                <a16:creationId xmlns:a16="http://schemas.microsoft.com/office/drawing/2014/main" id="{339C289F-D00F-3EEE-4E64-7D9F534971C3}"/>
              </a:ext>
            </a:extLst>
          </p:cNvPr>
          <p:cNvSpPr/>
          <p:nvPr/>
        </p:nvSpPr>
        <p:spPr>
          <a:xfrm>
            <a:off x="6077771" y="1522603"/>
            <a:ext cx="585496" cy="153797"/>
          </a:xfrm>
          <a:prstGeom prst="roundRect">
            <a:avLst/>
          </a:prstGeom>
          <a:solidFill>
            <a:schemeClr val="accent4">
              <a:lumMod val="9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96" name="مستطيل: زوايا مستديرة 26">
            <a:extLst>
              <a:ext uri="{FF2B5EF4-FFF2-40B4-BE49-F238E27FC236}">
                <a16:creationId xmlns:a16="http://schemas.microsoft.com/office/drawing/2014/main" id="{B560239E-E9E3-8F2F-5DC2-335ECAF64CB9}"/>
              </a:ext>
            </a:extLst>
          </p:cNvPr>
          <p:cNvSpPr/>
          <p:nvPr/>
        </p:nvSpPr>
        <p:spPr>
          <a:xfrm>
            <a:off x="6086237" y="3292137"/>
            <a:ext cx="754829" cy="136863"/>
          </a:xfrm>
          <a:prstGeom prst="roundRect">
            <a:avLst/>
          </a:prstGeom>
          <a:solidFill>
            <a:schemeClr val="accent4">
              <a:lumMod val="9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2050" name="Picture 2" descr="Career Opportunities – National Association for Court Management">
            <a:extLst>
              <a:ext uri="{FF2B5EF4-FFF2-40B4-BE49-F238E27FC236}">
                <a16:creationId xmlns:a16="http://schemas.microsoft.com/office/drawing/2014/main" id="{E1E7E0E8-9A2D-19A8-B9CB-18E607CC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7" y="-95250"/>
            <a:ext cx="3716867" cy="13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288" grpId="0" animBg="1"/>
      <p:bldP spid="290" grpId="0" animBg="1"/>
      <p:bldP spid="291" grpId="0" animBg="1"/>
      <p:bldP spid="292" grpId="0" animBg="1"/>
      <p:bldP spid="294" grpId="0" animBg="1"/>
      <p:bldP spid="295" grpId="0" animBg="1"/>
      <p:bldP spid="2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/>
        </p:nvSpPr>
        <p:spPr>
          <a:xfrm>
            <a:off x="1266499" y="179717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rgbClr val="E8D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431F9B3-4D90-328A-79B4-47C157BCDC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36" t="29579" r="23110" b="37852"/>
          <a:stretch/>
        </p:blipFill>
        <p:spPr>
          <a:xfrm>
            <a:off x="837560" y="806824"/>
            <a:ext cx="7491933" cy="1728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MG Bk 1 F-SA_'16_1-14">
            <a:hlinkClick r:id="" action="ppaction://media"/>
            <a:extLst>
              <a:ext uri="{FF2B5EF4-FFF2-40B4-BE49-F238E27FC236}">
                <a16:creationId xmlns:a16="http://schemas.microsoft.com/office/drawing/2014/main" id="{126A2F0D-3D87-C6C9-C17E-C226E20A1D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036.0625"/>
                </p14:media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54051" y="968187"/>
            <a:ext cx="810263" cy="74535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2" name="Google Shape;180;p29">
            <a:extLst>
              <a:ext uri="{FF2B5EF4-FFF2-40B4-BE49-F238E27FC236}">
                <a16:creationId xmlns:a16="http://schemas.microsoft.com/office/drawing/2014/main" id="{514880B7-AAB5-BC06-9678-A5657634E990}"/>
              </a:ext>
            </a:extLst>
          </p:cNvPr>
          <p:cNvSpPr/>
          <p:nvPr/>
        </p:nvSpPr>
        <p:spPr>
          <a:xfrm>
            <a:off x="1418899" y="332117"/>
            <a:ext cx="242700" cy="242700"/>
          </a:xfrm>
          <a:prstGeom prst="star7">
            <a:avLst>
              <a:gd name="adj" fmla="val 19980"/>
              <a:gd name="hf" fmla="val 102572"/>
              <a:gd name="vf" fmla="val 10521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5C5B80-BB7B-9160-FF29-49337A186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10" y="2835408"/>
            <a:ext cx="2180705" cy="230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67ECD971-C51E-C948-C755-E3D09300A83C}"/>
              </a:ext>
            </a:extLst>
          </p:cNvPr>
          <p:cNvSpPr/>
          <p:nvPr/>
        </p:nvSpPr>
        <p:spPr>
          <a:xfrm>
            <a:off x="1206393" y="2858459"/>
            <a:ext cx="5171353" cy="1552175"/>
          </a:xfrm>
          <a:prstGeom prst="cloudCallout">
            <a:avLst>
              <a:gd name="adj1" fmla="val 66607"/>
              <a:gd name="adj2" fmla="val -12350"/>
            </a:avLst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en-US" sz="1600" dirty="0"/>
              <a:t>We are going to read about three people with </a:t>
            </a:r>
            <a:r>
              <a:rPr lang="en-US" sz="1800" b="1" dirty="0"/>
              <a:t>unusual jobs. </a:t>
            </a:r>
          </a:p>
          <a:p>
            <a:pPr lvl="1" algn="ctr"/>
            <a:r>
              <a:rPr lang="en-US" sz="1600" dirty="0"/>
              <a:t>scan for facts about each person</a:t>
            </a:r>
            <a:r>
              <a:rPr lang="en-US" dirty="0"/>
              <a:t>.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023912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9D6ACB2-5400-3B32-303C-5C77FBDF948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" y="0"/>
            <a:ext cx="5535318" cy="695538"/>
          </a:xfrm>
          <a:prstGeom prst="rect">
            <a:avLst/>
          </a:prstGeom>
        </p:spPr>
      </p:pic>
      <p:pic>
        <p:nvPicPr>
          <p:cNvPr id="5" name="MG Bk 1 F-SA_'16_1-14">
            <a:hlinkClick r:id="" action="ppaction://media"/>
            <a:extLst>
              <a:ext uri="{FF2B5EF4-FFF2-40B4-BE49-F238E27FC236}">
                <a16:creationId xmlns:a16="http://schemas.microsoft.com/office/drawing/2014/main" id="{D806EC4F-6D19-5641-37D9-BDDBD0CED6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950.0625"/>
                </p14:media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99510" y="1129551"/>
            <a:ext cx="810263" cy="74535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9C565CB-D5AF-41CA-6288-1E60020ACC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58" t="23604" r="58908" b="6032"/>
          <a:stretch/>
        </p:blipFill>
        <p:spPr>
          <a:xfrm>
            <a:off x="3619180" y="276626"/>
            <a:ext cx="3042879" cy="458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3823D8D-DA81-C831-FF7A-E6114F7ECE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62" t="8365" r="9641" b="12790"/>
          <a:stretch/>
        </p:blipFill>
        <p:spPr>
          <a:xfrm>
            <a:off x="6531428" y="2243738"/>
            <a:ext cx="2458894" cy="1475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8D1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BD4A7C5-6BED-F900-9FC6-73D5EA0AAF47}"/>
              </a:ext>
            </a:extLst>
          </p:cNvPr>
          <p:cNvSpPr txBox="1"/>
          <p:nvPr/>
        </p:nvSpPr>
        <p:spPr>
          <a:xfrm>
            <a:off x="222837" y="927232"/>
            <a:ext cx="3050562" cy="600378"/>
          </a:xfrm>
          <a:prstGeom prst="wedgeRoundRectCallout">
            <a:avLst>
              <a:gd name="adj1" fmla="val 60508"/>
              <a:gd name="adj2" fmla="val 24366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What is the person’s name?</a:t>
            </a:r>
          </a:p>
          <a:p>
            <a:endParaRPr lang="ar-SA" sz="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ED22E-791C-2FE1-2DD1-EC3F371BD996}"/>
              </a:ext>
            </a:extLst>
          </p:cNvPr>
          <p:cNvSpPr txBox="1"/>
          <p:nvPr/>
        </p:nvSpPr>
        <p:spPr>
          <a:xfrm>
            <a:off x="261257" y="1602144"/>
            <a:ext cx="3019826" cy="460268"/>
          </a:xfrm>
          <a:prstGeom prst="wedgeRoundRectCallout">
            <a:avLst>
              <a:gd name="adj1" fmla="val 57776"/>
              <a:gd name="adj2" fmla="val 20668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Salim </a:t>
            </a:r>
            <a:r>
              <a:rPr lang="en-US" sz="1600" dirty="0" err="1">
                <a:solidFill>
                  <a:schemeClr val="tx1"/>
                </a:solidFill>
              </a:rPr>
              <a:t>Saif</a:t>
            </a:r>
            <a:endParaRPr lang="ar-SA" sz="400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99454FD-89B7-344D-438F-396C83B2C910}"/>
              </a:ext>
            </a:extLst>
          </p:cNvPr>
          <p:cNvSpPr txBox="1"/>
          <p:nvPr/>
        </p:nvSpPr>
        <p:spPr>
          <a:xfrm>
            <a:off x="213872" y="2301393"/>
            <a:ext cx="3050562" cy="460268"/>
          </a:xfrm>
          <a:prstGeom prst="wedgeRoundRectCallout">
            <a:avLst>
              <a:gd name="adj1" fmla="val 60508"/>
              <a:gd name="adj2" fmla="val 24366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Where does he work?</a:t>
            </a:r>
            <a:endParaRPr lang="ar-SA" sz="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003DD90-EF6E-E18E-6B7E-489BDD40A371}"/>
              </a:ext>
            </a:extLst>
          </p:cNvPr>
          <p:cNvSpPr txBox="1"/>
          <p:nvPr/>
        </p:nvSpPr>
        <p:spPr>
          <a:xfrm>
            <a:off x="298397" y="2830309"/>
            <a:ext cx="3019826" cy="460268"/>
          </a:xfrm>
          <a:prstGeom prst="wedgeRoundRectCallout">
            <a:avLst>
              <a:gd name="adj1" fmla="val 57776"/>
              <a:gd name="adj2" fmla="val 20668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General Motors</a:t>
            </a:r>
            <a:endParaRPr lang="ar-SA" sz="400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4540E0A-2DE4-CE6A-25C5-5B5422A08278}"/>
              </a:ext>
            </a:extLst>
          </p:cNvPr>
          <p:cNvSpPr txBox="1"/>
          <p:nvPr/>
        </p:nvSpPr>
        <p:spPr>
          <a:xfrm>
            <a:off x="227960" y="3498822"/>
            <a:ext cx="3050562" cy="460268"/>
          </a:xfrm>
          <a:prstGeom prst="wedgeRoundRectCallout">
            <a:avLst>
              <a:gd name="adj1" fmla="val 60508"/>
              <a:gd name="adj2" fmla="val 24366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What does he do?</a:t>
            </a:r>
            <a:endParaRPr lang="ar-SA" sz="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F1CC7EE-1357-5AE7-48F3-597C106F61CB}"/>
              </a:ext>
            </a:extLst>
          </p:cNvPr>
          <p:cNvSpPr txBox="1"/>
          <p:nvPr/>
        </p:nvSpPr>
        <p:spPr>
          <a:xfrm>
            <a:off x="258697" y="4058474"/>
            <a:ext cx="3019826" cy="460268"/>
          </a:xfrm>
          <a:prstGeom prst="wedgeRoundRectCallout">
            <a:avLst>
              <a:gd name="adj1" fmla="val 57776"/>
              <a:gd name="adj2" fmla="val 20668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He makes clay models of cars</a:t>
            </a:r>
            <a:endParaRPr lang="ar-SA" sz="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32FA2FB-BD79-1145-FDE5-97856B2FB9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40" t="9710" r="7395" b="8721"/>
          <a:stretch/>
        </p:blipFill>
        <p:spPr>
          <a:xfrm>
            <a:off x="3803597" y="899033"/>
            <a:ext cx="5186723" cy="3757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3342703-1D4B-E9B4-2FD7-FBC965E7475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07" y="0"/>
            <a:ext cx="5535318" cy="695538"/>
          </a:xfrm>
          <a:prstGeom prst="rect">
            <a:avLst/>
          </a:prstGeom>
        </p:spPr>
      </p:pic>
      <p:pic>
        <p:nvPicPr>
          <p:cNvPr id="7" name="MG Bk 1 F-SA_'16_1-14">
            <a:hlinkClick r:id="" action="ppaction://media"/>
            <a:extLst>
              <a:ext uri="{FF2B5EF4-FFF2-40B4-BE49-F238E27FC236}">
                <a16:creationId xmlns:a16="http://schemas.microsoft.com/office/drawing/2014/main" id="{A942F5E4-FE7B-22BE-2A76-22279A72F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82046" y="69156"/>
            <a:ext cx="972327" cy="7452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6A94A6E7-520A-1FF5-5ED2-7F8A2FFC8CDB}"/>
              </a:ext>
            </a:extLst>
          </p:cNvPr>
          <p:cNvSpPr txBox="1"/>
          <p:nvPr/>
        </p:nvSpPr>
        <p:spPr>
          <a:xfrm>
            <a:off x="315046" y="934916"/>
            <a:ext cx="3050562" cy="460268"/>
          </a:xfrm>
          <a:prstGeom prst="wedgeRoundRectCallout">
            <a:avLst>
              <a:gd name="adj1" fmla="val 60508"/>
              <a:gd name="adj2" fmla="val 24366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What is the person’s name? </a:t>
            </a:r>
            <a:endParaRPr lang="ar-SA" sz="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D21C31B-E0B3-F8F2-04E9-A6F96D6E35F3}"/>
              </a:ext>
            </a:extLst>
          </p:cNvPr>
          <p:cNvSpPr txBox="1"/>
          <p:nvPr/>
        </p:nvSpPr>
        <p:spPr>
          <a:xfrm>
            <a:off x="422622" y="1463832"/>
            <a:ext cx="3019826" cy="460268"/>
          </a:xfrm>
          <a:prstGeom prst="wedgeRoundRectCallout">
            <a:avLst>
              <a:gd name="adj1" fmla="val 57776"/>
              <a:gd name="adj2" fmla="val 20668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Matthew Duval</a:t>
            </a:r>
            <a:endParaRPr lang="ar-SA" sz="400" dirty="0">
              <a:solidFill>
                <a:schemeClr val="tx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D2638B8-4232-4CCE-272D-FFC8CBC53E13}"/>
              </a:ext>
            </a:extLst>
          </p:cNvPr>
          <p:cNvSpPr txBox="1"/>
          <p:nvPr/>
        </p:nvSpPr>
        <p:spPr>
          <a:xfrm>
            <a:off x="344502" y="2155397"/>
            <a:ext cx="3050562" cy="460268"/>
          </a:xfrm>
          <a:prstGeom prst="wedgeRoundRectCallout">
            <a:avLst>
              <a:gd name="adj1" fmla="val 60508"/>
              <a:gd name="adj2" fmla="val 24366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Where does he work?</a:t>
            </a:r>
            <a:endParaRPr lang="ar-SA" sz="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E659113-373A-2471-1381-8F59AF35A7F4}"/>
              </a:ext>
            </a:extLst>
          </p:cNvPr>
          <p:cNvSpPr txBox="1"/>
          <p:nvPr/>
        </p:nvSpPr>
        <p:spPr>
          <a:xfrm>
            <a:off x="352185" y="2722733"/>
            <a:ext cx="3019826" cy="460268"/>
          </a:xfrm>
          <a:prstGeom prst="wedgeRoundRectCallout">
            <a:avLst>
              <a:gd name="adj1" fmla="val 57776"/>
              <a:gd name="adj2" fmla="val 20668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dirty="0" err="1">
                <a:solidFill>
                  <a:schemeClr val="tx1"/>
                </a:solidFill>
              </a:rPr>
              <a:t>Tasty’s</a:t>
            </a:r>
            <a:r>
              <a:rPr lang="en-US" sz="1600" dirty="0">
                <a:solidFill>
                  <a:schemeClr val="tx1"/>
                </a:solidFill>
              </a:rPr>
              <a:t> ice cream</a:t>
            </a:r>
            <a:endParaRPr lang="ar-SA" sz="400" dirty="0">
              <a:solidFill>
                <a:schemeClr val="tx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EA5078D-7057-B576-2704-22D05ADA9599}"/>
              </a:ext>
            </a:extLst>
          </p:cNvPr>
          <p:cNvSpPr txBox="1"/>
          <p:nvPr/>
        </p:nvSpPr>
        <p:spPr>
          <a:xfrm>
            <a:off x="358590" y="3468086"/>
            <a:ext cx="3050562" cy="460268"/>
          </a:xfrm>
          <a:prstGeom prst="wedgeRoundRectCallout">
            <a:avLst>
              <a:gd name="adj1" fmla="val 60508"/>
              <a:gd name="adj2" fmla="val 24366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What does he do?</a:t>
            </a:r>
            <a:endParaRPr lang="ar-SA" sz="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5EB1BC-4542-C678-8EBC-F894A8FACF25}"/>
              </a:ext>
            </a:extLst>
          </p:cNvPr>
          <p:cNvSpPr txBox="1"/>
          <p:nvPr/>
        </p:nvSpPr>
        <p:spPr>
          <a:xfrm>
            <a:off x="115261" y="4058474"/>
            <a:ext cx="3316941" cy="460268"/>
          </a:xfrm>
          <a:prstGeom prst="wedgeRoundRectCallout">
            <a:avLst>
              <a:gd name="adj1" fmla="val 57776"/>
              <a:gd name="adj2" fmla="val 20668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He creates new ice-cream flavors</a:t>
            </a:r>
            <a:endParaRPr lang="ar-SA" sz="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Creative Agency Job Descriptions by Slidesgo">
  <a:themeElements>
    <a:clrScheme name="Simple Light">
      <a:dk1>
        <a:srgbClr val="000000"/>
      </a:dk1>
      <a:lt1>
        <a:srgbClr val="FFFDF5"/>
      </a:lt1>
      <a:dk2>
        <a:srgbClr val="CBC9DF"/>
      </a:dk2>
      <a:lt2>
        <a:srgbClr val="D0E3DE"/>
      </a:lt2>
      <a:accent1>
        <a:srgbClr val="EAAD9E"/>
      </a:accent1>
      <a:accent2>
        <a:srgbClr val="EDCB98"/>
      </a:accent2>
      <a:accent3>
        <a:srgbClr val="F1D58E"/>
      </a:accent3>
      <a:accent4>
        <a:srgbClr val="EAD3E7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309</Words>
  <Application>Microsoft Office PowerPoint</Application>
  <PresentationFormat>عرض على الشاشة (16:9)</PresentationFormat>
  <Paragraphs>82</Paragraphs>
  <Slides>19</Slides>
  <Notes>19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33" baseType="lpstr">
      <vt:lpstr>Arial Narrow</vt:lpstr>
      <vt:lpstr>Arial</vt:lpstr>
      <vt:lpstr>Amasis MT Pro</vt:lpstr>
      <vt:lpstr>Footlight MT Light</vt:lpstr>
      <vt:lpstr>Aharoni</vt:lpstr>
      <vt:lpstr>Arial Rounded MT Bold</vt:lpstr>
      <vt:lpstr>Amasis MT Pro Light</vt:lpstr>
      <vt:lpstr>Playfair Display</vt:lpstr>
      <vt:lpstr>Bebas Neue</vt:lpstr>
      <vt:lpstr>Abadi</vt:lpstr>
      <vt:lpstr>Source Sans Pro</vt:lpstr>
      <vt:lpstr>Anaheim</vt:lpstr>
      <vt:lpstr>Roboto Condensed Light</vt:lpstr>
      <vt:lpstr>Creative Agency Job Descriptions by Slidesgo</vt:lpstr>
      <vt:lpstr>Unit 2 Careers Listen &amp; Discuss</vt:lpstr>
      <vt:lpstr>02</vt:lpstr>
      <vt:lpstr>عرض تقديمي في PowerPoint</vt:lpstr>
      <vt:lpstr>عرض تقديمي في PowerPoint</vt:lpstr>
      <vt:lpstr>Open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Listen , Repeat &amp; Take turns</vt:lpstr>
      <vt:lpstr>عرض تقديمي في PowerPoint</vt:lpstr>
      <vt:lpstr>عرض تقديمي في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Agency  Job Descriptions</dc:title>
  <cp:lastModifiedBy>انتصار بنت العبيدالله</cp:lastModifiedBy>
  <cp:revision>9</cp:revision>
  <dcterms:modified xsi:type="dcterms:W3CDTF">2022-09-13T20:44:02Z</dcterms:modified>
</cp:coreProperties>
</file>