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58" r:id="rId3"/>
    <p:sldId id="257" r:id="rId4"/>
    <p:sldId id="270" r:id="rId5"/>
    <p:sldId id="269" r:id="rId6"/>
    <p:sldId id="259" r:id="rId7"/>
    <p:sldId id="268" r:id="rId8"/>
    <p:sldId id="279" r:id="rId9"/>
    <p:sldId id="272" r:id="rId10"/>
    <p:sldId id="264" r:id="rId11"/>
    <p:sldId id="261" r:id="rId12"/>
    <p:sldId id="263" r:id="rId13"/>
    <p:sldId id="260" r:id="rId14"/>
    <p:sldId id="271" r:id="rId15"/>
    <p:sldId id="274" r:id="rId16"/>
    <p:sldId id="277" r:id="rId17"/>
    <p:sldId id="278" r:id="rId18"/>
    <p:sldId id="267" r:id="rId19"/>
    <p:sldId id="273" r:id="rId20"/>
    <p:sldId id="275" r:id="rId21"/>
    <p:sldId id="276" r:id="rId22"/>
  </p:sldIdLst>
  <p:sldSz cx="9144000" cy="5143500" type="screen16x9"/>
  <p:notesSz cx="6858000" cy="9144000"/>
  <p:embeddedFontLst>
    <p:embeddedFont>
      <p:font typeface="Dela Gothic One" panose="020B0604020202020204" charset="-128"/>
      <p:regular r:id="rId24"/>
    </p:embeddedFont>
    <p:embeddedFont>
      <p:font typeface="Bebas Neue" panose="020B0606020202050201" pitchFamily="34" charset="0"/>
      <p:regular r:id="rId25"/>
    </p:embeddedFont>
    <p:embeddedFont>
      <p:font typeface="Congenial" panose="02000503040000020004" pitchFamily="2" charset="0"/>
      <p:regular r:id="rId26"/>
      <p:bold r:id="rId27"/>
      <p:italic r:id="rId28"/>
      <p:boldItalic r:id="rId29"/>
    </p:embeddedFont>
    <p:embeddedFont>
      <p:font typeface="Congenial Light" panose="02000503040000020004" pitchFamily="2" charset="0"/>
      <p:regular r:id="rId30"/>
      <p: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C6F0"/>
    <a:srgbClr val="EEF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F4E4E0-ED03-410A-9788-D7EC97BA411D}">
  <a:tblStyle styleId="{F9F4E4E0-ED03-410A-9788-D7EC97BA41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45916164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445916164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45916164d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445916164d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45916164d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45916164d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45916164d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445916164d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753ea65f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753ea65f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445916164d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445916164d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445916164d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445916164d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445916164d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445916164d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3753ea65f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3753ea65f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35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445916164d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445916164d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445916164d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445916164d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4591616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44591616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445916164d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445916164d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445916164d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445916164d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45916164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45916164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445916164d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445916164d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445916164d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445916164d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445916164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445916164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45916164d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45916164d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45916164d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45916164d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74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3753ea65f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3753ea65f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84200" y="960600"/>
            <a:ext cx="6175800" cy="26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84100" y="3773400"/>
            <a:ext cx="6175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 hasCustomPrompt="1"/>
          </p:nvPr>
        </p:nvSpPr>
        <p:spPr>
          <a:xfrm>
            <a:off x="1977261" y="1284625"/>
            <a:ext cx="722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717836" y="2302536"/>
            <a:ext cx="31548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5068125" y="1284625"/>
            <a:ext cx="722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3872625" y="2302536"/>
            <a:ext cx="31548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1977261" y="3014600"/>
            <a:ext cx="722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717836" y="4032503"/>
            <a:ext cx="31548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 hasCustomPrompt="1"/>
          </p:nvPr>
        </p:nvSpPr>
        <p:spPr>
          <a:xfrm>
            <a:off x="5068125" y="3014600"/>
            <a:ext cx="722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3872625" y="4032503"/>
            <a:ext cx="31548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17836" y="1863625"/>
            <a:ext cx="31548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3"/>
          </p:nvPr>
        </p:nvSpPr>
        <p:spPr>
          <a:xfrm>
            <a:off x="3872625" y="1863625"/>
            <a:ext cx="31548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17836" y="3593600"/>
            <a:ext cx="31548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5"/>
          </p:nvPr>
        </p:nvSpPr>
        <p:spPr>
          <a:xfrm>
            <a:off x="3872625" y="3593600"/>
            <a:ext cx="31548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BLANK_1_1_1_3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5219975" y="2084538"/>
            <a:ext cx="2907600" cy="10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2" y="0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720000" y="1988300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2"/>
          </p:nvPr>
        </p:nvSpPr>
        <p:spPr>
          <a:xfrm>
            <a:off x="720000" y="2518689"/>
            <a:ext cx="2336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3403800" y="3748989"/>
            <a:ext cx="2336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4"/>
          </p:nvPr>
        </p:nvSpPr>
        <p:spPr>
          <a:xfrm>
            <a:off x="6087600" y="2518689"/>
            <a:ext cx="2336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5"/>
          </p:nvPr>
        </p:nvSpPr>
        <p:spPr>
          <a:xfrm>
            <a:off x="3403800" y="3218600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6"/>
          </p:nvPr>
        </p:nvSpPr>
        <p:spPr>
          <a:xfrm>
            <a:off x="6087600" y="1988300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8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717550" y="2120286"/>
            <a:ext cx="23364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2"/>
          </p:nvPr>
        </p:nvSpPr>
        <p:spPr>
          <a:xfrm>
            <a:off x="3403800" y="2120286"/>
            <a:ext cx="23364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3"/>
          </p:nvPr>
        </p:nvSpPr>
        <p:spPr>
          <a:xfrm>
            <a:off x="6090050" y="2120286"/>
            <a:ext cx="23364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4"/>
          </p:nvPr>
        </p:nvSpPr>
        <p:spPr>
          <a:xfrm>
            <a:off x="717550" y="3774903"/>
            <a:ext cx="23364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5"/>
          </p:nvPr>
        </p:nvSpPr>
        <p:spPr>
          <a:xfrm>
            <a:off x="3403800" y="3774903"/>
            <a:ext cx="23364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6"/>
          </p:nvPr>
        </p:nvSpPr>
        <p:spPr>
          <a:xfrm>
            <a:off x="6090050" y="3774903"/>
            <a:ext cx="23364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7"/>
          </p:nvPr>
        </p:nvSpPr>
        <p:spPr>
          <a:xfrm>
            <a:off x="717550" y="156172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8"/>
          </p:nvPr>
        </p:nvSpPr>
        <p:spPr>
          <a:xfrm>
            <a:off x="3403800" y="156172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9"/>
          </p:nvPr>
        </p:nvSpPr>
        <p:spPr>
          <a:xfrm>
            <a:off x="6090050" y="156172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13"/>
          </p:nvPr>
        </p:nvSpPr>
        <p:spPr>
          <a:xfrm>
            <a:off x="717550" y="321713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4"/>
          </p:nvPr>
        </p:nvSpPr>
        <p:spPr>
          <a:xfrm>
            <a:off x="3403800" y="321713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ubTitle" idx="15"/>
          </p:nvPr>
        </p:nvSpPr>
        <p:spPr>
          <a:xfrm>
            <a:off x="6090050" y="321713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title" hasCustomPrompt="1"/>
          </p:nvPr>
        </p:nvSpPr>
        <p:spPr>
          <a:xfrm>
            <a:off x="2734050" y="1062275"/>
            <a:ext cx="36759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1"/>
          </p:nvPr>
        </p:nvSpPr>
        <p:spPr>
          <a:xfrm>
            <a:off x="2734050" y="1814375"/>
            <a:ext cx="3675900" cy="5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2716900"/>
            <a:ext cx="36759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3"/>
          </p:nvPr>
        </p:nvSpPr>
        <p:spPr>
          <a:xfrm>
            <a:off x="715100" y="3469000"/>
            <a:ext cx="3675900" cy="5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title" idx="4" hasCustomPrompt="1"/>
          </p:nvPr>
        </p:nvSpPr>
        <p:spPr>
          <a:xfrm>
            <a:off x="4753000" y="2716900"/>
            <a:ext cx="36759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5"/>
          </p:nvPr>
        </p:nvSpPr>
        <p:spPr>
          <a:xfrm>
            <a:off x="4753000" y="3469000"/>
            <a:ext cx="3675900" cy="5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>
            <a:spLocks noGrp="1"/>
          </p:cNvSpPr>
          <p:nvPr>
            <p:ph type="ctrTitle"/>
          </p:nvPr>
        </p:nvSpPr>
        <p:spPr>
          <a:xfrm>
            <a:off x="2429925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2244175" y="1532800"/>
            <a:ext cx="4655700" cy="15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1"/>
          <p:cNvSpPr txBox="1"/>
          <p:nvPr/>
        </p:nvSpPr>
        <p:spPr>
          <a:xfrm flipH="1">
            <a:off x="2239200" y="3641925"/>
            <a:ext cx="46656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2" y="0"/>
            <a:ext cx="9144000" cy="5143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581150" y="1453000"/>
            <a:ext cx="5981700" cy="10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947250" y="627800"/>
            <a:ext cx="1249500" cy="91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581150" y="2477200"/>
            <a:ext cx="59817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243525"/>
            <a:ext cx="4680000" cy="3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720000" y="1514525"/>
            <a:ext cx="3533100" cy="27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naheim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>
            <a:spLocks noGrp="1"/>
          </p:cNvSpPr>
          <p:nvPr>
            <p:ph type="pic" idx="2"/>
          </p:nvPr>
        </p:nvSpPr>
        <p:spPr>
          <a:xfrm>
            <a:off x="4567700" y="1514525"/>
            <a:ext cx="3861300" cy="2775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" y="0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20000" y="1572250"/>
            <a:ext cx="5268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720000" y="2553575"/>
            <a:ext cx="52686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2161900" y="1648100"/>
            <a:ext cx="62670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2161900" y="3142200"/>
            <a:ext cx="62670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ela Gothic One"/>
              <a:buNone/>
              <a:defRPr sz="30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hyperlink" Target="https://www.freepik.com/free-vector/watercolor-mosaic-background_5576318.htm/?utm_source=slidesgo_template&amp;utm_medium=referral-link&amp;utm_campaign=sg_resources&amp;utm_content=freepik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hyperlink" Target="https://www.freepik.com/free-vector/blue-green-watercolor-mosaic-background_5537908.htm/?utm_source=slidesgo_template&amp;utm_medium=referral-link&amp;utm_campaign=sg_resources&amp;utm_content=freepik" TargetMode="Externa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hyperlink" Target="https://www.freepik.com/free-vector/abstract-watercolor-mosaic-background_5532758.htm/?utm_source=slidesgo_template&amp;utm_medium=referral-link&amp;utm_campaign=sg_resources&amp;utm_content=freepik" TargetMode="Externa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092425" y="1351369"/>
            <a:ext cx="6397642" cy="20253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</a:t>
            </a:r>
            <a:r>
              <a:rPr lang="ar-SA" sz="4800" dirty="0"/>
              <a:t> </a:t>
            </a:r>
            <a:r>
              <a:rPr lang="en-US" sz="4800" dirty="0"/>
              <a:t>3</a:t>
            </a:r>
            <a:br>
              <a:rPr lang="en-US" dirty="0"/>
            </a:br>
            <a:r>
              <a:rPr lang="en" dirty="0"/>
              <a:t> </a:t>
            </a:r>
            <a:r>
              <a:rPr lang="en" sz="3600" dirty="0">
                <a:solidFill>
                  <a:schemeClr val="bg2">
                    <a:lumMod val="75000"/>
                  </a:schemeClr>
                </a:solidFill>
              </a:rPr>
              <a:t>What Will Be , Will Be </a:t>
            </a:r>
            <a:r>
              <a:rPr lang="en" sz="1800" dirty="0"/>
              <a:t>Listen &amp; Discuss</a:t>
            </a:r>
            <a:endParaRPr dirty="0"/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1484100" y="3773400"/>
            <a:ext cx="6175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Done by : 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Entisar Al-Obaidallah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Google Shape;130;p27">
            <a:extLst>
              <a:ext uri="{FF2B5EF4-FFF2-40B4-BE49-F238E27FC236}">
                <a16:creationId xmlns:a16="http://schemas.microsoft.com/office/drawing/2014/main" id="{EA4D20D1-5AA3-82D1-2E1A-4C295C0A3A29}"/>
              </a:ext>
            </a:extLst>
          </p:cNvPr>
          <p:cNvSpPr txBox="1">
            <a:spLocks/>
          </p:cNvSpPr>
          <p:nvPr/>
        </p:nvSpPr>
        <p:spPr>
          <a:xfrm>
            <a:off x="1199530" y="777998"/>
            <a:ext cx="2021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Mega Goal </a:t>
            </a:r>
            <a:r>
              <a:rPr lang="en-US" b="1" dirty="0"/>
              <a:t>1.1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F49D125F-C00E-11B0-764D-22C02C1CCA80}"/>
              </a:ext>
            </a:extLst>
          </p:cNvPr>
          <p:cNvSpPr/>
          <p:nvPr/>
        </p:nvSpPr>
        <p:spPr>
          <a:xfrm>
            <a:off x="4726837" y="3706153"/>
            <a:ext cx="4279598" cy="608260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Why do people call him a visionary?</a:t>
            </a:r>
            <a:endParaRPr lang="ar-SA" sz="1800" b="1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DE41FAAF-E710-02B0-00CE-C1E0EDCCABF0}"/>
              </a:ext>
            </a:extLst>
          </p:cNvPr>
          <p:cNvSpPr/>
          <p:nvPr/>
        </p:nvSpPr>
        <p:spPr>
          <a:xfrm>
            <a:off x="4782131" y="4442527"/>
            <a:ext cx="3567500" cy="517892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He could “see” into the future</a:t>
            </a:r>
            <a:endParaRPr lang="ar-SA" sz="1800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A97EACFD-3324-A404-4B1E-06D368094B14}"/>
              </a:ext>
            </a:extLst>
          </p:cNvPr>
          <p:cNvSpPr/>
          <p:nvPr/>
        </p:nvSpPr>
        <p:spPr>
          <a:xfrm>
            <a:off x="4765949" y="1003413"/>
            <a:ext cx="3390823" cy="574546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What is the title of the text ?</a:t>
            </a:r>
            <a:endParaRPr lang="ar-SA" sz="1800" b="1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9F71A34-9032-3B3E-FB7A-186FD29B94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18"/>
          <a:stretch/>
        </p:blipFill>
        <p:spPr>
          <a:xfrm>
            <a:off x="121380" y="582626"/>
            <a:ext cx="4256411" cy="4399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03DDA5A-878E-EB04-96DD-25433D352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46" t="31198" r="20012" b="20802"/>
          <a:stretch/>
        </p:blipFill>
        <p:spPr>
          <a:xfrm>
            <a:off x="258944" y="1076241"/>
            <a:ext cx="4021742" cy="3762797"/>
          </a:xfrm>
          <a:prstGeom prst="rect">
            <a:avLst/>
          </a:prstGeom>
          <a:effectLst>
            <a:glow rad="228600">
              <a:schemeClr val="bg2">
                <a:alpha val="40000"/>
              </a:schemeClr>
            </a:glow>
          </a:effec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827173AB-D594-713F-BE6A-832D78148ACF}"/>
              </a:ext>
            </a:extLst>
          </p:cNvPr>
          <p:cNvSpPr/>
          <p:nvPr/>
        </p:nvSpPr>
        <p:spPr>
          <a:xfrm>
            <a:off x="4764598" y="1699328"/>
            <a:ext cx="3567500" cy="517890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 vision of the </a:t>
            </a:r>
            <a:r>
              <a:rPr lang="en-US" sz="2000" b="1" dirty="0"/>
              <a:t>Future</a:t>
            </a:r>
            <a:endParaRPr lang="ar-SA" sz="1800" b="1" dirty="0"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8D0BAF19-7BB3-E522-2A6F-24D30220C71E}"/>
              </a:ext>
            </a:extLst>
          </p:cNvPr>
          <p:cNvSpPr/>
          <p:nvPr/>
        </p:nvSpPr>
        <p:spPr>
          <a:xfrm>
            <a:off x="4733581" y="2411427"/>
            <a:ext cx="3567500" cy="517900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“ vision” mean?</a:t>
            </a:r>
            <a:endParaRPr lang="ar-SA" sz="1800" b="1" dirty="0"/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7BF1CC2E-0C7F-997C-5659-D3D0627C4DBA}"/>
              </a:ext>
            </a:extLst>
          </p:cNvPr>
          <p:cNvSpPr/>
          <p:nvPr/>
        </p:nvSpPr>
        <p:spPr>
          <a:xfrm>
            <a:off x="4740322" y="3042605"/>
            <a:ext cx="3567500" cy="534075"/>
          </a:xfrm>
          <a:prstGeom prst="wedgeRoundRectCallout">
            <a:avLst>
              <a:gd name="adj1" fmla="val -57711"/>
              <a:gd name="adj2" fmla="val 198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The ability to see</a:t>
            </a:r>
            <a:endParaRPr lang="ar-SA" sz="1800" b="1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1DC359F-BCA5-250B-D348-BA373B1A19F6}"/>
              </a:ext>
            </a:extLst>
          </p:cNvPr>
          <p:cNvSpPr/>
          <p:nvPr/>
        </p:nvSpPr>
        <p:spPr>
          <a:xfrm>
            <a:off x="509798" y="657883"/>
            <a:ext cx="2613728" cy="377898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BD233F1-D1AE-0B97-2DDF-8A8DC2452EE7}"/>
              </a:ext>
            </a:extLst>
          </p:cNvPr>
          <p:cNvSpPr/>
          <p:nvPr/>
        </p:nvSpPr>
        <p:spPr>
          <a:xfrm>
            <a:off x="639271" y="4110754"/>
            <a:ext cx="3447207" cy="1942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EAA274F-61ED-3A34-5ACE-AF95E5EA8924}"/>
              </a:ext>
            </a:extLst>
          </p:cNvPr>
          <p:cNvSpPr/>
          <p:nvPr/>
        </p:nvSpPr>
        <p:spPr>
          <a:xfrm>
            <a:off x="322334" y="4354691"/>
            <a:ext cx="2064816" cy="16875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22" name="unit3-1">
            <a:hlinkClick r:id="" action="ppaction://media"/>
            <a:extLst>
              <a:ext uri="{FF2B5EF4-FFF2-40B4-BE49-F238E27FC236}">
                <a16:creationId xmlns:a16="http://schemas.microsoft.com/office/drawing/2014/main" id="{5B7BB227-4902-C209-2984-832977B67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D5B3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29991" y="153749"/>
            <a:ext cx="848317" cy="714428"/>
          </a:xfrm>
          <a:prstGeom prst="rect">
            <a:avLst/>
          </a:prstGeom>
          <a:effectLst>
            <a:glow rad="101600">
              <a:schemeClr val="accent1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body" idx="1"/>
          </p:nvPr>
        </p:nvSpPr>
        <p:spPr>
          <a:xfrm>
            <a:off x="1003221" y="2388465"/>
            <a:ext cx="2848588" cy="548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</a:rPr>
              <a:t>Student’s book , p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.( 35 )</a:t>
            </a:r>
            <a:endParaRPr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Google Shape;165;p30">
            <a:extLst>
              <a:ext uri="{FF2B5EF4-FFF2-40B4-BE49-F238E27FC236}">
                <a16:creationId xmlns:a16="http://schemas.microsoft.com/office/drawing/2014/main" id="{3E639494-C87B-ABB8-8E0D-C336D92C8CAB}"/>
              </a:ext>
            </a:extLst>
          </p:cNvPr>
          <p:cNvSpPr txBox="1">
            <a:spLocks/>
          </p:cNvSpPr>
          <p:nvPr/>
        </p:nvSpPr>
        <p:spPr>
          <a:xfrm>
            <a:off x="995128" y="1151465"/>
            <a:ext cx="262201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5400" dirty="0"/>
              <a:t>Open</a:t>
            </a:r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C9CFBA7-69C3-8EEA-B583-230C3CC6F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05" t="16204" r="33805" b="12684"/>
          <a:stretch/>
        </p:blipFill>
        <p:spPr>
          <a:xfrm>
            <a:off x="4426344" y="453153"/>
            <a:ext cx="3568587" cy="4264503"/>
          </a:xfrm>
          <a:prstGeom prst="rect">
            <a:avLst/>
          </a:prstGeom>
          <a:ln w="127000" cap="rnd">
            <a:solidFill>
              <a:schemeClr val="bg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chemeClr val="bg2">
                <a:lumMod val="75000"/>
                <a:alpha val="31000"/>
              </a:scheme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it3-2">
            <a:hlinkClick r:id="" action="ppaction://media"/>
            <a:extLst>
              <a:ext uri="{FF2B5EF4-FFF2-40B4-BE49-F238E27FC236}">
                <a16:creationId xmlns:a16="http://schemas.microsoft.com/office/drawing/2014/main" id="{5EB7CEDA-182E-B740-8DCB-8D6D4AFB6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9271" y="175021"/>
            <a:ext cx="793876" cy="707011"/>
          </a:xfrm>
          <a:prstGeom prst="rect">
            <a:avLst/>
          </a:prstGeom>
          <a:effectLst>
            <a:glow rad="228600">
              <a:srgbClr val="3AC6F0">
                <a:alpha val="40000"/>
              </a:srgbClr>
            </a:glow>
          </a:effectLst>
        </p:spPr>
      </p:pic>
      <p:pic>
        <p:nvPicPr>
          <p:cNvPr id="1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603FB2-9190-1683-E8F8-2A1497F65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54" y="210394"/>
            <a:ext cx="6611193" cy="442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2A4F8851-E4E5-9932-C24F-B8E0379DCEA5}"/>
              </a:ext>
            </a:extLst>
          </p:cNvPr>
          <p:cNvSpPr/>
          <p:nvPr/>
        </p:nvSpPr>
        <p:spPr>
          <a:xfrm>
            <a:off x="56644" y="1132885"/>
            <a:ext cx="2241493" cy="1699327"/>
          </a:xfrm>
          <a:prstGeom prst="cloudCallout">
            <a:avLst>
              <a:gd name="adj1" fmla="val -42714"/>
              <a:gd name="adj2" fmla="val 723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can you see in the photos?</a:t>
            </a:r>
            <a:endParaRPr lang="ar-SA" sz="16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6AA83F9C-1A78-9FD5-DDF5-762233B4B3AC}"/>
              </a:ext>
            </a:extLst>
          </p:cNvPr>
          <p:cNvSpPr/>
          <p:nvPr/>
        </p:nvSpPr>
        <p:spPr>
          <a:xfrm>
            <a:off x="64736" y="1139630"/>
            <a:ext cx="2290045" cy="1699327"/>
          </a:xfrm>
          <a:prstGeom prst="cloudCallout">
            <a:avLst>
              <a:gd name="adj1" fmla="val -42714"/>
              <a:gd name="adj2" fmla="val 723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Can you say if the prediction was right or wrong?</a:t>
            </a:r>
            <a:endParaRPr lang="ar-SA" sz="16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D2305A2-760F-08B0-D017-331201ADC86F}"/>
              </a:ext>
            </a:extLst>
          </p:cNvPr>
          <p:cNvSpPr/>
          <p:nvPr/>
        </p:nvSpPr>
        <p:spPr>
          <a:xfrm>
            <a:off x="2382827" y="1094853"/>
            <a:ext cx="3726660" cy="43454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6A92C8A-4861-19D9-D23A-043DFD72ACE0}"/>
              </a:ext>
            </a:extLst>
          </p:cNvPr>
          <p:cNvSpPr/>
          <p:nvPr/>
        </p:nvSpPr>
        <p:spPr>
          <a:xfrm>
            <a:off x="2363577" y="1572380"/>
            <a:ext cx="3211836" cy="353524"/>
          </a:xfrm>
          <a:prstGeom prst="roundRect">
            <a:avLst/>
          </a:prstGeom>
          <a:solidFill>
            <a:schemeClr val="tx2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4A10051-B5FD-E9DB-062A-ACE2CDA90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9" t="47198" r="10442" b="32035"/>
          <a:stretch/>
        </p:blipFill>
        <p:spPr>
          <a:xfrm>
            <a:off x="922493" y="1035781"/>
            <a:ext cx="7614605" cy="1755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221E501E-AD6E-E62F-4B3C-CCE1D0C9C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3186">
            <a:off x="148723" y="-31038"/>
            <a:ext cx="1118685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55;p40">
            <a:extLst>
              <a:ext uri="{FF2B5EF4-FFF2-40B4-BE49-F238E27FC236}">
                <a16:creationId xmlns:a16="http://schemas.microsoft.com/office/drawing/2014/main" id="{4E63DAC5-C06D-649F-733B-EF2C5DA893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793" y="0"/>
            <a:ext cx="21850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Read</a:t>
            </a:r>
            <a:endParaRPr sz="4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00CF7F4-1BFF-90A0-2E6B-B9201BB40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61" y="691280"/>
            <a:ext cx="5657460" cy="3775523"/>
          </a:xfrm>
          <a:prstGeom prst="roundRect">
            <a:avLst>
              <a:gd name="adj" fmla="val 16667"/>
            </a:avLst>
          </a:prstGeom>
          <a:ln w="76200">
            <a:solidFill>
              <a:schemeClr val="tx2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18324ADF-7D69-0A1D-486F-192636DE61BC}"/>
              </a:ext>
            </a:extLst>
          </p:cNvPr>
          <p:cNvSpPr txBox="1"/>
          <p:nvPr/>
        </p:nvSpPr>
        <p:spPr>
          <a:xfrm>
            <a:off x="2858081" y="2467010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ongenial Light" panose="02000503040000020004" pitchFamily="2" charset="0"/>
              </a:rPr>
              <a:t>adventure</a:t>
            </a:r>
            <a:endParaRPr lang="en-US" b="1" dirty="0">
              <a:solidFill>
                <a:schemeClr val="bg2"/>
              </a:solidFill>
              <a:latin typeface="Congenial Light" panose="02000503040000020004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12411D3-DFE1-98FD-5458-E7AD7739B7B4}"/>
              </a:ext>
            </a:extLst>
          </p:cNvPr>
          <p:cNvSpPr txBox="1"/>
          <p:nvPr/>
        </p:nvSpPr>
        <p:spPr>
          <a:xfrm>
            <a:off x="2872917" y="2845987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ngenial Light" panose="02000503040000020004" pitchFamily="2" charset="0"/>
              </a:rPr>
              <a:t>Fast food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ongenial Light" panose="02000503040000020004" pitchFamily="2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063CB18-309B-F0CC-240E-5D3899935BEA}"/>
              </a:ext>
            </a:extLst>
          </p:cNvPr>
          <p:cNvSpPr txBox="1"/>
          <p:nvPr/>
        </p:nvSpPr>
        <p:spPr>
          <a:xfrm>
            <a:off x="2921467" y="3153485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ongenial Light" panose="02000503040000020004" pitchFamily="2" charset="0"/>
              </a:rPr>
              <a:t>used</a:t>
            </a:r>
            <a:endParaRPr lang="en-US" b="1" dirty="0">
              <a:solidFill>
                <a:schemeClr val="bg2"/>
              </a:solidFill>
              <a:latin typeface="Congenial Light" panose="02000503040000020004" pitchFamily="2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D69017B-2FC1-CF29-3380-95234A46082C}"/>
              </a:ext>
            </a:extLst>
          </p:cNvPr>
          <p:cNvSpPr txBox="1"/>
          <p:nvPr/>
        </p:nvSpPr>
        <p:spPr>
          <a:xfrm>
            <a:off x="2856733" y="3509534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ngenial Light" panose="02000503040000020004" pitchFamily="2" charset="0"/>
              </a:rPr>
              <a:t>kitchen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ongenial Light" panose="02000503040000020004" pitchFamily="2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BF737EB-0552-CB08-DBF4-11FA35F07248}"/>
              </a:ext>
            </a:extLst>
          </p:cNvPr>
          <p:cNvSpPr txBox="1"/>
          <p:nvPr/>
        </p:nvSpPr>
        <p:spPr>
          <a:xfrm>
            <a:off x="2824364" y="3849400"/>
            <a:ext cx="139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ongenial Light" panose="02000503040000020004" pitchFamily="2" charset="0"/>
              </a:rPr>
              <a:t>hair</a:t>
            </a:r>
            <a:endParaRPr lang="en-US" b="1" dirty="0">
              <a:solidFill>
                <a:schemeClr val="bg2"/>
              </a:solidFill>
              <a:latin typeface="Congenial Light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D0821C-1D1E-C245-7BB7-D2AC16A9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8" y="1010414"/>
            <a:ext cx="6870321" cy="2901904"/>
          </a:xfrm>
          <a:prstGeom prst="rect">
            <a:avLst/>
          </a:prstGeom>
          <a:ln w="127000" cap="rnd">
            <a:solidFill>
              <a:srgbClr val="3AC6F0"/>
            </a:solidFill>
          </a:ln>
          <a:effectLst>
            <a:outerShdw blurRad="76200" dist="95250" dir="10500000" sx="97000" sy="23000" kx="900000" algn="br" rotWithShape="0">
              <a:schemeClr val="accent1">
                <a:lumMod val="50000"/>
                <a:alpha val="30000"/>
              </a:scheme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رسم 3" descr="علامة تحديد مع تعبئة خالصة">
            <a:extLst>
              <a:ext uri="{FF2B5EF4-FFF2-40B4-BE49-F238E27FC236}">
                <a16:creationId xmlns:a16="http://schemas.microsoft.com/office/drawing/2014/main" id="{441220C5-281F-ADEC-43FC-AF4ADC5D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880" y="1985078"/>
            <a:ext cx="356050" cy="402073"/>
          </a:xfrm>
          <a:prstGeom prst="rect">
            <a:avLst/>
          </a:prstGeom>
        </p:spPr>
      </p:pic>
      <p:pic>
        <p:nvPicPr>
          <p:cNvPr id="5" name="رسم 4" descr="علامة تحديد مع تعبئة خالصة">
            <a:extLst>
              <a:ext uri="{FF2B5EF4-FFF2-40B4-BE49-F238E27FC236}">
                <a16:creationId xmlns:a16="http://schemas.microsoft.com/office/drawing/2014/main" id="{4A9DD1D5-B399-E854-DC45-475F7B61E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0347" y="2315503"/>
            <a:ext cx="356050" cy="402073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43818CAC-3526-BE3C-AE87-436B7F61F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4624" y="3294639"/>
            <a:ext cx="356050" cy="402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20FA073-C873-32BD-C645-F7F83F984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1" t="46253" r="11062" b="17876"/>
          <a:stretch/>
        </p:blipFill>
        <p:spPr>
          <a:xfrm>
            <a:off x="849663" y="1440382"/>
            <a:ext cx="7655066" cy="2532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AC6F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0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EEFBDE0-DE4A-9665-5509-E9BAE1B5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3186">
            <a:off x="213461" y="592049"/>
            <a:ext cx="1118685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3"/>
          <p:cNvSpPr txBox="1">
            <a:spLocks noGrp="1"/>
          </p:cNvSpPr>
          <p:nvPr>
            <p:ph type="title"/>
          </p:nvPr>
        </p:nvSpPr>
        <p:spPr>
          <a:xfrm>
            <a:off x="582436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Remember</a:t>
            </a:r>
            <a:endParaRPr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06F2AA2-654F-3736-3352-1679E5B7C121}"/>
              </a:ext>
            </a:extLst>
          </p:cNvPr>
          <p:cNvSpPr txBox="1"/>
          <p:nvPr/>
        </p:nvSpPr>
        <p:spPr>
          <a:xfrm>
            <a:off x="793020" y="670576"/>
            <a:ext cx="783699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5339" indent="0" algn="ctr" defTabSz="877823">
              <a:spcBef>
                <a:spcPts val="300"/>
              </a:spcBef>
              <a:buNone/>
              <a:defRPr sz="2592" b="1"/>
            </a:pPr>
            <a:r>
              <a:rPr lang="en-US" sz="2000" dirty="0"/>
              <a:t>These  are  just  </a:t>
            </a:r>
            <a:r>
              <a:rPr lang="en-US" sz="2000" u="sng" dirty="0">
                <a:solidFill>
                  <a:schemeClr val="bg2">
                    <a:lumMod val="75000"/>
                  </a:schemeClr>
                </a:solidFill>
              </a:rPr>
              <a:t>predictions 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  <a:p>
            <a:pPr marL="105339" indent="0" algn="ctr" defTabSz="877823" rtl="0">
              <a:spcBef>
                <a:spcPts val="300"/>
              </a:spcBef>
              <a:buNone/>
              <a:defRPr sz="2592" b="1"/>
            </a:pPr>
            <a:r>
              <a:rPr lang="en-US" sz="2000" dirty="0"/>
              <a:t>Not anymore , because no one knows about future except </a:t>
            </a:r>
          </a:p>
          <a:p>
            <a:pPr marL="105339" indent="0" algn="ctr" defTabSz="877823" rtl="0">
              <a:spcBef>
                <a:spcPts val="300"/>
              </a:spcBef>
              <a:buNone/>
              <a:defRPr sz="2592" b="1"/>
            </a:pPr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  <a:latin typeface="Dela Gothic One" panose="020B0604020202020204" charset="-128"/>
                <a:ea typeface="Dela Gothic One" panose="020B0604020202020204" charset="-128"/>
              </a:rPr>
              <a:t>Allah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Dela Gothic One" panose="020B0604020202020204" charset="-128"/>
              <a:ea typeface="Dela Gothic One" panose="020B0604020202020204" charset="-12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F9B202-EFE3-DE96-112B-807301163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4907">
            <a:off x="2537399" y="2254728"/>
            <a:ext cx="4486486" cy="2551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71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/>
          </p:nvPr>
        </p:nvSpPr>
        <p:spPr>
          <a:xfrm>
            <a:off x="1828800" y="406984"/>
            <a:ext cx="525103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The Holy Qura’n</a:t>
            </a:r>
            <a:endParaRPr dirty="0"/>
          </a:p>
        </p:txBody>
      </p:sp>
      <p:grpSp>
        <p:nvGrpSpPr>
          <p:cNvPr id="257" name="Google Shape;257;p38"/>
          <p:cNvGrpSpPr/>
          <p:nvPr/>
        </p:nvGrpSpPr>
        <p:grpSpPr>
          <a:xfrm>
            <a:off x="2292765" y="1327096"/>
            <a:ext cx="4415533" cy="3163984"/>
            <a:chOff x="1325694" y="1778089"/>
            <a:chExt cx="2926500" cy="2170297"/>
          </a:xfrm>
        </p:grpSpPr>
        <p:sp>
          <p:nvSpPr>
            <p:cNvPr id="258" name="Google Shape;258;p38"/>
            <p:cNvSpPr/>
            <p:nvPr/>
          </p:nvSpPr>
          <p:spPr>
            <a:xfrm>
              <a:off x="1325694" y="1778089"/>
              <a:ext cx="2926500" cy="1765500"/>
            </a:xfrm>
            <a:prstGeom prst="roundRect">
              <a:avLst>
                <a:gd name="adj" fmla="val 400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8"/>
            <p:cNvSpPr/>
            <p:nvPr/>
          </p:nvSpPr>
          <p:spPr>
            <a:xfrm>
              <a:off x="2415044" y="3538776"/>
              <a:ext cx="747600" cy="341400"/>
            </a:xfrm>
            <a:prstGeom prst="trapezoid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2225019" y="3876385"/>
              <a:ext cx="1114800" cy="72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335" y="1225297"/>
            <a:ext cx="4232134" cy="261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14D07E2-D421-AA46-2D23-76A8ACCE8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9" t="33600" r="8685" b="34933"/>
          <a:stretch/>
        </p:blipFill>
        <p:spPr>
          <a:xfrm>
            <a:off x="2688336" y="1490472"/>
            <a:ext cx="3639312" cy="213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"/>
          <p:cNvSpPr/>
          <p:nvPr/>
        </p:nvSpPr>
        <p:spPr>
          <a:xfrm>
            <a:off x="1899925" y="1501250"/>
            <a:ext cx="6577738" cy="1619700"/>
          </a:xfrm>
          <a:custGeom>
            <a:avLst/>
            <a:gdLst/>
            <a:ahLst/>
            <a:cxnLst/>
            <a:rect l="l" t="t" r="r" b="b"/>
            <a:pathLst>
              <a:path w="250676" h="64788" extrusionOk="0">
                <a:moveTo>
                  <a:pt x="35481" y="0"/>
                </a:moveTo>
                <a:lnTo>
                  <a:pt x="20528" y="8777"/>
                </a:lnTo>
                <a:lnTo>
                  <a:pt x="0" y="61080"/>
                </a:lnTo>
                <a:lnTo>
                  <a:pt x="235253" y="64788"/>
                </a:lnTo>
                <a:lnTo>
                  <a:pt x="250676" y="136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9" name="Google Shape;459;p44"/>
          <p:cNvSpPr txBox="1">
            <a:spLocks noGrp="1"/>
          </p:cNvSpPr>
          <p:nvPr>
            <p:ph type="title"/>
          </p:nvPr>
        </p:nvSpPr>
        <p:spPr>
          <a:xfrm>
            <a:off x="2161900" y="1648100"/>
            <a:ext cx="62670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460" name="Google Shape;460;p44"/>
          <p:cNvSpPr txBox="1">
            <a:spLocks noGrp="1"/>
          </p:cNvSpPr>
          <p:nvPr>
            <p:ph type="subTitle" idx="1"/>
          </p:nvPr>
        </p:nvSpPr>
        <p:spPr>
          <a:xfrm>
            <a:off x="2161900" y="3142200"/>
            <a:ext cx="62670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Workbook  P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.(99)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tabLst>
                <a:tab pos="1617663" algn="l"/>
              </a:tabLst>
            </a:pPr>
            <a:r>
              <a:rPr lang="en-US" dirty="0"/>
              <a:t>Exercise </a:t>
            </a:r>
            <a:r>
              <a:rPr lang="en-US" b="1" dirty="0">
                <a:solidFill>
                  <a:schemeClr val="bg2"/>
                </a:solidFill>
              </a:rPr>
              <a:t>(A)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4754163" y="2916400"/>
            <a:ext cx="1350325" cy="730400"/>
          </a:xfrm>
          <a:custGeom>
            <a:avLst/>
            <a:gdLst/>
            <a:ahLst/>
            <a:cxnLst/>
            <a:rect l="l" t="t" r="r" b="b"/>
            <a:pathLst>
              <a:path w="54013" h="29216" extrusionOk="0">
                <a:moveTo>
                  <a:pt x="0" y="6383"/>
                </a:moveTo>
                <a:lnTo>
                  <a:pt x="41983" y="0"/>
                </a:lnTo>
                <a:lnTo>
                  <a:pt x="54013" y="16695"/>
                </a:lnTo>
                <a:lnTo>
                  <a:pt x="22096" y="292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5" name="Google Shape;145;p29"/>
          <p:cNvSpPr/>
          <p:nvPr/>
        </p:nvSpPr>
        <p:spPr>
          <a:xfrm>
            <a:off x="1905475" y="3014600"/>
            <a:ext cx="1012750" cy="534000"/>
          </a:xfrm>
          <a:custGeom>
            <a:avLst/>
            <a:gdLst/>
            <a:ahLst/>
            <a:cxnLst/>
            <a:rect l="l" t="t" r="r" b="b"/>
            <a:pathLst>
              <a:path w="40510" h="21360" extrusionOk="0">
                <a:moveTo>
                  <a:pt x="1719" y="0"/>
                </a:moveTo>
                <a:lnTo>
                  <a:pt x="32899" y="491"/>
                </a:lnTo>
                <a:lnTo>
                  <a:pt x="40510" y="15959"/>
                </a:lnTo>
                <a:lnTo>
                  <a:pt x="0" y="21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ar-SA" dirty="0"/>
          </a:p>
        </p:txBody>
      </p:sp>
      <p:sp>
        <p:nvSpPr>
          <p:cNvPr id="146" name="Google Shape;146;p29"/>
          <p:cNvSpPr/>
          <p:nvPr/>
        </p:nvSpPr>
        <p:spPr>
          <a:xfrm>
            <a:off x="4914100" y="1109274"/>
            <a:ext cx="1231770" cy="752757"/>
          </a:xfrm>
          <a:custGeom>
            <a:avLst/>
            <a:gdLst/>
            <a:ahLst/>
            <a:cxnLst/>
            <a:rect l="l" t="t" r="r" b="b"/>
            <a:pathLst>
              <a:path w="39773" h="24306" extrusionOk="0">
                <a:moveTo>
                  <a:pt x="13749" y="0"/>
                </a:moveTo>
                <a:lnTo>
                  <a:pt x="39773" y="16941"/>
                </a:lnTo>
                <a:lnTo>
                  <a:pt x="11784" y="24306"/>
                </a:lnTo>
                <a:lnTo>
                  <a:pt x="0" y="149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7" name="Google Shape;147;p29"/>
          <p:cNvSpPr/>
          <p:nvPr/>
        </p:nvSpPr>
        <p:spPr>
          <a:xfrm>
            <a:off x="1635400" y="1213788"/>
            <a:ext cx="1319650" cy="644475"/>
          </a:xfrm>
          <a:custGeom>
            <a:avLst/>
            <a:gdLst/>
            <a:ahLst/>
            <a:cxnLst/>
            <a:rect l="l" t="t" r="r" b="b"/>
            <a:pathLst>
              <a:path w="52786" h="25779" extrusionOk="0">
                <a:moveTo>
                  <a:pt x="0" y="15713"/>
                </a:moveTo>
                <a:lnTo>
                  <a:pt x="20378" y="1228"/>
                </a:lnTo>
                <a:lnTo>
                  <a:pt x="52786" y="0"/>
                </a:lnTo>
                <a:lnTo>
                  <a:pt x="51313" y="14976"/>
                </a:lnTo>
                <a:lnTo>
                  <a:pt x="29216" y="257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8" name="Google Shape;148;p29"/>
          <p:cNvSpPr txBox="1">
            <a:spLocks noGrp="1"/>
          </p:cNvSpPr>
          <p:nvPr>
            <p:ph type="title"/>
          </p:nvPr>
        </p:nvSpPr>
        <p:spPr>
          <a:xfrm>
            <a:off x="1977261" y="1284625"/>
            <a:ext cx="722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>
            <a:off x="717836" y="2302536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topic of scince fiction </a:t>
            </a:r>
            <a:endParaRPr dirty="0"/>
          </a:p>
        </p:txBody>
      </p:sp>
      <p:sp>
        <p:nvSpPr>
          <p:cNvPr id="150" name="Google Shape;150;p29"/>
          <p:cNvSpPr txBox="1">
            <a:spLocks noGrp="1"/>
          </p:cNvSpPr>
          <p:nvPr>
            <p:ph type="title" idx="2"/>
          </p:nvPr>
        </p:nvSpPr>
        <p:spPr>
          <a:xfrm>
            <a:off x="5068125" y="1284625"/>
            <a:ext cx="722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1" name="Google Shape;151;p29"/>
          <p:cNvSpPr txBox="1">
            <a:spLocks noGrp="1"/>
          </p:cNvSpPr>
          <p:nvPr>
            <p:ph type="subTitle" idx="3"/>
          </p:nvPr>
        </p:nvSpPr>
        <p:spPr>
          <a:xfrm>
            <a:off x="3872625" y="2302536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questions about the text</a:t>
            </a:r>
            <a:endParaRPr dirty="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 idx="4"/>
          </p:nvPr>
        </p:nvSpPr>
        <p:spPr>
          <a:xfrm>
            <a:off x="1977261" y="3014600"/>
            <a:ext cx="722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03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subTitle" idx="5"/>
          </p:nvPr>
        </p:nvSpPr>
        <p:spPr>
          <a:xfrm>
            <a:off x="717836" y="4032503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completion of words from the text</a:t>
            </a:r>
          </a:p>
        </p:txBody>
      </p:sp>
      <p:sp>
        <p:nvSpPr>
          <p:cNvPr id="154" name="Google Shape;154;p29"/>
          <p:cNvSpPr txBox="1">
            <a:spLocks noGrp="1"/>
          </p:cNvSpPr>
          <p:nvPr>
            <p:ph type="title" idx="6"/>
          </p:nvPr>
        </p:nvSpPr>
        <p:spPr>
          <a:xfrm>
            <a:off x="5068125" y="3014600"/>
            <a:ext cx="722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7"/>
          </p:nvPr>
        </p:nvSpPr>
        <p:spPr>
          <a:xfrm>
            <a:off x="3872625" y="4032503"/>
            <a:ext cx="3154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predictions about the future.</a:t>
            </a:r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 idx="8"/>
          </p:nvPr>
        </p:nvSpPr>
        <p:spPr>
          <a:xfrm>
            <a:off x="695724" y="33269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Objectives</a:t>
            </a:r>
            <a:endParaRPr sz="3200" dirty="0"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9"/>
          </p:nvPr>
        </p:nvSpPr>
        <p:spPr>
          <a:xfrm>
            <a:off x="717836" y="1863625"/>
            <a:ext cx="31548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158" name="Google Shape;158;p29"/>
          <p:cNvSpPr txBox="1">
            <a:spLocks noGrp="1"/>
          </p:cNvSpPr>
          <p:nvPr>
            <p:ph type="subTitle" idx="13"/>
          </p:nvPr>
        </p:nvSpPr>
        <p:spPr>
          <a:xfrm>
            <a:off x="3872625" y="1863625"/>
            <a:ext cx="31548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subTitle" idx="14"/>
          </p:nvPr>
        </p:nvSpPr>
        <p:spPr>
          <a:xfrm>
            <a:off x="717836" y="3593600"/>
            <a:ext cx="31548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</a:t>
            </a:r>
            <a:endParaRPr dirty="0"/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5"/>
          </p:nvPr>
        </p:nvSpPr>
        <p:spPr>
          <a:xfrm>
            <a:off x="3872625" y="3593600"/>
            <a:ext cx="3154800" cy="4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6"/>
          <p:cNvSpPr txBox="1">
            <a:spLocks noGrp="1"/>
          </p:cNvSpPr>
          <p:nvPr>
            <p:ph type="ctrTitle"/>
          </p:nvPr>
        </p:nvSpPr>
        <p:spPr>
          <a:xfrm>
            <a:off x="2429925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pic>
        <p:nvPicPr>
          <p:cNvPr id="1026" name="Picture 2" descr="Have Nice Day Vector Handwritten Lettering: เวกเตอร์สต็อก  (ปลอดค่าลิขสิทธิ์) 496685896 | Shutterstock">
            <a:extLst>
              <a:ext uri="{FF2B5EF4-FFF2-40B4-BE49-F238E27FC236}">
                <a16:creationId xmlns:a16="http://schemas.microsoft.com/office/drawing/2014/main" id="{8D017994-D48C-7508-5CB1-23268C325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9"/>
          <a:stretch/>
        </p:blipFill>
        <p:spPr bwMode="auto">
          <a:xfrm>
            <a:off x="2516623" y="1594130"/>
            <a:ext cx="4143121" cy="28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7"/>
          <p:cNvSpPr txBox="1">
            <a:spLocks noGrp="1"/>
          </p:cNvSpPr>
          <p:nvPr>
            <p:ph type="body" idx="1"/>
          </p:nvPr>
        </p:nvSpPr>
        <p:spPr>
          <a:xfrm>
            <a:off x="720000" y="1243525"/>
            <a:ext cx="4680000" cy="3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that of this template: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Dela Gothic One"/>
                <a:ea typeface="Dela Gothic One"/>
                <a:cs typeface="Dela Gothic One"/>
                <a:sym typeface="Dela Gothic One"/>
              </a:rPr>
              <a:t>Vectors</a:t>
            </a:r>
            <a:endParaRPr sz="2000">
              <a:latin typeface="Dela Gothic One"/>
              <a:ea typeface="Dela Gothic One"/>
              <a:cs typeface="Dela Gothic One"/>
              <a:sym typeface="Dela Gothic On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Watercolor mosaic background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Abstract watercolor mosaic background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Blue and green watercolor mosaic background</a:t>
            </a:r>
            <a:endParaRPr/>
          </a:p>
        </p:txBody>
      </p:sp>
      <p:sp>
        <p:nvSpPr>
          <p:cNvPr id="499" name="Google Shape;499;p4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500" name="Google Shape;50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235" y="1398740"/>
            <a:ext cx="1164588" cy="112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0835" y="2965057"/>
            <a:ext cx="1223166" cy="122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8283" y="1608300"/>
            <a:ext cx="915729" cy="94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1526" y="2631162"/>
            <a:ext cx="1196222" cy="119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6325" y="3146200"/>
            <a:ext cx="1223175" cy="12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5527" y="3995848"/>
            <a:ext cx="1538659" cy="61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93121" y="3723793"/>
            <a:ext cx="838757" cy="77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0001" y="3732990"/>
            <a:ext cx="795252" cy="76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15239" y="2995589"/>
            <a:ext cx="834676" cy="83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49952" y="3931702"/>
            <a:ext cx="750874" cy="676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2A3C93A-4C13-35BE-26CA-FA44B47AC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82" b="19449"/>
          <a:stretch/>
        </p:blipFill>
        <p:spPr>
          <a:xfrm>
            <a:off x="428878" y="477432"/>
            <a:ext cx="3495759" cy="2120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698EEB28-16A3-2BCA-B2B4-21F1C48738A3}"/>
              </a:ext>
            </a:extLst>
          </p:cNvPr>
          <p:cNvSpPr/>
          <p:nvPr/>
        </p:nvSpPr>
        <p:spPr>
          <a:xfrm>
            <a:off x="4612461" y="354702"/>
            <a:ext cx="3746612" cy="1344625"/>
          </a:xfrm>
          <a:prstGeom prst="cloudCallout">
            <a:avLst>
              <a:gd name="adj1" fmla="val 65815"/>
              <a:gd name="adj2" fmla="val -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does the title of the unit mean ?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84F6A4-E723-5AD8-6B16-E682D9F7C908}"/>
              </a:ext>
            </a:extLst>
          </p:cNvPr>
          <p:cNvSpPr txBox="1"/>
          <p:nvPr/>
        </p:nvSpPr>
        <p:spPr>
          <a:xfrm>
            <a:off x="4843083" y="2208985"/>
            <a:ext cx="4033879" cy="126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>
              <a:latin typeface="Congenial" panose="02000503040000020004" pitchFamily="2" charset="0"/>
            </a:endParaRPr>
          </a:p>
          <a:p>
            <a:r>
              <a:rPr lang="en-US" sz="1800" dirty="0">
                <a:latin typeface="Congenial" panose="02000503040000020004" pitchFamily="2" charset="0"/>
              </a:rPr>
              <a:t>Some things cannot be prevented from happening.</a:t>
            </a:r>
          </a:p>
          <a:p>
            <a:r>
              <a:rPr lang="en-US" sz="1800" dirty="0">
                <a:latin typeface="Congenial" panose="02000503040000020004" pitchFamily="2" charset="0"/>
              </a:rPr>
              <a:t> (expressing acceptance of future).</a:t>
            </a:r>
          </a:p>
          <a:p>
            <a:endParaRPr lang="en-US" sz="1000" dirty="0">
              <a:latin typeface="Congenial" panose="02000503040000020004" pitchFamily="2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0F3BFCB-8B1D-4C92-738B-7990BBEBCC21}"/>
              </a:ext>
            </a:extLst>
          </p:cNvPr>
          <p:cNvSpPr/>
          <p:nvPr/>
        </p:nvSpPr>
        <p:spPr>
          <a:xfrm>
            <a:off x="913053" y="2983265"/>
            <a:ext cx="3278622" cy="1184134"/>
          </a:xfrm>
          <a:prstGeom prst="cloudCallout">
            <a:avLst>
              <a:gd name="adj1" fmla="val -59455"/>
              <a:gd name="adj2" fmla="val 198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Does Arabic</a:t>
            </a:r>
          </a:p>
          <a:p>
            <a:pPr algn="ctr"/>
            <a:r>
              <a:rPr lang="en-US" sz="1600" b="1" dirty="0"/>
              <a:t>language have a similar expression?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29">
            <a:extLst>
              <a:ext uri="{FF2B5EF4-FFF2-40B4-BE49-F238E27FC236}">
                <a16:creationId xmlns:a16="http://schemas.microsoft.com/office/drawing/2014/main" id="{C9431ED2-E92E-41F2-3913-9ECC7B0767D0}"/>
              </a:ext>
            </a:extLst>
          </p:cNvPr>
          <p:cNvSpPr/>
          <p:nvPr/>
        </p:nvSpPr>
        <p:spPr>
          <a:xfrm>
            <a:off x="0" y="425149"/>
            <a:ext cx="2379058" cy="534000"/>
          </a:xfrm>
          <a:custGeom>
            <a:avLst/>
            <a:gdLst/>
            <a:ahLst/>
            <a:cxnLst/>
            <a:rect l="l" t="t" r="r" b="b"/>
            <a:pathLst>
              <a:path w="40510" h="21360" extrusionOk="0">
                <a:moveTo>
                  <a:pt x="1719" y="0"/>
                </a:moveTo>
                <a:lnTo>
                  <a:pt x="32899" y="491"/>
                </a:lnTo>
                <a:lnTo>
                  <a:pt x="40510" y="15959"/>
                </a:lnTo>
                <a:lnTo>
                  <a:pt x="0" y="21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sz="500" dirty="0"/>
          </a:p>
          <a:p>
            <a:r>
              <a:rPr lang="en-US" dirty="0"/>
              <a:t>    </a:t>
            </a:r>
            <a:r>
              <a:rPr lang="en-US" sz="2000" b="1" dirty="0"/>
              <a:t>Warm Up</a:t>
            </a:r>
            <a:endParaRPr lang="ar-SA" b="1" dirty="0"/>
          </a:p>
        </p:txBody>
      </p:sp>
      <p:pic>
        <p:nvPicPr>
          <p:cNvPr id="1026" name="Picture 2" descr="Studio shot of stack of book, literary fiction novels on white background  cut out isolated Stock Photo - Alamy">
            <a:extLst>
              <a:ext uri="{FF2B5EF4-FFF2-40B4-BE49-F238E27FC236}">
                <a16:creationId xmlns:a16="http://schemas.microsoft.com/office/drawing/2014/main" id="{5D475BB9-37F1-3651-5F69-7193A033B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b="8279"/>
          <a:stretch/>
        </p:blipFill>
        <p:spPr bwMode="auto">
          <a:xfrm>
            <a:off x="6781125" y="558350"/>
            <a:ext cx="1820708" cy="2079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C28D619F-BF5B-6B9F-C31A-9FE07F2680FC}"/>
              </a:ext>
            </a:extLst>
          </p:cNvPr>
          <p:cNvSpPr/>
          <p:nvPr/>
        </p:nvSpPr>
        <p:spPr>
          <a:xfrm>
            <a:off x="1958273" y="954861"/>
            <a:ext cx="4321147" cy="574546"/>
          </a:xfrm>
          <a:prstGeom prst="wedgeRoundRectCallout">
            <a:avLst>
              <a:gd name="adj1" fmla="val 57316"/>
              <a:gd name="adj2" fmla="val -2806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What KINDS of books do you read??</a:t>
            </a:r>
            <a:endParaRPr lang="ar-SA" sz="18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A9E63FE-81AD-4939-E97C-93DD9AA1B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45" y="1877351"/>
            <a:ext cx="2888858" cy="1586040"/>
          </a:xfrm>
          <a:prstGeom prst="rect">
            <a:avLst/>
          </a:prstGeom>
          <a:ln w="1905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E938BA2-6EF7-FE1E-632B-48DB8FEEF329}"/>
              </a:ext>
            </a:extLst>
          </p:cNvPr>
          <p:cNvSpPr/>
          <p:nvPr/>
        </p:nvSpPr>
        <p:spPr>
          <a:xfrm>
            <a:off x="1803177" y="2790405"/>
            <a:ext cx="3642764" cy="574546"/>
          </a:xfrm>
          <a:prstGeom prst="wedgeRoundRectCallout">
            <a:avLst>
              <a:gd name="adj1" fmla="val 59926"/>
              <a:gd name="adj2" fmla="val 2404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Have you ever read a novel ?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3547B11-C6A5-F9CA-940B-4BEED672B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82" r="49026"/>
          <a:stretch/>
        </p:blipFill>
        <p:spPr>
          <a:xfrm>
            <a:off x="6360339" y="2961685"/>
            <a:ext cx="2063469" cy="163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3F3951B-44EF-96CE-E850-A486C7153611}"/>
              </a:ext>
            </a:extLst>
          </p:cNvPr>
          <p:cNvSpPr/>
          <p:nvPr/>
        </p:nvSpPr>
        <p:spPr>
          <a:xfrm>
            <a:off x="2492347" y="3890921"/>
            <a:ext cx="3551056" cy="574546"/>
          </a:xfrm>
          <a:prstGeom prst="wedgeRoundRectCallout">
            <a:avLst>
              <a:gd name="adj1" fmla="val 57316"/>
              <a:gd name="adj2" fmla="val -2806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Who is your favorite author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29">
            <a:extLst>
              <a:ext uri="{FF2B5EF4-FFF2-40B4-BE49-F238E27FC236}">
                <a16:creationId xmlns:a16="http://schemas.microsoft.com/office/drawing/2014/main" id="{D1DECFDF-40BD-3DEF-FD25-6E8F01DB7122}"/>
              </a:ext>
            </a:extLst>
          </p:cNvPr>
          <p:cNvSpPr/>
          <p:nvPr/>
        </p:nvSpPr>
        <p:spPr>
          <a:xfrm>
            <a:off x="1434517" y="0"/>
            <a:ext cx="2379058" cy="534000"/>
          </a:xfrm>
          <a:custGeom>
            <a:avLst/>
            <a:gdLst/>
            <a:ahLst/>
            <a:cxnLst/>
            <a:rect l="l" t="t" r="r" b="b"/>
            <a:pathLst>
              <a:path w="40510" h="21360" extrusionOk="0">
                <a:moveTo>
                  <a:pt x="1719" y="0"/>
                </a:moveTo>
                <a:lnTo>
                  <a:pt x="32899" y="491"/>
                </a:lnTo>
                <a:lnTo>
                  <a:pt x="40510" y="15959"/>
                </a:lnTo>
                <a:lnTo>
                  <a:pt x="0" y="21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sz="500" dirty="0"/>
          </a:p>
          <a:p>
            <a:r>
              <a:rPr lang="en-US" dirty="0"/>
              <a:t>    </a:t>
            </a:r>
            <a:r>
              <a:rPr lang="en-US" sz="2000" b="1" dirty="0"/>
              <a:t>Warm Up</a:t>
            </a:r>
            <a:endParaRPr lang="ar-SA" b="1" dirty="0"/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A97A40C9-B05A-2897-4470-86E39E520B10}"/>
              </a:ext>
            </a:extLst>
          </p:cNvPr>
          <p:cNvSpPr/>
          <p:nvPr/>
        </p:nvSpPr>
        <p:spPr>
          <a:xfrm>
            <a:off x="4236440" y="137553"/>
            <a:ext cx="3372376" cy="1188799"/>
          </a:xfrm>
          <a:prstGeom prst="cloudCallout">
            <a:avLst>
              <a:gd name="adj1" fmla="val 62540"/>
              <a:gd name="adj2" fmla="val -2999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700" b="1" dirty="0"/>
              <a:t>What is a century ?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DDD0A18-F2FD-DF45-EF4D-4CAE407E79D2}"/>
              </a:ext>
            </a:extLst>
          </p:cNvPr>
          <p:cNvSpPr txBox="1"/>
          <p:nvPr/>
        </p:nvSpPr>
        <p:spPr>
          <a:xfrm>
            <a:off x="4525861" y="1519714"/>
            <a:ext cx="41651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A period of 100 years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C50A127-DEE1-5319-EFEF-A8BB4C6734E4}"/>
              </a:ext>
            </a:extLst>
          </p:cNvPr>
          <p:cNvSpPr/>
          <p:nvPr/>
        </p:nvSpPr>
        <p:spPr>
          <a:xfrm>
            <a:off x="2783660" y="2377085"/>
            <a:ext cx="436784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1800–1899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800" dirty="0">
                <a:latin typeface="Congenial" panose="02000503040000020004" pitchFamily="2" charset="0"/>
                <a:cs typeface="Times New Roman" panose="02020603050405020304" pitchFamily="18" charset="0"/>
              </a:rPr>
              <a:t>What Century was this?</a:t>
            </a:r>
            <a:endParaRPr lang="en-US" sz="2000" dirty="0">
              <a:latin typeface="Congenial" panose="0200050304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595AC4C-E926-3485-B255-F7250E2E4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63" b="12939"/>
          <a:stretch/>
        </p:blipFill>
        <p:spPr>
          <a:xfrm>
            <a:off x="306284" y="906011"/>
            <a:ext cx="3867150" cy="1031845"/>
          </a:xfrm>
          <a:prstGeom prst="roundRect">
            <a:avLst>
              <a:gd name="adj" fmla="val 16667"/>
            </a:avLst>
          </a:prstGeom>
          <a:ln w="76200"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18D7C1EE-224F-0FDA-8BC6-3BED3CF9ECDA}"/>
              </a:ext>
            </a:extLst>
          </p:cNvPr>
          <p:cNvSpPr/>
          <p:nvPr/>
        </p:nvSpPr>
        <p:spPr>
          <a:xfrm>
            <a:off x="2767476" y="3124732"/>
            <a:ext cx="440190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1900–1999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>
                <a:solidFill>
                  <a:schemeClr val="tx1"/>
                </a:solidFill>
                <a:latin typeface="Congenial" panose="02000503040000020004" pitchFamily="2" charset="0"/>
                <a:cs typeface="Times New Roman" panose="02020603050405020304" pitchFamily="18" charset="0"/>
              </a:rPr>
              <a:t>What century was this? </a:t>
            </a:r>
            <a:endParaRPr lang="en-US" sz="2000" dirty="0">
              <a:latin typeface="Congenial" panose="0200050304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B032BEB-671F-DADB-00BA-71124E96FDE5}"/>
              </a:ext>
            </a:extLst>
          </p:cNvPr>
          <p:cNvSpPr txBox="1"/>
          <p:nvPr/>
        </p:nvSpPr>
        <p:spPr>
          <a:xfrm>
            <a:off x="7276027" y="2392677"/>
            <a:ext cx="16400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(the 19</a:t>
            </a:r>
            <a:r>
              <a:rPr lang="en-US" sz="1800" b="1" baseline="30000" dirty="0"/>
              <a:t>th</a:t>
            </a:r>
            <a:r>
              <a:rPr lang="en-US" sz="1800" b="1" dirty="0"/>
              <a:t> ) </a:t>
            </a:r>
            <a:endParaRPr lang="ar-SA" sz="18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D9F9E5-E12C-CFEF-579E-AAF7668078CB}"/>
              </a:ext>
            </a:extLst>
          </p:cNvPr>
          <p:cNvSpPr txBox="1"/>
          <p:nvPr/>
        </p:nvSpPr>
        <p:spPr>
          <a:xfrm>
            <a:off x="7331322" y="3119612"/>
            <a:ext cx="16184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(the 20</a:t>
            </a:r>
            <a:r>
              <a:rPr lang="en-US" sz="1800" b="1" baseline="30000" dirty="0"/>
              <a:t>th</a:t>
            </a:r>
            <a:r>
              <a:rPr lang="en-US" sz="1800" b="1" dirty="0"/>
              <a:t> ) </a:t>
            </a:r>
            <a:endParaRPr lang="ar-SA" sz="1800" b="1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D6AD99F2-7C8D-1A7B-0470-B8BD44776473}"/>
              </a:ext>
            </a:extLst>
          </p:cNvPr>
          <p:cNvSpPr/>
          <p:nvPr/>
        </p:nvSpPr>
        <p:spPr>
          <a:xfrm>
            <a:off x="1861168" y="4029691"/>
            <a:ext cx="6051332" cy="46166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2000-2099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ngenial" panose="02000503040000020004" pitchFamily="2" charset="0"/>
                <a:cs typeface="Times New Roman" panose="02020603050405020304" pitchFamily="18" charset="0"/>
              </a:rPr>
              <a:t>What century are we in now?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Congenial" panose="0200050304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C03803-7590-4238-0B5A-BA16CAAD14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65" r="12124"/>
          <a:stretch/>
        </p:blipFill>
        <p:spPr>
          <a:xfrm>
            <a:off x="161841" y="2273862"/>
            <a:ext cx="2435702" cy="1553671"/>
          </a:xfrm>
          <a:prstGeom prst="roundRect">
            <a:avLst>
              <a:gd name="adj" fmla="val 16667"/>
            </a:avLst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233578E-5D2A-A4DB-DDB4-FE3A6B1245A4}"/>
              </a:ext>
            </a:extLst>
          </p:cNvPr>
          <p:cNvSpPr txBox="1"/>
          <p:nvPr/>
        </p:nvSpPr>
        <p:spPr>
          <a:xfrm>
            <a:off x="3955594" y="4612327"/>
            <a:ext cx="16400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(the 21</a:t>
            </a:r>
            <a:r>
              <a:rPr lang="en-US" sz="1800" b="1" baseline="30000" dirty="0"/>
              <a:t>th</a:t>
            </a:r>
            <a:r>
              <a:rPr lang="en-US" sz="1800" b="1" dirty="0"/>
              <a:t> ) 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372041" y="1094821"/>
            <a:ext cx="262201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Open</a:t>
            </a:r>
            <a:endParaRPr dirty="0"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80729" y="2294630"/>
            <a:ext cx="3139901" cy="521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Student’s book , page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(34)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DFEDD12-425E-F430-C802-94B680301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51" t="16204" r="34690" b="12527"/>
          <a:stretch/>
        </p:blipFill>
        <p:spPr>
          <a:xfrm>
            <a:off x="3333919" y="404603"/>
            <a:ext cx="3366286" cy="3948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rgbClr val="3AC6F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0606A20-8D3A-24C5-16D1-BCEFE8F3F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39" y="1319001"/>
            <a:ext cx="2523884" cy="3002145"/>
          </a:xfrm>
          <a:prstGeom prst="ellipse">
            <a:avLst/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Google Shape;165;p30">
            <a:extLst>
              <a:ext uri="{FF2B5EF4-FFF2-40B4-BE49-F238E27FC236}">
                <a16:creationId xmlns:a16="http://schemas.microsoft.com/office/drawing/2014/main" id="{390AF053-05D4-6EF3-FBB7-A3CAA90F3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338" y="487917"/>
            <a:ext cx="8504729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" sz="2900" dirty="0"/>
              <a:t>What do you know about </a:t>
            </a:r>
            <a:r>
              <a:rPr lang="en-US" sz="2900" dirty="0"/>
              <a:t>Jules Verne </a:t>
            </a:r>
            <a:r>
              <a:rPr lang="en" sz="2900" dirty="0"/>
              <a:t>?</a:t>
            </a:r>
            <a:endParaRPr sz="2900" dirty="0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9DC5FCC-0580-4F9B-D960-2451A4FD88BE}"/>
              </a:ext>
            </a:extLst>
          </p:cNvPr>
          <p:cNvSpPr/>
          <p:nvPr/>
        </p:nvSpPr>
        <p:spPr>
          <a:xfrm>
            <a:off x="3871655" y="1853848"/>
            <a:ext cx="4535970" cy="2000548"/>
          </a:xfrm>
          <a:prstGeom prst="rect">
            <a:avLst/>
          </a:prstGeom>
          <a:ln w="762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dirty="0">
                <a:solidFill>
                  <a:srgbClr val="EEFCF5"/>
                </a:solidFill>
                <a:latin typeface="Congenial" panose="02000503040000020004" pitchFamily="2" charset="0"/>
                <a:cs typeface="Times New Roman" panose="02020603050405020304" pitchFamily="18" charset="0"/>
              </a:rPr>
              <a:t>He was a French novelist who lived from 1828 - 1905, and he is considered the father of </a:t>
            </a:r>
            <a:r>
              <a:rPr lang="en-US" sz="2400" u="sng" dirty="0">
                <a:solidFill>
                  <a:srgbClr val="EEFCF5"/>
                </a:solidFill>
                <a:latin typeface="Congenial" panose="02000503040000020004" pitchFamily="2" charset="0"/>
                <a:cs typeface="Times New Roman" panose="02020603050405020304" pitchFamily="18" charset="0"/>
              </a:rPr>
              <a:t>science fiction.</a:t>
            </a:r>
            <a:endParaRPr lang="en-US" sz="2300" u="sng" dirty="0">
              <a:solidFill>
                <a:srgbClr val="EEFCF5"/>
              </a:solidFill>
              <a:latin typeface="Congenial" panose="02000503040000020004" pitchFamily="2" charset="0"/>
              <a:cs typeface="Times New Roman" panose="02020603050405020304" pitchFamily="18" charset="0"/>
            </a:endParaRPr>
          </a:p>
          <a:p>
            <a:pPr lvl="0" algn="l">
              <a:defRPr/>
            </a:pP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ngenial" panose="02000503040000020004" pitchFamily="2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Congenial" panose="0200050304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D0D6323-137C-6B8A-74DD-E96730A4F560}"/>
              </a:ext>
            </a:extLst>
          </p:cNvPr>
          <p:cNvSpPr txBox="1"/>
          <p:nvPr/>
        </p:nvSpPr>
        <p:spPr>
          <a:xfrm>
            <a:off x="1452519" y="4523307"/>
            <a:ext cx="141206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 Jules Verne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;p30">
            <a:extLst>
              <a:ext uri="{FF2B5EF4-FFF2-40B4-BE49-F238E27FC236}">
                <a16:creationId xmlns:a16="http://schemas.microsoft.com/office/drawing/2014/main" id="{7C3C3C81-F168-BBA5-EAE3-9628D96938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3931" y="496011"/>
            <a:ext cx="5559227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science fiction</a:t>
            </a:r>
            <a:endParaRPr sz="48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1F72B05-4B3C-62E8-6D59-631BE4EA1E56}"/>
              </a:ext>
            </a:extLst>
          </p:cNvPr>
          <p:cNvSpPr txBox="1"/>
          <p:nvPr/>
        </p:nvSpPr>
        <p:spPr>
          <a:xfrm>
            <a:off x="1488934" y="1292577"/>
            <a:ext cx="5834358" cy="1600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It is a type of fantastic literature based on </a:t>
            </a:r>
            <a:r>
              <a:rPr lang="en-US" sz="1800" b="1" dirty="0"/>
              <a:t>science</a:t>
            </a:r>
            <a:r>
              <a:rPr lang="en-US" sz="1600" dirty="0"/>
              <a:t> or </a:t>
            </a:r>
          </a:p>
          <a:p>
            <a:r>
              <a:rPr lang="en-US" sz="1600" dirty="0"/>
              <a:t>pseudoscience. It had its beginnings in the late 19th </a:t>
            </a:r>
          </a:p>
          <a:p>
            <a:r>
              <a:rPr lang="en-US" sz="1600" dirty="0"/>
              <a:t>century. </a:t>
            </a:r>
          </a:p>
          <a:p>
            <a:r>
              <a:rPr lang="en-US" sz="1600" dirty="0"/>
              <a:t>At that time, things such as </a:t>
            </a:r>
            <a:r>
              <a:rPr lang="en-US" sz="1600" b="1" u="sng" dirty="0"/>
              <a:t>robots</a:t>
            </a:r>
            <a:r>
              <a:rPr lang="en-US" sz="1600" dirty="0"/>
              <a:t>, </a:t>
            </a:r>
            <a:r>
              <a:rPr lang="en-US" sz="1600" b="1" u="sng" dirty="0"/>
              <a:t>space travel</a:t>
            </a:r>
            <a:r>
              <a:rPr lang="en-US" sz="1600" dirty="0"/>
              <a:t>, and </a:t>
            </a:r>
            <a:r>
              <a:rPr lang="en-US" sz="1600" b="1" u="sng" dirty="0"/>
              <a:t>invasions from outer space </a:t>
            </a:r>
            <a:r>
              <a:rPr lang="en-US" sz="1600" dirty="0"/>
              <a:t>were fantasies, but considered within the realm of future possibility. 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0E549FB-0A9C-A31B-0B2D-A8F5CC90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174" y="3091160"/>
            <a:ext cx="1704595" cy="119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3BA1377-642D-6B6A-0798-204AE9893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35" y="3083066"/>
            <a:ext cx="1716523" cy="122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76A3220-42D7-AE49-137C-DEEBD7BB2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72" y="3066880"/>
            <a:ext cx="1780249" cy="122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E12EB9-4F0B-5861-6FF2-80AA83F15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345" y="3099253"/>
            <a:ext cx="1836893" cy="119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244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7683D9C-5570-05A4-00AE-81C313857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30" t="19508" r="29292" b="11583"/>
          <a:stretch/>
        </p:blipFill>
        <p:spPr>
          <a:xfrm>
            <a:off x="1488933" y="1035781"/>
            <a:ext cx="6522181" cy="3994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067FFCB-C2A3-3579-5810-64C8DC76F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46" t="30269" r="20012" b="19292"/>
          <a:stretch/>
        </p:blipFill>
        <p:spPr>
          <a:xfrm>
            <a:off x="4086478" y="1076241"/>
            <a:ext cx="3835627" cy="3827531"/>
          </a:xfrm>
          <a:prstGeom prst="rect">
            <a:avLst/>
          </a:prstGeom>
          <a:effectLst>
            <a:glow rad="228600">
              <a:schemeClr val="bg2">
                <a:alpha val="40000"/>
              </a:schemeClr>
            </a:glow>
          </a:effec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B9C77936-81F6-E42C-3853-1BC0DE6B6C94}"/>
              </a:ext>
            </a:extLst>
          </p:cNvPr>
          <p:cNvSpPr/>
          <p:nvPr/>
        </p:nvSpPr>
        <p:spPr>
          <a:xfrm>
            <a:off x="2516362" y="161841"/>
            <a:ext cx="5122519" cy="574546"/>
          </a:xfrm>
          <a:prstGeom prst="wedgeRoundRectCallout">
            <a:avLst>
              <a:gd name="adj1" fmla="val 58999"/>
              <a:gd name="adj2" fmla="val -3511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Find the sentences that talk about the Past?</a:t>
            </a:r>
            <a:endParaRPr lang="ar-SA" sz="1800" b="1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DDB199C-6263-C50A-DBFC-AA0DCEDFB5F7}"/>
              </a:ext>
            </a:extLst>
          </p:cNvPr>
          <p:cNvSpPr/>
          <p:nvPr/>
        </p:nvSpPr>
        <p:spPr>
          <a:xfrm>
            <a:off x="4216654" y="1173344"/>
            <a:ext cx="3624528" cy="275129"/>
          </a:xfrm>
          <a:prstGeom prst="roundRect">
            <a:avLst/>
          </a:prstGeom>
          <a:solidFill>
            <a:schemeClr val="bg1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AE3D6BC8-5B8B-0BD2-FD5A-94697937E674}"/>
              </a:ext>
            </a:extLst>
          </p:cNvPr>
          <p:cNvSpPr/>
          <p:nvPr/>
        </p:nvSpPr>
        <p:spPr>
          <a:xfrm>
            <a:off x="4191029" y="1406666"/>
            <a:ext cx="688468" cy="252202"/>
          </a:xfrm>
          <a:prstGeom prst="roundRect">
            <a:avLst/>
          </a:prstGeom>
          <a:solidFill>
            <a:schemeClr val="bg1">
              <a:lumMod val="20000"/>
              <a:lumOff val="8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802EE5F3-5D31-36A1-31EC-D0876F52C963}"/>
              </a:ext>
            </a:extLst>
          </p:cNvPr>
          <p:cNvSpPr/>
          <p:nvPr/>
        </p:nvSpPr>
        <p:spPr>
          <a:xfrm>
            <a:off x="2362875" y="152400"/>
            <a:ext cx="5282750" cy="574546"/>
          </a:xfrm>
          <a:prstGeom prst="wedgeRoundRectCallout">
            <a:avLst>
              <a:gd name="adj1" fmla="val 58999"/>
              <a:gd name="adj2" fmla="val -3511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Find the sentences that talk about the future?</a:t>
            </a:r>
            <a:endParaRPr lang="ar-SA" sz="1800" b="1" dirty="0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FC33B85-5DF3-3C35-2D9D-F6EF7278CAC9}"/>
              </a:ext>
            </a:extLst>
          </p:cNvPr>
          <p:cNvSpPr/>
          <p:nvPr/>
        </p:nvSpPr>
        <p:spPr>
          <a:xfrm>
            <a:off x="4231490" y="1689887"/>
            <a:ext cx="3585416" cy="17937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7BD9854-A0AC-7030-8644-F4A33AE856B5}"/>
              </a:ext>
            </a:extLst>
          </p:cNvPr>
          <p:cNvSpPr/>
          <p:nvPr/>
        </p:nvSpPr>
        <p:spPr>
          <a:xfrm>
            <a:off x="4141129" y="1933995"/>
            <a:ext cx="1701321" cy="17667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United Nations Day Minitheme by Slidesgo">
  <a:themeElements>
    <a:clrScheme name="Simple Light">
      <a:dk1>
        <a:srgbClr val="FFFFFF"/>
      </a:dk1>
      <a:lt1>
        <a:srgbClr val="144E9D"/>
      </a:lt1>
      <a:dk2>
        <a:srgbClr val="3AC6F0"/>
      </a:dk2>
      <a:lt2>
        <a:srgbClr val="1A6549"/>
      </a:lt2>
      <a:accent1>
        <a:srgbClr val="5CE8A7"/>
      </a:accent1>
      <a:accent2>
        <a:srgbClr val="584517"/>
      </a:accent2>
      <a:accent3>
        <a:srgbClr val="CAC1A7"/>
      </a:accent3>
      <a:accent4>
        <a:srgbClr val="FFFFFF"/>
      </a:accent4>
      <a:accent5>
        <a:srgbClr val="FFFFFF"/>
      </a:accent5>
      <a:accent6>
        <a:srgbClr val="FFFFFF"/>
      </a:accent6>
      <a:hlink>
        <a:srgbClr val="144E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406</Words>
  <Application>Microsoft Office PowerPoint</Application>
  <PresentationFormat>عرض على الشاشة (16:9)</PresentationFormat>
  <Paragraphs>81</Paragraphs>
  <Slides>21</Slides>
  <Notes>21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1" baseType="lpstr">
      <vt:lpstr>Arial</vt:lpstr>
      <vt:lpstr>Anaheim</vt:lpstr>
      <vt:lpstr>Congenial Light</vt:lpstr>
      <vt:lpstr>Roboto</vt:lpstr>
      <vt:lpstr>Montserrat</vt:lpstr>
      <vt:lpstr>Dela Gothic One</vt:lpstr>
      <vt:lpstr>Bebas Neue</vt:lpstr>
      <vt:lpstr>Congenial</vt:lpstr>
      <vt:lpstr>Times New Roman</vt:lpstr>
      <vt:lpstr>United Nations Day Minitheme by Slidesgo</vt:lpstr>
      <vt:lpstr>Unit 3  What Will Be , Will Be Listen &amp; Discuss</vt:lpstr>
      <vt:lpstr>01</vt:lpstr>
      <vt:lpstr>عرض تقديمي في PowerPoint</vt:lpstr>
      <vt:lpstr>عرض تقديمي في PowerPoint</vt:lpstr>
      <vt:lpstr>عرض تقديمي في PowerPoint</vt:lpstr>
      <vt:lpstr>Open</vt:lpstr>
      <vt:lpstr>What do you know about Jules Verne ?</vt:lpstr>
      <vt:lpstr>science fiction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Read</vt:lpstr>
      <vt:lpstr>عرض تقديمي في PowerPoint</vt:lpstr>
      <vt:lpstr>عرض تقديمي في PowerPoint</vt:lpstr>
      <vt:lpstr>عرض تقديمي في PowerPoint</vt:lpstr>
      <vt:lpstr>Remember</vt:lpstr>
      <vt:lpstr>From The Holy Qura’n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 What Will Be , Will Be Listen &amp; Discuss</dc:title>
  <dc:creator>انتصار العبيدالله</dc:creator>
  <cp:lastModifiedBy>انتصار بنت العبيدالله</cp:lastModifiedBy>
  <cp:revision>18</cp:revision>
  <dcterms:modified xsi:type="dcterms:W3CDTF">2022-10-01T18:11:54Z</dcterms:modified>
</cp:coreProperties>
</file>