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27258"/>
    <a:srgbClr val="CBF0FF"/>
    <a:srgbClr val="51B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emf"/><Relationship Id="rId5" Type="http://schemas.openxmlformats.org/officeDocument/2006/relationships/image" Target="../media/image4.jpeg"/><Relationship Id="rId15" Type="http://schemas.openxmlformats.org/officeDocument/2006/relationships/image" Target="../media/image22.png"/><Relationship Id="rId10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6.jpeg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image" Target="../media/image1.jpeg"/><Relationship Id="rId16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emf"/><Relationship Id="rId5" Type="http://schemas.openxmlformats.org/officeDocument/2006/relationships/image" Target="../media/image4.jpeg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2.png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11" Type="http://schemas.openxmlformats.org/officeDocument/2006/relationships/image" Target="../media/image6.jpeg"/><Relationship Id="rId5" Type="http://schemas.openxmlformats.org/officeDocument/2006/relationships/image" Target="../media/image26.jpeg"/><Relationship Id="rId10" Type="http://schemas.openxmlformats.org/officeDocument/2006/relationships/image" Target="../media/image42.emf"/><Relationship Id="rId4" Type="http://schemas.openxmlformats.org/officeDocument/2006/relationships/image" Target="../media/image4.jpeg"/><Relationship Id="rId9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١٨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أجد ناتج الضرب في العدد </a:t>
            </a:r>
            <a:r>
              <a:rPr lang="ku-Arab-IQ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٢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786607" y="2000035"/>
            <a:ext cx="8377532" cy="3613638"/>
          </a:xfrm>
          <a:prstGeom prst="rect">
            <a:avLst/>
          </a:prstGeom>
        </p:spPr>
      </p:pic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٢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٢ </a:t>
            </a:r>
            <a:endParaRPr lang="ar-SA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5" name="مخطط انسيابي: محطة طرفية 4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98770" y="6280952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١٨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٢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٢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/>
          <a:srcRect l="10083" t="1793" r="7143" b="1577"/>
          <a:stretch/>
        </p:blipFill>
        <p:spPr>
          <a:xfrm>
            <a:off x="1815251" y="1181636"/>
            <a:ext cx="1848960" cy="1811418"/>
          </a:xfrm>
          <a:prstGeom prst="rect">
            <a:avLst/>
          </a:prstGeom>
        </p:spPr>
      </p:pic>
      <p:sp>
        <p:nvSpPr>
          <p:cNvPr id="23" name="مخطط انسيابي: محطة طرفية 22"/>
          <p:cNvSpPr/>
          <p:nvPr/>
        </p:nvSpPr>
        <p:spPr>
          <a:xfrm>
            <a:off x="9797210" y="1593238"/>
            <a:ext cx="1126539" cy="346832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912578" y="1537421"/>
            <a:ext cx="581404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وزع معلم طلاب أحد الفصول في ثماني مجموعات متساوية، في كل منها طالبان، لعمل مشروع فني، فما عدد الطلاب جميعهم ؟ 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8571722" y="2881346"/>
            <a:ext cx="26349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الطريقة الأولى :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أكون شبكة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309405" y="3378243"/>
            <a:ext cx="49940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أعمل شبكة مكونة من </a:t>
            </a:r>
            <a:r>
              <a:rPr lang="ku-Arab-IQ" sz="2000" b="1" dirty="0" smtClean="0"/>
              <a:t>٨ </a:t>
            </a:r>
            <a:r>
              <a:rPr lang="ar-SA" sz="2000" b="1" dirty="0" smtClean="0"/>
              <a:t>صفوف في كل منها قطعتان </a:t>
            </a:r>
            <a:endParaRPr lang="ar-SA" sz="2000" b="1" dirty="0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18985" r="11781" b="12783"/>
          <a:stretch/>
        </p:blipFill>
        <p:spPr>
          <a:xfrm rot="18907900" flipH="1">
            <a:off x="11200990" y="2800665"/>
            <a:ext cx="469667" cy="489027"/>
          </a:xfrm>
          <a:prstGeom prst="rect">
            <a:avLst/>
          </a:prstGeom>
        </p:spPr>
      </p:pic>
      <p:sp>
        <p:nvSpPr>
          <p:cNvPr id="28" name="شكل بيضاوي 27"/>
          <p:cNvSpPr/>
          <p:nvPr/>
        </p:nvSpPr>
        <p:spPr>
          <a:xfrm>
            <a:off x="4707785" y="337306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5187974" y="337306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4707785" y="377117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5187974" y="377117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4707785" y="414042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5187974" y="414042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4707785" y="453884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5187974" y="453884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4710882" y="493336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5191071" y="493336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4710882" y="533147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5191071" y="533147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4710882" y="570072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5191071" y="570072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4710882" y="609914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/>
          <p:cNvSpPr/>
          <p:nvPr/>
        </p:nvSpPr>
        <p:spPr>
          <a:xfrm>
            <a:off x="5191071" y="609914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سهم إلى اليسار 56"/>
          <p:cNvSpPr/>
          <p:nvPr/>
        </p:nvSpPr>
        <p:spPr>
          <a:xfrm>
            <a:off x="5668163" y="3444691"/>
            <a:ext cx="311254" cy="16215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سهم إلى اليسار 57"/>
          <p:cNvSpPr/>
          <p:nvPr/>
        </p:nvSpPr>
        <p:spPr>
          <a:xfrm>
            <a:off x="5668163" y="3853542"/>
            <a:ext cx="311254" cy="16215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إلى اليسار 58"/>
          <p:cNvSpPr/>
          <p:nvPr/>
        </p:nvSpPr>
        <p:spPr>
          <a:xfrm>
            <a:off x="5668163" y="4213054"/>
            <a:ext cx="311254" cy="16215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سهم إلى اليسار 59"/>
          <p:cNvSpPr/>
          <p:nvPr/>
        </p:nvSpPr>
        <p:spPr>
          <a:xfrm>
            <a:off x="5660593" y="4590150"/>
            <a:ext cx="311254" cy="16215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سهم إلى اليسار 60"/>
          <p:cNvSpPr/>
          <p:nvPr/>
        </p:nvSpPr>
        <p:spPr>
          <a:xfrm>
            <a:off x="5660593" y="4996071"/>
            <a:ext cx="311254" cy="16215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سهم إلى اليسار 61"/>
          <p:cNvSpPr/>
          <p:nvPr/>
        </p:nvSpPr>
        <p:spPr>
          <a:xfrm>
            <a:off x="5668163" y="5384098"/>
            <a:ext cx="311254" cy="16215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سهم إلى اليسار 62"/>
          <p:cNvSpPr/>
          <p:nvPr/>
        </p:nvSpPr>
        <p:spPr>
          <a:xfrm>
            <a:off x="5660593" y="5761692"/>
            <a:ext cx="311254" cy="16215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سهم إلى اليسار 63"/>
          <p:cNvSpPr/>
          <p:nvPr/>
        </p:nvSpPr>
        <p:spPr>
          <a:xfrm>
            <a:off x="5660593" y="6165716"/>
            <a:ext cx="311254" cy="16215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ربع نص 64"/>
          <p:cNvSpPr txBox="1"/>
          <p:nvPr/>
        </p:nvSpPr>
        <p:spPr>
          <a:xfrm>
            <a:off x="6078796" y="3336454"/>
            <a:ext cx="2725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6078796" y="3734566"/>
            <a:ext cx="2725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6078796" y="4094078"/>
            <a:ext cx="2725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6071226" y="4471174"/>
            <a:ext cx="2725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6073747" y="4865766"/>
            <a:ext cx="2725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6078796" y="5257930"/>
            <a:ext cx="2725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6071226" y="5635026"/>
            <a:ext cx="2725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6078796" y="6021672"/>
            <a:ext cx="2725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6475682" y="4174089"/>
            <a:ext cx="4827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+ ٢ + ٢ + ٢ + ٢ + ٢ + ٢ + ٢ = ١٦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4" name="صورة 7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22146" r="12300" b="12807"/>
          <a:stretch/>
        </p:blipFill>
        <p:spPr>
          <a:xfrm rot="18156975" flipH="1">
            <a:off x="11163451" y="2795109"/>
            <a:ext cx="553852" cy="513262"/>
          </a:xfrm>
          <a:prstGeom prst="rect">
            <a:avLst/>
          </a:prstGeom>
        </p:spPr>
      </p:pic>
      <p:sp>
        <p:nvSpPr>
          <p:cNvPr id="75" name="مربع نص 74"/>
          <p:cNvSpPr txBox="1"/>
          <p:nvPr/>
        </p:nvSpPr>
        <p:spPr>
          <a:xfrm>
            <a:off x="8571722" y="2874754"/>
            <a:ext cx="26349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الطريقة الثانية :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أرسم صورة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6309404" y="3354608"/>
            <a:ext cx="49940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أرسم </a:t>
            </a:r>
            <a:r>
              <a:rPr lang="ku-Arab-IQ" sz="2000" b="1" dirty="0" smtClean="0"/>
              <a:t>٨ </a:t>
            </a:r>
            <a:r>
              <a:rPr lang="ar-SA" sz="2000" b="1" dirty="0" smtClean="0"/>
              <a:t>مجموعات في كل منها </a:t>
            </a:r>
            <a:r>
              <a:rPr lang="ar-SA" sz="2000" b="1" dirty="0" err="1" smtClean="0"/>
              <a:t>شيئان</a:t>
            </a:r>
            <a:r>
              <a:rPr lang="ar-SA" sz="2000" b="1" dirty="0" smtClean="0"/>
              <a:t> اثنان</a:t>
            </a:r>
            <a:endParaRPr lang="ar-SA" sz="2000" b="1" dirty="0"/>
          </a:p>
        </p:txBody>
      </p:sp>
      <p:sp>
        <p:nvSpPr>
          <p:cNvPr id="77" name="شكل بيضاوي 76"/>
          <p:cNvSpPr/>
          <p:nvPr/>
        </p:nvSpPr>
        <p:spPr>
          <a:xfrm>
            <a:off x="8944282" y="3946893"/>
            <a:ext cx="720116" cy="1045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</a:p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شكل بيضاوي 77"/>
          <p:cNvSpPr/>
          <p:nvPr/>
        </p:nvSpPr>
        <p:spPr>
          <a:xfrm>
            <a:off x="8097775" y="3946893"/>
            <a:ext cx="720116" cy="1045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</a:p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شكل بيضاوي 78"/>
          <p:cNvSpPr/>
          <p:nvPr/>
        </p:nvSpPr>
        <p:spPr>
          <a:xfrm>
            <a:off x="7273052" y="3946893"/>
            <a:ext cx="720116" cy="1045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</a:p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شكل بيضاوي 79"/>
          <p:cNvSpPr/>
          <p:nvPr/>
        </p:nvSpPr>
        <p:spPr>
          <a:xfrm>
            <a:off x="6426545" y="3946893"/>
            <a:ext cx="720116" cy="1045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</a:p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شكل بيضاوي 80"/>
          <p:cNvSpPr/>
          <p:nvPr/>
        </p:nvSpPr>
        <p:spPr>
          <a:xfrm>
            <a:off x="5608962" y="3975999"/>
            <a:ext cx="720116" cy="1045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</a:p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شكل بيضاوي 81"/>
          <p:cNvSpPr/>
          <p:nvPr/>
        </p:nvSpPr>
        <p:spPr>
          <a:xfrm>
            <a:off x="4762455" y="3975999"/>
            <a:ext cx="720116" cy="1045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</a:p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شكل بيضاوي 82"/>
          <p:cNvSpPr/>
          <p:nvPr/>
        </p:nvSpPr>
        <p:spPr>
          <a:xfrm>
            <a:off x="3937732" y="3975999"/>
            <a:ext cx="720116" cy="1045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</a:p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شكل بيضاوي 83"/>
          <p:cNvSpPr/>
          <p:nvPr/>
        </p:nvSpPr>
        <p:spPr>
          <a:xfrm>
            <a:off x="3091225" y="3975999"/>
            <a:ext cx="720116" cy="1045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</a:p>
          <a:p>
            <a:pPr algn="ctr"/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مربع نص 84"/>
          <p:cNvSpPr txBox="1"/>
          <p:nvPr/>
        </p:nvSpPr>
        <p:spPr>
          <a:xfrm>
            <a:off x="4119603" y="5252127"/>
            <a:ext cx="4827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+ ٢ + ٢ + ٢ + ٢ + ٢ + ٢ + ٢ = ١٦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3751408" y="5816547"/>
            <a:ext cx="5199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طلاب الفصل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طالباً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8" grpId="0" animBg="1"/>
      <p:bldP spid="28" grpId="1" animBg="1"/>
      <p:bldP spid="29" grpId="0" animBg="1"/>
      <p:bldP spid="29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5160" y="53633"/>
            <a:ext cx="12065720" cy="671773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١٩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085447" y="1376743"/>
            <a:ext cx="6005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ويمكنني أن </a:t>
            </a:r>
            <a:r>
              <a:rPr lang="ar-SA" sz="2400" b="1" dirty="0" smtClean="0">
                <a:solidFill>
                  <a:srgbClr val="C00000"/>
                </a:solidFill>
              </a:rPr>
              <a:t>استعمل العد </a:t>
            </a:r>
            <a:r>
              <a:rPr lang="ar-SA" sz="2400" b="1" dirty="0" err="1" smtClean="0">
                <a:solidFill>
                  <a:srgbClr val="C00000"/>
                </a:solidFill>
              </a:rPr>
              <a:t>القفزي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 لإيجاد ناتج الضرب في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٢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مخطط انسيابي: محطة طرفية 61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٢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٢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87" name="مخطط انسيابي: محطة طرفية 86"/>
          <p:cNvSpPr/>
          <p:nvPr/>
        </p:nvSpPr>
        <p:spPr>
          <a:xfrm>
            <a:off x="9071998" y="2092159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88" name="صورة 8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005" y="2092159"/>
            <a:ext cx="444457" cy="444457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4038851" y="2701672"/>
            <a:ext cx="69898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مسافات :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 يذهب محمد إلى المدرسة راكباً دراجته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أيام في الأسبوع، فيقطع في كل يوم كيلومترين، فكم كيلومتراً يقطع في الأيام الثلاثة ؟ 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9104" y="4284279"/>
            <a:ext cx="4737777" cy="759575"/>
          </a:xfrm>
          <a:prstGeom prst="rect">
            <a:avLst/>
          </a:prstGeom>
        </p:spPr>
      </p:pic>
      <p:sp>
        <p:nvSpPr>
          <p:cNvPr id="41" name="سهم منحني إلى الأسفل 40"/>
          <p:cNvSpPr/>
          <p:nvPr/>
        </p:nvSpPr>
        <p:spPr>
          <a:xfrm>
            <a:off x="4963476" y="3675122"/>
            <a:ext cx="1274885" cy="586554"/>
          </a:xfrm>
          <a:prstGeom prst="curvedDownArrow">
            <a:avLst>
              <a:gd name="adj1" fmla="val 10244"/>
              <a:gd name="adj2" fmla="val 5000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9" name="سهم منحني إلى الأسفل 88"/>
          <p:cNvSpPr/>
          <p:nvPr/>
        </p:nvSpPr>
        <p:spPr>
          <a:xfrm>
            <a:off x="6210549" y="3652519"/>
            <a:ext cx="1274885" cy="586554"/>
          </a:xfrm>
          <a:prstGeom prst="curvedDownArrow">
            <a:avLst>
              <a:gd name="adj1" fmla="val 10244"/>
              <a:gd name="adj2" fmla="val 5000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0" name="سهم منحني إلى الأسفل 89"/>
          <p:cNvSpPr/>
          <p:nvPr/>
        </p:nvSpPr>
        <p:spPr>
          <a:xfrm>
            <a:off x="7457622" y="3656082"/>
            <a:ext cx="1274885" cy="586554"/>
          </a:xfrm>
          <a:prstGeom prst="curvedDownArrow">
            <a:avLst>
              <a:gd name="adj1" fmla="val 10244"/>
              <a:gd name="adj2" fmla="val 5000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15" y="2604843"/>
            <a:ext cx="2031888" cy="2059223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3402623" y="5256051"/>
            <a:ext cx="67274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أعد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قفزات متساوية في كل منها وحدتان، ثم أقرأ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172893" y="5821750"/>
            <a:ext cx="7025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يقطع محمد راكباً دراجته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كيلومترات في ثلاثة أيام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7" grpId="0" animBg="1"/>
      <p:bldP spid="39" grpId="0"/>
      <p:bldP spid="41" grpId="0" animBg="1"/>
      <p:bldP spid="89" grpId="0" animBg="1"/>
      <p:bldP spid="90" grpId="0" animBg="1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١٩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16" y="1320013"/>
            <a:ext cx="556315" cy="556315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5295514" y="1407369"/>
            <a:ext cx="50262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</a:t>
            </a:r>
            <a:r>
              <a:rPr lang="ar-SA" sz="2400" b="1" dirty="0"/>
              <a:t>أكتب جملة الضرب المناسبة </a:t>
            </a:r>
            <a:endParaRPr lang="ar-SA" sz="2400" b="1" dirty="0"/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٢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٢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931" y="2182572"/>
            <a:ext cx="1960800" cy="155200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6806" y="2171069"/>
            <a:ext cx="1780200" cy="162313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7077" y="1990003"/>
            <a:ext cx="1522200" cy="1804200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7654807" y="2794810"/>
            <a:ext cx="1455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r>
              <a:rPr lang="ku-Arab-IQ" sz="2400" dirty="0" smtClean="0"/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995702" y="2794810"/>
            <a:ext cx="1486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99680" y="2751803"/>
            <a:ext cx="1786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١٠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070050" y="3992347"/>
            <a:ext cx="59456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dirty="0" smtClean="0"/>
              <a:t>‌</a:t>
            </a:r>
            <a:r>
              <a:rPr lang="ar-SA" sz="2400" b="1" dirty="0" smtClean="0"/>
              <a:t>أجد ناتج الضرب مستعملاً الشبكة أو الرسم إذا لزم الأمر:</a:t>
            </a:r>
            <a:endParaRPr lang="ar-SA" sz="2400" b="1" dirty="0"/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5453" y="4711787"/>
            <a:ext cx="1189874" cy="911753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9268" y="4733551"/>
            <a:ext cx="1085663" cy="932973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8852" y="4756228"/>
            <a:ext cx="1053136" cy="867312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4921" y="4745539"/>
            <a:ext cx="1066651" cy="908996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282" y="4745539"/>
            <a:ext cx="3199590" cy="959359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262"/>
          <a:stretch/>
        </p:blipFill>
        <p:spPr>
          <a:xfrm rot="16200000">
            <a:off x="8444863" y="5280579"/>
            <a:ext cx="1746014" cy="619674"/>
          </a:xfrm>
          <a:prstGeom prst="rect">
            <a:avLst/>
          </a:prstGeom>
        </p:spPr>
      </p:pic>
      <p:sp>
        <p:nvSpPr>
          <p:cNvPr id="57" name="مربع نص 56"/>
          <p:cNvSpPr txBox="1"/>
          <p:nvPr/>
        </p:nvSpPr>
        <p:spPr>
          <a:xfrm>
            <a:off x="9742705" y="5454480"/>
            <a:ext cx="5790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8" name="صورة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46" y="4896615"/>
            <a:ext cx="676879" cy="693801"/>
          </a:xfrm>
          <a:prstGeom prst="rect">
            <a:avLst/>
          </a:prstGeom>
        </p:spPr>
      </p:pic>
      <p:sp>
        <p:nvSpPr>
          <p:cNvPr id="59" name="مربع نص 58"/>
          <p:cNvSpPr txBox="1"/>
          <p:nvPr/>
        </p:nvSpPr>
        <p:spPr>
          <a:xfrm>
            <a:off x="8052588" y="5476302"/>
            <a:ext cx="3832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18657" r="11890" b="49683"/>
          <a:stretch/>
        </p:blipFill>
        <p:spPr>
          <a:xfrm rot="16200000">
            <a:off x="4765101" y="5446509"/>
            <a:ext cx="2080182" cy="459696"/>
          </a:xfrm>
          <a:prstGeom prst="rect">
            <a:avLst/>
          </a:prstGeom>
        </p:spPr>
      </p:pic>
      <p:sp>
        <p:nvSpPr>
          <p:cNvPr id="61" name="مربع نص 60"/>
          <p:cNvSpPr txBox="1"/>
          <p:nvPr/>
        </p:nvSpPr>
        <p:spPr>
          <a:xfrm>
            <a:off x="6072338" y="5454480"/>
            <a:ext cx="5790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" r="80044" b="1"/>
          <a:stretch/>
        </p:blipFill>
        <p:spPr>
          <a:xfrm>
            <a:off x="3806872" y="4627246"/>
            <a:ext cx="500451" cy="2089202"/>
          </a:xfrm>
          <a:prstGeom prst="rect">
            <a:avLst/>
          </a:prstGeom>
        </p:spPr>
      </p:pic>
      <p:sp>
        <p:nvSpPr>
          <p:cNvPr id="63" name="مربع نص 62"/>
          <p:cNvSpPr txBox="1"/>
          <p:nvPr/>
        </p:nvSpPr>
        <p:spPr>
          <a:xfrm>
            <a:off x="4256482" y="5477704"/>
            <a:ext cx="5790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18657" r="1939" b="50000"/>
          <a:stretch/>
        </p:blipFill>
        <p:spPr>
          <a:xfrm rot="5400000">
            <a:off x="-817390" y="4734272"/>
            <a:ext cx="2501799" cy="501373"/>
          </a:xfrm>
          <a:prstGeom prst="rect">
            <a:avLst/>
          </a:prstGeom>
        </p:spPr>
      </p:pic>
      <p:sp>
        <p:nvSpPr>
          <p:cNvPr id="66" name="مربع نص 65"/>
          <p:cNvSpPr txBox="1"/>
          <p:nvPr/>
        </p:nvSpPr>
        <p:spPr>
          <a:xfrm>
            <a:off x="1741362" y="5649679"/>
            <a:ext cx="5790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57" grpId="0"/>
      <p:bldP spid="59" grpId="0"/>
      <p:bldP spid="61" grpId="0"/>
      <p:bldP spid="63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٢٠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4786329" y="1357287"/>
            <a:ext cx="57285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400" b="1" u="sng" dirty="0" smtClean="0">
                <a:solidFill>
                  <a:srgbClr val="002060"/>
                </a:solidFill>
              </a:rPr>
              <a:t>:</a:t>
            </a:r>
            <a:r>
              <a:rPr lang="ar-SA" sz="2400" b="1" dirty="0" smtClean="0"/>
              <a:t>أكتب </a:t>
            </a:r>
            <a:r>
              <a:rPr lang="ar-SA" sz="2400" b="1" dirty="0"/>
              <a:t>جملة الضرب المناسبة </a:t>
            </a:r>
            <a:endParaRPr lang="ar-SA" sz="2400" b="1" dirty="0"/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٢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٢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9266" y="1957075"/>
            <a:ext cx="1806000" cy="177833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850" y="1957075"/>
            <a:ext cx="2141400" cy="1778334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8355" y="1898875"/>
            <a:ext cx="1806000" cy="1836534"/>
          </a:xfrm>
          <a:prstGeom prst="rect">
            <a:avLst/>
          </a:prstGeom>
        </p:spPr>
      </p:pic>
      <p:sp>
        <p:nvSpPr>
          <p:cNvPr id="33" name="مربع نص 32"/>
          <p:cNvSpPr txBox="1"/>
          <p:nvPr/>
        </p:nvSpPr>
        <p:spPr>
          <a:xfrm>
            <a:off x="5208094" y="3825821"/>
            <a:ext cx="59456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dirty="0" smtClean="0"/>
              <a:t>‌</a:t>
            </a:r>
            <a:r>
              <a:rPr lang="ar-SA" sz="2400" b="1" dirty="0" smtClean="0"/>
              <a:t>أجد ناتج الضرب مستعملاً الشبكة أو الرسم إذا لزم الأمر:</a:t>
            </a:r>
            <a:endParaRPr lang="ar-SA" sz="2400" b="1" dirty="0"/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6210" y="4424508"/>
            <a:ext cx="1150438" cy="897098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1714" y="4447680"/>
            <a:ext cx="1191944" cy="896268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6948" y="4447680"/>
            <a:ext cx="1276379" cy="873926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8405" y="4445968"/>
            <a:ext cx="1273983" cy="854178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3670" y="5662355"/>
            <a:ext cx="1409177" cy="504578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7826" y="5666662"/>
            <a:ext cx="1285550" cy="547770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3153" y="5680513"/>
            <a:ext cx="1471221" cy="557421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7"/>
          <a:srcRect b="16934"/>
          <a:stretch/>
        </p:blipFill>
        <p:spPr>
          <a:xfrm>
            <a:off x="1975993" y="5712779"/>
            <a:ext cx="1501284" cy="3706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7488459" y="2617087"/>
            <a:ext cx="12788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= 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721236" y="2617087"/>
            <a:ext cx="14446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= ١٢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125860" y="2617087"/>
            <a:ext cx="12788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= 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9453032" y="5143072"/>
            <a:ext cx="5577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7311100" y="5143072"/>
            <a:ext cx="3547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699066" y="5143072"/>
            <a:ext cx="5577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298749" y="5143072"/>
            <a:ext cx="4069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8635959" y="5712779"/>
            <a:ext cx="756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١٤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345084" y="5713667"/>
            <a:ext cx="756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١٨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686929" y="5712779"/>
            <a:ext cx="756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٢٠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386952" y="5716317"/>
            <a:ext cx="756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١٦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٢٠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٢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٢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2130553" y="1357287"/>
            <a:ext cx="83843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400" b="1" u="sng" dirty="0" smtClean="0">
                <a:solidFill>
                  <a:srgbClr val="002060"/>
                </a:solidFill>
              </a:rPr>
              <a:t>:</a:t>
            </a:r>
            <a:r>
              <a:rPr lang="ar-SA" sz="2400" b="1" u="sng" dirty="0">
                <a:solidFill>
                  <a:srgbClr val="002060"/>
                </a:solidFill>
              </a:rPr>
              <a:t> </a:t>
            </a:r>
            <a:r>
              <a:rPr lang="ar-SA" sz="2400" b="1" dirty="0" smtClean="0"/>
              <a:t>أحل المسائل الآتية، وأستعمل النماذج إذا لزم الأمر:</a:t>
            </a:r>
            <a:endParaRPr lang="ar-SA" sz="24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420" y="2053247"/>
            <a:ext cx="4060486" cy="101774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334" y="2056804"/>
            <a:ext cx="2533122" cy="79576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346" y="3465133"/>
            <a:ext cx="3581560" cy="92813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4677" y="3465133"/>
            <a:ext cx="2520779" cy="70866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492" y="4663751"/>
            <a:ext cx="7640187" cy="164517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7605347" y="3038647"/>
            <a:ext cx="20398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= 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130553" y="2652512"/>
            <a:ext cx="20398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= ٨ ‌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أضلاع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585439" y="3928344"/>
            <a:ext cx="20398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= ١٦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رجل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130553" y="4064156"/>
            <a:ext cx="20398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= 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أجنحة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673647" y="5939583"/>
            <a:ext cx="55459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لدى سارة حقيبتان في كل منهما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أقلام ، فكم قلماً لدى سارة ؟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أجد ناتج الضرب في العدد </a:t>
            </a:r>
            <a:r>
              <a:rPr lang="ku-Arab-IQ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٢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786607" y="2000035"/>
            <a:ext cx="8377532" cy="3613638"/>
          </a:xfrm>
          <a:prstGeom prst="rect">
            <a:avLst/>
          </a:prstGeom>
        </p:spPr>
      </p:pic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٢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٢ </a:t>
            </a:r>
            <a:endParaRPr lang="ar-SA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430</Words>
  <Application>Microsoft Office PowerPoint</Application>
  <PresentationFormat>شاشة عريضة</PresentationFormat>
  <Paragraphs>98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63</cp:revision>
  <dcterms:created xsi:type="dcterms:W3CDTF">2022-12-02T21:48:32Z</dcterms:created>
  <dcterms:modified xsi:type="dcterms:W3CDTF">2022-12-05T08:07:12Z</dcterms:modified>
</cp:coreProperties>
</file>