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582" r:id="rId3"/>
    <p:sldId id="756" r:id="rId4"/>
    <p:sldId id="752" r:id="rId5"/>
    <p:sldId id="700" r:id="rId6"/>
    <p:sldId id="809" r:id="rId7"/>
    <p:sldId id="259" r:id="rId8"/>
    <p:sldId id="258" r:id="rId9"/>
    <p:sldId id="754" r:id="rId10"/>
    <p:sldId id="262" r:id="rId11"/>
    <p:sldId id="263" r:id="rId12"/>
    <p:sldId id="264" r:id="rId13"/>
    <p:sldId id="265" r:id="rId14"/>
    <p:sldId id="811" r:id="rId15"/>
    <p:sldId id="812" r:id="rId16"/>
    <p:sldId id="266" r:id="rId17"/>
    <p:sldId id="826" r:id="rId18"/>
    <p:sldId id="814" r:id="rId19"/>
    <p:sldId id="792" r:id="rId20"/>
    <p:sldId id="813" r:id="rId21"/>
    <p:sldId id="757" r:id="rId22"/>
    <p:sldId id="758" r:id="rId23"/>
    <p:sldId id="827" r:id="rId24"/>
    <p:sldId id="7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5C717"/>
    <a:srgbClr val="33CC33"/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iveworksheets.com/1-ks1398786y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666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id="{ADA0F27D-7A22-486E-ABD9-8DEAB654A1A2}"/>
              </a:ext>
            </a:extLst>
          </p:cNvPr>
          <p:cNvSpPr/>
          <p:nvPr/>
        </p:nvSpPr>
        <p:spPr>
          <a:xfrm>
            <a:off x="1525" y="0"/>
            <a:ext cx="6711792" cy="64970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</a:t>
            </a:r>
            <a:r>
              <a:rPr lang="en-US" sz="2800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</a:t>
            </a:r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Art of Advertising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187FD55-39E7-40A5-AC53-6137CE38F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17" y="0"/>
            <a:ext cx="5477158" cy="64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29832CE-E5AB-4BB9-B3FF-FAA5DBBE8BBE}"/>
              </a:ext>
            </a:extLst>
          </p:cNvPr>
          <p:cNvSpPr txBox="1"/>
          <p:nvPr/>
        </p:nvSpPr>
        <p:spPr>
          <a:xfrm>
            <a:off x="5194852" y="229946"/>
            <a:ext cx="4778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 is  a credit card ?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D40C4C2-DE70-40FC-85EC-FC9C29799F77}"/>
              </a:ext>
            </a:extLst>
          </p:cNvPr>
          <p:cNvSpPr/>
          <p:nvPr/>
        </p:nvSpPr>
        <p:spPr>
          <a:xfrm>
            <a:off x="5194852" y="904337"/>
            <a:ext cx="6997148" cy="144049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A small plastic card that we use to buy goods or services and pay for them later .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9AB726EB-275D-4B5B-B9CA-E44C9F83A84D}"/>
              </a:ext>
            </a:extLst>
          </p:cNvPr>
          <p:cNvSpPr/>
          <p:nvPr/>
        </p:nvSpPr>
        <p:spPr>
          <a:xfrm>
            <a:off x="5194852" y="3225734"/>
            <a:ext cx="5997320" cy="47597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Inconceivable</a:t>
            </a:r>
          </a:p>
        </p:txBody>
      </p:sp>
      <p:sp>
        <p:nvSpPr>
          <p:cNvPr id="21" name="مربع نص 12">
            <a:extLst>
              <a:ext uri="{FF2B5EF4-FFF2-40B4-BE49-F238E27FC236}">
                <a16:creationId xmlns:a16="http://schemas.microsoft.com/office/drawing/2014/main" id="{2620F0C2-F500-45B3-9633-8A33F7827F74}"/>
              </a:ext>
            </a:extLst>
          </p:cNvPr>
          <p:cNvSpPr txBox="1"/>
          <p:nvPr/>
        </p:nvSpPr>
        <p:spPr>
          <a:xfrm>
            <a:off x="5050302" y="2372895"/>
            <a:ext cx="7141698" cy="71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How was the world without the use of cash ? </a:t>
            </a:r>
            <a:endParaRPr lang="ar-SA" sz="30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FECCE4BE-FAF5-4D88-9734-DEEE11E49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499378"/>
            <a:ext cx="3840480" cy="2887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مربع نص 12">
            <a:extLst>
              <a:ext uri="{FF2B5EF4-FFF2-40B4-BE49-F238E27FC236}">
                <a16:creationId xmlns:a16="http://schemas.microsoft.com/office/drawing/2014/main" id="{E902812C-9D57-4DF2-81B4-4395A7E03C4A}"/>
              </a:ext>
            </a:extLst>
          </p:cNvPr>
          <p:cNvSpPr txBox="1"/>
          <p:nvPr/>
        </p:nvSpPr>
        <p:spPr>
          <a:xfrm>
            <a:off x="42204" y="3758613"/>
            <a:ext cx="12192000" cy="71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How would be an economic universe without the use of plastic cards ? </a:t>
            </a:r>
            <a:endParaRPr lang="ar-SA" sz="3000" dirty="0">
              <a:solidFill>
                <a:srgbClr val="FF0000"/>
              </a:solidFill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090590E1-8164-41D9-9123-357D037F6DFF}"/>
              </a:ext>
            </a:extLst>
          </p:cNvPr>
          <p:cNvSpPr/>
          <p:nvPr/>
        </p:nvSpPr>
        <p:spPr>
          <a:xfrm>
            <a:off x="0" y="4611452"/>
            <a:ext cx="6597748" cy="47597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Impractical</a:t>
            </a:r>
          </a:p>
        </p:txBody>
      </p:sp>
      <p:sp>
        <p:nvSpPr>
          <p:cNvPr id="27" name="مربع نص 12">
            <a:extLst>
              <a:ext uri="{FF2B5EF4-FFF2-40B4-BE49-F238E27FC236}">
                <a16:creationId xmlns:a16="http://schemas.microsoft.com/office/drawing/2014/main" id="{0E611B0C-20A7-4942-B488-96D2613ED0F3}"/>
              </a:ext>
            </a:extLst>
          </p:cNvPr>
          <p:cNvSpPr txBox="1"/>
          <p:nvPr/>
        </p:nvSpPr>
        <p:spPr>
          <a:xfrm>
            <a:off x="0" y="5030887"/>
            <a:ext cx="7141698" cy="71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What is the use of credit card ?</a:t>
            </a:r>
            <a:endParaRPr lang="ar-SA" sz="3000" dirty="0">
              <a:solidFill>
                <a:srgbClr val="FF0000"/>
              </a:solidFill>
            </a:endParaRP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9EBB2FCD-FD7F-4327-92D0-EF1EF95A4668}"/>
              </a:ext>
            </a:extLst>
          </p:cNvPr>
          <p:cNvSpPr/>
          <p:nvPr/>
        </p:nvSpPr>
        <p:spPr>
          <a:xfrm>
            <a:off x="42204" y="5882650"/>
            <a:ext cx="6555544" cy="47597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To pay for goods and services .</a:t>
            </a:r>
          </a:p>
        </p:txBody>
      </p:sp>
    </p:spTree>
    <p:extLst>
      <p:ext uri="{BB962C8B-B14F-4D97-AF65-F5344CB8AC3E}">
        <p14:creationId xmlns:p14="http://schemas.microsoft.com/office/powerpoint/2010/main" val="20908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0" grpId="0" animBg="1"/>
      <p:bldP spid="21" grpId="0"/>
      <p:bldP spid="19" grpId="0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6A8517F4-1E81-476D-A135-9CF23E336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2714"/>
            <a:ext cx="3974800" cy="4772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D9B0D7F-41D4-4F43-AF61-28251EE73AE6}"/>
              </a:ext>
            </a:extLst>
          </p:cNvPr>
          <p:cNvSpPr/>
          <p:nvPr/>
        </p:nvSpPr>
        <p:spPr>
          <a:xfrm>
            <a:off x="4427617" y="254807"/>
            <a:ext cx="1266094" cy="332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7ADA977-9634-471C-A8D7-EABCAA3721B4}"/>
              </a:ext>
            </a:extLst>
          </p:cNvPr>
          <p:cNvSpPr/>
          <p:nvPr/>
        </p:nvSpPr>
        <p:spPr>
          <a:xfrm>
            <a:off x="5835315" y="0"/>
            <a:ext cx="6356684" cy="842210"/>
          </a:xfrm>
          <a:prstGeom prst="wedgeEllipse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The beginning  of the invention of credit card </a:t>
            </a:r>
          </a:p>
        </p:txBody>
      </p:sp>
      <p:pic>
        <p:nvPicPr>
          <p:cNvPr id="10" name="Picture 9" descr="A piece of luggage sitting on top of a suitcase&#10;&#10;Description automatically generated">
            <a:extLst>
              <a:ext uri="{FF2B5EF4-FFF2-40B4-BE49-F238E27FC236}">
                <a16:creationId xmlns:a16="http://schemas.microsoft.com/office/drawing/2014/main" id="{C3672D8D-0286-4C0A-A97C-71B2BAED0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 b="10753"/>
          <a:stretch/>
        </p:blipFill>
        <p:spPr>
          <a:xfrm>
            <a:off x="309489" y="5089940"/>
            <a:ext cx="2433561" cy="1138689"/>
          </a:xfrm>
          <a:prstGeom prst="rect">
            <a:avLst/>
          </a:prstGeom>
        </p:spPr>
      </p:pic>
      <p:pic>
        <p:nvPicPr>
          <p:cNvPr id="12" name="Picture 11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D7FC630-1F90-4FB2-94B2-EAEDA0BF8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23" y="5146239"/>
            <a:ext cx="2912719" cy="96776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388DA92-9CF6-4565-9430-6CF520212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15" y="5146239"/>
            <a:ext cx="3536411" cy="10260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F0719F-0BF7-42BA-87F2-BCA82EA3D367}"/>
              </a:ext>
            </a:extLst>
          </p:cNvPr>
          <p:cNvSpPr txBox="1"/>
          <p:nvPr/>
        </p:nvSpPr>
        <p:spPr>
          <a:xfrm>
            <a:off x="4427619" y="1113340"/>
            <a:ext cx="7764379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In 1949, businessman called “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Frank McNamara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“ forgot his wallet while dining out in a restaurant but the situation was solved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2CE6CF-D568-43D2-9527-510AE64A05F6}"/>
              </a:ext>
            </a:extLst>
          </p:cNvPr>
          <p:cNvSpPr txBox="1"/>
          <p:nvPr/>
        </p:nvSpPr>
        <p:spPr>
          <a:xfrm>
            <a:off x="4427618" y="1949196"/>
            <a:ext cx="7764379" cy="92333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 year later, McNamara returned to the restaurant . When the bill arrived , McNamara paid with a small cardboard card, known today as 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Diner’s Club Card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5C245A-11D0-4B5A-84ED-5127934F176E}"/>
              </a:ext>
            </a:extLst>
          </p:cNvPr>
          <p:cNvSpPr txBox="1"/>
          <p:nvPr/>
        </p:nvSpPr>
        <p:spPr>
          <a:xfrm>
            <a:off x="4427617" y="3094017"/>
            <a:ext cx="7764379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Frank McNamara founded Diners Club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22549-8B67-44C0-8054-D0661856BBFE}"/>
              </a:ext>
            </a:extLst>
          </p:cNvPr>
          <p:cNvSpPr txBox="1"/>
          <p:nvPr/>
        </p:nvSpPr>
        <p:spPr>
          <a:xfrm>
            <a:off x="4299284" y="4555415"/>
            <a:ext cx="7865746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In 1952, Diner’s Club Card was accepted by thousands of businesses 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046E4-E7FE-4D29-96C2-48131325F12E}"/>
              </a:ext>
            </a:extLst>
          </p:cNvPr>
          <p:cNvSpPr txBox="1"/>
          <p:nvPr/>
        </p:nvSpPr>
        <p:spPr>
          <a:xfrm>
            <a:off x="4326250" y="3662309"/>
            <a:ext cx="7865746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“ 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The First Supper </a:t>
            </a:r>
            <a:r>
              <a:rPr lang="en-US" b="0" i="0" dirty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” is the story of how Frank McNamara came up with the idea of the Diner’s Club .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C42A9D4-4330-4CC8-882E-A7A7A001BE78}"/>
              </a:ext>
            </a:extLst>
          </p:cNvPr>
          <p:cNvSpPr/>
          <p:nvPr/>
        </p:nvSpPr>
        <p:spPr>
          <a:xfrm>
            <a:off x="4180482" y="4572812"/>
            <a:ext cx="2064774" cy="8526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Canada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6" name="مربع نص 13">
            <a:extLst>
              <a:ext uri="{FF2B5EF4-FFF2-40B4-BE49-F238E27FC236}">
                <a16:creationId xmlns:a16="http://schemas.microsoft.com/office/drawing/2014/main" id="{FD085367-7771-49F2-80CC-57B21C5A8F22}"/>
              </a:ext>
            </a:extLst>
          </p:cNvPr>
          <p:cNvSpPr txBox="1"/>
          <p:nvPr/>
        </p:nvSpPr>
        <p:spPr>
          <a:xfrm>
            <a:off x="5095775" y="698132"/>
            <a:ext cx="5683488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What was the name of the movie ?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5DF6160-FA19-4FC9-B5E7-7D55CB292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8" y="140680"/>
            <a:ext cx="4599998" cy="73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063349D5-16FD-4626-90EC-F4D3BFF7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/>
          <a:stretch/>
        </p:blipFill>
        <p:spPr>
          <a:xfrm>
            <a:off x="154746" y="905722"/>
            <a:ext cx="4599998" cy="292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88DA3B32-F9AB-4F45-A492-D903D39C084A}"/>
              </a:ext>
            </a:extLst>
          </p:cNvPr>
          <p:cNvSpPr/>
          <p:nvPr/>
        </p:nvSpPr>
        <p:spPr>
          <a:xfrm>
            <a:off x="5344751" y="158296"/>
            <a:ext cx="4782475" cy="48281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 spread of the credit card.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3FBF4-596F-41A2-A713-BCB3844EA35E}"/>
              </a:ext>
            </a:extLst>
          </p:cNvPr>
          <p:cNvSpPr txBox="1"/>
          <p:nvPr/>
        </p:nvSpPr>
        <p:spPr>
          <a:xfrm>
            <a:off x="5184733" y="1433838"/>
            <a:ext cx="5486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 Man from the Diner’s Club .</a:t>
            </a:r>
          </a:p>
        </p:txBody>
      </p:sp>
      <p:sp>
        <p:nvSpPr>
          <p:cNvPr id="16" name="مربع نص 13">
            <a:extLst>
              <a:ext uri="{FF2B5EF4-FFF2-40B4-BE49-F238E27FC236}">
                <a16:creationId xmlns:a16="http://schemas.microsoft.com/office/drawing/2014/main" id="{82F1C214-66BA-4D95-A0E5-F779F4997D31}"/>
              </a:ext>
            </a:extLst>
          </p:cNvPr>
          <p:cNvSpPr txBox="1"/>
          <p:nvPr/>
        </p:nvSpPr>
        <p:spPr>
          <a:xfrm>
            <a:off x="5007960" y="1835353"/>
            <a:ext cx="5985119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What did the Ideal Toy Corporation do 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F90B8-217A-4EF2-BF4C-8B258D7A9B0C}"/>
              </a:ext>
            </a:extLst>
          </p:cNvPr>
          <p:cNvSpPr txBox="1"/>
          <p:nvPr/>
        </p:nvSpPr>
        <p:spPr>
          <a:xfrm>
            <a:off x="5021015" y="2568041"/>
            <a:ext cx="703128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It created a board game called the Diner’s Club Game to joined the trend of Diner’s Club Card .</a:t>
            </a:r>
          </a:p>
        </p:txBody>
      </p:sp>
      <p:sp>
        <p:nvSpPr>
          <p:cNvPr id="18" name="مربع نص 13">
            <a:extLst>
              <a:ext uri="{FF2B5EF4-FFF2-40B4-BE49-F238E27FC236}">
                <a16:creationId xmlns:a16="http://schemas.microsoft.com/office/drawing/2014/main" id="{C0CE53ED-10E3-4EC1-92F3-9A2CB8CD4E34}"/>
              </a:ext>
            </a:extLst>
          </p:cNvPr>
          <p:cNvSpPr txBox="1"/>
          <p:nvPr/>
        </p:nvSpPr>
        <p:spPr>
          <a:xfrm>
            <a:off x="4881351" y="3297173"/>
            <a:ext cx="7592004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Did the credit card expand outside USA 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64D93-75BE-4FF1-B0EC-4D60CB977D6A}"/>
              </a:ext>
            </a:extLst>
          </p:cNvPr>
          <p:cNvSpPr txBox="1"/>
          <p:nvPr/>
        </p:nvSpPr>
        <p:spPr>
          <a:xfrm>
            <a:off x="5021018" y="3993998"/>
            <a:ext cx="218910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Yes, it did .</a:t>
            </a:r>
          </a:p>
        </p:txBody>
      </p:sp>
      <p:sp>
        <p:nvSpPr>
          <p:cNvPr id="20" name="مربع نص 13">
            <a:extLst>
              <a:ext uri="{FF2B5EF4-FFF2-40B4-BE49-F238E27FC236}">
                <a16:creationId xmlns:a16="http://schemas.microsoft.com/office/drawing/2014/main" id="{0FE11753-56EA-4482-94AE-5BA9BF1C9054}"/>
              </a:ext>
            </a:extLst>
          </p:cNvPr>
          <p:cNvSpPr txBox="1"/>
          <p:nvPr/>
        </p:nvSpPr>
        <p:spPr>
          <a:xfrm>
            <a:off x="1" y="4635361"/>
            <a:ext cx="3848100" cy="710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</a:rPr>
              <a:t>Where did it expand ?</a:t>
            </a:r>
            <a:endParaRPr lang="ar-SA" sz="3000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99C305-715F-4BC4-BAB3-C44F66A5314D}"/>
              </a:ext>
            </a:extLst>
          </p:cNvPr>
          <p:cNvSpPr/>
          <p:nvPr/>
        </p:nvSpPr>
        <p:spPr>
          <a:xfrm>
            <a:off x="7139785" y="4544676"/>
            <a:ext cx="2064774" cy="8526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France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AA6010-8A1F-4B74-8BDD-764EF2837F76}"/>
              </a:ext>
            </a:extLst>
          </p:cNvPr>
          <p:cNvSpPr/>
          <p:nvPr/>
        </p:nvSpPr>
        <p:spPr>
          <a:xfrm>
            <a:off x="9874002" y="4558744"/>
            <a:ext cx="2064774" cy="8526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Cuba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4C5C9B-8A46-4CB2-B88B-93089637CD59}"/>
              </a:ext>
            </a:extLst>
          </p:cNvPr>
          <p:cNvSpPr txBox="1"/>
          <p:nvPr/>
        </p:nvSpPr>
        <p:spPr>
          <a:xfrm>
            <a:off x="84406" y="5452770"/>
            <a:ext cx="11925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In 1952, Diner’s Club Card became the first international charge card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8E316-6858-4172-AA1B-798B99485355}"/>
              </a:ext>
            </a:extLst>
          </p:cNvPr>
          <p:cNvSpPr txBox="1"/>
          <p:nvPr/>
        </p:nvSpPr>
        <p:spPr>
          <a:xfrm>
            <a:off x="127000" y="6047807"/>
            <a:ext cx="1206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In 1955, Western Airlines became the first airline to accept the Diner’s Club Card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2">
            <a:extLst>
              <a:ext uri="{FF2B5EF4-FFF2-40B4-BE49-F238E27FC236}">
                <a16:creationId xmlns:a16="http://schemas.microsoft.com/office/drawing/2014/main" id="{2988D125-CD31-401C-B5EA-A4811730916C}"/>
              </a:ext>
            </a:extLst>
          </p:cNvPr>
          <p:cNvSpPr txBox="1"/>
          <p:nvPr/>
        </p:nvSpPr>
        <p:spPr>
          <a:xfrm>
            <a:off x="112540" y="2407237"/>
            <a:ext cx="12191997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Have there other international credit cards been created after Diner’s Club Card 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مربع نص 12">
            <a:extLst>
              <a:ext uri="{FF2B5EF4-FFF2-40B4-BE49-F238E27FC236}">
                <a16:creationId xmlns:a16="http://schemas.microsoft.com/office/drawing/2014/main" id="{B7F19E0C-323D-4F2C-8846-48B6F696677A}"/>
              </a:ext>
            </a:extLst>
          </p:cNvPr>
          <p:cNvSpPr txBox="1"/>
          <p:nvPr/>
        </p:nvSpPr>
        <p:spPr>
          <a:xfrm>
            <a:off x="271681" y="5049499"/>
            <a:ext cx="7469483" cy="583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American Express , Visa and MasterCard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2">
            <a:extLst>
              <a:ext uri="{FF2B5EF4-FFF2-40B4-BE49-F238E27FC236}">
                <a16:creationId xmlns:a16="http://schemas.microsoft.com/office/drawing/2014/main" id="{112B8734-88A4-4D97-A4D1-9D59F56BBCD3}"/>
              </a:ext>
            </a:extLst>
          </p:cNvPr>
          <p:cNvSpPr txBox="1"/>
          <p:nvPr/>
        </p:nvSpPr>
        <p:spPr>
          <a:xfrm>
            <a:off x="239151" y="4148427"/>
            <a:ext cx="2947737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What are they 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ربع نص 12">
            <a:extLst>
              <a:ext uri="{FF2B5EF4-FFF2-40B4-BE49-F238E27FC236}">
                <a16:creationId xmlns:a16="http://schemas.microsoft.com/office/drawing/2014/main" id="{6C16C1BB-C5BF-4C87-9D65-F5A080BD6838}"/>
              </a:ext>
            </a:extLst>
          </p:cNvPr>
          <p:cNvSpPr txBox="1"/>
          <p:nvPr/>
        </p:nvSpPr>
        <p:spPr>
          <a:xfrm>
            <a:off x="239151" y="3332828"/>
            <a:ext cx="7502013" cy="583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Yes, there have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3734A9-C9D3-4907-871B-C64BFF35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27385"/>
            <a:ext cx="3750794" cy="2009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66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12">
            <a:extLst>
              <a:ext uri="{FF2B5EF4-FFF2-40B4-BE49-F238E27FC236}">
                <a16:creationId xmlns:a16="http://schemas.microsoft.com/office/drawing/2014/main" id="{2988D125-CD31-401C-B5EA-A4811730916C}"/>
              </a:ext>
            </a:extLst>
          </p:cNvPr>
          <p:cNvSpPr txBox="1"/>
          <p:nvPr/>
        </p:nvSpPr>
        <p:spPr>
          <a:xfrm>
            <a:off x="450168" y="2110510"/>
            <a:ext cx="9270610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When was the first card members rewards program created 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8" name="مربع نص 12">
            <a:extLst>
              <a:ext uri="{FF2B5EF4-FFF2-40B4-BE49-F238E27FC236}">
                <a16:creationId xmlns:a16="http://schemas.microsoft.com/office/drawing/2014/main" id="{B7F19E0C-323D-4F2C-8846-48B6F696677A}"/>
              </a:ext>
            </a:extLst>
          </p:cNvPr>
          <p:cNvSpPr txBox="1"/>
          <p:nvPr/>
        </p:nvSpPr>
        <p:spPr>
          <a:xfrm>
            <a:off x="450168" y="4858916"/>
            <a:ext cx="9270610" cy="583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It aimed mostly at business travelers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2">
            <a:extLst>
              <a:ext uri="{FF2B5EF4-FFF2-40B4-BE49-F238E27FC236}">
                <a16:creationId xmlns:a16="http://schemas.microsoft.com/office/drawing/2014/main" id="{112B8734-88A4-4D97-A4D1-9D59F56BBCD3}"/>
              </a:ext>
            </a:extLst>
          </p:cNvPr>
          <p:cNvSpPr txBox="1"/>
          <p:nvPr/>
        </p:nvSpPr>
        <p:spPr>
          <a:xfrm>
            <a:off x="450168" y="3899925"/>
            <a:ext cx="9580098" cy="669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What did the first card members rewards program mostly aim ?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ربع نص 12">
            <a:extLst>
              <a:ext uri="{FF2B5EF4-FFF2-40B4-BE49-F238E27FC236}">
                <a16:creationId xmlns:a16="http://schemas.microsoft.com/office/drawing/2014/main" id="{6C16C1BB-C5BF-4C87-9D65-F5A080BD6838}"/>
              </a:ext>
            </a:extLst>
          </p:cNvPr>
          <p:cNvSpPr txBox="1"/>
          <p:nvPr/>
        </p:nvSpPr>
        <p:spPr>
          <a:xfrm>
            <a:off x="534575" y="3047484"/>
            <a:ext cx="7502013" cy="583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1984 .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8CFA6-820C-4DF1-9324-EE22004BA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3" y="242005"/>
            <a:ext cx="4389119" cy="169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6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12">
            <a:extLst>
              <a:ext uri="{FF2B5EF4-FFF2-40B4-BE49-F238E27FC236}">
                <a16:creationId xmlns:a16="http://schemas.microsoft.com/office/drawing/2014/main" id="{B7F19E0C-323D-4F2C-8846-48B6F696677A}"/>
              </a:ext>
            </a:extLst>
          </p:cNvPr>
          <p:cNvSpPr txBox="1"/>
          <p:nvPr/>
        </p:nvSpPr>
        <p:spPr>
          <a:xfrm>
            <a:off x="614905" y="3286443"/>
            <a:ext cx="7502012" cy="583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This is a conclusion of the whole passage .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E1160-E640-4D89-9674-702A57167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5" y="224196"/>
            <a:ext cx="4195546" cy="1731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8BA4C9E-D19D-4C37-90F1-C129C9F6C78C}"/>
              </a:ext>
            </a:extLst>
          </p:cNvPr>
          <p:cNvSpPr/>
          <p:nvPr/>
        </p:nvSpPr>
        <p:spPr>
          <a:xfrm>
            <a:off x="3318855" y="1955409"/>
            <a:ext cx="204537" cy="1318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2">
            <a:extLst>
              <a:ext uri="{FF2B5EF4-FFF2-40B4-BE49-F238E27FC236}">
                <a16:creationId xmlns:a16="http://schemas.microsoft.com/office/drawing/2014/main" id="{C239FC9F-6AD4-4347-ADCE-AB10EA780265}"/>
              </a:ext>
            </a:extLst>
          </p:cNvPr>
          <p:cNvSpPr txBox="1"/>
          <p:nvPr/>
        </p:nvSpPr>
        <p:spPr>
          <a:xfrm>
            <a:off x="614905" y="4313122"/>
            <a:ext cx="10343827" cy="58362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business world has completely changed after the forgotten wallet.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202D08D2-B15F-4AC5-84A9-056F21E353BB}"/>
              </a:ext>
            </a:extLst>
          </p:cNvPr>
          <p:cNvSpPr/>
          <p:nvPr/>
        </p:nvSpPr>
        <p:spPr>
          <a:xfrm>
            <a:off x="1195415" y="1530838"/>
            <a:ext cx="5965040" cy="1001347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Timeline of the Diner’s Club Card </a:t>
            </a:r>
          </a:p>
        </p:txBody>
      </p:sp>
      <p:sp>
        <p:nvSpPr>
          <p:cNvPr id="7" name="مربع نص 12">
            <a:extLst>
              <a:ext uri="{FF2B5EF4-FFF2-40B4-BE49-F238E27FC236}">
                <a16:creationId xmlns:a16="http://schemas.microsoft.com/office/drawing/2014/main" id="{988994A1-89F2-4A06-B309-E9589F59FD97}"/>
              </a:ext>
            </a:extLst>
          </p:cNvPr>
          <p:cNvSpPr txBox="1"/>
          <p:nvPr/>
        </p:nvSpPr>
        <p:spPr>
          <a:xfrm>
            <a:off x="211014" y="2936047"/>
            <a:ext cx="10564844" cy="5493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 1949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,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Frank couldn’t pay for dinner because he forgot his wallet .</a:t>
            </a:r>
            <a:endParaRPr lang="ar-SA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مربع نص 12">
            <a:extLst>
              <a:ext uri="{FF2B5EF4-FFF2-40B4-BE49-F238E27FC236}">
                <a16:creationId xmlns:a16="http://schemas.microsoft.com/office/drawing/2014/main" id="{80E47011-ED6B-4943-B9E2-1C8A4A6FF6AF}"/>
              </a:ext>
            </a:extLst>
          </p:cNvPr>
          <p:cNvSpPr txBox="1"/>
          <p:nvPr/>
        </p:nvSpPr>
        <p:spPr>
          <a:xfrm>
            <a:off x="208667" y="3808837"/>
            <a:ext cx="11774666" cy="5493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 1950 ,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Frank returned to the same place and paid the money with Diner’s Club Card  .</a:t>
            </a:r>
            <a:endParaRPr lang="ar-SA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4B25C8-4D41-4A2A-8707-617E9F43E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254186"/>
            <a:ext cx="5965040" cy="1052355"/>
          </a:xfrm>
        </p:spPr>
      </p:pic>
      <p:sp>
        <p:nvSpPr>
          <p:cNvPr id="14" name="مربع نص 12">
            <a:extLst>
              <a:ext uri="{FF2B5EF4-FFF2-40B4-BE49-F238E27FC236}">
                <a16:creationId xmlns:a16="http://schemas.microsoft.com/office/drawing/2014/main" id="{98E850AF-E873-4B01-B5F2-E5ADE685F1E1}"/>
              </a:ext>
            </a:extLst>
          </p:cNvPr>
          <p:cNvSpPr txBox="1"/>
          <p:nvPr/>
        </p:nvSpPr>
        <p:spPr>
          <a:xfrm>
            <a:off x="208666" y="4700824"/>
            <a:ext cx="11774667" cy="5493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 1952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,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The Diner’s Club Credit was accepted by thousands od businesses across USA .</a:t>
            </a:r>
            <a:endParaRPr lang="ar-SA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مربع نص 12">
            <a:extLst>
              <a:ext uri="{FF2B5EF4-FFF2-40B4-BE49-F238E27FC236}">
                <a16:creationId xmlns:a16="http://schemas.microsoft.com/office/drawing/2014/main" id="{CD3F4E60-7C05-4D32-8015-FCC09DB4CEF8}"/>
              </a:ext>
            </a:extLst>
          </p:cNvPr>
          <p:cNvSpPr txBox="1"/>
          <p:nvPr/>
        </p:nvSpPr>
        <p:spPr>
          <a:xfrm>
            <a:off x="203986" y="5573614"/>
            <a:ext cx="10564844" cy="5493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 1952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,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The Diner’s Club Credit became the first international charge card .</a:t>
            </a:r>
            <a:endParaRPr lang="ar-SA" sz="2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8C4BC-3BA8-4F79-94B3-74D03633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2" descr="DetectiveU | Devpost">
            <a:extLst>
              <a:ext uri="{FF2B5EF4-FFF2-40B4-BE49-F238E27FC236}">
                <a16:creationId xmlns:a16="http://schemas.microsoft.com/office/drawing/2014/main" id="{7FC39158-28AC-4B5A-8C28-9A4535E1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" b="984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12" y="2544033"/>
            <a:ext cx="4644422" cy="399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2">
            <a:extLst>
              <a:ext uri="{FF2B5EF4-FFF2-40B4-BE49-F238E27FC236}">
                <a16:creationId xmlns:a16="http://schemas.microsoft.com/office/drawing/2014/main" id="{08F626AF-BDA4-40CC-ABF4-90860AFDF7C7}"/>
              </a:ext>
            </a:extLst>
          </p:cNvPr>
          <p:cNvSpPr txBox="1">
            <a:spLocks/>
          </p:cNvSpPr>
          <p:nvPr/>
        </p:nvSpPr>
        <p:spPr>
          <a:xfrm>
            <a:off x="8040828" y="1650690"/>
            <a:ext cx="3425632" cy="2349999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FFFF00"/>
                </a:highlight>
              </a:rPr>
              <a:t>Quick Check</a:t>
            </a:r>
            <a:endParaRPr lang="ar-SA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9EE2B09B-709E-4BAE-8E1E-B6ACBA0763B4}"/>
              </a:ext>
            </a:extLst>
          </p:cNvPr>
          <p:cNvSpPr txBox="1"/>
          <p:nvPr/>
        </p:nvSpPr>
        <p:spPr>
          <a:xfrm>
            <a:off x="1512910" y="324433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https://www.liveworksheets.com/1-ks1398786yc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61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4585F-9469-4F2E-929E-E72DA5AF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604910"/>
            <a:ext cx="7374795" cy="4188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7E5B85-2A03-42BA-A153-48CDD68EE606}"/>
              </a:ext>
            </a:extLst>
          </p:cNvPr>
          <p:cNvCxnSpPr/>
          <p:nvPr/>
        </p:nvCxnSpPr>
        <p:spPr>
          <a:xfrm>
            <a:off x="3617061" y="1814732"/>
            <a:ext cx="14630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E7944D-7A8F-4872-BBBC-A1CB16793AD5}"/>
              </a:ext>
            </a:extLst>
          </p:cNvPr>
          <p:cNvCxnSpPr>
            <a:cxnSpLocks/>
          </p:cNvCxnSpPr>
          <p:nvPr/>
        </p:nvCxnSpPr>
        <p:spPr>
          <a:xfrm>
            <a:off x="1279481" y="2262553"/>
            <a:ext cx="112609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21F755-1C02-4B75-A26A-2C53C6A02BF8}"/>
              </a:ext>
            </a:extLst>
          </p:cNvPr>
          <p:cNvCxnSpPr>
            <a:cxnSpLocks/>
          </p:cNvCxnSpPr>
          <p:nvPr/>
        </p:nvCxnSpPr>
        <p:spPr>
          <a:xfrm>
            <a:off x="3614037" y="2755185"/>
            <a:ext cx="15769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A49607-8B69-464B-AFD0-9216FBB14604}"/>
              </a:ext>
            </a:extLst>
          </p:cNvPr>
          <p:cNvCxnSpPr>
            <a:cxnSpLocks/>
          </p:cNvCxnSpPr>
          <p:nvPr/>
        </p:nvCxnSpPr>
        <p:spPr>
          <a:xfrm>
            <a:off x="5637440" y="3217075"/>
            <a:ext cx="183250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D7E94B-4969-4DAA-981A-D7FDAFDC2274}"/>
              </a:ext>
            </a:extLst>
          </p:cNvPr>
          <p:cNvCxnSpPr>
            <a:cxnSpLocks/>
          </p:cNvCxnSpPr>
          <p:nvPr/>
        </p:nvCxnSpPr>
        <p:spPr>
          <a:xfrm>
            <a:off x="1279481" y="3636762"/>
            <a:ext cx="139338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94432E-B7D4-4BEF-8789-577DBB558396}"/>
              </a:ext>
            </a:extLst>
          </p:cNvPr>
          <p:cNvCxnSpPr>
            <a:cxnSpLocks/>
          </p:cNvCxnSpPr>
          <p:nvPr/>
        </p:nvCxnSpPr>
        <p:spPr>
          <a:xfrm>
            <a:off x="5637440" y="4140855"/>
            <a:ext cx="146674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1946E2-6C57-48DF-A6E2-DD7A8937C5E2}"/>
              </a:ext>
            </a:extLst>
          </p:cNvPr>
          <p:cNvCxnSpPr>
            <a:cxnSpLocks/>
          </p:cNvCxnSpPr>
          <p:nvPr/>
        </p:nvCxnSpPr>
        <p:spPr>
          <a:xfrm>
            <a:off x="1220185" y="4602746"/>
            <a:ext cx="11853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7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6016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D88BA-EF71-415C-BD49-5A1E7464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4" y="1452079"/>
            <a:ext cx="9742857" cy="1589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071E9-9F72-41C5-B229-E0A7B7DE23F0}"/>
              </a:ext>
            </a:extLst>
          </p:cNvPr>
          <p:cNvSpPr txBox="1"/>
          <p:nvPr/>
        </p:nvSpPr>
        <p:spPr>
          <a:xfrm>
            <a:off x="1610749" y="2032780"/>
            <a:ext cx="119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incorrect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D559D-57E8-4DEF-82E5-7A23594E18BF}"/>
              </a:ext>
            </a:extLst>
          </p:cNvPr>
          <p:cNvSpPr txBox="1"/>
          <p:nvPr/>
        </p:nvSpPr>
        <p:spPr>
          <a:xfrm>
            <a:off x="3067830" y="2032780"/>
            <a:ext cx="119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invalid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A18A7-B949-45B8-9FC3-D0CE505093ED}"/>
              </a:ext>
            </a:extLst>
          </p:cNvPr>
          <p:cNvSpPr txBox="1"/>
          <p:nvPr/>
        </p:nvSpPr>
        <p:spPr>
          <a:xfrm>
            <a:off x="4052959" y="2032780"/>
            <a:ext cx="119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inactive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B96488-3015-474A-811B-19883A588682}"/>
              </a:ext>
            </a:extLst>
          </p:cNvPr>
          <p:cNvSpPr txBox="1"/>
          <p:nvPr/>
        </p:nvSpPr>
        <p:spPr>
          <a:xfrm>
            <a:off x="1610748" y="2365335"/>
            <a:ext cx="119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impatient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3BFC5-67BF-4B1F-99F3-6EC7916A72DC}"/>
              </a:ext>
            </a:extLst>
          </p:cNvPr>
          <p:cNvSpPr txBox="1"/>
          <p:nvPr/>
        </p:nvSpPr>
        <p:spPr>
          <a:xfrm>
            <a:off x="2925185" y="2359447"/>
            <a:ext cx="127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immature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818F2-5602-4EFC-A63E-0F8C904D6507}"/>
              </a:ext>
            </a:extLst>
          </p:cNvPr>
          <p:cNvSpPr txBox="1"/>
          <p:nvPr/>
        </p:nvSpPr>
        <p:spPr>
          <a:xfrm>
            <a:off x="4021041" y="2373515"/>
            <a:ext cx="140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6283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6936E6-95FA-4A98-BD29-23080E6E854B}"/>
              </a:ext>
            </a:extLst>
          </p:cNvPr>
          <p:cNvSpPr txBox="1"/>
          <p:nvPr/>
        </p:nvSpPr>
        <p:spPr>
          <a:xfrm>
            <a:off x="196951" y="1995213"/>
            <a:ext cx="11254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1 -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Since the 1950s.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20873-8C04-4CE6-8008-89BD4EF00DAF}"/>
              </a:ext>
            </a:extLst>
          </p:cNvPr>
          <p:cNvSpPr txBox="1"/>
          <p:nvPr/>
        </p:nvSpPr>
        <p:spPr>
          <a:xfrm>
            <a:off x="154747" y="2168402"/>
            <a:ext cx="112541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000" b="0" i="0" u="none" strike="noStrike" baseline="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He didn’t have enough money to pay for a business dinner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9E81C-7664-4860-9B02-9B99506D8E6D}"/>
              </a:ext>
            </a:extLst>
          </p:cNvPr>
          <p:cNvSpPr txBox="1"/>
          <p:nvPr/>
        </p:nvSpPr>
        <p:spPr>
          <a:xfrm>
            <a:off x="154747" y="2629013"/>
            <a:ext cx="114651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3-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 thought people should be able to spend what they could afford not only what   they are carrying in cash 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0ACA5-3D9A-4739-A7F3-6A0102E5483B}"/>
              </a:ext>
            </a:extLst>
          </p:cNvPr>
          <p:cNvSpPr txBox="1"/>
          <p:nvPr/>
        </p:nvSpPr>
        <p:spPr>
          <a:xfrm>
            <a:off x="196951" y="3399198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000" b="0" i="0" u="none" strike="noStrike" baseline="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“charging it”</a:t>
            </a:r>
          </a:p>
          <a:p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A18EA-FADB-4205-B021-FAD1C7E9B3AF}"/>
              </a:ext>
            </a:extLst>
          </p:cNvPr>
          <p:cNvSpPr txBox="1"/>
          <p:nvPr/>
        </p:nvSpPr>
        <p:spPr>
          <a:xfrm>
            <a:off x="196951" y="4913018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6-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It became a status symbol.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62C95-907F-4B14-B457-FACA22D83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150246"/>
            <a:ext cx="8765841" cy="1605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F757E9-1EC9-477D-B26E-86FFEAA22A01}"/>
              </a:ext>
            </a:extLst>
          </p:cNvPr>
          <p:cNvSpPr txBox="1"/>
          <p:nvPr/>
        </p:nvSpPr>
        <p:spPr>
          <a:xfrm>
            <a:off x="196951" y="4267944"/>
            <a:ext cx="9650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5 -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Hollywood made a film about it, and a board game called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Diner’s Club was created.</a:t>
            </a:r>
          </a:p>
          <a:p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83D42F-E357-4ACA-913A-77ED0D299D9F}"/>
              </a:ext>
            </a:extLst>
          </p:cNvPr>
          <p:cNvSpPr txBox="1"/>
          <p:nvPr/>
        </p:nvSpPr>
        <p:spPr>
          <a:xfrm>
            <a:off x="196951" y="5630536"/>
            <a:ext cx="11254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7 -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It started for use in restaurants and then expanded to other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businesses and to other countries.</a:t>
            </a:r>
          </a:p>
          <a:p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  <p:bldP spid="16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C5467C-0FB6-43BF-A813-CD42E6B5A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5" y="370854"/>
            <a:ext cx="8482818" cy="3371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05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113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G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03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5BD51-5F6E-49BD-8CC7-AE25FA79A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478301"/>
            <a:ext cx="9988061" cy="59013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DF820-0B33-4772-A73D-3B70304E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85072" y="2096086"/>
            <a:ext cx="7709094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9" y="498821"/>
            <a:ext cx="6771032" cy="1557337"/>
          </a:xfrm>
          <a:prstGeom prst="rect">
            <a:avLst/>
          </a:prstGeom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8"/>
            <a:ext cx="9589398" cy="4303021"/>
          </a:xfr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601075" y="0"/>
            <a:ext cx="3457575" cy="4014788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85128" y="287100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Objectives</a:t>
            </a:r>
            <a:endParaRPr lang="ar-SA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239151" y="1128974"/>
            <a:ext cx="8928294" cy="4014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Analyze the ideas of the reading passage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Know the history of credit cards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Identify the meaning of some new words . 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Discuss the reading 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Answer some questions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FA1A7-D750-4134-8D97-163C10217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4" t="16135" r="15647" b="17121"/>
          <a:stretch/>
        </p:blipFill>
        <p:spPr>
          <a:xfrm>
            <a:off x="1341119" y="5279544"/>
            <a:ext cx="6246055" cy="11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17F613EF-62C0-4122-A26B-4A182C5A1A57}"/>
              </a:ext>
            </a:extLst>
          </p:cNvPr>
          <p:cNvSpPr/>
          <p:nvPr/>
        </p:nvSpPr>
        <p:spPr>
          <a:xfrm>
            <a:off x="3153356" y="194744"/>
            <a:ext cx="3764280" cy="117577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Wide Latin" panose="020A0A07050505020404" pitchFamily="18" charset="0"/>
              </a:rPr>
              <a:t>Warm Up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0A8C64A-483D-404C-BA59-62CDF41C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0" y="1642330"/>
            <a:ext cx="3458818" cy="256191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ربع نص 5">
            <a:extLst>
              <a:ext uri="{FF2B5EF4-FFF2-40B4-BE49-F238E27FC236}">
                <a16:creationId xmlns:a16="http://schemas.microsoft.com/office/drawing/2014/main" id="{E9CD9FFD-6A04-4235-8E37-E5D2380C1761}"/>
              </a:ext>
            </a:extLst>
          </p:cNvPr>
          <p:cNvSpPr txBox="1"/>
          <p:nvPr/>
        </p:nvSpPr>
        <p:spPr>
          <a:xfrm>
            <a:off x="798225" y="4569338"/>
            <a:ext cx="1006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Have you seen cards like these ?</a:t>
            </a:r>
          </a:p>
        </p:txBody>
      </p:sp>
      <p:sp>
        <p:nvSpPr>
          <p:cNvPr id="11" name="مربع نص 5">
            <a:extLst>
              <a:ext uri="{FF2B5EF4-FFF2-40B4-BE49-F238E27FC236}">
                <a16:creationId xmlns:a16="http://schemas.microsoft.com/office/drawing/2014/main" id="{C28A22D4-CF09-4C71-BF85-ED450C44BF01}"/>
              </a:ext>
            </a:extLst>
          </p:cNvPr>
          <p:cNvSpPr txBox="1"/>
          <p:nvPr/>
        </p:nvSpPr>
        <p:spPr>
          <a:xfrm>
            <a:off x="798225" y="5257596"/>
            <a:ext cx="769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can we use them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025F1-435F-48B1-B449-253853B14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19" y="1642331"/>
            <a:ext cx="3764280" cy="25619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798470-6192-4C97-8AE5-4D7B20BAE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25827" r="10484" b="20909"/>
          <a:stretch/>
        </p:blipFill>
        <p:spPr>
          <a:xfrm>
            <a:off x="8094610" y="1642330"/>
            <a:ext cx="3852340" cy="25619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60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19EE549-8FFD-4272-925E-22A40B04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577" y="302203"/>
            <a:ext cx="7066845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i="1" dirty="0">
                <a:solidFill>
                  <a:srgbClr val="002060"/>
                </a:solidFill>
              </a:rPr>
              <a:t>Before Reading 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DB91BC-C507-4C73-A59E-E3B4ACA30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6"/>
          <a:stretch/>
        </p:blipFill>
        <p:spPr>
          <a:xfrm>
            <a:off x="562707" y="2339387"/>
            <a:ext cx="8581293" cy="1219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566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EDB5AE-E485-48B3-8A03-CDBCC579E94E}"/>
              </a:ext>
            </a:extLst>
          </p:cNvPr>
          <p:cNvSpPr txBox="1"/>
          <p:nvPr/>
        </p:nvSpPr>
        <p:spPr>
          <a:xfrm>
            <a:off x="7610623" y="314332"/>
            <a:ext cx="391927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Listen </a:t>
            </a:r>
          </a:p>
        </p:txBody>
      </p:sp>
      <p:pic>
        <p:nvPicPr>
          <p:cNvPr id="6" name="Picture 4" descr="Listening Icon #416587 - Free Icons Library">
            <a:extLst>
              <a:ext uri="{FF2B5EF4-FFF2-40B4-BE49-F238E27FC236}">
                <a16:creationId xmlns:a16="http://schemas.microsoft.com/office/drawing/2014/main" id="{F4B05339-5EE7-4AAC-B8B4-9540C2AA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4" y="1596442"/>
            <a:ext cx="2014537" cy="15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2612E6E0-3ABD-4778-B36F-D6A86FED0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279656"/>
            <a:ext cx="6907238" cy="629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ading">
            <a:hlinkClick r:id="" action="ppaction://media"/>
            <a:extLst>
              <a:ext uri="{FF2B5EF4-FFF2-40B4-BE49-F238E27FC236}">
                <a16:creationId xmlns:a16="http://schemas.microsoft.com/office/drawing/2014/main" id="{52E42B7C-0F69-469A-B2B0-8C33771FE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94762" y="3469444"/>
            <a:ext cx="1280160" cy="11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5">
            <a:extLst>
              <a:ext uri="{FF2B5EF4-FFF2-40B4-BE49-F238E27FC236}">
                <a16:creationId xmlns:a16="http://schemas.microsoft.com/office/drawing/2014/main" id="{3CE772BB-409D-4351-A169-7F2AA6E602C8}"/>
              </a:ext>
            </a:extLst>
          </p:cNvPr>
          <p:cNvSpPr txBox="1"/>
          <p:nvPr/>
        </p:nvSpPr>
        <p:spPr>
          <a:xfrm>
            <a:off x="7208088" y="580467"/>
            <a:ext cx="4983910" cy="75469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What’s the title?</a:t>
            </a:r>
            <a:endParaRPr lang="ar-SA" sz="3200" dirty="0">
              <a:solidFill>
                <a:srgbClr val="660033"/>
              </a:solidFill>
            </a:endParaRPr>
          </a:p>
        </p:txBody>
      </p:sp>
      <p:sp>
        <p:nvSpPr>
          <p:cNvPr id="9" name="مربع نص 13">
            <a:extLst>
              <a:ext uri="{FF2B5EF4-FFF2-40B4-BE49-F238E27FC236}">
                <a16:creationId xmlns:a16="http://schemas.microsoft.com/office/drawing/2014/main" id="{E63B907F-ED22-41AE-BDB4-3C974EE8039E}"/>
              </a:ext>
            </a:extLst>
          </p:cNvPr>
          <p:cNvSpPr txBox="1"/>
          <p:nvPr/>
        </p:nvSpPr>
        <p:spPr>
          <a:xfrm>
            <a:off x="7208089" y="1879863"/>
            <a:ext cx="4983910" cy="7514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How many paragraphs?</a:t>
            </a:r>
            <a:endParaRPr lang="ar-SA" sz="3200" dirty="0">
              <a:solidFill>
                <a:srgbClr val="660033"/>
              </a:solidFill>
            </a:endParaRPr>
          </a:p>
        </p:txBody>
      </p:sp>
      <p:sp>
        <p:nvSpPr>
          <p:cNvPr id="10" name="مربع نص 12">
            <a:extLst>
              <a:ext uri="{FF2B5EF4-FFF2-40B4-BE49-F238E27FC236}">
                <a16:creationId xmlns:a16="http://schemas.microsoft.com/office/drawing/2014/main" id="{3719CB7C-64F0-4716-917C-E08B36103933}"/>
              </a:ext>
            </a:extLst>
          </p:cNvPr>
          <p:cNvSpPr txBox="1"/>
          <p:nvPr/>
        </p:nvSpPr>
        <p:spPr>
          <a:xfrm>
            <a:off x="7208087" y="3074162"/>
            <a:ext cx="4983911" cy="7514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How many photos ?</a:t>
            </a:r>
            <a:endParaRPr lang="ar-SA" sz="3200" dirty="0">
              <a:solidFill>
                <a:srgbClr val="660033"/>
              </a:solidFill>
            </a:endParaRPr>
          </a:p>
        </p:txBody>
      </p:sp>
      <p:sp>
        <p:nvSpPr>
          <p:cNvPr id="11" name="مربع نص 12">
            <a:extLst>
              <a:ext uri="{FF2B5EF4-FFF2-40B4-BE49-F238E27FC236}">
                <a16:creationId xmlns:a16="http://schemas.microsoft.com/office/drawing/2014/main" id="{6A5FF5DD-C8D0-42FC-BD5B-CF7B05910649}"/>
              </a:ext>
            </a:extLst>
          </p:cNvPr>
          <p:cNvSpPr txBox="1"/>
          <p:nvPr/>
        </p:nvSpPr>
        <p:spPr>
          <a:xfrm>
            <a:off x="7208089" y="4441266"/>
            <a:ext cx="4983910" cy="7514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0033"/>
                </a:solidFill>
              </a:rPr>
              <a:t>What kind of photo is it ?</a:t>
            </a:r>
            <a:endParaRPr lang="ar-SA" sz="3200" dirty="0">
              <a:solidFill>
                <a:srgbClr val="660033"/>
              </a:solidFill>
            </a:endParaRP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8EF20B2-65FD-495E-BBED-1567B020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10"/>
            <a:ext cx="6583679" cy="6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0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626</Words>
  <Application>Microsoft Office PowerPoint</Application>
  <PresentationFormat>Widescreen</PresentationFormat>
  <Paragraphs>98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Myriad Pro Light</vt:lpstr>
      <vt:lpstr>STC-Regular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Reading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1 U: 3 What Will Be, Will Be Reading</dc:title>
  <dc:creator>يوسف اليزيدي</dc:creator>
  <cp:lastModifiedBy>Maher</cp:lastModifiedBy>
  <cp:revision>97</cp:revision>
  <dcterms:created xsi:type="dcterms:W3CDTF">2020-10-09T15:25:08Z</dcterms:created>
  <dcterms:modified xsi:type="dcterms:W3CDTF">2022-08-27T14:19:23Z</dcterms:modified>
</cp:coreProperties>
</file>