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media2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Shape 17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4" name="Shape 17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0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3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1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4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7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5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0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98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3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1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4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7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0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4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7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28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1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3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6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88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89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2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3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6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99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2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5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8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4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2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5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5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6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9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3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1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4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7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6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89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7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0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3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1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4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7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0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3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6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0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1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1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1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5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3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6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6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7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0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78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4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2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7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5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0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88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1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4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0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4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2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5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5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6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9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0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3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1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4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7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1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4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4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2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0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3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3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6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4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7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8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9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2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0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3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6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4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9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7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0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3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6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9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2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4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7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7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48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1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2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3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6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6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9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7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0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0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3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1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4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8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8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7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0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98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1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4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2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7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5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0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08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1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4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7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0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1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2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6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4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7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7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78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1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2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6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6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9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7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0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0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1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4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1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1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video" Target="../media/media2.mp4"/><Relationship Id="rId12" Type="http://schemas.microsoft.com/office/2007/relationships/media" Target="../media/media2.mp4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3.png"/><Relationship Id="rId14" Type="http://schemas.openxmlformats.org/officeDocument/2006/relationships/image" Target="../media/image5.jpeg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6.jpeg"/><Relationship Id="rId1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6.jpeg"/><Relationship Id="rId1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6.jpeg"/><Relationship Id="rId1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8.png"/><Relationship Id="rId12" Type="http://schemas.openxmlformats.org/officeDocument/2006/relationships/image" Target="../media/image7.jpeg"/><Relationship Id="rId13" Type="http://schemas.openxmlformats.org/officeDocument/2006/relationships/image" Target="../media/image29.png"/><Relationship Id="rId14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1.gif"/><Relationship Id="rId14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2.png"/><Relationship Id="rId12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4.png"/><Relationship Id="rId13" Type="http://schemas.openxmlformats.org/officeDocument/2006/relationships/image" Target="../media/image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9.png"/><Relationship Id="rId12" Type="http://schemas.openxmlformats.org/officeDocument/2006/relationships/image" Target="../media/image35.png"/><Relationship Id="rId13" Type="http://schemas.openxmlformats.org/officeDocument/2006/relationships/image" Target="../media/image4.jpeg"/><Relationship Id="rId14" Type="http://schemas.openxmlformats.org/officeDocument/2006/relationships/image" Target="../media/image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6.png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5" Type="http://schemas.openxmlformats.org/officeDocument/2006/relationships/image" Target="../media/image37.png"/><Relationship Id="rId16" Type="http://schemas.openxmlformats.org/officeDocument/2006/relationships/image" Target="../media/image34.png"/><Relationship Id="rId17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6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7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8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19.png"/><Relationship Id="rId13" Type="http://schemas.openxmlformats.org/officeDocument/2006/relationships/image" Target="../media/image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jpe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2.png"/><Relationship Id="rId17" Type="http://schemas.openxmlformats.org/officeDocument/2006/relationships/image" Target="../media/image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8.png"/><Relationship Id="rId12" Type="http://schemas.openxmlformats.org/officeDocument/2006/relationships/image" Target="../media/image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8.png"/><Relationship Id="rId12" Type="http://schemas.openxmlformats.org/officeDocument/2006/relationships/image" Target="../media/image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2.png"/><Relationship Id="rId13" Type="http://schemas.openxmlformats.org/officeDocument/2006/relationships/image" Target="../media/image28.png"/><Relationship Id="rId14" Type="http://schemas.openxmlformats.org/officeDocument/2006/relationships/image" Target="../media/image3.jpeg"/><Relationship Id="rId15" Type="http://schemas.openxmlformats.org/officeDocument/2006/relationships/image" Target="../media/image2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3.png"/><Relationship Id="rId12" Type="http://schemas.openxmlformats.org/officeDocument/2006/relationships/image" Target="../media/image3.jpe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46.png"/><Relationship Id="rId12" Type="http://schemas.openxmlformats.org/officeDocument/2006/relationships/image" Target="../media/image1.gif"/><Relationship Id="rId13" Type="http://schemas.openxmlformats.org/officeDocument/2006/relationships/image" Target="../media/image3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1.gif"/><Relationship Id="rId13" Type="http://schemas.openxmlformats.org/officeDocument/2006/relationships/image" Target="../media/image3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4.png"/><Relationship Id="rId13" Type="http://schemas.openxmlformats.org/officeDocument/2006/relationships/image" Target="../media/image3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19.png"/><Relationship Id="rId13" Type="http://schemas.openxmlformats.org/officeDocument/2006/relationships/image" Target="../media/image41.png"/><Relationship Id="rId14" Type="http://schemas.openxmlformats.org/officeDocument/2006/relationships/image" Target="../media/image3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6.png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5" Type="http://schemas.openxmlformats.org/officeDocument/2006/relationships/image" Target="../media/image37.png"/><Relationship Id="rId16" Type="http://schemas.openxmlformats.org/officeDocument/2006/relationships/image" Target="../media/image34.png"/><Relationship Id="rId17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737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66344" rtl="0">
              <a:lnSpc>
                <a:spcPct val="80000"/>
              </a:lnSpc>
              <a:defRPr b="1" sz="433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١-٣</a:t>
            </a:r>
          </a:p>
          <a:p>
            <a:pPr algn="ctr" defTabSz="466344" rtl="0">
              <a:lnSpc>
                <a:spcPct val="80000"/>
              </a:lnSpc>
              <a:defRPr b="1" sz="433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ضرب الأعداد النسبية </a:t>
            </a:r>
          </a:p>
        </p:txBody>
      </p:sp>
      <p:sp>
        <p:nvSpPr>
          <p:cNvPr id="1738" name="وسيلة شرح"/>
          <p:cNvSpPr/>
          <p:nvPr/>
        </p:nvSpPr>
        <p:spPr>
          <a:xfrm>
            <a:off x="1107953" y="1759517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3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3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4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4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2049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050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05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052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062" name="Google Shape;1046;p38"/>
          <p:cNvGrpSpPr/>
          <p:nvPr/>
        </p:nvGrpSpPr>
        <p:grpSpPr>
          <a:xfrm>
            <a:off x="835290" y="1752347"/>
            <a:ext cx="2536153" cy="2120629"/>
            <a:chOff x="0" y="0"/>
            <a:chExt cx="2536151" cy="2120627"/>
          </a:xfrm>
        </p:grpSpPr>
        <p:grpSp>
          <p:nvGrpSpPr>
            <p:cNvPr id="2060" name="Google Shape;1047;p38"/>
            <p:cNvGrpSpPr/>
            <p:nvPr/>
          </p:nvGrpSpPr>
          <p:grpSpPr>
            <a:xfrm>
              <a:off x="0" y="-1"/>
              <a:ext cx="2536152" cy="2120629"/>
              <a:chOff x="0" y="0"/>
              <a:chExt cx="2536151" cy="2120627"/>
            </a:xfrm>
          </p:grpSpPr>
          <p:grpSp>
            <p:nvGrpSpPr>
              <p:cNvPr id="2056" name="Google Shape;1048;p38"/>
              <p:cNvGrpSpPr/>
              <p:nvPr/>
            </p:nvGrpSpPr>
            <p:grpSpPr>
              <a:xfrm>
                <a:off x="844343" y="1771461"/>
                <a:ext cx="851869" cy="349167"/>
                <a:chOff x="0" y="0"/>
                <a:chExt cx="851868" cy="349165"/>
              </a:xfrm>
            </p:grpSpPr>
            <p:sp>
              <p:nvSpPr>
                <p:cNvPr id="2053" name="Google Shape;1049;p38"/>
                <p:cNvSpPr/>
                <p:nvPr/>
              </p:nvSpPr>
              <p:spPr>
                <a:xfrm rot="10800000">
                  <a:off x="0" y="330034"/>
                  <a:ext cx="847498" cy="19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54" name="Google Shape;1050;p38"/>
                <p:cNvSpPr/>
                <p:nvPr/>
              </p:nvSpPr>
              <p:spPr>
                <a:xfrm>
                  <a:off x="81753" y="-1"/>
                  <a:ext cx="684037" cy="273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55" name="Google Shape;1051;p38"/>
                <p:cNvSpPr/>
                <p:nvPr/>
              </p:nvSpPr>
              <p:spPr>
                <a:xfrm>
                  <a:off x="4371" y="272515"/>
                  <a:ext cx="847498" cy="596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059" name="Google Shape;1052;p38"/>
              <p:cNvGrpSpPr/>
              <p:nvPr/>
            </p:nvGrpSpPr>
            <p:grpSpPr>
              <a:xfrm>
                <a:off x="0" y="-1"/>
                <a:ext cx="2536152" cy="1771462"/>
                <a:chOff x="0" y="0"/>
                <a:chExt cx="2536151" cy="1771460"/>
              </a:xfrm>
            </p:grpSpPr>
            <p:sp>
              <p:nvSpPr>
                <p:cNvPr id="2057" name="Google Shape;1053;p38"/>
                <p:cNvSpPr/>
                <p:nvPr/>
              </p:nvSpPr>
              <p:spPr>
                <a:xfrm>
                  <a:off x="6" y="-1"/>
                  <a:ext cx="2536146" cy="1771406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58" name="Google Shape;1054;p38"/>
                <p:cNvSpPr/>
                <p:nvPr/>
              </p:nvSpPr>
              <p:spPr>
                <a:xfrm rot="10800000">
                  <a:off x="0" y="1574786"/>
                  <a:ext cx="2536146" cy="196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061" name="Google Shape;1055;p38"/>
            <p:cNvSpPr/>
            <p:nvPr/>
          </p:nvSpPr>
          <p:spPr>
            <a:xfrm>
              <a:off x="1205296" y="35665"/>
              <a:ext cx="62744" cy="6279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063" name="تشويقات |  ضرب الاعداد النسبية.mp4" descr="تشويقات |  ضرب الاعداد النسبية.mp4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830223" y="1855606"/>
            <a:ext cx="2546288" cy="143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4" name="IMG_1636.png" descr="IMG_1636.png"/>
          <p:cNvPicPr>
            <a:picLocks noChangeAspect="1"/>
          </p:cNvPicPr>
          <p:nvPr/>
        </p:nvPicPr>
        <p:blipFill>
          <a:blip r:embed="rId14">
            <a:extLst/>
          </a:blip>
          <a:srcRect l="10425" t="27703" r="23735" b="24154"/>
          <a:stretch>
            <a:fillRect/>
          </a:stretch>
        </p:blipFill>
        <p:spPr>
          <a:xfrm>
            <a:off x="3676368" y="1973669"/>
            <a:ext cx="2333870" cy="12799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2065" name="IMG_1660.jpeg" descr="IMG_1660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13" fill="hold"/>
                                        <p:tgtEl>
                                          <p:spTgt spid="2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6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6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7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9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9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9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9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9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0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2104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105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10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107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110" name="IMG_1634.jpeg"/>
          <p:cNvGrpSpPr/>
          <p:nvPr/>
        </p:nvGrpSpPr>
        <p:grpSpPr>
          <a:xfrm>
            <a:off x="1747082" y="862133"/>
            <a:ext cx="3922312" cy="1857201"/>
            <a:chOff x="0" y="0"/>
            <a:chExt cx="3922310" cy="1857200"/>
          </a:xfrm>
        </p:grpSpPr>
        <p:pic>
          <p:nvPicPr>
            <p:cNvPr id="2109" name="IMG_1634.jpeg" descr="IMG_1634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" y="355600"/>
              <a:ext cx="3896911" cy="13873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8" name="IMG_1634.jpeg" descr="IMG_1634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922311" cy="1857201"/>
            </a:xfrm>
            <a:prstGeom prst="rect">
              <a:avLst/>
            </a:prstGeom>
            <a:effectLst/>
          </p:spPr>
        </p:pic>
      </p:grpSp>
      <p:grpSp>
        <p:nvGrpSpPr>
          <p:cNvPr id="2113" name="تجميع"/>
          <p:cNvGrpSpPr/>
          <p:nvPr/>
        </p:nvGrpSpPr>
        <p:grpSpPr>
          <a:xfrm>
            <a:off x="2323887" y="2620671"/>
            <a:ext cx="3415362" cy="1769836"/>
            <a:chOff x="0" y="0"/>
            <a:chExt cx="3415360" cy="1769835"/>
          </a:xfrm>
        </p:grpSpPr>
        <p:pic>
          <p:nvPicPr>
            <p:cNvPr id="2111" name="IMG_1635.jpeg" descr="IMG_1635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93495"/>
              <a:ext cx="3415361" cy="1376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2" name="مثال"/>
            <p:cNvSpPr/>
            <p:nvPr/>
          </p:nvSpPr>
          <p:spPr>
            <a:xfrm>
              <a:off x="793428" y="0"/>
              <a:ext cx="2181629" cy="40135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/>
              </a:pPr>
              <a:r>
                <a:rPr sz="3500">
                  <a:blipFill rotWithShape="1">
                    <a:blip r:embed="rId15"/>
                    <a:srcRect l="0" t="0" r="0" b="0"/>
                    <a:tile tx="0" ty="0" sx="100000" sy="100000" flip="none" algn="tl"/>
                  </a:blipFill>
                  <a:latin typeface="Farah Regular"/>
                  <a:ea typeface="Farah Regular"/>
                  <a:cs typeface="Farah Regular"/>
                  <a:sym typeface="Farah Regular"/>
                </a:rPr>
                <a:t>مثال</a:t>
              </a:r>
              <a:r>
                <a:t> </a:t>
              </a:r>
            </a:p>
          </p:txBody>
        </p:sp>
      </p:grpSp>
      <p:pic>
        <p:nvPicPr>
          <p:cNvPr id="2114" name="IMG_1660.jpeg" descr="IMG_1660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4" name="الرسم"/>
          <p:cNvGrpSpPr/>
          <p:nvPr/>
        </p:nvGrpSpPr>
        <p:grpSpPr>
          <a:xfrm>
            <a:off x="2559870" y="1291034"/>
            <a:ext cx="933821" cy="2280365"/>
            <a:chOff x="-19049" y="0"/>
            <a:chExt cx="933819" cy="2280364"/>
          </a:xfrm>
        </p:grpSpPr>
        <p:sp>
          <p:nvSpPr>
            <p:cNvPr id="2115" name="شكل"/>
            <p:cNvSpPr/>
            <p:nvPr/>
          </p:nvSpPr>
          <p:spPr>
            <a:xfrm>
              <a:off x="842538" y="0"/>
              <a:ext cx="72232" cy="17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293" y="7073"/>
                    <a:pt x="4636" y="13936"/>
                    <a:pt x="6765" y="21600"/>
                  </a:cubicBezTo>
                  <a:cubicBezTo>
                    <a:pt x="11605" y="17532"/>
                    <a:pt x="16658" y="15019"/>
                    <a:pt x="21600" y="11553"/>
                  </a:cubicBezTo>
                  <a:cubicBezTo>
                    <a:pt x="18341" y="7803"/>
                    <a:pt x="14711" y="5421"/>
                    <a:pt x="9851" y="3516"/>
                  </a:cubicBezTo>
                  <a:cubicBezTo>
                    <a:pt x="6950" y="2380"/>
                    <a:pt x="3322" y="1250"/>
                    <a:pt x="0" y="0"/>
                  </a:cubicBezTo>
                  <a:close/>
                </a:path>
              </a:pathLst>
            </a:custGeom>
            <a:solidFill>
              <a:srgbClr val="FCD02F">
                <a:alpha val="1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16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2717" y="2092668"/>
              <a:ext cx="82259" cy="45523"/>
            </a:xfrm>
            <a:prstGeom prst="rect">
              <a:avLst/>
            </a:prstGeom>
            <a:effectLst/>
          </p:spPr>
        </p:pic>
        <p:pic>
          <p:nvPicPr>
            <p:cNvPr id="2118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34465" y="1392778"/>
              <a:ext cx="52445" cy="39522"/>
            </a:xfrm>
            <a:prstGeom prst="rect">
              <a:avLst/>
            </a:prstGeom>
            <a:effectLst/>
          </p:spPr>
        </p:pic>
        <p:pic>
          <p:nvPicPr>
            <p:cNvPr id="2120" name="خط شكل" descr="خط شكل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19050" y="2228418"/>
              <a:ext cx="132533" cy="51947"/>
            </a:xfrm>
            <a:prstGeom prst="rect">
              <a:avLst/>
            </a:prstGeom>
            <a:effectLst/>
          </p:spPr>
        </p:pic>
        <p:pic>
          <p:nvPicPr>
            <p:cNvPr id="2122" name="خط خط" descr="خط خط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37207" y="1387734"/>
              <a:ext cx="52997" cy="4227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2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4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3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3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4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4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4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4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4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4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5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5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5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5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5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5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61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15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6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2162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163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16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165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169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166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167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8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172" name="تجميع"/>
          <p:cNvGrpSpPr/>
          <p:nvPr/>
        </p:nvGrpSpPr>
        <p:grpSpPr>
          <a:xfrm>
            <a:off x="1283376" y="826713"/>
            <a:ext cx="4706613" cy="1588429"/>
            <a:chOff x="0" y="0"/>
            <a:chExt cx="4706611" cy="1588428"/>
          </a:xfrm>
        </p:grpSpPr>
        <p:pic>
          <p:nvPicPr>
            <p:cNvPr id="2170" name="IMG_1637.jpeg" descr="IMG_163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334" t="79298" r="48496" b="10168"/>
            <a:stretch>
              <a:fillRect/>
            </a:stretch>
          </p:blipFill>
          <p:spPr>
            <a:xfrm>
              <a:off x="0" y="0"/>
              <a:ext cx="4673473" cy="72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1" name="IMG_1637.jpeg" descr="IMG_163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9475" t="89755" r="48496" b="3320"/>
            <a:stretch>
              <a:fillRect/>
            </a:stretch>
          </p:blipFill>
          <p:spPr>
            <a:xfrm>
              <a:off x="2614000" y="733510"/>
              <a:ext cx="2092612" cy="854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73" name="مستطيل"/>
          <p:cNvSpPr/>
          <p:nvPr/>
        </p:nvSpPr>
        <p:spPr>
          <a:xfrm>
            <a:off x="4072580" y="848538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174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175" name="الرسم"/>
          <p:cNvSpPr/>
          <p:nvPr/>
        </p:nvSpPr>
        <p:spPr>
          <a:xfrm>
            <a:off x="1647825" y="429140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fill="norm" stroke="1" extrusionOk="0">
                <a:moveTo>
                  <a:pt x="21451" y="0"/>
                </a:moveTo>
                <a:cubicBezTo>
                  <a:pt x="14246" y="3602"/>
                  <a:pt x="7181" y="6373"/>
                  <a:pt x="0" y="9818"/>
                </a:cubicBezTo>
                <a:cubicBezTo>
                  <a:pt x="7258" y="13844"/>
                  <a:pt x="13907" y="18056"/>
                  <a:pt x="21451" y="21600"/>
                </a:cubicBezTo>
                <a:cubicBezTo>
                  <a:pt x="21253" y="14434"/>
                  <a:pt x="21600" y="7194"/>
                  <a:pt x="21451" y="0"/>
                </a:cubicBezTo>
                <a:close/>
              </a:path>
            </a:pathLst>
          </a:custGeom>
          <a:solidFill>
            <a:srgbClr val="F93343">
              <a:alpha val="16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5000"/>
                                        <p:tgtEl>
                                          <p:spTgt spid="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7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9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8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8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9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9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9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9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9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9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0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0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0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0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12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1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2213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214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21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216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22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21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21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223" name="تجميع"/>
          <p:cNvGrpSpPr/>
          <p:nvPr/>
        </p:nvGrpSpPr>
        <p:grpSpPr>
          <a:xfrm>
            <a:off x="1198526" y="836855"/>
            <a:ext cx="4673473" cy="1568145"/>
            <a:chOff x="0" y="0"/>
            <a:chExt cx="4673472" cy="1568144"/>
          </a:xfrm>
        </p:grpSpPr>
        <p:pic>
          <p:nvPicPr>
            <p:cNvPr id="2221" name="IMG_1637.jpeg" descr="IMG_163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334" t="79298" r="48496" b="10168"/>
            <a:stretch>
              <a:fillRect/>
            </a:stretch>
          </p:blipFill>
          <p:spPr>
            <a:xfrm>
              <a:off x="0" y="0"/>
              <a:ext cx="4673473" cy="72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2" name="IMG_1637.jpeg" descr="IMG_163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3356" t="89755" r="64819" b="3320"/>
            <a:stretch>
              <a:fillRect/>
            </a:stretch>
          </p:blipFill>
          <p:spPr>
            <a:xfrm>
              <a:off x="2608929" y="713226"/>
              <a:ext cx="2057115" cy="854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24" name="مستطيل"/>
          <p:cNvSpPr/>
          <p:nvPr/>
        </p:nvSpPr>
        <p:spPr>
          <a:xfrm>
            <a:off x="4072580" y="848538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225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2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3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3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4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4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4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4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4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5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5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5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5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5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5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62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6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2263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264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26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266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27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26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26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273" name="تجميع"/>
          <p:cNvGrpSpPr/>
          <p:nvPr/>
        </p:nvGrpSpPr>
        <p:grpSpPr>
          <a:xfrm>
            <a:off x="1342254" y="1063148"/>
            <a:ext cx="4731967" cy="1578287"/>
            <a:chOff x="0" y="0"/>
            <a:chExt cx="4731966" cy="1578286"/>
          </a:xfrm>
        </p:grpSpPr>
        <p:pic>
          <p:nvPicPr>
            <p:cNvPr id="2271" name="IMG_1637.jpeg" descr="IMG_163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3334" t="79298" r="48496" b="10168"/>
            <a:stretch>
              <a:fillRect/>
            </a:stretch>
          </p:blipFill>
          <p:spPr>
            <a:xfrm>
              <a:off x="0" y="0"/>
              <a:ext cx="4673473" cy="72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2" name="IMG_1637.jpeg" descr="IMG_163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051" t="89755" r="81113" b="3320"/>
            <a:stretch>
              <a:fillRect/>
            </a:stretch>
          </p:blipFill>
          <p:spPr>
            <a:xfrm>
              <a:off x="2324953" y="723368"/>
              <a:ext cx="2407014" cy="854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4" name="مستطيل"/>
          <p:cNvSpPr/>
          <p:nvPr/>
        </p:nvSpPr>
        <p:spPr>
          <a:xfrm>
            <a:off x="4086090" y="942571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275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7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8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8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9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9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9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9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9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9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0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0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0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0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12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31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…</a:t>
              </a:r>
            </a:p>
          </p:txBody>
        </p:sp>
      </p:grpSp>
      <p:sp>
        <p:nvSpPr>
          <p:cNvPr id="2313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314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31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316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32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31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31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321" name="مستطيل"/>
          <p:cNvSpPr/>
          <p:nvPr/>
        </p:nvSpPr>
        <p:spPr>
          <a:xfrm>
            <a:off x="2908860" y="1855642"/>
            <a:ext cx="2181629" cy="4013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22" name="هل يوجد إختلاف بين الكسور التالية"/>
          <p:cNvSpPr txBox="1"/>
          <p:nvPr/>
        </p:nvSpPr>
        <p:spPr>
          <a:xfrm>
            <a:off x="2923876" y="1878327"/>
            <a:ext cx="2151597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هل يوجد إختلاف بين الكسور التالية </a:t>
            </a:r>
          </a:p>
        </p:txBody>
      </p:sp>
      <p:sp>
        <p:nvSpPr>
          <p:cNvPr id="2323" name="-١…"/>
          <p:cNvSpPr txBox="1"/>
          <p:nvPr/>
        </p:nvSpPr>
        <p:spPr>
          <a:xfrm>
            <a:off x="2588126" y="2385170"/>
            <a:ext cx="366571" cy="6037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  <a:r>
              <a:t>-</a:t>
            </a:r>
            <a:r>
              <a:rPr u="sng"/>
              <a:t>١</a:t>
            </a:r>
          </a:p>
          <a:p>
            <a:pPr algn="ctr" rtl="0">
              <a:defRPr b="1"/>
            </a:pPr>
            <a:r>
              <a:t>٢</a:t>
            </a:r>
          </a:p>
        </p:txBody>
      </p:sp>
      <p:sp>
        <p:nvSpPr>
          <p:cNvPr id="2324" name="-١…"/>
          <p:cNvSpPr txBox="1"/>
          <p:nvPr/>
        </p:nvSpPr>
        <p:spPr>
          <a:xfrm>
            <a:off x="5371522" y="2385170"/>
            <a:ext cx="420101" cy="6037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/>
            </a:pPr>
            <a:r>
              <a:t>-١</a:t>
            </a:r>
            <a:endParaRPr u="none"/>
          </a:p>
          <a:p>
            <a:pPr algn="ctr" rtl="0">
              <a:defRPr b="1" u="sng"/>
            </a:pPr>
            <a:r>
              <a:rPr u="none"/>
              <a:t>٢</a:t>
            </a:r>
          </a:p>
        </p:txBody>
      </p:sp>
      <p:sp>
        <p:nvSpPr>
          <p:cNvPr id="2325" name="١…"/>
          <p:cNvSpPr txBox="1"/>
          <p:nvPr/>
        </p:nvSpPr>
        <p:spPr>
          <a:xfrm>
            <a:off x="3950934" y="2385170"/>
            <a:ext cx="429355" cy="6037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/>
            </a:pPr>
            <a:r>
              <a:t>١</a:t>
            </a:r>
          </a:p>
          <a:p>
            <a:pPr algn="ctr" rtl="0">
              <a:defRPr b="1"/>
            </a:pPr>
            <a:r>
              <a:t>-٢</a:t>
            </a:r>
          </a:p>
        </p:txBody>
      </p:sp>
      <p:sp>
        <p:nvSpPr>
          <p:cNvPr id="2326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29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327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328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30" name="IMG_0642.jpeg" descr="IMG_0642.jpeg"/>
          <p:cNvPicPr>
            <a:picLocks noChangeAspect="1"/>
          </p:cNvPicPr>
          <p:nvPr/>
        </p:nvPicPr>
        <p:blipFill>
          <a:blip r:embed="rId12">
            <a:extLst/>
          </a:blip>
          <a:srcRect l="0" t="4198" r="4" b="2"/>
          <a:stretch>
            <a:fillRect/>
          </a:stretch>
        </p:blipFill>
        <p:spPr>
          <a:xfrm>
            <a:off x="9017000" y="1550499"/>
            <a:ext cx="3276600" cy="3685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fill="norm" stroke="1" extrusionOk="0">
                <a:moveTo>
                  <a:pt x="8427" y="11"/>
                </a:moveTo>
                <a:cubicBezTo>
                  <a:pt x="6673" y="119"/>
                  <a:pt x="5056" y="1021"/>
                  <a:pt x="3825" y="2622"/>
                </a:cubicBezTo>
                <a:cubicBezTo>
                  <a:pt x="2342" y="4551"/>
                  <a:pt x="2342" y="4956"/>
                  <a:pt x="3828" y="5350"/>
                </a:cubicBezTo>
                <a:cubicBezTo>
                  <a:pt x="5349" y="5753"/>
                  <a:pt x="6035" y="5576"/>
                  <a:pt x="6420" y="4681"/>
                </a:cubicBezTo>
                <a:cubicBezTo>
                  <a:pt x="6866" y="3644"/>
                  <a:pt x="7591" y="3257"/>
                  <a:pt x="8689" y="3470"/>
                </a:cubicBezTo>
                <a:cubicBezTo>
                  <a:pt x="10056" y="3736"/>
                  <a:pt x="11017" y="4905"/>
                  <a:pt x="10897" y="6156"/>
                </a:cubicBezTo>
                <a:cubicBezTo>
                  <a:pt x="10816" y="6995"/>
                  <a:pt x="10485" y="7384"/>
                  <a:pt x="8869" y="8533"/>
                </a:cubicBezTo>
                <a:cubicBezTo>
                  <a:pt x="6688" y="10083"/>
                  <a:pt x="6199" y="10751"/>
                  <a:pt x="5918" y="12566"/>
                </a:cubicBezTo>
                <a:lnTo>
                  <a:pt x="5722" y="13836"/>
                </a:lnTo>
                <a:lnTo>
                  <a:pt x="6810" y="13929"/>
                </a:lnTo>
                <a:cubicBezTo>
                  <a:pt x="8194" y="14046"/>
                  <a:pt x="8143" y="14455"/>
                  <a:pt x="6666" y="15086"/>
                </a:cubicBezTo>
                <a:cubicBezTo>
                  <a:pt x="5219" y="15705"/>
                  <a:pt x="4731" y="16446"/>
                  <a:pt x="5141" y="17400"/>
                </a:cubicBezTo>
                <a:cubicBezTo>
                  <a:pt x="5568" y="18393"/>
                  <a:pt x="5102" y="18639"/>
                  <a:pt x="2336" y="18880"/>
                </a:cubicBezTo>
                <a:lnTo>
                  <a:pt x="0" y="19085"/>
                </a:lnTo>
                <a:lnTo>
                  <a:pt x="0" y="20330"/>
                </a:lnTo>
                <a:lnTo>
                  <a:pt x="0" y="21575"/>
                </a:lnTo>
                <a:lnTo>
                  <a:pt x="10800" y="21575"/>
                </a:lnTo>
                <a:lnTo>
                  <a:pt x="21600" y="21575"/>
                </a:lnTo>
                <a:lnTo>
                  <a:pt x="21600" y="20725"/>
                </a:lnTo>
                <a:cubicBezTo>
                  <a:pt x="21600" y="20027"/>
                  <a:pt x="21441" y="19846"/>
                  <a:pt x="20713" y="19712"/>
                </a:cubicBezTo>
                <a:cubicBezTo>
                  <a:pt x="20225" y="19622"/>
                  <a:pt x="19242" y="19418"/>
                  <a:pt x="18526" y="19259"/>
                </a:cubicBezTo>
                <a:cubicBezTo>
                  <a:pt x="17810" y="19100"/>
                  <a:pt x="17011" y="19011"/>
                  <a:pt x="16752" y="19061"/>
                </a:cubicBezTo>
                <a:cubicBezTo>
                  <a:pt x="16072" y="19193"/>
                  <a:pt x="16253" y="13317"/>
                  <a:pt x="16943" y="12849"/>
                </a:cubicBezTo>
                <a:cubicBezTo>
                  <a:pt x="17610" y="12397"/>
                  <a:pt x="17525" y="11918"/>
                  <a:pt x="16561" y="10688"/>
                </a:cubicBezTo>
                <a:cubicBezTo>
                  <a:pt x="15892" y="9835"/>
                  <a:pt x="15720" y="9295"/>
                  <a:pt x="15750" y="8133"/>
                </a:cubicBezTo>
                <a:cubicBezTo>
                  <a:pt x="15771" y="7322"/>
                  <a:pt x="15627" y="6484"/>
                  <a:pt x="15428" y="6272"/>
                </a:cubicBezTo>
                <a:cubicBezTo>
                  <a:pt x="15230" y="6060"/>
                  <a:pt x="15038" y="5457"/>
                  <a:pt x="15002" y="4929"/>
                </a:cubicBezTo>
                <a:cubicBezTo>
                  <a:pt x="14851" y="2727"/>
                  <a:pt x="12928" y="817"/>
                  <a:pt x="10217" y="171"/>
                </a:cubicBezTo>
                <a:cubicBezTo>
                  <a:pt x="9611" y="27"/>
                  <a:pt x="9012" y="-25"/>
                  <a:pt x="8427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31" name="IMG_1646.png" descr="IMG_1646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797030" y="1297040"/>
            <a:ext cx="1283003" cy="84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2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3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3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4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4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4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5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5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5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5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5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5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6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6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6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6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6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7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36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…</a:t>
              </a:r>
            </a:p>
          </p:txBody>
        </p:sp>
      </p:grpSp>
      <p:sp>
        <p:nvSpPr>
          <p:cNvPr id="2371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372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373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374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378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375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376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7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379" name="مستطيل"/>
          <p:cNvSpPr/>
          <p:nvPr/>
        </p:nvSpPr>
        <p:spPr>
          <a:xfrm>
            <a:off x="3016909" y="1204807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80" name="هل يوجد إختلاف بين الكسور التالية"/>
          <p:cNvSpPr txBox="1"/>
          <p:nvPr/>
        </p:nvSpPr>
        <p:spPr>
          <a:xfrm>
            <a:off x="3143365" y="1277643"/>
            <a:ext cx="2151596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هل يوجد إختلاف بين الكسور التالية </a:t>
            </a:r>
          </a:p>
        </p:txBody>
      </p:sp>
      <p:sp>
        <p:nvSpPr>
          <p:cNvPr id="2381" name="-١…"/>
          <p:cNvSpPr txBox="1"/>
          <p:nvPr/>
        </p:nvSpPr>
        <p:spPr>
          <a:xfrm>
            <a:off x="5475493" y="2021898"/>
            <a:ext cx="366570" cy="603784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  <a:r>
              <a:t>-</a:t>
            </a:r>
            <a:r>
              <a:rPr u="sng"/>
              <a:t>١</a:t>
            </a:r>
          </a:p>
          <a:p>
            <a:pPr algn="ctr" rtl="0">
              <a:defRPr b="1"/>
            </a:pPr>
            <a:r>
              <a:t>٢</a:t>
            </a:r>
          </a:p>
        </p:txBody>
      </p:sp>
      <p:sp>
        <p:nvSpPr>
          <p:cNvPr id="2382" name="-١…"/>
          <p:cNvSpPr txBox="1"/>
          <p:nvPr/>
        </p:nvSpPr>
        <p:spPr>
          <a:xfrm>
            <a:off x="3781322" y="2022201"/>
            <a:ext cx="404888" cy="603785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/>
            </a:pPr>
            <a:r>
              <a:t>-١</a:t>
            </a:r>
            <a:endParaRPr u="none"/>
          </a:p>
          <a:p>
            <a:pPr algn="ctr" rtl="0">
              <a:defRPr b="1" u="sng"/>
            </a:pPr>
            <a:r>
              <a:rPr u="none"/>
              <a:t>٢</a:t>
            </a:r>
          </a:p>
        </p:txBody>
      </p:sp>
      <p:sp>
        <p:nvSpPr>
          <p:cNvPr id="2383" name="١…"/>
          <p:cNvSpPr txBox="1"/>
          <p:nvPr/>
        </p:nvSpPr>
        <p:spPr>
          <a:xfrm>
            <a:off x="2546659" y="2022201"/>
            <a:ext cx="429355" cy="603785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u="sng"/>
            </a:pPr>
            <a:r>
              <a:t>١</a:t>
            </a:r>
          </a:p>
          <a:p>
            <a:pPr algn="ctr" rtl="0">
              <a:defRPr b="1"/>
            </a:pPr>
            <a:r>
              <a:t>-٢</a:t>
            </a:r>
          </a:p>
        </p:txBody>
      </p:sp>
      <p:sp>
        <p:nvSpPr>
          <p:cNvPr id="2384" name="لا …"/>
          <p:cNvSpPr txBox="1"/>
          <p:nvPr/>
        </p:nvSpPr>
        <p:spPr>
          <a:xfrm>
            <a:off x="2042136" y="3470483"/>
            <a:ext cx="4131174" cy="795140"/>
          </a:xfrm>
          <a:prstGeom prst="rect">
            <a:avLst/>
          </a:prstGeom>
          <a:gradFill>
            <a:gsLst>
              <a:gs pos="0">
                <a:schemeClr val="accent1">
                  <a:hueOff val="-258532"/>
                  <a:satOff val="14213"/>
                  <a:lumOff val="24775"/>
                </a:schemeClr>
              </a:gs>
              <a:gs pos="35000">
                <a:srgbClr val="FFF1CD"/>
              </a:gs>
              <a:gs pos="100000">
                <a:schemeClr val="accent1">
                  <a:hueOff val="-341256"/>
                  <a:satOff val="14213"/>
                  <a:lumOff val="34896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E224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لا … </a:t>
            </a:r>
          </a:p>
        </p:txBody>
      </p:sp>
      <p:pic>
        <p:nvPicPr>
          <p:cNvPr id="2385" name="IMG_1660.jpeg" descr="IMG_1660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8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9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9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0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0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0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0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0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0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1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1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1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1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1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1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22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2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٢٦</a:t>
              </a:r>
            </a:p>
          </p:txBody>
        </p:sp>
      </p:grpSp>
      <p:sp>
        <p:nvSpPr>
          <p:cNvPr id="2423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424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42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426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430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42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2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grpSp>
        <p:nvGrpSpPr>
          <p:cNvPr id="2433" name="IMG_1638.png"/>
          <p:cNvGrpSpPr/>
          <p:nvPr/>
        </p:nvGrpSpPr>
        <p:grpSpPr>
          <a:xfrm>
            <a:off x="848639" y="1185530"/>
            <a:ext cx="5373248" cy="1234812"/>
            <a:chOff x="0" y="0"/>
            <a:chExt cx="5373247" cy="1234810"/>
          </a:xfrm>
        </p:grpSpPr>
        <p:pic>
          <p:nvPicPr>
            <p:cNvPr id="2432" name="IMG_1638.png" descr="IMG_16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4031" t="41062" r="13605" b="41062"/>
            <a:stretch>
              <a:fillRect/>
            </a:stretch>
          </p:blipFill>
          <p:spPr>
            <a:xfrm>
              <a:off x="50800" y="50800"/>
              <a:ext cx="5271648" cy="11332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1" name="IMG_1638.png" descr="IMG_1638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5373248" cy="1234811"/>
            </a:xfrm>
            <a:prstGeom prst="rect">
              <a:avLst/>
            </a:prstGeom>
            <a:effectLst/>
          </p:spPr>
        </p:pic>
      </p:grpSp>
      <p:pic>
        <p:nvPicPr>
          <p:cNvPr id="2434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9959" y="1269995"/>
            <a:ext cx="935819" cy="701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5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436" name="خط"/>
          <p:cNvSpPr/>
          <p:nvPr/>
        </p:nvSpPr>
        <p:spPr>
          <a:xfrm flipV="1">
            <a:off x="4021829" y="2610095"/>
            <a:ext cx="1" cy="1734999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437" name="خط"/>
          <p:cNvSpPr/>
          <p:nvPr/>
        </p:nvSpPr>
        <p:spPr>
          <a:xfrm flipV="1">
            <a:off x="2086766" y="2610096"/>
            <a:ext cx="1" cy="1734999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4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5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5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5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5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5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5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6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6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6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6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6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6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7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6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47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7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٢٦</a:t>
              </a:r>
            </a:p>
          </p:txBody>
        </p:sp>
      </p:grpSp>
      <p:sp>
        <p:nvSpPr>
          <p:cNvPr id="2475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476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477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478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482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479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80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1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483" name="IMG_1639.png" descr="IMG_1639.png"/>
          <p:cNvPicPr>
            <a:picLocks noChangeAspect="1"/>
          </p:cNvPicPr>
          <p:nvPr/>
        </p:nvPicPr>
        <p:blipFill>
          <a:blip r:embed="rId11">
            <a:extLst/>
          </a:blip>
          <a:srcRect l="47249" t="30760" r="36669" b="61079"/>
          <a:stretch>
            <a:fillRect/>
          </a:stretch>
        </p:blipFill>
        <p:spPr>
          <a:xfrm>
            <a:off x="2270183" y="1076317"/>
            <a:ext cx="1338448" cy="509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4" name="IMG_1639.png" descr="IMG_1639.png"/>
          <p:cNvPicPr>
            <a:picLocks noChangeAspect="1"/>
          </p:cNvPicPr>
          <p:nvPr/>
        </p:nvPicPr>
        <p:blipFill>
          <a:blip r:embed="rId11">
            <a:extLst/>
          </a:blip>
          <a:srcRect l="65660" t="38376" r="24789" b="55013"/>
          <a:stretch>
            <a:fillRect/>
          </a:stretch>
        </p:blipFill>
        <p:spPr>
          <a:xfrm>
            <a:off x="4801820" y="1556899"/>
            <a:ext cx="1255592" cy="651813"/>
          </a:xfrm>
          <a:prstGeom prst="rect">
            <a:avLst/>
          </a:prstGeom>
          <a:ln w="12700">
            <a:miter lim="400000"/>
          </a:ln>
        </p:spPr>
      </p:pic>
      <p:sp>
        <p:nvSpPr>
          <p:cNvPr id="2485" name="اوجد قيمة العبارة التالية إذا كانت"/>
          <p:cNvSpPr txBox="1"/>
          <p:nvPr/>
        </p:nvSpPr>
        <p:spPr>
          <a:xfrm>
            <a:off x="3730044" y="1216167"/>
            <a:ext cx="2457772" cy="229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اوجد قيمة العبارة التالية إذا كانت </a:t>
            </a:r>
          </a:p>
        </p:txBody>
      </p:sp>
      <p:pic>
        <p:nvPicPr>
          <p:cNvPr id="2486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8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0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0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0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1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1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1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1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2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1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23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2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٢٦</a:t>
              </a:r>
            </a:p>
          </p:txBody>
        </p:sp>
      </p:grpSp>
      <p:sp>
        <p:nvSpPr>
          <p:cNvPr id="2524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525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52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527" name="تحليل وحدات القياس"/>
          <p:cNvSpPr txBox="1"/>
          <p:nvPr/>
        </p:nvSpPr>
        <p:spPr>
          <a:xfrm>
            <a:off x="6444861" y="2712521"/>
            <a:ext cx="124835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2531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528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29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0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532" name="IMG_1640.png" descr="IMG_1640.png"/>
          <p:cNvPicPr>
            <a:picLocks noChangeAspect="1"/>
          </p:cNvPicPr>
          <p:nvPr/>
        </p:nvPicPr>
        <p:blipFill>
          <a:blip r:embed="rId11">
            <a:extLst/>
          </a:blip>
          <a:srcRect l="53199" t="32656" r="8475" b="58946"/>
          <a:stretch>
            <a:fillRect/>
          </a:stretch>
        </p:blipFill>
        <p:spPr>
          <a:xfrm>
            <a:off x="3546718" y="1050891"/>
            <a:ext cx="2738700" cy="450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2" h="21547" fill="norm" stroke="1" extrusionOk="0">
                <a:moveTo>
                  <a:pt x="21297" y="56"/>
                </a:moveTo>
                <a:cubicBezTo>
                  <a:pt x="21265" y="-53"/>
                  <a:pt x="21226" y="1"/>
                  <a:pt x="21176" y="189"/>
                </a:cubicBezTo>
                <a:cubicBezTo>
                  <a:pt x="21129" y="367"/>
                  <a:pt x="16484" y="562"/>
                  <a:pt x="10854" y="626"/>
                </a:cubicBezTo>
                <a:lnTo>
                  <a:pt x="620" y="740"/>
                </a:lnTo>
                <a:lnTo>
                  <a:pt x="368" y="1880"/>
                </a:lnTo>
                <a:cubicBezTo>
                  <a:pt x="-185" y="4399"/>
                  <a:pt x="-97" y="10685"/>
                  <a:pt x="517" y="12578"/>
                </a:cubicBezTo>
                <a:cubicBezTo>
                  <a:pt x="809" y="13477"/>
                  <a:pt x="1432" y="13514"/>
                  <a:pt x="10935" y="13319"/>
                </a:cubicBezTo>
                <a:cubicBezTo>
                  <a:pt x="16493" y="13205"/>
                  <a:pt x="21109" y="13022"/>
                  <a:pt x="21195" y="12920"/>
                </a:cubicBezTo>
                <a:cubicBezTo>
                  <a:pt x="21385" y="12693"/>
                  <a:pt x="21365" y="13299"/>
                  <a:pt x="21396" y="6327"/>
                </a:cubicBezTo>
                <a:cubicBezTo>
                  <a:pt x="21415" y="2189"/>
                  <a:pt x="21393" y="383"/>
                  <a:pt x="21297" y="56"/>
                </a:cubicBezTo>
                <a:close/>
                <a:moveTo>
                  <a:pt x="3172" y="21129"/>
                </a:moveTo>
                <a:cubicBezTo>
                  <a:pt x="3129" y="21129"/>
                  <a:pt x="3116" y="21317"/>
                  <a:pt x="3129" y="21547"/>
                </a:cubicBezTo>
                <a:lnTo>
                  <a:pt x="3256" y="21547"/>
                </a:lnTo>
                <a:cubicBezTo>
                  <a:pt x="3245" y="21317"/>
                  <a:pt x="3215" y="21129"/>
                  <a:pt x="3172" y="21129"/>
                </a:cubicBezTo>
                <a:close/>
                <a:moveTo>
                  <a:pt x="11713" y="21452"/>
                </a:moveTo>
                <a:cubicBezTo>
                  <a:pt x="11712" y="21467"/>
                  <a:pt x="11714" y="21528"/>
                  <a:pt x="11713" y="21547"/>
                </a:cubicBezTo>
                <a:lnTo>
                  <a:pt x="11745" y="21547"/>
                </a:lnTo>
                <a:cubicBezTo>
                  <a:pt x="11744" y="21542"/>
                  <a:pt x="11745" y="21533"/>
                  <a:pt x="11745" y="21528"/>
                </a:cubicBezTo>
                <a:cubicBezTo>
                  <a:pt x="11732" y="21341"/>
                  <a:pt x="11722" y="21329"/>
                  <a:pt x="11713" y="2145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35" name="تجميع"/>
          <p:cNvGrpSpPr/>
          <p:nvPr/>
        </p:nvGrpSpPr>
        <p:grpSpPr>
          <a:xfrm>
            <a:off x="1888630" y="1440986"/>
            <a:ext cx="4277516" cy="1656300"/>
            <a:chOff x="0" y="0"/>
            <a:chExt cx="4277514" cy="1656299"/>
          </a:xfrm>
        </p:grpSpPr>
        <p:pic>
          <p:nvPicPr>
            <p:cNvPr id="2533" name="IMG_1640.png" descr="IMG_164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8654" t="38647" r="24992" b="55407"/>
            <a:stretch>
              <a:fillRect/>
            </a:stretch>
          </p:blipFill>
          <p:spPr>
            <a:xfrm>
              <a:off x="0" y="0"/>
              <a:ext cx="4277515" cy="72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4" name="IMG_1640.png" descr="IMG_164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3525" t="44437" r="24992" b="49034"/>
            <a:stretch>
              <a:fillRect/>
            </a:stretch>
          </p:blipFill>
          <p:spPr>
            <a:xfrm>
              <a:off x="856706" y="689034"/>
              <a:ext cx="2268383" cy="967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36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36;p24"/>
          <p:cNvSpPr txBox="1"/>
          <p:nvPr>
            <p:ph type="title"/>
          </p:nvPr>
        </p:nvSpPr>
        <p:spPr>
          <a:xfrm>
            <a:off x="1838551" y="1498965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750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748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744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741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2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3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747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745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6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749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75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3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8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754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5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6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7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759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2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760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75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7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1"/>
                  </p:tgtEl>
                </p:cond>
              </p:nextCondLst>
            </p:seq>
          </p:childTnLst>
        </p:cTn>
      </p:par>
    </p:tnLst>
    <p:bldLst>
      <p:bldP build="whole" bldLvl="1" animBg="1" rev="0" advAuto="0" spid="174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3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4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5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5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5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5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5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6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6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6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6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6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7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6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57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575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572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73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4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576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7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8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9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583" name="تجميع"/>
          <p:cNvGrpSpPr/>
          <p:nvPr/>
        </p:nvGrpSpPr>
        <p:grpSpPr>
          <a:xfrm>
            <a:off x="6398080" y="944383"/>
            <a:ext cx="1369548" cy="2095125"/>
            <a:chOff x="0" y="0"/>
            <a:chExt cx="1369547" cy="2095124"/>
          </a:xfrm>
        </p:grpSpPr>
        <p:sp>
          <p:nvSpPr>
            <p:cNvPr id="2580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2581" name="🔹ضرب الاعداد النسبية"/>
            <p:cNvSpPr txBox="1"/>
            <p:nvPr/>
          </p:nvSpPr>
          <p:spPr>
            <a:xfrm>
              <a:off x="320" y="899967"/>
              <a:ext cx="1301379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2582" name="تحليل وحدات القياس"/>
            <p:cNvSpPr txBox="1"/>
            <p:nvPr/>
          </p:nvSpPr>
          <p:spPr>
            <a:xfrm>
              <a:off x="46781" y="1897741"/>
              <a:ext cx="124835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2584" name="IMG_1660.jpeg" descr="IMG_1660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8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9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9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9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0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0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0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0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0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0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1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1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1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1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1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1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2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621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22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23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24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625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628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62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9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629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2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640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64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9" name="تجميع"/>
          <p:cNvGrpSpPr/>
          <p:nvPr/>
        </p:nvGrpSpPr>
        <p:grpSpPr>
          <a:xfrm>
            <a:off x="6398080" y="944383"/>
            <a:ext cx="1369548" cy="2095125"/>
            <a:chOff x="0" y="0"/>
            <a:chExt cx="1369547" cy="2095124"/>
          </a:xfrm>
        </p:grpSpPr>
        <p:sp>
          <p:nvSpPr>
            <p:cNvPr id="2646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2647" name="🔹ضرب الاعداد النسبية"/>
            <p:cNvSpPr txBox="1"/>
            <p:nvPr/>
          </p:nvSpPr>
          <p:spPr>
            <a:xfrm>
              <a:off x="320" y="899967"/>
              <a:ext cx="1301379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2648" name="تحليل وحدات القياس"/>
            <p:cNvSpPr txBox="1"/>
            <p:nvPr/>
          </p:nvSpPr>
          <p:spPr>
            <a:xfrm>
              <a:off x="46781" y="1897741"/>
              <a:ext cx="124835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2650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65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6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6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6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6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7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7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7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7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7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7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8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7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682" name="جدول التعلم"/>
          <p:cNvSpPr txBox="1"/>
          <p:nvPr/>
        </p:nvSpPr>
        <p:spPr>
          <a:xfrm>
            <a:off x="2671823" y="1611893"/>
            <a:ext cx="1597419" cy="301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68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68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68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2687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690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2689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88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693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2692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91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2697" name="تجميع"/>
          <p:cNvGrpSpPr/>
          <p:nvPr/>
        </p:nvGrpSpPr>
        <p:grpSpPr>
          <a:xfrm>
            <a:off x="6330231" y="975135"/>
            <a:ext cx="1369548" cy="2095126"/>
            <a:chOff x="0" y="0"/>
            <a:chExt cx="1369547" cy="2095124"/>
          </a:xfrm>
        </p:grpSpPr>
        <p:sp>
          <p:nvSpPr>
            <p:cNvPr id="2694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2695" name="🔹ضرب الاعداد النسبية"/>
            <p:cNvSpPr txBox="1"/>
            <p:nvPr/>
          </p:nvSpPr>
          <p:spPr>
            <a:xfrm>
              <a:off x="320" y="899967"/>
              <a:ext cx="1301379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2696" name="تحليل وحدات القياس"/>
            <p:cNvSpPr txBox="1"/>
            <p:nvPr/>
          </p:nvSpPr>
          <p:spPr>
            <a:xfrm>
              <a:off x="46781" y="1897741"/>
              <a:ext cx="124835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grpSp>
        <p:nvGrpSpPr>
          <p:cNvPr id="2700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2699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98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701" name="🔹ضرب…"/>
          <p:cNvSpPr txBox="1"/>
          <p:nvPr/>
        </p:nvSpPr>
        <p:spPr>
          <a:xfrm>
            <a:off x="2860710" y="2898842"/>
            <a:ext cx="12841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🔹ضرب</a:t>
            </a:r>
          </a:p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 الاعداد النسبية </a:t>
            </a:r>
          </a:p>
        </p:txBody>
      </p:sp>
      <p:sp>
        <p:nvSpPr>
          <p:cNvPr id="2702" name="القاسم المشترك الأكبر…"/>
          <p:cNvSpPr txBox="1"/>
          <p:nvPr/>
        </p:nvSpPr>
        <p:spPr>
          <a:xfrm>
            <a:off x="4125691" y="2951667"/>
            <a:ext cx="1422661" cy="694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القاسم المشترك الأكبر 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وقاعدة الاشارة للاعداد الصحيحة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حالة الضرب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اذا اختلفت الاشارة الناتج </a:t>
            </a:r>
            <a:r>
              <a:rPr>
                <a:solidFill>
                  <a:srgbClr val="371A94"/>
                </a:solidFill>
              </a:rPr>
              <a:t>سالب</a:t>
            </a:r>
            <a:r>
              <a:t>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واذا تشابهة الاشارة الناتج </a:t>
            </a:r>
            <a:r>
              <a:rPr>
                <a:solidFill>
                  <a:srgbClr val="4E7A27"/>
                </a:solidFill>
              </a:rPr>
              <a:t>موجب</a:t>
            </a:r>
            <a:r>
              <a:t> </a:t>
            </a:r>
          </a:p>
        </p:txBody>
      </p:sp>
      <p:pic>
        <p:nvPicPr>
          <p:cNvPr id="2703" name="IMG_1634.jpeg" descr="IMG_1634.jpeg"/>
          <p:cNvPicPr>
            <a:picLocks noChangeAspect="1"/>
          </p:cNvPicPr>
          <p:nvPr/>
        </p:nvPicPr>
        <p:blipFill>
          <a:blip r:embed="rId13">
            <a:extLst/>
          </a:blip>
          <a:srcRect l="26513" t="67297" r="49830" b="1343"/>
          <a:stretch>
            <a:fillRect/>
          </a:stretch>
        </p:blipFill>
        <p:spPr>
          <a:xfrm>
            <a:off x="1252107" y="3067608"/>
            <a:ext cx="1209796" cy="5709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704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0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1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1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1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2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2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2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2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2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2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3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3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3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3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3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3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74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4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2743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747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744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745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6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748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9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50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707070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707070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751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755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752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53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754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758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5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9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759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7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6" name="تجميع"/>
          <p:cNvGrpSpPr/>
          <p:nvPr/>
        </p:nvGrpSpPr>
        <p:grpSpPr>
          <a:xfrm>
            <a:off x="6330231" y="975135"/>
            <a:ext cx="1369548" cy="2095126"/>
            <a:chOff x="0" y="0"/>
            <a:chExt cx="1369547" cy="2095124"/>
          </a:xfrm>
        </p:grpSpPr>
        <p:sp>
          <p:nvSpPr>
            <p:cNvPr id="2773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2774" name="🔹ضرب الاعداد النسبية"/>
            <p:cNvSpPr txBox="1"/>
            <p:nvPr/>
          </p:nvSpPr>
          <p:spPr>
            <a:xfrm>
              <a:off x="320" y="899967"/>
              <a:ext cx="1301379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2775" name="تحليل وحدات القياس"/>
            <p:cNvSpPr txBox="1"/>
            <p:nvPr/>
          </p:nvSpPr>
          <p:spPr>
            <a:xfrm>
              <a:off x="46781" y="1897741"/>
              <a:ext cx="124835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2777" name="IMG_1660.jpeg" descr="IMG_1660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9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780" name="Google Shape;1730;p23"/>
          <p:cNvSpPr txBox="1"/>
          <p:nvPr/>
        </p:nvSpPr>
        <p:spPr>
          <a:xfrm>
            <a:off x="1989613" y="1483063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 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١-٣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ضرب الاعداد النسبية </a:t>
            </a:r>
          </a:p>
        </p:txBody>
      </p:sp>
      <p:sp>
        <p:nvSpPr>
          <p:cNvPr id="2781" name="وسيلة شرح"/>
          <p:cNvSpPr/>
          <p:nvPr/>
        </p:nvSpPr>
        <p:spPr>
          <a:xfrm>
            <a:off x="1018901" y="1661731"/>
            <a:ext cx="6132117" cy="1624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64"/>
                  <a:pt x="2290" y="1705"/>
                </a:cubicBezTo>
                <a:lnTo>
                  <a:pt x="2290" y="8159"/>
                </a:lnTo>
                <a:lnTo>
                  <a:pt x="0" y="10454"/>
                </a:lnTo>
                <a:lnTo>
                  <a:pt x="2290" y="12745"/>
                </a:lnTo>
                <a:lnTo>
                  <a:pt x="2290" y="19895"/>
                </a:lnTo>
                <a:cubicBezTo>
                  <a:pt x="2290" y="20836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36"/>
                  <a:pt x="21600" y="19895"/>
                </a:cubicBezTo>
                <a:lnTo>
                  <a:pt x="21600" y="1705"/>
                </a:lnTo>
                <a:cubicBezTo>
                  <a:pt x="21600" y="764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1736;p24"/>
          <p:cNvSpPr txBox="1"/>
          <p:nvPr>
            <p:ph type="title"/>
          </p:nvPr>
        </p:nvSpPr>
        <p:spPr>
          <a:xfrm>
            <a:off x="1838551" y="1498965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793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2791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2787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2784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785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786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790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2788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789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92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794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7600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5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0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796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797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798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799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801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04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802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794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7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4"/>
                  </p:tgtEl>
                </p:cond>
              </p:nextCondLst>
            </p:seq>
          </p:childTnLst>
        </p:cTn>
      </p:par>
    </p:tnLst>
    <p:bldLst>
      <p:bldP build="whole" bldLvl="1" animBg="1" rev="0" advAuto="0" spid="278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07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08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09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438911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بعض الكسور لاتجبر</a:t>
            </a:r>
          </a:p>
        </p:txBody>
      </p:sp>
      <p:grpSp>
        <p:nvGrpSpPr>
          <p:cNvPr id="281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1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1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1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1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1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2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2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2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2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6" name="تجميع"/>
          <p:cNvGrpSpPr/>
          <p:nvPr/>
        </p:nvGrpSpPr>
        <p:grpSpPr>
          <a:xfrm>
            <a:off x="3198732" y="1871937"/>
            <a:ext cx="3376867" cy="2259251"/>
            <a:chOff x="-25400" y="-24769"/>
            <a:chExt cx="3376866" cy="2259250"/>
          </a:xfrm>
        </p:grpSpPr>
        <p:grpSp>
          <p:nvGrpSpPr>
            <p:cNvPr id="2832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2826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7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82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829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830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83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833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834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835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83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37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6" grpId="2"/>
      <p:bldP build="whole" bldLvl="1" animBg="1" rev="0" advAuto="0" spid="280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4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4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4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4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5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5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5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5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5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5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57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65" name="تجميع"/>
          <p:cNvGrpSpPr/>
          <p:nvPr/>
        </p:nvGrpSpPr>
        <p:grpSpPr>
          <a:xfrm>
            <a:off x="1904691" y="891729"/>
            <a:ext cx="5156748" cy="3587471"/>
            <a:chOff x="0" y="0"/>
            <a:chExt cx="5156747" cy="3587469"/>
          </a:xfrm>
        </p:grpSpPr>
        <p:grpSp>
          <p:nvGrpSpPr>
            <p:cNvPr id="2862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860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861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63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864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866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69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70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87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7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7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7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7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8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8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8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8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5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8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87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890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891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2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89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6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580" y="997346"/>
            <a:ext cx="2938939" cy="31488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07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2908" name="موضوع الدرس…"/>
          <p:cNvSpPr txBox="1"/>
          <p:nvPr/>
        </p:nvSpPr>
        <p:spPr>
          <a:xfrm>
            <a:off x="3955304" y="1022502"/>
            <a:ext cx="2002744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200"/>
            </a:pPr>
            <a:r>
              <a:t>ضرب الأعداد النسبية </a:t>
            </a:r>
          </a:p>
        </p:txBody>
      </p:sp>
      <p:sp>
        <p:nvSpPr>
          <p:cNvPr id="2909" name="الأهداف…"/>
          <p:cNvSpPr txBox="1"/>
          <p:nvPr/>
        </p:nvSpPr>
        <p:spPr>
          <a:xfrm>
            <a:off x="3083239" y="2206566"/>
            <a:ext cx="34090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🔹ضرب الأعداد النسبية</a:t>
            </a:r>
          </a:p>
        </p:txBody>
      </p:sp>
      <p:sp>
        <p:nvSpPr>
          <p:cNvPr id="2910" name="المفردات…"/>
          <p:cNvSpPr txBox="1"/>
          <p:nvPr/>
        </p:nvSpPr>
        <p:spPr>
          <a:xfrm>
            <a:off x="4210739" y="3235346"/>
            <a:ext cx="1336621" cy="50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تحليل وحدات القياس </a:t>
            </a:r>
          </a:p>
        </p:txBody>
      </p:sp>
      <p:grpSp>
        <p:nvGrpSpPr>
          <p:cNvPr id="291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11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1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1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grpSp>
        <p:nvGrpSpPr>
          <p:cNvPr id="2920" name="الرسم"/>
          <p:cNvGrpSpPr/>
          <p:nvPr/>
        </p:nvGrpSpPr>
        <p:grpSpPr>
          <a:xfrm>
            <a:off x="3794034" y="1363133"/>
            <a:ext cx="2445900" cy="1536039"/>
            <a:chOff x="0" y="0"/>
            <a:chExt cx="2445898" cy="1536038"/>
          </a:xfrm>
        </p:grpSpPr>
        <p:sp>
          <p:nvSpPr>
            <p:cNvPr id="2917" name="شكل"/>
            <p:cNvSpPr/>
            <p:nvPr/>
          </p:nvSpPr>
          <p:spPr>
            <a:xfrm>
              <a:off x="1270486" y="1303469"/>
              <a:ext cx="92870" cy="4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364" y="2086"/>
                    <a:pt x="16965" y="4002"/>
                    <a:pt x="14862" y="6020"/>
                  </a:cubicBezTo>
                  <a:cubicBezTo>
                    <a:pt x="9111" y="11534"/>
                    <a:pt x="4702" y="16543"/>
                    <a:pt x="0" y="21600"/>
                  </a:cubicBezTo>
                  <a:cubicBezTo>
                    <a:pt x="9105" y="12872"/>
                    <a:pt x="13445" y="9378"/>
                    <a:pt x="18831" y="4603"/>
                  </a:cubicBezTo>
                  <a:cubicBezTo>
                    <a:pt x="19725" y="3144"/>
                    <a:pt x="20668" y="1491"/>
                    <a:pt x="21600" y="0"/>
                  </a:cubicBezTo>
                  <a:close/>
                </a:path>
              </a:pathLst>
            </a:custGeom>
            <a:solidFill>
              <a:srgbClr val="147EFB">
                <a:alpha val="4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18" name="شكل"/>
            <p:cNvSpPr/>
            <p:nvPr/>
          </p:nvSpPr>
          <p:spPr>
            <a:xfrm>
              <a:off x="2256721" y="1468966"/>
              <a:ext cx="188913" cy="67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729" y="786"/>
                    <a:pt x="19865" y="1598"/>
                    <a:pt x="19513" y="1917"/>
                  </a:cubicBezTo>
                  <a:cubicBezTo>
                    <a:pt x="17991" y="3293"/>
                    <a:pt x="16855" y="4389"/>
                    <a:pt x="15792" y="5368"/>
                  </a:cubicBezTo>
                  <a:cubicBezTo>
                    <a:pt x="11471" y="9346"/>
                    <a:pt x="8278" y="12418"/>
                    <a:pt x="4356" y="16615"/>
                  </a:cubicBezTo>
                  <a:cubicBezTo>
                    <a:pt x="2840" y="18238"/>
                    <a:pt x="1532" y="19889"/>
                    <a:pt x="0" y="21600"/>
                  </a:cubicBezTo>
                  <a:cubicBezTo>
                    <a:pt x="839" y="20972"/>
                    <a:pt x="1649" y="20753"/>
                    <a:pt x="2496" y="20066"/>
                  </a:cubicBezTo>
                  <a:cubicBezTo>
                    <a:pt x="8779" y="14975"/>
                    <a:pt x="15348" y="8141"/>
                    <a:pt x="21373" y="383"/>
                  </a:cubicBezTo>
                  <a:cubicBezTo>
                    <a:pt x="21458" y="274"/>
                    <a:pt x="21516" y="109"/>
                    <a:pt x="21600" y="0"/>
                  </a:cubicBezTo>
                  <a:close/>
                </a:path>
              </a:pathLst>
            </a:custGeom>
            <a:solidFill>
              <a:srgbClr val="147EFB">
                <a:alpha val="4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19" name="شكل"/>
            <p:cNvSpPr/>
            <p:nvPr/>
          </p:nvSpPr>
          <p:spPr>
            <a:xfrm>
              <a:off x="-1" y="0"/>
              <a:ext cx="2445900" cy="64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2" fill="norm" stroke="1" extrusionOk="0">
                  <a:moveTo>
                    <a:pt x="20956" y="995"/>
                  </a:moveTo>
                  <a:cubicBezTo>
                    <a:pt x="21093" y="805"/>
                    <a:pt x="21230" y="616"/>
                    <a:pt x="21342" y="521"/>
                  </a:cubicBezTo>
                  <a:cubicBezTo>
                    <a:pt x="21454" y="426"/>
                    <a:pt x="21541" y="426"/>
                    <a:pt x="21522" y="450"/>
                  </a:cubicBezTo>
                  <a:cubicBezTo>
                    <a:pt x="21504" y="474"/>
                    <a:pt x="21379" y="521"/>
                    <a:pt x="21055" y="545"/>
                  </a:cubicBezTo>
                  <a:cubicBezTo>
                    <a:pt x="20731" y="568"/>
                    <a:pt x="20208" y="568"/>
                    <a:pt x="19698" y="592"/>
                  </a:cubicBezTo>
                  <a:cubicBezTo>
                    <a:pt x="19187" y="616"/>
                    <a:pt x="18689" y="663"/>
                    <a:pt x="18190" y="687"/>
                  </a:cubicBezTo>
                  <a:cubicBezTo>
                    <a:pt x="17692" y="711"/>
                    <a:pt x="17194" y="711"/>
                    <a:pt x="16745" y="687"/>
                  </a:cubicBezTo>
                  <a:cubicBezTo>
                    <a:pt x="16297" y="663"/>
                    <a:pt x="15898" y="616"/>
                    <a:pt x="15469" y="568"/>
                  </a:cubicBezTo>
                  <a:cubicBezTo>
                    <a:pt x="15039" y="521"/>
                    <a:pt x="14578" y="474"/>
                    <a:pt x="14080" y="450"/>
                  </a:cubicBezTo>
                  <a:cubicBezTo>
                    <a:pt x="13581" y="426"/>
                    <a:pt x="13046" y="426"/>
                    <a:pt x="12541" y="403"/>
                  </a:cubicBezTo>
                  <a:cubicBezTo>
                    <a:pt x="12037" y="379"/>
                    <a:pt x="11563" y="332"/>
                    <a:pt x="11096" y="261"/>
                  </a:cubicBezTo>
                  <a:cubicBezTo>
                    <a:pt x="10629" y="189"/>
                    <a:pt x="10168" y="95"/>
                    <a:pt x="9695" y="47"/>
                  </a:cubicBezTo>
                  <a:cubicBezTo>
                    <a:pt x="9221" y="0"/>
                    <a:pt x="8736" y="0"/>
                    <a:pt x="8219" y="0"/>
                  </a:cubicBezTo>
                  <a:cubicBezTo>
                    <a:pt x="7702" y="0"/>
                    <a:pt x="7154" y="0"/>
                    <a:pt x="6637" y="24"/>
                  </a:cubicBezTo>
                  <a:cubicBezTo>
                    <a:pt x="6120" y="47"/>
                    <a:pt x="5634" y="95"/>
                    <a:pt x="5117" y="118"/>
                  </a:cubicBezTo>
                  <a:cubicBezTo>
                    <a:pt x="4600" y="142"/>
                    <a:pt x="4052" y="142"/>
                    <a:pt x="3554" y="166"/>
                  </a:cubicBezTo>
                  <a:cubicBezTo>
                    <a:pt x="3055" y="189"/>
                    <a:pt x="2607" y="237"/>
                    <a:pt x="2190" y="308"/>
                  </a:cubicBezTo>
                  <a:cubicBezTo>
                    <a:pt x="1772" y="379"/>
                    <a:pt x="1386" y="474"/>
                    <a:pt x="1100" y="545"/>
                  </a:cubicBezTo>
                  <a:cubicBezTo>
                    <a:pt x="813" y="616"/>
                    <a:pt x="626" y="663"/>
                    <a:pt x="483" y="829"/>
                  </a:cubicBezTo>
                  <a:cubicBezTo>
                    <a:pt x="340" y="995"/>
                    <a:pt x="240" y="1279"/>
                    <a:pt x="165" y="1492"/>
                  </a:cubicBezTo>
                  <a:cubicBezTo>
                    <a:pt x="91" y="1705"/>
                    <a:pt x="41" y="1847"/>
                    <a:pt x="16" y="2416"/>
                  </a:cubicBezTo>
                  <a:cubicBezTo>
                    <a:pt x="-9" y="2984"/>
                    <a:pt x="-9" y="3979"/>
                    <a:pt x="41" y="5139"/>
                  </a:cubicBezTo>
                  <a:cubicBezTo>
                    <a:pt x="91" y="6300"/>
                    <a:pt x="190" y="7626"/>
                    <a:pt x="309" y="8976"/>
                  </a:cubicBezTo>
                  <a:cubicBezTo>
                    <a:pt x="427" y="10326"/>
                    <a:pt x="564" y="11700"/>
                    <a:pt x="651" y="12718"/>
                  </a:cubicBezTo>
                  <a:cubicBezTo>
                    <a:pt x="738" y="13737"/>
                    <a:pt x="776" y="14400"/>
                    <a:pt x="819" y="14803"/>
                  </a:cubicBezTo>
                  <a:cubicBezTo>
                    <a:pt x="863" y="15205"/>
                    <a:pt x="913" y="15347"/>
                    <a:pt x="1081" y="15466"/>
                  </a:cubicBezTo>
                  <a:cubicBezTo>
                    <a:pt x="1249" y="15584"/>
                    <a:pt x="1536" y="15679"/>
                    <a:pt x="1922" y="15750"/>
                  </a:cubicBezTo>
                  <a:cubicBezTo>
                    <a:pt x="2308" y="15821"/>
                    <a:pt x="2794" y="15868"/>
                    <a:pt x="3255" y="15939"/>
                  </a:cubicBezTo>
                  <a:cubicBezTo>
                    <a:pt x="3716" y="16011"/>
                    <a:pt x="4152" y="16105"/>
                    <a:pt x="4600" y="16247"/>
                  </a:cubicBezTo>
                  <a:cubicBezTo>
                    <a:pt x="5048" y="16389"/>
                    <a:pt x="5509" y="16579"/>
                    <a:pt x="5933" y="16721"/>
                  </a:cubicBezTo>
                  <a:cubicBezTo>
                    <a:pt x="6356" y="16863"/>
                    <a:pt x="6743" y="16958"/>
                    <a:pt x="7154" y="17100"/>
                  </a:cubicBezTo>
                  <a:cubicBezTo>
                    <a:pt x="7565" y="17242"/>
                    <a:pt x="8001" y="17432"/>
                    <a:pt x="8468" y="17621"/>
                  </a:cubicBezTo>
                  <a:cubicBezTo>
                    <a:pt x="8935" y="17811"/>
                    <a:pt x="9433" y="18000"/>
                    <a:pt x="9869" y="18166"/>
                  </a:cubicBezTo>
                  <a:cubicBezTo>
                    <a:pt x="10305" y="18332"/>
                    <a:pt x="10679" y="18474"/>
                    <a:pt x="11090" y="18592"/>
                  </a:cubicBezTo>
                  <a:cubicBezTo>
                    <a:pt x="11501" y="18711"/>
                    <a:pt x="11949" y="18805"/>
                    <a:pt x="12423" y="18924"/>
                  </a:cubicBezTo>
                  <a:cubicBezTo>
                    <a:pt x="12896" y="19042"/>
                    <a:pt x="13394" y="19184"/>
                    <a:pt x="13837" y="19326"/>
                  </a:cubicBezTo>
                  <a:cubicBezTo>
                    <a:pt x="14279" y="19468"/>
                    <a:pt x="14665" y="19611"/>
                    <a:pt x="15095" y="19729"/>
                  </a:cubicBezTo>
                  <a:cubicBezTo>
                    <a:pt x="15525" y="19847"/>
                    <a:pt x="15998" y="19942"/>
                    <a:pt x="16459" y="20013"/>
                  </a:cubicBezTo>
                  <a:cubicBezTo>
                    <a:pt x="16920" y="20084"/>
                    <a:pt x="17368" y="20132"/>
                    <a:pt x="17798" y="20203"/>
                  </a:cubicBezTo>
                  <a:cubicBezTo>
                    <a:pt x="18228" y="20274"/>
                    <a:pt x="18639" y="20368"/>
                    <a:pt x="19087" y="20534"/>
                  </a:cubicBezTo>
                  <a:cubicBezTo>
                    <a:pt x="19536" y="20700"/>
                    <a:pt x="20021" y="20937"/>
                    <a:pt x="20395" y="21126"/>
                  </a:cubicBezTo>
                  <a:cubicBezTo>
                    <a:pt x="20769" y="21316"/>
                    <a:pt x="21030" y="21458"/>
                    <a:pt x="21192" y="21529"/>
                  </a:cubicBezTo>
                  <a:cubicBezTo>
                    <a:pt x="21354" y="21600"/>
                    <a:pt x="21417" y="21600"/>
                    <a:pt x="21466" y="21529"/>
                  </a:cubicBezTo>
                  <a:cubicBezTo>
                    <a:pt x="21516" y="21458"/>
                    <a:pt x="21554" y="21316"/>
                    <a:pt x="21591" y="21174"/>
                  </a:cubicBezTo>
                  <a:close/>
                </a:path>
              </a:pathLst>
            </a:custGeom>
            <a:solidFill>
              <a:srgbClr val="F93343">
                <a:alpha val="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921" name="IMG_1660.jpeg" descr="IMG_166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6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7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7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7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7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7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7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7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77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78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88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785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783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784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86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87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89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2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3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3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3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3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4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4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4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4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4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4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95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5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5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5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95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95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5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5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2960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2961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296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963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aphicFrame>
        <p:nvGraphicFramePr>
          <p:cNvPr id="2964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65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2966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6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0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99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0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3004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005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00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007" name="تحليل وحدات القياس"/>
          <p:cNvSpPr txBox="1"/>
          <p:nvPr/>
        </p:nvSpPr>
        <p:spPr>
          <a:xfrm>
            <a:off x="6596660" y="2712521"/>
            <a:ext cx="944762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</a:t>
            </a:r>
          </a:p>
        </p:txBody>
      </p:sp>
      <p:graphicFrame>
        <p:nvGraphicFramePr>
          <p:cNvPr id="3008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11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3010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09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3012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021" name="تجميع"/>
          <p:cNvGrpSpPr/>
          <p:nvPr/>
        </p:nvGrpSpPr>
        <p:grpSpPr>
          <a:xfrm>
            <a:off x="2729709" y="2571412"/>
            <a:ext cx="3066830" cy="1645568"/>
            <a:chOff x="-38100" y="-38100"/>
            <a:chExt cx="3066828" cy="1645566"/>
          </a:xfrm>
        </p:grpSpPr>
        <p:grpSp>
          <p:nvGrpSpPr>
            <p:cNvPr id="3015" name="مستطيل"/>
            <p:cNvGrpSpPr/>
            <p:nvPr/>
          </p:nvGrpSpPr>
          <p:grpSpPr>
            <a:xfrm>
              <a:off x="-38100" y="-38101"/>
              <a:ext cx="1551236" cy="1645231"/>
              <a:chOff x="0" y="0"/>
              <a:chExt cx="1551235" cy="1645229"/>
            </a:xfrm>
          </p:grpSpPr>
          <p:sp>
            <p:nvSpPr>
              <p:cNvPr id="3014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EFCDD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13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018" name="مستطيل"/>
            <p:cNvGrpSpPr/>
            <p:nvPr/>
          </p:nvGrpSpPr>
          <p:grpSpPr>
            <a:xfrm>
              <a:off x="1477493" y="-37763"/>
              <a:ext cx="1551236" cy="1645230"/>
              <a:chOff x="0" y="0"/>
              <a:chExt cx="1551235" cy="1645229"/>
            </a:xfrm>
          </p:grpSpPr>
          <p:sp>
            <p:nvSpPr>
              <p:cNvPr id="3017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FDBD8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16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sp>
          <p:nvSpPr>
            <p:cNvPr id="3019" name="🔹ضرب…"/>
            <p:cNvSpPr txBox="1"/>
            <p:nvPr/>
          </p:nvSpPr>
          <p:spPr>
            <a:xfrm>
              <a:off x="92900" y="289329"/>
              <a:ext cx="128412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900">
                  <a:solidFill>
                    <a:srgbClr val="B51A00"/>
                  </a:solidFill>
                </a:defRPr>
              </a:pPr>
              <a:r>
                <a:t>🔹ضرب</a:t>
              </a:r>
            </a:p>
            <a:p>
              <a:pPr algn="ctr" rtl="0">
                <a:defRPr b="1" sz="1900">
                  <a:solidFill>
                    <a:srgbClr val="B51A00"/>
                  </a:solidFill>
                </a:defRPr>
              </a:pPr>
              <a:r>
                <a:t> الاعداد النسبية </a:t>
              </a:r>
            </a:p>
          </p:txBody>
        </p:sp>
        <p:sp>
          <p:nvSpPr>
            <p:cNvPr id="3020" name="تعلمنا سابقا…"/>
            <p:cNvSpPr txBox="1"/>
            <p:nvPr/>
          </p:nvSpPr>
          <p:spPr>
            <a:xfrm>
              <a:off x="1477493" y="126307"/>
              <a:ext cx="1422661" cy="973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تعلمنا سابقا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كيف نحول العدد الكسري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 الى كسر اعتيادي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وقاعدة الاشارة للاعداد الصحيحة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في حالة الضرب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اذا اختلفت الاشارة الناتج </a:t>
              </a:r>
              <a:r>
                <a:rPr>
                  <a:solidFill>
                    <a:srgbClr val="371A94"/>
                  </a:solidFill>
                </a:rPr>
                <a:t>سالب</a:t>
              </a:r>
              <a:r>
                <a:t>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واذا تشابهة الاشارة الناتج </a:t>
              </a:r>
              <a:r>
                <a:rPr>
                  <a:solidFill>
                    <a:srgbClr val="4E7A27"/>
                  </a:solidFill>
                </a:rPr>
                <a:t>موجب</a:t>
              </a:r>
              <a:r>
                <a:t> </a:t>
              </a:r>
            </a:p>
          </p:txBody>
        </p:sp>
      </p:grpSp>
      <p:pic>
        <p:nvPicPr>
          <p:cNvPr id="3022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6175" y="-755863"/>
            <a:ext cx="994744" cy="998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4" name="تجميع"/>
          <p:cNvGrpSpPr/>
          <p:nvPr/>
        </p:nvGrpSpPr>
        <p:grpSpPr>
          <a:xfrm>
            <a:off x="947299" y="4673555"/>
            <a:ext cx="6772043" cy="143249"/>
            <a:chOff x="0" y="0"/>
            <a:chExt cx="6772041" cy="143247"/>
          </a:xfrm>
        </p:grpSpPr>
        <p:sp>
          <p:nvSpPr>
            <p:cNvPr id="302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3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3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3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4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4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4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4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4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4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5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5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5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5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05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05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5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3060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061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06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063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pSp>
        <p:nvGrpSpPr>
          <p:cNvPr id="3066" name="تجميع"/>
          <p:cNvGrpSpPr/>
          <p:nvPr/>
        </p:nvGrpSpPr>
        <p:grpSpPr>
          <a:xfrm>
            <a:off x="3162062" y="1994520"/>
            <a:ext cx="2857805" cy="2389714"/>
            <a:chOff x="0" y="0"/>
            <a:chExt cx="2857803" cy="2389712"/>
          </a:xfrm>
        </p:grpSpPr>
        <p:sp>
          <p:nvSpPr>
            <p:cNvPr id="3064" name="مثال"/>
            <p:cNvSpPr/>
            <p:nvPr/>
          </p:nvSpPr>
          <p:spPr>
            <a:xfrm>
              <a:off x="176679" y="0"/>
              <a:ext cx="2148030" cy="39517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blipFill rotWithShape="1">
                    <a:blip r:embed="rId11"/>
                    <a:srcRect l="0" t="0" r="0" b="0"/>
                    <a:tile tx="0" ty="0" sx="100000" sy="100000" flip="none" algn="tl"/>
                  </a:blip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</a:t>
              </a:r>
            </a:p>
          </p:txBody>
        </p:sp>
        <p:pic>
          <p:nvPicPr>
            <p:cNvPr id="3065" name="IMG_1641.png" descr="IMG_1641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4327" t="34001" r="34001" b="27999"/>
            <a:stretch>
              <a:fillRect/>
            </a:stretch>
          </p:blipFill>
          <p:spPr>
            <a:xfrm>
              <a:off x="0" y="435253"/>
              <a:ext cx="2857804" cy="1954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74" name="تجميع"/>
          <p:cNvGrpSpPr/>
          <p:nvPr/>
        </p:nvGrpSpPr>
        <p:grpSpPr>
          <a:xfrm>
            <a:off x="2475310" y="773115"/>
            <a:ext cx="3866429" cy="1213942"/>
            <a:chOff x="-50800" y="-101599"/>
            <a:chExt cx="3866427" cy="1213940"/>
          </a:xfrm>
        </p:grpSpPr>
        <p:grpSp>
          <p:nvGrpSpPr>
            <p:cNvPr id="3069" name="IMG_1641.png"/>
            <p:cNvGrpSpPr/>
            <p:nvPr/>
          </p:nvGrpSpPr>
          <p:grpSpPr>
            <a:xfrm>
              <a:off x="2124091" y="-101600"/>
              <a:ext cx="1691537" cy="796287"/>
              <a:chOff x="0" y="0"/>
              <a:chExt cx="1691536" cy="796286"/>
            </a:xfrm>
          </p:grpSpPr>
          <p:pic>
            <p:nvPicPr>
              <p:cNvPr id="3068" name="IMG_1641.png" descr="IMG_1641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35566" t="26170" r="47142" b="66745"/>
              <a:stretch>
                <a:fillRect/>
              </a:stretch>
            </p:blipFill>
            <p:spPr>
              <a:xfrm>
                <a:off x="101600" y="101600"/>
                <a:ext cx="1475637" cy="45338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067" name="IMG_1641.png" descr="IMG_1641.png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1691537" cy="796287"/>
              </a:xfrm>
              <a:prstGeom prst="rect">
                <a:avLst/>
              </a:prstGeom>
              <a:effectLst/>
            </p:spPr>
          </p:pic>
        </p:grpSp>
        <p:grpSp>
          <p:nvGrpSpPr>
            <p:cNvPr id="3072" name="مستطيل"/>
            <p:cNvGrpSpPr/>
            <p:nvPr/>
          </p:nvGrpSpPr>
          <p:grpSpPr>
            <a:xfrm>
              <a:off x="-50800" y="606952"/>
              <a:ext cx="3846069" cy="505389"/>
              <a:chOff x="0" y="0"/>
              <a:chExt cx="3846068" cy="505387"/>
            </a:xfrm>
          </p:grpSpPr>
          <p:sp>
            <p:nvSpPr>
              <p:cNvPr id="3071" name="مستطيل"/>
              <p:cNvSpPr/>
              <p:nvPr/>
            </p:nvSpPr>
            <p:spPr>
              <a:xfrm>
                <a:off x="50800" y="50800"/>
                <a:ext cx="3744469" cy="40378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hueOff val="-108376"/>
                      <a:satOff val="12221"/>
                      <a:lumOff val="32076"/>
                    </a:schemeClr>
                  </a:gs>
                  <a:gs pos="35000">
                    <a:srgbClr val="CFE3DD"/>
                  </a:gs>
                  <a:gs pos="100000">
                    <a:schemeClr val="accent6">
                      <a:hueOff val="-125874"/>
                      <a:satOff val="13376"/>
                      <a:lumOff val="47266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070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-1"/>
                <a:ext cx="3846069" cy="505389"/>
              </a:xfrm>
              <a:prstGeom prst="rect">
                <a:avLst/>
              </a:prstGeom>
              <a:effectLst/>
            </p:spPr>
          </p:pic>
        </p:grpSp>
        <p:pic>
          <p:nvPicPr>
            <p:cNvPr id="3073" name="IMG_1648.png" descr="IMG_1648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9225" t="33422" r="31277" b="60731"/>
            <a:stretch>
              <a:fillRect/>
            </a:stretch>
          </p:blipFill>
          <p:spPr>
            <a:xfrm>
              <a:off x="187950" y="705063"/>
              <a:ext cx="3490348" cy="309200"/>
            </a:xfrm>
            <a:prstGeom prst="rect">
              <a:avLst/>
            </a:prstGeom>
            <a:ln w="25400" cap="rnd">
              <a:solidFill>
                <a:schemeClr val="accent1">
                  <a:lumOff val="965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</p:grpSp>
      <p:pic>
        <p:nvPicPr>
          <p:cNvPr id="3075" name="IMG_1584.png" descr="IMG_1584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90459" y="1296303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6" name="IMG_1660.jpeg" descr="IMG_1660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7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8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9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9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9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9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9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9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0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0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0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0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0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0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1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0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11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1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3114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115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11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117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pic>
        <p:nvPicPr>
          <p:cNvPr id="3118" name="IMG_1641.png" descr="IMG_1641.png"/>
          <p:cNvPicPr>
            <a:picLocks noChangeAspect="1"/>
          </p:cNvPicPr>
          <p:nvPr/>
        </p:nvPicPr>
        <p:blipFill>
          <a:blip r:embed="rId11">
            <a:extLst/>
          </a:blip>
          <a:srcRect l="35492" t="71872" r="34114" b="15783"/>
          <a:stretch>
            <a:fillRect/>
          </a:stretch>
        </p:blipFill>
        <p:spPr>
          <a:xfrm>
            <a:off x="2692967" y="935605"/>
            <a:ext cx="3561174" cy="1084795"/>
          </a:xfrm>
          <a:prstGeom prst="rect">
            <a:avLst/>
          </a:prstGeom>
          <a:ln w="12700">
            <a:miter lim="400000"/>
          </a:ln>
        </p:spPr>
      </p:pic>
      <p:sp>
        <p:nvSpPr>
          <p:cNvPr id="3119" name="مستطيل"/>
          <p:cNvSpPr/>
          <p:nvPr/>
        </p:nvSpPr>
        <p:spPr>
          <a:xfrm>
            <a:off x="4086090" y="1086862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20" name="IMG_1641.png" descr="IMG_1641.png"/>
          <p:cNvPicPr>
            <a:picLocks noChangeAspect="1"/>
          </p:cNvPicPr>
          <p:nvPr/>
        </p:nvPicPr>
        <p:blipFill>
          <a:blip r:embed="rId11">
            <a:extLst/>
          </a:blip>
          <a:srcRect l="53830" t="83505" r="33817" b="9798"/>
          <a:stretch>
            <a:fillRect/>
          </a:stretch>
        </p:blipFill>
        <p:spPr>
          <a:xfrm>
            <a:off x="3508485" y="2006486"/>
            <a:ext cx="2111122" cy="858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1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2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3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3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3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3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4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4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4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4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4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4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5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5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5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5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15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5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٢٤</a:t>
              </a:r>
            </a:p>
          </p:txBody>
        </p:sp>
      </p:grpSp>
      <p:sp>
        <p:nvSpPr>
          <p:cNvPr id="3159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160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16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162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pic>
        <p:nvPicPr>
          <p:cNvPr id="3163" name="IMG_1641.png" descr="IMG_1641.png"/>
          <p:cNvPicPr>
            <a:picLocks noChangeAspect="1"/>
          </p:cNvPicPr>
          <p:nvPr/>
        </p:nvPicPr>
        <p:blipFill>
          <a:blip r:embed="rId11">
            <a:extLst/>
          </a:blip>
          <a:srcRect l="35492" t="71872" r="34114" b="15783"/>
          <a:stretch>
            <a:fillRect/>
          </a:stretch>
        </p:blipFill>
        <p:spPr>
          <a:xfrm>
            <a:off x="2692967" y="935605"/>
            <a:ext cx="3561174" cy="1084795"/>
          </a:xfrm>
          <a:prstGeom prst="rect">
            <a:avLst/>
          </a:prstGeom>
          <a:ln w="12700">
            <a:miter lim="400000"/>
          </a:ln>
        </p:spPr>
      </p:pic>
      <p:sp>
        <p:nvSpPr>
          <p:cNvPr id="3164" name="مستطيل"/>
          <p:cNvSpPr/>
          <p:nvPr/>
        </p:nvSpPr>
        <p:spPr>
          <a:xfrm>
            <a:off x="4086090" y="1086862"/>
            <a:ext cx="2181628" cy="40135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165" name="IMG_1641.png" descr="IMG_1641.png"/>
          <p:cNvPicPr>
            <a:picLocks noChangeAspect="1"/>
          </p:cNvPicPr>
          <p:nvPr/>
        </p:nvPicPr>
        <p:blipFill>
          <a:blip r:embed="rId11">
            <a:extLst/>
          </a:blip>
          <a:srcRect l="38965" t="83505" r="51708" b="9798"/>
          <a:stretch>
            <a:fillRect/>
          </a:stretch>
        </p:blipFill>
        <p:spPr>
          <a:xfrm>
            <a:off x="3775074" y="2006486"/>
            <a:ext cx="1593882" cy="858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6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6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7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8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8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8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8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8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8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8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9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9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9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9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9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9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0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9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20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0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٢٧</a:t>
              </a:r>
            </a:p>
          </p:txBody>
        </p:sp>
      </p:grpSp>
      <p:sp>
        <p:nvSpPr>
          <p:cNvPr id="3205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206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207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208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pic>
        <p:nvPicPr>
          <p:cNvPr id="3209" name="IMG_1642.png" descr="IMG_1642.png"/>
          <p:cNvPicPr>
            <a:picLocks noChangeAspect="1"/>
          </p:cNvPicPr>
          <p:nvPr/>
        </p:nvPicPr>
        <p:blipFill>
          <a:blip r:embed="rId12">
            <a:extLst/>
          </a:blip>
          <a:srcRect l="11165" t="32238" r="28916" b="26323"/>
          <a:stretch>
            <a:fillRect/>
          </a:stretch>
        </p:blipFill>
        <p:spPr>
          <a:xfrm>
            <a:off x="1843663" y="1588531"/>
            <a:ext cx="3952991" cy="2050315"/>
          </a:xfrm>
          <a:prstGeom prst="rect">
            <a:avLst/>
          </a:prstGeom>
          <a:ln w="12700">
            <a:miter lim="400000"/>
          </a:ln>
        </p:spPr>
      </p:pic>
      <p:sp>
        <p:nvSpPr>
          <p:cNvPr id="3210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13" name="تجميع"/>
          <p:cNvGrpSpPr/>
          <p:nvPr/>
        </p:nvGrpSpPr>
        <p:grpSpPr>
          <a:xfrm>
            <a:off x="2294916" y="772945"/>
            <a:ext cx="3741392" cy="955007"/>
            <a:chOff x="0" y="0"/>
            <a:chExt cx="3741391" cy="955005"/>
          </a:xfrm>
        </p:grpSpPr>
        <p:sp>
          <p:nvSpPr>
            <p:cNvPr id="3211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212" name="صورة 7" descr="صورة 7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14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5" name="IMG_1646.png" descr="IMG_164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96367" y="3385866"/>
            <a:ext cx="1283003" cy="849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21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3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2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2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3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3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3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3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3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3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4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4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4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4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4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24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2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٢٥</a:t>
              </a:r>
            </a:p>
          </p:txBody>
        </p:sp>
      </p:grpSp>
      <p:sp>
        <p:nvSpPr>
          <p:cNvPr id="3253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254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25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256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pic>
        <p:nvPicPr>
          <p:cNvPr id="3257" name="IMG_1644.png" descr="IMG_1644.png"/>
          <p:cNvPicPr>
            <a:picLocks noChangeAspect="1"/>
          </p:cNvPicPr>
          <p:nvPr/>
        </p:nvPicPr>
        <p:blipFill>
          <a:blip r:embed="rId11">
            <a:extLst/>
          </a:blip>
          <a:srcRect l="19304" t="84154" r="38652" b="6334"/>
          <a:stretch>
            <a:fillRect/>
          </a:stretch>
        </p:blipFill>
        <p:spPr>
          <a:xfrm>
            <a:off x="1122804" y="2131105"/>
            <a:ext cx="3587304" cy="608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8" name="IMG_1644.png" descr="IMG_1644.png"/>
          <p:cNvPicPr>
            <a:picLocks noChangeAspect="1"/>
          </p:cNvPicPr>
          <p:nvPr/>
        </p:nvPicPr>
        <p:blipFill>
          <a:blip r:embed="rId11">
            <a:extLst/>
          </a:blip>
          <a:srcRect l="46714" t="77644" r="38652" b="14990"/>
          <a:stretch>
            <a:fillRect/>
          </a:stretch>
        </p:blipFill>
        <p:spPr>
          <a:xfrm>
            <a:off x="4736726" y="2041551"/>
            <a:ext cx="1550931" cy="58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9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4" name="تجميع"/>
          <p:cNvGrpSpPr/>
          <p:nvPr/>
        </p:nvGrpSpPr>
        <p:grpSpPr>
          <a:xfrm>
            <a:off x="802287" y="1206999"/>
            <a:ext cx="5361715" cy="827856"/>
            <a:chOff x="-50799" y="-50800"/>
            <a:chExt cx="5361714" cy="827854"/>
          </a:xfrm>
        </p:grpSpPr>
        <p:grpSp>
          <p:nvGrpSpPr>
            <p:cNvPr id="3262" name="مستطيل"/>
            <p:cNvGrpSpPr/>
            <p:nvPr/>
          </p:nvGrpSpPr>
          <p:grpSpPr>
            <a:xfrm>
              <a:off x="-50800" y="-50800"/>
              <a:ext cx="5361715" cy="827855"/>
              <a:chOff x="0" y="0"/>
              <a:chExt cx="5361714" cy="827854"/>
            </a:xfrm>
          </p:grpSpPr>
          <p:sp>
            <p:nvSpPr>
              <p:cNvPr id="3261" name="مستطيل"/>
              <p:cNvSpPr/>
              <p:nvPr/>
            </p:nvSpPr>
            <p:spPr>
              <a:xfrm>
                <a:off x="50799" y="50800"/>
                <a:ext cx="5260116" cy="72625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hueOff val="-108376"/>
                      <a:satOff val="12221"/>
                      <a:lumOff val="32076"/>
                    </a:schemeClr>
                  </a:gs>
                  <a:gs pos="35000">
                    <a:srgbClr val="CFE3DD"/>
                  </a:gs>
                  <a:gs pos="100000">
                    <a:schemeClr val="accent6">
                      <a:hueOff val="-125874"/>
                      <a:satOff val="13376"/>
                      <a:lumOff val="47266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260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-1" y="0"/>
                <a:ext cx="5361716" cy="827855"/>
              </a:xfrm>
              <a:prstGeom prst="rect">
                <a:avLst/>
              </a:prstGeom>
              <a:effectLst/>
            </p:spPr>
          </p:pic>
        </p:grpSp>
        <p:pic>
          <p:nvPicPr>
            <p:cNvPr id="3263" name="IMG_1643.png" descr="IMG_1643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660" t="23561" r="35856" b="67218"/>
            <a:stretch>
              <a:fillRect/>
            </a:stretch>
          </p:blipFill>
          <p:spPr>
            <a:xfrm>
              <a:off x="160502" y="66053"/>
              <a:ext cx="4939284" cy="594190"/>
            </a:xfrm>
            <a:prstGeom prst="rect">
              <a:avLst/>
            </a:prstGeom>
            <a:ln w="25400" cap="rnd">
              <a:solidFill>
                <a:schemeClr val="accent1">
                  <a:lumOff val="9656"/>
                </a:scheme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3265" name="مستطيل"/>
          <p:cNvSpPr/>
          <p:nvPr/>
        </p:nvSpPr>
        <p:spPr>
          <a:xfrm>
            <a:off x="4749426" y="2144862"/>
            <a:ext cx="1525589" cy="468424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266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65927" y="727090"/>
            <a:ext cx="5122927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26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0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29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9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3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٢٦</a:t>
              </a:r>
            </a:p>
          </p:txBody>
        </p:sp>
      </p:grpSp>
      <p:sp>
        <p:nvSpPr>
          <p:cNvPr id="3304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3305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330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307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pic>
        <p:nvPicPr>
          <p:cNvPr id="3308" name="IMG_1645.png" descr="IMG_1645.png"/>
          <p:cNvPicPr>
            <a:picLocks noChangeAspect="1"/>
          </p:cNvPicPr>
          <p:nvPr/>
        </p:nvPicPr>
        <p:blipFill>
          <a:blip r:embed="rId11">
            <a:extLst/>
          </a:blip>
          <a:srcRect l="53338" t="4232" r="8407" b="89482"/>
          <a:stretch>
            <a:fillRect/>
          </a:stretch>
        </p:blipFill>
        <p:spPr>
          <a:xfrm>
            <a:off x="3643431" y="985864"/>
            <a:ext cx="2623477" cy="323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7" h="21538" fill="norm" stroke="1" extrusionOk="0">
                <a:moveTo>
                  <a:pt x="21053" y="0"/>
                </a:moveTo>
                <a:lnTo>
                  <a:pt x="20830" y="2195"/>
                </a:lnTo>
                <a:lnTo>
                  <a:pt x="20611" y="4390"/>
                </a:lnTo>
                <a:lnTo>
                  <a:pt x="10550" y="4548"/>
                </a:lnTo>
                <a:lnTo>
                  <a:pt x="488" y="4733"/>
                </a:lnTo>
                <a:lnTo>
                  <a:pt x="272" y="6505"/>
                </a:lnTo>
                <a:cubicBezTo>
                  <a:pt x="-151" y="9972"/>
                  <a:pt x="-65" y="17756"/>
                  <a:pt x="424" y="20044"/>
                </a:cubicBezTo>
                <a:cubicBezTo>
                  <a:pt x="569" y="20726"/>
                  <a:pt x="2606" y="20984"/>
                  <a:pt x="10076" y="21287"/>
                </a:cubicBezTo>
                <a:cubicBezTo>
                  <a:pt x="15282" y="21499"/>
                  <a:pt x="19796" y="21600"/>
                  <a:pt x="20108" y="21499"/>
                </a:cubicBezTo>
                <a:cubicBezTo>
                  <a:pt x="20567" y="21350"/>
                  <a:pt x="20712" y="21007"/>
                  <a:pt x="20876" y="19754"/>
                </a:cubicBezTo>
                <a:cubicBezTo>
                  <a:pt x="21304" y="16472"/>
                  <a:pt x="21449" y="10994"/>
                  <a:pt x="21185" y="7907"/>
                </a:cubicBezTo>
                <a:cubicBezTo>
                  <a:pt x="21090" y="6792"/>
                  <a:pt x="21079" y="6091"/>
                  <a:pt x="21143" y="5104"/>
                </a:cubicBezTo>
                <a:cubicBezTo>
                  <a:pt x="21203" y="4184"/>
                  <a:pt x="21202" y="3230"/>
                  <a:pt x="21140" y="1904"/>
                </a:cubicBezTo>
                <a:lnTo>
                  <a:pt x="210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09" name="IMG_1645.png" descr="IMG_1645.png"/>
          <p:cNvPicPr>
            <a:picLocks noChangeAspect="1"/>
          </p:cNvPicPr>
          <p:nvPr/>
        </p:nvPicPr>
        <p:blipFill>
          <a:blip r:embed="rId11">
            <a:extLst/>
          </a:blip>
          <a:srcRect l="48654" t="12520" r="25288" b="80745"/>
          <a:stretch>
            <a:fillRect/>
          </a:stretch>
        </p:blipFill>
        <p:spPr>
          <a:xfrm>
            <a:off x="2664793" y="1375440"/>
            <a:ext cx="3574091" cy="692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0" name="IMG_1645.png" descr="IMG_1645.png"/>
          <p:cNvPicPr>
            <a:picLocks noChangeAspect="1"/>
          </p:cNvPicPr>
          <p:nvPr/>
        </p:nvPicPr>
        <p:blipFill>
          <a:blip r:embed="rId11">
            <a:extLst/>
          </a:blip>
          <a:srcRect l="61150" t="30267" r="24918" b="62210"/>
          <a:stretch>
            <a:fillRect/>
          </a:stretch>
        </p:blipFill>
        <p:spPr>
          <a:xfrm>
            <a:off x="3147003" y="2038938"/>
            <a:ext cx="2411248" cy="976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1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69959" y="1269995"/>
            <a:ext cx="1421176" cy="106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2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31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3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3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4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4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4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34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34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4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٢٦</a:t>
              </a:r>
            </a:p>
          </p:txBody>
        </p:sp>
      </p:grpSp>
      <p:sp>
        <p:nvSpPr>
          <p:cNvPr id="3350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354" name="تجميع"/>
          <p:cNvGrpSpPr/>
          <p:nvPr/>
        </p:nvGrpSpPr>
        <p:grpSpPr>
          <a:xfrm>
            <a:off x="6326175" y="888687"/>
            <a:ext cx="1369548" cy="1971665"/>
            <a:chOff x="0" y="0"/>
            <a:chExt cx="1369547" cy="1971663"/>
          </a:xfrm>
        </p:grpSpPr>
        <p:sp>
          <p:nvSpPr>
            <p:cNvPr id="3351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3352" name="🔹ضرب الاعداد النسبية"/>
            <p:cNvSpPr txBox="1"/>
            <p:nvPr/>
          </p:nvSpPr>
          <p:spPr>
            <a:xfrm>
              <a:off x="201683" y="836604"/>
              <a:ext cx="1082365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3353" name="تحليل وحدات القياس"/>
            <p:cNvSpPr txBox="1"/>
            <p:nvPr/>
          </p:nvSpPr>
          <p:spPr>
            <a:xfrm>
              <a:off x="251078" y="1823834"/>
              <a:ext cx="98357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3355" name="IMG_1640.png" descr="IMG_1640.png"/>
          <p:cNvPicPr>
            <a:picLocks noChangeAspect="1"/>
          </p:cNvPicPr>
          <p:nvPr/>
        </p:nvPicPr>
        <p:blipFill>
          <a:blip r:embed="rId11">
            <a:extLst/>
          </a:blip>
          <a:srcRect l="53199" t="32656" r="8475" b="58946"/>
          <a:stretch>
            <a:fillRect/>
          </a:stretch>
        </p:blipFill>
        <p:spPr>
          <a:xfrm>
            <a:off x="3546718" y="1050891"/>
            <a:ext cx="2738700" cy="450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2" h="21547" fill="norm" stroke="1" extrusionOk="0">
                <a:moveTo>
                  <a:pt x="21297" y="56"/>
                </a:moveTo>
                <a:cubicBezTo>
                  <a:pt x="21265" y="-53"/>
                  <a:pt x="21226" y="1"/>
                  <a:pt x="21176" y="189"/>
                </a:cubicBezTo>
                <a:cubicBezTo>
                  <a:pt x="21129" y="367"/>
                  <a:pt x="16484" y="562"/>
                  <a:pt x="10854" y="626"/>
                </a:cubicBezTo>
                <a:lnTo>
                  <a:pt x="620" y="740"/>
                </a:lnTo>
                <a:lnTo>
                  <a:pt x="368" y="1880"/>
                </a:lnTo>
                <a:cubicBezTo>
                  <a:pt x="-185" y="4399"/>
                  <a:pt x="-97" y="10685"/>
                  <a:pt x="517" y="12578"/>
                </a:cubicBezTo>
                <a:cubicBezTo>
                  <a:pt x="809" y="13477"/>
                  <a:pt x="1432" y="13514"/>
                  <a:pt x="10935" y="13319"/>
                </a:cubicBezTo>
                <a:cubicBezTo>
                  <a:pt x="16493" y="13205"/>
                  <a:pt x="21109" y="13022"/>
                  <a:pt x="21195" y="12920"/>
                </a:cubicBezTo>
                <a:cubicBezTo>
                  <a:pt x="21385" y="12693"/>
                  <a:pt x="21365" y="13299"/>
                  <a:pt x="21396" y="6327"/>
                </a:cubicBezTo>
                <a:cubicBezTo>
                  <a:pt x="21415" y="2189"/>
                  <a:pt x="21393" y="383"/>
                  <a:pt x="21297" y="56"/>
                </a:cubicBezTo>
                <a:close/>
                <a:moveTo>
                  <a:pt x="3172" y="21129"/>
                </a:moveTo>
                <a:cubicBezTo>
                  <a:pt x="3129" y="21129"/>
                  <a:pt x="3116" y="21317"/>
                  <a:pt x="3129" y="21547"/>
                </a:cubicBezTo>
                <a:lnTo>
                  <a:pt x="3256" y="21547"/>
                </a:lnTo>
                <a:cubicBezTo>
                  <a:pt x="3245" y="21317"/>
                  <a:pt x="3215" y="21129"/>
                  <a:pt x="3172" y="21129"/>
                </a:cubicBezTo>
                <a:close/>
                <a:moveTo>
                  <a:pt x="11713" y="21452"/>
                </a:moveTo>
                <a:cubicBezTo>
                  <a:pt x="11712" y="21467"/>
                  <a:pt x="11714" y="21528"/>
                  <a:pt x="11713" y="21547"/>
                </a:cubicBezTo>
                <a:lnTo>
                  <a:pt x="11745" y="21547"/>
                </a:lnTo>
                <a:cubicBezTo>
                  <a:pt x="11744" y="21542"/>
                  <a:pt x="11745" y="21533"/>
                  <a:pt x="11745" y="21528"/>
                </a:cubicBezTo>
                <a:cubicBezTo>
                  <a:pt x="11732" y="21341"/>
                  <a:pt x="11722" y="21329"/>
                  <a:pt x="11713" y="2145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58" name="تجميع"/>
          <p:cNvGrpSpPr/>
          <p:nvPr/>
        </p:nvGrpSpPr>
        <p:grpSpPr>
          <a:xfrm>
            <a:off x="1888630" y="1440986"/>
            <a:ext cx="4277516" cy="1676584"/>
            <a:chOff x="0" y="0"/>
            <a:chExt cx="4277514" cy="1676583"/>
          </a:xfrm>
        </p:grpSpPr>
        <p:pic>
          <p:nvPicPr>
            <p:cNvPr id="3356" name="IMG_1640.png" descr="IMG_164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8654" t="38647" r="24992" b="55407"/>
            <a:stretch>
              <a:fillRect/>
            </a:stretch>
          </p:blipFill>
          <p:spPr>
            <a:xfrm>
              <a:off x="0" y="0"/>
              <a:ext cx="4277515" cy="72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7" name="IMG_1640.png" descr="IMG_164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5300" t="56963" r="40188" b="36439"/>
            <a:stretch>
              <a:fillRect/>
            </a:stretch>
          </p:blipFill>
          <p:spPr>
            <a:xfrm>
              <a:off x="887132" y="699176"/>
              <a:ext cx="2866759" cy="977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59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27538" y="1027064"/>
            <a:ext cx="1015762" cy="761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0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36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7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7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7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7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7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8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8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8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8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8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8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9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9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9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39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39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400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3397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398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9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3401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02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03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04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408" name="تجميع"/>
          <p:cNvGrpSpPr/>
          <p:nvPr/>
        </p:nvGrpSpPr>
        <p:grpSpPr>
          <a:xfrm>
            <a:off x="6326175" y="888687"/>
            <a:ext cx="1369548" cy="1971665"/>
            <a:chOff x="0" y="0"/>
            <a:chExt cx="1369547" cy="1971663"/>
          </a:xfrm>
        </p:grpSpPr>
        <p:sp>
          <p:nvSpPr>
            <p:cNvPr id="3405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3406" name="🔹ضرب الاعداد النسبية"/>
            <p:cNvSpPr txBox="1"/>
            <p:nvPr/>
          </p:nvSpPr>
          <p:spPr>
            <a:xfrm>
              <a:off x="201683" y="836604"/>
              <a:ext cx="1082365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3407" name="تحليل وحدات القياس"/>
            <p:cNvSpPr txBox="1"/>
            <p:nvPr/>
          </p:nvSpPr>
          <p:spPr>
            <a:xfrm>
              <a:off x="251078" y="1823834"/>
              <a:ext cx="98357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3409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2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3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79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9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0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0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0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0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0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0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0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0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1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813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814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5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1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2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2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2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2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2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3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3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3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3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3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3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4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3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4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44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445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446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7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8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49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450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45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45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6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45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6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46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7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46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74" name="تجميع"/>
          <p:cNvGrpSpPr/>
          <p:nvPr/>
        </p:nvGrpSpPr>
        <p:grpSpPr>
          <a:xfrm>
            <a:off x="6326175" y="888687"/>
            <a:ext cx="1369548" cy="1971665"/>
            <a:chOff x="0" y="0"/>
            <a:chExt cx="1369547" cy="1971663"/>
          </a:xfrm>
        </p:grpSpPr>
        <p:sp>
          <p:nvSpPr>
            <p:cNvPr id="3471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3472" name="🔹ضرب الاعداد النسبية"/>
            <p:cNvSpPr txBox="1"/>
            <p:nvPr/>
          </p:nvSpPr>
          <p:spPr>
            <a:xfrm>
              <a:off x="201683" y="836604"/>
              <a:ext cx="1082365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3473" name="تحليل وحدات القياس"/>
            <p:cNvSpPr txBox="1"/>
            <p:nvPr/>
          </p:nvSpPr>
          <p:spPr>
            <a:xfrm>
              <a:off x="251078" y="1823834"/>
              <a:ext cx="98357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3475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7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9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8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8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9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9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9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9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9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9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0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0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507" name="جدول التعلم"/>
          <p:cNvSpPr txBox="1"/>
          <p:nvPr/>
        </p:nvSpPr>
        <p:spPr>
          <a:xfrm>
            <a:off x="2753045" y="1595320"/>
            <a:ext cx="141486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51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50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51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3512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15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3514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513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3519" name="تجميع"/>
          <p:cNvGrpSpPr/>
          <p:nvPr/>
        </p:nvGrpSpPr>
        <p:grpSpPr>
          <a:xfrm>
            <a:off x="6326175" y="888687"/>
            <a:ext cx="1369548" cy="1971665"/>
            <a:chOff x="0" y="0"/>
            <a:chExt cx="1369547" cy="1971663"/>
          </a:xfrm>
        </p:grpSpPr>
        <p:sp>
          <p:nvSpPr>
            <p:cNvPr id="3516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3517" name="🔹ضرب الاعداد النسبية"/>
            <p:cNvSpPr txBox="1"/>
            <p:nvPr/>
          </p:nvSpPr>
          <p:spPr>
            <a:xfrm>
              <a:off x="201683" y="836604"/>
              <a:ext cx="1082365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3518" name="تحليل وحدات القياس"/>
            <p:cNvSpPr txBox="1"/>
            <p:nvPr/>
          </p:nvSpPr>
          <p:spPr>
            <a:xfrm>
              <a:off x="251078" y="1823834"/>
              <a:ext cx="98357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grpSp>
        <p:nvGrpSpPr>
          <p:cNvPr id="3528" name="تجميع"/>
          <p:cNvGrpSpPr/>
          <p:nvPr/>
        </p:nvGrpSpPr>
        <p:grpSpPr>
          <a:xfrm>
            <a:off x="2573382" y="2682805"/>
            <a:ext cx="3066830" cy="1645568"/>
            <a:chOff x="-38100" y="-38100"/>
            <a:chExt cx="3066828" cy="1645566"/>
          </a:xfrm>
        </p:grpSpPr>
        <p:grpSp>
          <p:nvGrpSpPr>
            <p:cNvPr id="3522" name="مستطيل"/>
            <p:cNvGrpSpPr/>
            <p:nvPr/>
          </p:nvGrpSpPr>
          <p:grpSpPr>
            <a:xfrm>
              <a:off x="-38100" y="-38101"/>
              <a:ext cx="1551236" cy="1645231"/>
              <a:chOff x="0" y="0"/>
              <a:chExt cx="1551235" cy="1645229"/>
            </a:xfrm>
          </p:grpSpPr>
          <p:sp>
            <p:nvSpPr>
              <p:cNvPr id="3521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EFCDD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520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525" name="مستطيل"/>
            <p:cNvGrpSpPr/>
            <p:nvPr/>
          </p:nvGrpSpPr>
          <p:grpSpPr>
            <a:xfrm>
              <a:off x="1477493" y="-37763"/>
              <a:ext cx="1551236" cy="1645230"/>
              <a:chOff x="0" y="0"/>
              <a:chExt cx="1551235" cy="1645229"/>
            </a:xfrm>
          </p:grpSpPr>
          <p:sp>
            <p:nvSpPr>
              <p:cNvPr id="3524" name="مستطيل"/>
              <p:cNvSpPr/>
              <p:nvPr/>
            </p:nvSpPr>
            <p:spPr>
              <a:xfrm>
                <a:off x="38100" y="38100"/>
                <a:ext cx="1475036" cy="1569030"/>
              </a:xfrm>
              <a:prstGeom prst="rect">
                <a:avLst/>
              </a:prstGeom>
              <a:solidFill>
                <a:srgbClr val="FFDBD8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523" name="مستطيل مستطيل" descr="مستطيل مستطيل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51236" cy="1645230"/>
              </a:xfrm>
              <a:prstGeom prst="rect">
                <a:avLst/>
              </a:prstGeom>
              <a:effectLst/>
            </p:spPr>
          </p:pic>
        </p:grpSp>
        <p:sp>
          <p:nvSpPr>
            <p:cNvPr id="3526" name="🔹ضرب…"/>
            <p:cNvSpPr txBox="1"/>
            <p:nvPr/>
          </p:nvSpPr>
          <p:spPr>
            <a:xfrm>
              <a:off x="92900" y="289329"/>
              <a:ext cx="128412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900">
                  <a:solidFill>
                    <a:srgbClr val="B51A00"/>
                  </a:solidFill>
                </a:defRPr>
              </a:pPr>
              <a:r>
                <a:t>🔹ضرب</a:t>
              </a:r>
            </a:p>
            <a:p>
              <a:pPr algn="ctr" rtl="0">
                <a:defRPr b="1" sz="1900">
                  <a:solidFill>
                    <a:srgbClr val="B51A00"/>
                  </a:solidFill>
                </a:defRPr>
              </a:pPr>
              <a:r>
                <a:t> الاعداد النسبية </a:t>
              </a:r>
            </a:p>
          </p:txBody>
        </p:sp>
        <p:sp>
          <p:nvSpPr>
            <p:cNvPr id="3527" name="تعلمنا سابقا…"/>
            <p:cNvSpPr txBox="1"/>
            <p:nvPr/>
          </p:nvSpPr>
          <p:spPr>
            <a:xfrm>
              <a:off x="1477493" y="126307"/>
              <a:ext cx="1422661" cy="973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تعلمنا سابقا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كيف نحول العدد الكسري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 الى كسر اعتيادي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وقاعدة الاشارة للاعداد الصحيحة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في حالة الضرب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اذا اختلفت الاشارة الناتج </a:t>
              </a:r>
              <a:r>
                <a:rPr>
                  <a:solidFill>
                    <a:srgbClr val="371A94"/>
                  </a:solidFill>
                </a:rPr>
                <a:t>سالب</a:t>
              </a:r>
              <a:r>
                <a:t> </a:t>
              </a:r>
            </a:p>
            <a:p>
              <a:pPr algn="r" rtl="0">
                <a:defRPr b="1" sz="1000">
                  <a:solidFill>
                    <a:srgbClr val="B51A00"/>
                  </a:solidFill>
                </a:defRPr>
              </a:pPr>
              <a:r>
                <a:t>واذا تشابهة الاشارة الناتج </a:t>
              </a:r>
              <a:r>
                <a:rPr>
                  <a:solidFill>
                    <a:srgbClr val="4E7A27"/>
                  </a:solidFill>
                </a:rPr>
                <a:t>موجب</a:t>
              </a:r>
              <a:r>
                <a:t> </a:t>
              </a:r>
            </a:p>
          </p:txBody>
        </p:sp>
      </p:grpSp>
      <p:grpSp>
        <p:nvGrpSpPr>
          <p:cNvPr id="3534" name="تجميع"/>
          <p:cNvGrpSpPr/>
          <p:nvPr/>
        </p:nvGrpSpPr>
        <p:grpSpPr>
          <a:xfrm>
            <a:off x="1257829" y="2818216"/>
            <a:ext cx="1198232" cy="1351662"/>
            <a:chOff x="0" y="0"/>
            <a:chExt cx="1198230" cy="1351661"/>
          </a:xfrm>
        </p:grpSpPr>
        <p:grpSp>
          <p:nvGrpSpPr>
            <p:cNvPr id="3532" name="تجميع"/>
            <p:cNvGrpSpPr/>
            <p:nvPr/>
          </p:nvGrpSpPr>
          <p:grpSpPr>
            <a:xfrm>
              <a:off x="0" y="-1"/>
              <a:ext cx="1198231" cy="961249"/>
              <a:chOff x="0" y="0"/>
              <a:chExt cx="1198230" cy="961247"/>
            </a:xfrm>
          </p:grpSpPr>
          <p:pic>
            <p:nvPicPr>
              <p:cNvPr id="3529" name="IMG_1648.png" descr="IMG_1648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8643" t="32940" r="30476" b="60911"/>
              <a:stretch>
                <a:fillRect/>
              </a:stretch>
            </p:blipFill>
            <p:spPr>
              <a:xfrm>
                <a:off x="32457" y="0"/>
                <a:ext cx="1165774" cy="2574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0" name="IMG_1648.png" descr="IMG_1648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37560" t="32698" r="50731" b="60669"/>
              <a:stretch>
                <a:fillRect/>
              </a:stretch>
            </p:blipFill>
            <p:spPr>
              <a:xfrm>
                <a:off x="98028" y="227478"/>
                <a:ext cx="954456" cy="405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1" name="IMG_1648.png" descr="IMG_1648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8729" t="32940" r="62811" b="59243"/>
              <a:stretch>
                <a:fillRect/>
              </a:stretch>
            </p:blipFill>
            <p:spPr>
              <a:xfrm>
                <a:off x="0" y="595886"/>
                <a:ext cx="1150534" cy="3653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</p:pic>
        </p:grpSp>
        <p:sp>
          <p:nvSpPr>
            <p:cNvPr id="3533" name="وتحليل وحدات القياس"/>
            <p:cNvSpPr txBox="1"/>
            <p:nvPr/>
          </p:nvSpPr>
          <p:spPr>
            <a:xfrm>
              <a:off x="28832" y="1203831"/>
              <a:ext cx="1140566" cy="1478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وتحليل وحدات القياس </a:t>
              </a:r>
            </a:p>
          </p:txBody>
        </p:sp>
      </p:grpSp>
      <p:pic>
        <p:nvPicPr>
          <p:cNvPr id="3535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53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4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4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5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5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5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5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5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5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6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6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6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6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6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7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56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57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57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2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sp>
        <p:nvSpPr>
          <p:cNvPr id="3574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3578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3575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576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7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579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0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81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582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586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583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84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585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58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58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0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590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3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601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7" name="تجميع"/>
          <p:cNvGrpSpPr/>
          <p:nvPr/>
        </p:nvGrpSpPr>
        <p:grpSpPr>
          <a:xfrm>
            <a:off x="6326175" y="888687"/>
            <a:ext cx="1369548" cy="1971665"/>
            <a:chOff x="0" y="0"/>
            <a:chExt cx="1369547" cy="1971663"/>
          </a:xfrm>
        </p:grpSpPr>
        <p:sp>
          <p:nvSpPr>
            <p:cNvPr id="3604" name="ضرب الاعداد النسبية"/>
            <p:cNvSpPr txBox="1"/>
            <p:nvPr/>
          </p:nvSpPr>
          <p:spPr>
            <a:xfrm>
              <a:off x="-1" y="0"/>
              <a:ext cx="136954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ضرب الاعداد النسبية </a:t>
              </a:r>
            </a:p>
          </p:txBody>
        </p:sp>
        <p:sp>
          <p:nvSpPr>
            <p:cNvPr id="3605" name="🔹ضرب الاعداد النسبية"/>
            <p:cNvSpPr txBox="1"/>
            <p:nvPr/>
          </p:nvSpPr>
          <p:spPr>
            <a:xfrm>
              <a:off x="201683" y="836604"/>
              <a:ext cx="1082365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🔹ضرب الاعداد النسبية </a:t>
              </a:r>
            </a:p>
          </p:txBody>
        </p:sp>
        <p:sp>
          <p:nvSpPr>
            <p:cNvPr id="3606" name="تحليل وحدات القياس"/>
            <p:cNvSpPr txBox="1"/>
            <p:nvPr/>
          </p:nvSpPr>
          <p:spPr>
            <a:xfrm>
              <a:off x="251078" y="1823834"/>
              <a:ext cx="983575" cy="14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تحليل وحدات القياس </a:t>
              </a:r>
            </a:p>
          </p:txBody>
        </p:sp>
      </p:grpSp>
      <p:pic>
        <p:nvPicPr>
          <p:cNvPr id="3608" name="IMG_1660.jpeg" descr="IMG_1660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1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1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0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438911">
              <a:defRPr b="1" sz="1776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بعض الكسور لاتجبر </a:t>
            </a:r>
          </a:p>
        </p:txBody>
      </p:sp>
      <p:grpSp>
        <p:nvGrpSpPr>
          <p:cNvPr id="182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2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2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2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2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3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3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3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3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3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7" name="تجميع"/>
          <p:cNvGrpSpPr/>
          <p:nvPr/>
        </p:nvGrpSpPr>
        <p:grpSpPr>
          <a:xfrm>
            <a:off x="2724705" y="1928377"/>
            <a:ext cx="3376867" cy="2259251"/>
            <a:chOff x="-25400" y="-24769"/>
            <a:chExt cx="3376866" cy="2259250"/>
          </a:xfrm>
        </p:grpSpPr>
        <p:grpSp>
          <p:nvGrpSpPr>
            <p:cNvPr id="1843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837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8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39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40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41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844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45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46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85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48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0" grpId="1"/>
      <p:bldP build="whole" bldLvl="1" animBg="1" rev="0" advAuto="0" spid="184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5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6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4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1865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6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7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8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9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0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1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2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3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4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5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6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7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8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8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8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1884" name="صفحة…"/>
          <p:cNvSpPr txBox="1"/>
          <p:nvPr/>
        </p:nvSpPr>
        <p:spPr>
          <a:xfrm>
            <a:off x="4223885" y="1810437"/>
            <a:ext cx="94345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٢٣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8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9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9580" y="997346"/>
            <a:ext cx="2938939" cy="31488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99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900" name="موضوع الدرس…"/>
          <p:cNvSpPr txBox="1"/>
          <p:nvPr/>
        </p:nvSpPr>
        <p:spPr>
          <a:xfrm>
            <a:off x="3955304" y="1022502"/>
            <a:ext cx="2002744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200"/>
            </a:pPr>
            <a:r>
              <a:t>ضرب الأعداد النسبية </a:t>
            </a:r>
          </a:p>
        </p:txBody>
      </p:sp>
      <p:sp>
        <p:nvSpPr>
          <p:cNvPr id="1901" name="الأهداف…"/>
          <p:cNvSpPr txBox="1"/>
          <p:nvPr/>
        </p:nvSpPr>
        <p:spPr>
          <a:xfrm>
            <a:off x="3083239" y="2206566"/>
            <a:ext cx="34090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🔹ضرب الأعداد النسبية</a:t>
            </a:r>
          </a:p>
        </p:txBody>
      </p:sp>
      <p:sp>
        <p:nvSpPr>
          <p:cNvPr id="1902" name="المفردات…"/>
          <p:cNvSpPr txBox="1"/>
          <p:nvPr/>
        </p:nvSpPr>
        <p:spPr>
          <a:xfrm>
            <a:off x="4210739" y="3235346"/>
            <a:ext cx="1336621" cy="50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500"/>
            </a:pPr>
            <a:r>
              <a:t>تحليل وحدات القياس </a:t>
            </a:r>
          </a:p>
        </p:txBody>
      </p:sp>
      <p:grpSp>
        <p:nvGrpSpPr>
          <p:cNvPr id="190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03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0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0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0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pic>
        <p:nvPicPr>
          <p:cNvPr id="1909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1911" name="IMG_1660.jpeg" descr="IMG_166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1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2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3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3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194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4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4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4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4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4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4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1950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1951" name="🔹ضرب الاعداد النسبية"/>
          <p:cNvSpPr txBox="1"/>
          <p:nvPr/>
        </p:nvSpPr>
        <p:spPr>
          <a:xfrm>
            <a:off x="6418351" y="1725291"/>
            <a:ext cx="130137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195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1953" name="تحليل وحدات القياس"/>
          <p:cNvSpPr txBox="1"/>
          <p:nvPr/>
        </p:nvSpPr>
        <p:spPr>
          <a:xfrm>
            <a:off x="6577253" y="2712521"/>
            <a:ext cx="98357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 </a:t>
            </a:r>
          </a:p>
        </p:txBody>
      </p:sp>
      <p:graphicFrame>
        <p:nvGraphicFramePr>
          <p:cNvPr id="1954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55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1956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5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6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7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7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7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7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7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7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8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8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198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8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8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9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1994" name="ضرب الاعداد النسبية"/>
          <p:cNvSpPr txBox="1"/>
          <p:nvPr/>
        </p:nvSpPr>
        <p:spPr>
          <a:xfrm>
            <a:off x="6326175" y="888687"/>
            <a:ext cx="136954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ضرب الاعداد النسبية </a:t>
            </a:r>
          </a:p>
        </p:txBody>
      </p:sp>
      <p:sp>
        <p:nvSpPr>
          <p:cNvPr id="1995" name="🔹ضرب الاعداد النسبية"/>
          <p:cNvSpPr txBox="1"/>
          <p:nvPr/>
        </p:nvSpPr>
        <p:spPr>
          <a:xfrm>
            <a:off x="6527858" y="1725291"/>
            <a:ext cx="108236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🔹ضرب الاعداد النسبية </a:t>
            </a:r>
          </a:p>
        </p:txBody>
      </p:sp>
      <p:sp>
        <p:nvSpPr>
          <p:cNvPr id="1996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1997" name="تحليل وحدات القياس"/>
          <p:cNvSpPr txBox="1"/>
          <p:nvPr/>
        </p:nvSpPr>
        <p:spPr>
          <a:xfrm>
            <a:off x="6596660" y="2712521"/>
            <a:ext cx="944762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تحليل وحدات القياس</a:t>
            </a:r>
          </a:p>
        </p:txBody>
      </p:sp>
      <p:graphicFrame>
        <p:nvGraphicFramePr>
          <p:cNvPr id="1998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01" name="مستطيل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000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99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004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003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2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005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08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007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6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009" name="🔹ضرب…"/>
          <p:cNvSpPr txBox="1"/>
          <p:nvPr/>
        </p:nvSpPr>
        <p:spPr>
          <a:xfrm>
            <a:off x="2860710" y="2898842"/>
            <a:ext cx="12841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🔹ضرب</a:t>
            </a:r>
          </a:p>
          <a:p>
            <a:pPr algn="ctr" rtl="0">
              <a:defRPr b="1" sz="1900">
                <a:solidFill>
                  <a:srgbClr val="B51A00"/>
                </a:solidFill>
              </a:defRPr>
            </a:pPr>
            <a:r>
              <a:t> الاعداد النسبية </a:t>
            </a:r>
          </a:p>
        </p:txBody>
      </p:sp>
      <p:sp>
        <p:nvSpPr>
          <p:cNvPr id="2010" name="القاسم المشترك الأكبر…"/>
          <p:cNvSpPr txBox="1"/>
          <p:nvPr/>
        </p:nvSpPr>
        <p:spPr>
          <a:xfrm>
            <a:off x="4309590" y="2772354"/>
            <a:ext cx="1422661" cy="694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القاسم المشترك الأكبر 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وقاعدة الاشارة للاعداد الصحيحة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حالة الضرب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اذا اختلفت الاشارة الناتج </a:t>
            </a:r>
            <a:r>
              <a:rPr>
                <a:solidFill>
                  <a:srgbClr val="371A94"/>
                </a:solidFill>
              </a:rPr>
              <a:t>سالب</a:t>
            </a:r>
            <a:r>
              <a:t>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واذا تشابهة الاشارة الناتج </a:t>
            </a:r>
            <a:r>
              <a:rPr>
                <a:solidFill>
                  <a:srgbClr val="4E7A27"/>
                </a:solidFill>
              </a:rPr>
              <a:t>موجب</a:t>
            </a:r>
            <a:r>
              <a:t> </a:t>
            </a:r>
          </a:p>
        </p:txBody>
      </p:sp>
      <p:pic>
        <p:nvPicPr>
          <p:cNvPr id="2011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