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5" r:id="rId9"/>
    <p:sldId id="274" r:id="rId10"/>
    <p:sldId id="267" r:id="rId11"/>
    <p:sldId id="268" r:id="rId12"/>
    <p:sldId id="270" r:id="rId13"/>
    <p:sldId id="277" r:id="rId14"/>
    <p:sldId id="263" r:id="rId15"/>
    <p:sldId id="266" r:id="rId16"/>
    <p:sldId id="273" r:id="rId17"/>
    <p:sldId id="285" r:id="rId18"/>
    <p:sldId id="283" r:id="rId19"/>
    <p:sldId id="278" r:id="rId20"/>
    <p:sldId id="289" r:id="rId21"/>
    <p:sldId id="290" r:id="rId22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24"/>
    </p:embeddedFont>
    <p:embeddedFont>
      <p:font typeface="Barlow ExtraBold" panose="00000900000000000000" pitchFamily="2" charset="0"/>
      <p:bold r:id="rId25"/>
      <p:boldItalic r:id="rId26"/>
    </p:embeddedFont>
    <p:embeddedFont>
      <p:font typeface="Barlow Semi Condensed SemiBold" panose="00000706000000000000" pitchFamily="2" charset="0"/>
      <p:bold r:id="rId27"/>
      <p:boldItalic r:id="rId28"/>
    </p:embeddedFont>
    <p:embeddedFont>
      <p:font typeface="Fjalla One" panose="02000506040000020004" pitchFamily="2" charset="0"/>
      <p:regular r:id="rId29"/>
    </p:embeddedFont>
    <p:embeddedFont>
      <p:font typeface="Georgia Pro" panose="02040502050405020303" pitchFamily="18" charset="0"/>
      <p:regular r:id="rId30"/>
      <p:bold r:id="rId31"/>
      <p:italic r:id="rId32"/>
      <p:boldItalic r:id="rId33"/>
    </p:embeddedFont>
    <p:embeddedFont>
      <p:font typeface="Nunito Light" pitchFamily="2" charset="0"/>
      <p:regular r:id="rId34"/>
      <p:italic r:id="rId35"/>
    </p:embeddedFont>
    <p:embeddedFont>
      <p:font typeface="Oxygen" panose="02000503000000000000" pitchFamily="2" charset="0"/>
      <p:regular r:id="rId36"/>
      <p:bold r:id="rId37"/>
    </p:embeddedFont>
    <p:embeddedFont>
      <p:font typeface="PT Sans" panose="020B0503020203020204" pitchFamily="34" charset="0"/>
      <p:regular r:id="rId38"/>
      <p:bold r:id="rId39"/>
      <p:italic r:id="rId40"/>
      <p:boldItalic r:id="rId41"/>
    </p:embeddedFont>
    <p:embeddedFont>
      <p:font typeface="Roboto Condensed" panose="02000000000000000000" pitchFamily="2" charset="0"/>
      <p:regular r:id="rId42"/>
      <p:bold r:id="rId43"/>
      <p:italic r:id="rId44"/>
      <p:boldItalic r:id="rId45"/>
    </p:embeddedFont>
    <p:embeddedFont>
      <p:font typeface="Ubuntu" panose="020B0504030602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4800"/>
    <a:srgbClr val="FFF5CD"/>
    <a:srgbClr val="339933"/>
    <a:srgbClr val="FFF5C9"/>
    <a:srgbClr val="FF7C80"/>
    <a:srgbClr val="7AB6AC"/>
    <a:srgbClr val="669900"/>
    <a:srgbClr val="009999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4E23E7-678E-49D4-B076-ACADC666CF7F}">
  <a:tblStyle styleId="{664E23E7-678E-49D4-B076-ACADC666CF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DCB27C-0506-4803-9BD8-23BC56B4142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264563871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264563871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0c598f2c1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0c598f2c1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264563871_1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264563871_1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e264563871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e264563871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54dda1946d_4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54dda1946d_4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26456387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26456387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264563871_1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264563871_1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26600" y="1170975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307775" y="3282525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2391900" y="31002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226400" y="1511300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993175" y="2527650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2" hasCustomPrompt="1"/>
          </p:nvPr>
        </p:nvSpPr>
        <p:spPr>
          <a:xfrm>
            <a:off x="6737575" y="1358850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3993175" y="3369450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6991484" y="-823149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45400" y="-136300"/>
            <a:ext cx="1671308" cy="16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94709">
            <a:off x="-705040" y="3486415"/>
            <a:ext cx="2233930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170425" y="1756800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1"/>
          </p:nvPr>
        </p:nvSpPr>
        <p:spPr>
          <a:xfrm>
            <a:off x="1170425" y="2329500"/>
            <a:ext cx="2776800" cy="1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2">
            <a:alphaModFix/>
          </a:blip>
          <a:srcRect t="43933" r="69350"/>
          <a:stretch/>
        </p:blipFill>
        <p:spPr>
          <a:xfrm rot="10800000" flipH="1">
            <a:off x="-279751" y="-365850"/>
            <a:ext cx="2802576" cy="2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06192">
            <a:off x="7860048" y="-284835"/>
            <a:ext cx="2233928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21465">
            <a:off x="7761023" y="3393965"/>
            <a:ext cx="2233928" cy="2233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8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713225" y="1544250"/>
            <a:ext cx="39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713402" y="2116950"/>
            <a:ext cx="39183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713225" y="1021988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694709">
            <a:off x="-705040" y="3486415"/>
            <a:ext cx="2233930" cy="223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713225" y="1711363"/>
            <a:ext cx="3858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1596700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 idx="3"/>
          </p:nvPr>
        </p:nvSpPr>
        <p:spPr>
          <a:xfrm>
            <a:off x="4804749" y="2370450"/>
            <a:ext cx="2742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4804750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4"/>
          </p:nvPr>
        </p:nvSpPr>
        <p:spPr>
          <a:xfrm>
            <a:off x="1596875" y="285807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53404">
            <a:off x="7129773" y="-535413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00000">
            <a:off x="7757872" y="-169525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588147" y="-535411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6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937625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937625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3"/>
          </p:nvPr>
        </p:nvSpPr>
        <p:spPr>
          <a:xfrm>
            <a:off x="3484346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4"/>
          </p:nvPr>
        </p:nvSpPr>
        <p:spPr>
          <a:xfrm>
            <a:off x="3484346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title" idx="5"/>
          </p:nvPr>
        </p:nvSpPr>
        <p:spPr>
          <a:xfrm>
            <a:off x="6031074" y="2441375"/>
            <a:ext cx="21753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6"/>
          </p:nvPr>
        </p:nvSpPr>
        <p:spPr>
          <a:xfrm>
            <a:off x="6031074" y="282752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2"/>
          </p:nvPr>
        </p:nvSpPr>
        <p:spPr>
          <a:xfrm>
            <a:off x="2424850" y="1821850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3"/>
          </p:nvPr>
        </p:nvSpPr>
        <p:spPr>
          <a:xfrm>
            <a:off x="4740954" y="1821850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4"/>
          </p:nvPr>
        </p:nvSpPr>
        <p:spPr>
          <a:xfrm>
            <a:off x="4740952" y="22047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5"/>
          </p:nvPr>
        </p:nvSpPr>
        <p:spPr>
          <a:xfrm>
            <a:off x="2424850" y="3608375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6"/>
          </p:nvPr>
        </p:nvSpPr>
        <p:spPr>
          <a:xfrm>
            <a:off x="2424850" y="39968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7"/>
          </p:nvPr>
        </p:nvSpPr>
        <p:spPr>
          <a:xfrm>
            <a:off x="4740952" y="3608375"/>
            <a:ext cx="1978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8"/>
          </p:nvPr>
        </p:nvSpPr>
        <p:spPr>
          <a:xfrm>
            <a:off x="4740952" y="3996875"/>
            <a:ext cx="19782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>
            <a:off x="6854198" y="0"/>
            <a:ext cx="22898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997025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225"/>
            <a:ext cx="1693200" cy="11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838825"/>
            <a:ext cx="4437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 hasCustomPrompt="1"/>
          </p:nvPr>
        </p:nvSpPr>
        <p:spPr>
          <a:xfrm>
            <a:off x="22236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6" name="Google Shape;226;p32"/>
          <p:cNvSpPr txBox="1">
            <a:spLocks noGrp="1"/>
          </p:cNvSpPr>
          <p:nvPr>
            <p:ph type="subTitle" idx="1"/>
          </p:nvPr>
        </p:nvSpPr>
        <p:spPr>
          <a:xfrm>
            <a:off x="2223600" y="1439125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32"/>
          <p:cNvSpPr txBox="1">
            <a:spLocks noGrp="1"/>
          </p:cNvSpPr>
          <p:nvPr>
            <p:ph type="subTitle" idx="3"/>
          </p:nvPr>
        </p:nvSpPr>
        <p:spPr>
          <a:xfrm>
            <a:off x="2223600" y="2740048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2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2"/>
          <p:cNvSpPr txBox="1">
            <a:spLocks noGrp="1"/>
          </p:cNvSpPr>
          <p:nvPr>
            <p:ph type="subTitle" idx="5"/>
          </p:nvPr>
        </p:nvSpPr>
        <p:spPr>
          <a:xfrm>
            <a:off x="2223600" y="4059871"/>
            <a:ext cx="46968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4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2"/>
          <p:cNvPicPr preferRelativeResize="0"/>
          <p:nvPr/>
        </p:nvPicPr>
        <p:blipFill rotWithShape="1">
          <a:blip r:embed="rId5">
            <a:alphaModFix/>
          </a:blip>
          <a:srcRect l="74958" t="47837"/>
          <a:stretch/>
        </p:blipFill>
        <p:spPr>
          <a:xfrm rot="10800000" flipH="1">
            <a:off x="6854200" y="1"/>
            <a:ext cx="2289802" cy="26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r="76073" b="77685"/>
          <a:stretch/>
        </p:blipFill>
        <p:spPr>
          <a:xfrm rot="10800000">
            <a:off x="6956150" y="3995725"/>
            <a:ext cx="2187850" cy="11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54142">
            <a:off x="-221136" y="2941099"/>
            <a:ext cx="2141071" cy="24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title" idx="2"/>
          </p:nvPr>
        </p:nvSpPr>
        <p:spPr>
          <a:xfrm>
            <a:off x="720000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subTitle" idx="1"/>
          </p:nvPr>
        </p:nvSpPr>
        <p:spPr>
          <a:xfrm>
            <a:off x="720000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title" idx="3"/>
          </p:nvPr>
        </p:nvSpPr>
        <p:spPr>
          <a:xfrm>
            <a:off x="3419271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subTitle" idx="4"/>
          </p:nvPr>
        </p:nvSpPr>
        <p:spPr>
          <a:xfrm>
            <a:off x="3419271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title" idx="5"/>
          </p:nvPr>
        </p:nvSpPr>
        <p:spPr>
          <a:xfrm>
            <a:off x="6118549" y="2777950"/>
            <a:ext cx="2305500" cy="4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ubTitle" idx="6"/>
          </p:nvPr>
        </p:nvSpPr>
        <p:spPr>
          <a:xfrm>
            <a:off x="6118549" y="3250475"/>
            <a:ext cx="2305500" cy="6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3"/>
          <p:cNvSpPr txBox="1">
            <a:spLocks noGrp="1"/>
          </p:cNvSpPr>
          <p:nvPr>
            <p:ph type="title" idx="7" hasCustomPrompt="1"/>
          </p:nvPr>
        </p:nvSpPr>
        <p:spPr>
          <a:xfrm>
            <a:off x="1148650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33"/>
          <p:cNvSpPr txBox="1">
            <a:spLocks noGrp="1"/>
          </p:cNvSpPr>
          <p:nvPr>
            <p:ph type="title" idx="8" hasCustomPrompt="1"/>
          </p:nvPr>
        </p:nvSpPr>
        <p:spPr>
          <a:xfrm>
            <a:off x="3847975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 idx="9" hasCustomPrompt="1"/>
          </p:nvPr>
        </p:nvSpPr>
        <p:spPr>
          <a:xfrm>
            <a:off x="6547200" y="1810300"/>
            <a:ext cx="14481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61953" y="3220477"/>
            <a:ext cx="2233929" cy="223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033451" y="-1046225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3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-9913019">
            <a:off x="8276019" y="-639981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0100" y="4124825"/>
            <a:ext cx="1292074" cy="129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title"/>
          </p:nvPr>
        </p:nvSpPr>
        <p:spPr>
          <a:xfrm>
            <a:off x="2854650" y="773900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4"/>
          <p:cNvSpPr txBox="1">
            <a:spLocks noGrp="1"/>
          </p:cNvSpPr>
          <p:nvPr>
            <p:ph type="subTitle" idx="1"/>
          </p:nvPr>
        </p:nvSpPr>
        <p:spPr>
          <a:xfrm>
            <a:off x="2854650" y="1646900"/>
            <a:ext cx="3434700" cy="12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2212650" y="3519175"/>
            <a:ext cx="47187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" sz="1000">
                <a:solidFill>
                  <a:schemeClr val="dk2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896119">
            <a:off x="7027398" y="2789821"/>
            <a:ext cx="2806754" cy="280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06388">
            <a:off x="6789773" y="3528151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75576" y="3833074"/>
            <a:ext cx="1310399" cy="13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426685">
            <a:off x="7353037" y="-810569"/>
            <a:ext cx="2718734" cy="271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9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 rotWithShape="1">
          <a:blip r:embed="rId6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 rotWithShape="1">
          <a:blip r:embed="rId10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112367">
            <a:off x="-640728" y="3407839"/>
            <a:ext cx="2233929" cy="223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t="51323" r="76308"/>
          <a:stretch/>
        </p:blipFill>
        <p:spPr>
          <a:xfrm flipH="1">
            <a:off x="6977625" y="2639900"/>
            <a:ext cx="2166374" cy="250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095550"/>
            <a:ext cx="7704000" cy="3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4958" b="71687"/>
          <a:stretch/>
        </p:blipFill>
        <p:spPr>
          <a:xfrm flipH="1">
            <a:off x="1" y="3250"/>
            <a:ext cx="1786224" cy="11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4958"/>
          <a:stretch/>
        </p:blipFill>
        <p:spPr>
          <a:xfrm flipH="1">
            <a:off x="-2" y="0"/>
            <a:ext cx="22898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414" y="4361802"/>
            <a:ext cx="732775" cy="73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56456">
            <a:off x="7982565" y="4306611"/>
            <a:ext cx="732783" cy="73277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08100" y="1224950"/>
            <a:ext cx="3913500" cy="33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317950" y="1598463"/>
            <a:ext cx="4508100" cy="21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53403">
            <a:off x="-1203104" y="-327353"/>
            <a:ext cx="2233929" cy="223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900000">
            <a:off x="-476211" y="-324534"/>
            <a:ext cx="2233930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000002">
            <a:off x="-806139" y="-556540"/>
            <a:ext cx="2233928" cy="2233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813100" y="1298863"/>
            <a:ext cx="3298500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4813100" y="2157488"/>
            <a:ext cx="32985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1991600" y="1503150"/>
            <a:ext cx="5160600" cy="14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2406750" y="3266863"/>
            <a:ext cx="43305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2"/>
          </p:nvPr>
        </p:nvSpPr>
        <p:spPr>
          <a:xfrm>
            <a:off x="1757250" y="174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57250" y="206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3" hasCustomPrompt="1"/>
          </p:nvPr>
        </p:nvSpPr>
        <p:spPr>
          <a:xfrm>
            <a:off x="105045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4"/>
          </p:nvPr>
        </p:nvSpPr>
        <p:spPr>
          <a:xfrm>
            <a:off x="1757250" y="345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5"/>
          </p:nvPr>
        </p:nvSpPr>
        <p:spPr>
          <a:xfrm>
            <a:off x="1757250" y="377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6" hasCustomPrompt="1"/>
          </p:nvPr>
        </p:nvSpPr>
        <p:spPr>
          <a:xfrm>
            <a:off x="105045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7"/>
          </p:nvPr>
        </p:nvSpPr>
        <p:spPr>
          <a:xfrm>
            <a:off x="4519500" y="172445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8"/>
          </p:nvPr>
        </p:nvSpPr>
        <p:spPr>
          <a:xfrm>
            <a:off x="4519500" y="204019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9" hasCustomPrompt="1"/>
          </p:nvPr>
        </p:nvSpPr>
        <p:spPr>
          <a:xfrm>
            <a:off x="381270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3"/>
          </p:nvPr>
        </p:nvSpPr>
        <p:spPr>
          <a:xfrm>
            <a:off x="4519500" y="3405725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4"/>
          </p:nvPr>
        </p:nvSpPr>
        <p:spPr>
          <a:xfrm>
            <a:off x="4519500" y="3721466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5" hasCustomPrompt="1"/>
          </p:nvPr>
        </p:nvSpPr>
        <p:spPr>
          <a:xfrm>
            <a:off x="381270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429725" y="300900"/>
            <a:ext cx="8284500" cy="4541700"/>
          </a:xfrm>
          <a:prstGeom prst="rect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●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○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xygen"/>
              <a:buChar char="■"/>
              <a:defRPr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1A3D771-3D80-CF92-80E2-68AB95F2510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0" y="1606459"/>
            <a:ext cx="419283" cy="4315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5F56A1-2436-A369-A6EA-E2B71BA3521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8762834" y="2308127"/>
            <a:ext cx="381166" cy="39233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5" r:id="rId12"/>
    <p:sldLayoutId id="2147483667" r:id="rId13"/>
    <p:sldLayoutId id="2147483669" r:id="rId14"/>
    <p:sldLayoutId id="2147483671" r:id="rId15"/>
    <p:sldLayoutId id="2147483672" r:id="rId16"/>
    <p:sldLayoutId id="2147483674" r:id="rId17"/>
    <p:sldLayoutId id="2147483675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>
            <a:spLocks noGrp="1"/>
          </p:cNvSpPr>
          <p:nvPr>
            <p:ph type="ctrTitle"/>
          </p:nvPr>
        </p:nvSpPr>
        <p:spPr>
          <a:xfrm>
            <a:off x="1041968" y="1416864"/>
            <a:ext cx="7090800" cy="17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</a:t>
            </a:r>
            <a:br>
              <a:rPr lang="en" dirty="0"/>
            </a:br>
            <a:r>
              <a:rPr lang="en" dirty="0"/>
              <a:t>Two is Better than One</a:t>
            </a:r>
            <a:br>
              <a:rPr lang="en" dirty="0"/>
            </a:br>
            <a:r>
              <a:rPr lang="en" sz="2000" dirty="0">
                <a:latin typeface="Georgia Pro" panose="02040502050405020303" pitchFamily="18" charset="0"/>
                <a:cs typeface="+mn-cs"/>
              </a:rPr>
              <a:t>Grammar</a:t>
            </a:r>
            <a:endParaRPr dirty="0">
              <a:latin typeface="Georgia Pro" panose="02040502050405020303" pitchFamily="18" charset="0"/>
              <a:cs typeface="+mn-cs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subTitle" idx="1"/>
          </p:nvPr>
        </p:nvSpPr>
        <p:spPr>
          <a:xfrm>
            <a:off x="1892836" y="4058613"/>
            <a:ext cx="45288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7D7D"/>
                </a:solidFill>
              </a:rPr>
              <a:t>Done by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Entisar Al-Obaidallah</a:t>
            </a:r>
            <a:endParaRPr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4" name="Google Shape;284;p41"/>
          <p:cNvCxnSpPr/>
          <p:nvPr/>
        </p:nvCxnSpPr>
        <p:spPr>
          <a:xfrm>
            <a:off x="3583171" y="3276101"/>
            <a:ext cx="24387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8E709B-BA8B-560E-FB90-92C5A558C943}"/>
              </a:ext>
            </a:extLst>
          </p:cNvPr>
          <p:cNvSpPr txBox="1"/>
          <p:nvPr/>
        </p:nvSpPr>
        <p:spPr>
          <a:xfrm>
            <a:off x="2383105" y="34781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Mega Goal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ar-SA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CTICE MAKES PERFECT by Mat Voyce on Dribbble">
            <a:extLst>
              <a:ext uri="{FF2B5EF4-FFF2-40B4-BE49-F238E27FC236}">
                <a16:creationId xmlns:a16="http://schemas.microsoft.com/office/drawing/2014/main" id="{A1330554-9B00-49EC-A3EF-2F6A25B573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22" y="1137236"/>
            <a:ext cx="3842017" cy="23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9949" y="2792150"/>
            <a:ext cx="2794424" cy="27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3"/>
          <p:cNvPicPr preferRelativeResize="0"/>
          <p:nvPr/>
        </p:nvPicPr>
        <p:blipFill rotWithShape="1">
          <a:blip r:embed="rId4">
            <a:alphaModFix/>
          </a:blip>
          <a:srcRect l="28007" r="28576"/>
          <a:stretch/>
        </p:blipFill>
        <p:spPr>
          <a:xfrm rot="886981">
            <a:off x="-514130" y="2149118"/>
            <a:ext cx="1316037" cy="303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3"/>
          <p:cNvPicPr preferRelativeResize="0"/>
          <p:nvPr/>
        </p:nvPicPr>
        <p:blipFill rotWithShape="1">
          <a:blip r:embed="rId5">
            <a:alphaModFix/>
          </a:blip>
          <a:srcRect t="52579" r="76073"/>
          <a:stretch/>
        </p:blipFill>
        <p:spPr>
          <a:xfrm rot="10800000" flipH="1">
            <a:off x="75" y="0"/>
            <a:ext cx="2187874" cy="24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36E599-0D77-4B41-A0A5-E07F956C7C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28" t="46735" r="30848" b="23668"/>
          <a:stretch/>
        </p:blipFill>
        <p:spPr>
          <a:xfrm>
            <a:off x="1383125" y="1060395"/>
            <a:ext cx="6738897" cy="314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EF59121-3C1D-4D19-A0D2-54CAB4DCAF57}"/>
              </a:ext>
            </a:extLst>
          </p:cNvPr>
          <p:cNvSpPr txBox="1"/>
          <p:nvPr/>
        </p:nvSpPr>
        <p:spPr>
          <a:xfrm>
            <a:off x="6587429" y="162296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B6937B5-6D40-49C5-9666-D462AD8EABF2}"/>
              </a:ext>
            </a:extLst>
          </p:cNvPr>
          <p:cNvSpPr txBox="1"/>
          <p:nvPr/>
        </p:nvSpPr>
        <p:spPr>
          <a:xfrm>
            <a:off x="5664763" y="196979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others</a:t>
            </a:r>
            <a:endParaRPr lang="ar-SA" sz="16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91F4992-BEAD-4648-9D8E-0037C88D69AF}"/>
              </a:ext>
            </a:extLst>
          </p:cNvPr>
          <p:cNvSpPr txBox="1"/>
          <p:nvPr/>
        </p:nvSpPr>
        <p:spPr>
          <a:xfrm>
            <a:off x="6561815" y="2355780"/>
            <a:ext cx="106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4582272-F6EF-442D-9DE5-1A464C2B8EEC}"/>
              </a:ext>
            </a:extLst>
          </p:cNvPr>
          <p:cNvSpPr txBox="1"/>
          <p:nvPr/>
        </p:nvSpPr>
        <p:spPr>
          <a:xfrm>
            <a:off x="5156336" y="2698494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other</a:t>
            </a:r>
            <a:endParaRPr lang="ar-SA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5B3F92E-622E-4580-9A45-06FD18E66645}"/>
              </a:ext>
            </a:extLst>
          </p:cNvPr>
          <p:cNvSpPr txBox="1"/>
          <p:nvPr/>
        </p:nvSpPr>
        <p:spPr>
          <a:xfrm>
            <a:off x="3095734" y="3019943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other</a:t>
            </a:r>
            <a:endParaRPr lang="ar-SA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FBDC5E7-BBBF-477C-AEA5-94E6EEED3836}"/>
              </a:ext>
            </a:extLst>
          </p:cNvPr>
          <p:cNvSpPr txBox="1"/>
          <p:nvPr/>
        </p:nvSpPr>
        <p:spPr>
          <a:xfrm>
            <a:off x="5155056" y="3396460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others</a:t>
            </a:r>
            <a:endParaRPr lang="ar-SA" sz="16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9A2C04E-4B7D-4C5D-A353-08040794072D}"/>
              </a:ext>
            </a:extLst>
          </p:cNvPr>
          <p:cNvSpPr txBox="1"/>
          <p:nvPr/>
        </p:nvSpPr>
        <p:spPr>
          <a:xfrm>
            <a:off x="5748588" y="3565741"/>
            <a:ext cx="1066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another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ACEEBE6-4FBA-47C8-8506-921598019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2" t="27041" r="10083" b="29486"/>
          <a:stretch/>
        </p:blipFill>
        <p:spPr>
          <a:xfrm>
            <a:off x="914400" y="1498387"/>
            <a:ext cx="7284464" cy="223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glow rad="228600">
              <a:srgbClr val="FFF5C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45;p47">
            <a:extLst>
              <a:ext uri="{FF2B5EF4-FFF2-40B4-BE49-F238E27FC236}">
                <a16:creationId xmlns:a16="http://schemas.microsoft.com/office/drawing/2014/main" id="{28E7642F-C07C-4FC3-962E-968B6880D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2141" y="507146"/>
            <a:ext cx="2983703" cy="64889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>
                    <a:lumMod val="90000"/>
                    <a:lumOff val="10000"/>
                  </a:schemeClr>
                </a:solidFill>
              </a:rPr>
              <a:t>Emphatic Do</a:t>
            </a:r>
            <a:endParaRPr sz="3200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9" name="رابط كسهم مستقيم 48">
            <a:extLst>
              <a:ext uri="{FF2B5EF4-FFF2-40B4-BE49-F238E27FC236}">
                <a16:creationId xmlns:a16="http://schemas.microsoft.com/office/drawing/2014/main" id="{91BF1CD9-480C-4563-A2B3-BF18C9E3F3CB}"/>
              </a:ext>
            </a:extLst>
          </p:cNvPr>
          <p:cNvCxnSpPr>
            <a:cxnSpLocks/>
          </p:cNvCxnSpPr>
          <p:nvPr/>
        </p:nvCxnSpPr>
        <p:spPr>
          <a:xfrm>
            <a:off x="4418319" y="1221761"/>
            <a:ext cx="0" cy="414938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Google Shape;345;p47">
            <a:extLst>
              <a:ext uri="{FF2B5EF4-FFF2-40B4-BE49-F238E27FC236}">
                <a16:creationId xmlns:a16="http://schemas.microsoft.com/office/drawing/2014/main" id="{23171248-157F-492E-8B0C-DEE7732302EE}"/>
              </a:ext>
            </a:extLst>
          </p:cNvPr>
          <p:cNvSpPr txBox="1">
            <a:spLocks/>
          </p:cNvSpPr>
          <p:nvPr/>
        </p:nvSpPr>
        <p:spPr>
          <a:xfrm>
            <a:off x="3173506" y="1675119"/>
            <a:ext cx="2581836" cy="45335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auxiliary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1" name="رابط كسهم مستقيم 50">
            <a:extLst>
              <a:ext uri="{FF2B5EF4-FFF2-40B4-BE49-F238E27FC236}">
                <a16:creationId xmlns:a16="http://schemas.microsoft.com/office/drawing/2014/main" id="{8529F0DC-55B9-4EC5-889E-437DD029D344}"/>
              </a:ext>
            </a:extLst>
          </p:cNvPr>
          <p:cNvCxnSpPr>
            <a:cxnSpLocks/>
          </p:cNvCxnSpPr>
          <p:nvPr/>
        </p:nvCxnSpPr>
        <p:spPr>
          <a:xfrm flipH="1">
            <a:off x="3135085" y="2159213"/>
            <a:ext cx="1167974" cy="407254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807A4C1B-0C73-4A81-BE5B-65CD3623C1DC}"/>
              </a:ext>
            </a:extLst>
          </p:cNvPr>
          <p:cNvCxnSpPr>
            <a:cxnSpLocks/>
          </p:cNvCxnSpPr>
          <p:nvPr/>
        </p:nvCxnSpPr>
        <p:spPr>
          <a:xfrm>
            <a:off x="4287690" y="2166897"/>
            <a:ext cx="1206394" cy="391886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3660394-7E39-4269-A311-982ED465908F}"/>
              </a:ext>
            </a:extLst>
          </p:cNvPr>
          <p:cNvSpPr txBox="1"/>
          <p:nvPr/>
        </p:nvSpPr>
        <p:spPr>
          <a:xfrm>
            <a:off x="1815353" y="2639259"/>
            <a:ext cx="20881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Negative</a:t>
            </a:r>
            <a:endParaRPr lang="ar-SA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00960D4-CF3E-4981-BBC0-3D5033D2068C}"/>
              </a:ext>
            </a:extLst>
          </p:cNvPr>
          <p:cNvSpPr txBox="1"/>
          <p:nvPr/>
        </p:nvSpPr>
        <p:spPr>
          <a:xfrm>
            <a:off x="4856948" y="2661031"/>
            <a:ext cx="2089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Question</a:t>
            </a:r>
            <a:endParaRPr lang="ar-SA" sz="1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A984E8AC-02EB-4EF4-8B16-02CF2D8388F3}"/>
              </a:ext>
            </a:extLst>
          </p:cNvPr>
          <p:cNvCxnSpPr>
            <a:cxnSpLocks/>
          </p:cNvCxnSpPr>
          <p:nvPr/>
        </p:nvCxnSpPr>
        <p:spPr>
          <a:xfrm>
            <a:off x="3742870" y="3079918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5C6AFE04-F87C-40BE-86F8-F8E17BF9F3A2}"/>
              </a:ext>
            </a:extLst>
          </p:cNvPr>
          <p:cNvCxnSpPr>
            <a:cxnSpLocks/>
          </p:cNvCxnSpPr>
          <p:nvPr/>
        </p:nvCxnSpPr>
        <p:spPr>
          <a:xfrm>
            <a:off x="5256626" y="3049182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7983802-012F-4D48-A800-6B388B7B8FC0}"/>
              </a:ext>
            </a:extLst>
          </p:cNvPr>
          <p:cNvSpPr txBox="1"/>
          <p:nvPr/>
        </p:nvSpPr>
        <p:spPr>
          <a:xfrm>
            <a:off x="2513320" y="3367962"/>
            <a:ext cx="39259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339966"/>
                </a:solidFill>
              </a:rPr>
              <a:t>Present Simple &amp; Past Simple</a:t>
            </a:r>
            <a:endParaRPr lang="ar-SA" sz="1800" dirty="0">
              <a:solidFill>
                <a:srgbClr val="339966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8F205C7A-50FD-45DA-858B-A8F1D5CDA24E}"/>
              </a:ext>
            </a:extLst>
          </p:cNvPr>
          <p:cNvSpPr txBox="1"/>
          <p:nvPr/>
        </p:nvSpPr>
        <p:spPr>
          <a:xfrm>
            <a:off x="1352391" y="3987660"/>
            <a:ext cx="6777317" cy="615553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auxiliary </a:t>
            </a:r>
            <a:r>
              <a:rPr lang="en-US" sz="1800" b="1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can also be used before the infinitive in affirmative sentences to add special emphasis</a:t>
            </a:r>
            <a:r>
              <a:rPr lang="en-US" sz="1600" dirty="0"/>
              <a:t>.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8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3560602" y="584249"/>
            <a:ext cx="3298500" cy="80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Examples</a:t>
            </a:r>
            <a:endParaRPr sz="4800" dirty="0"/>
          </a:p>
        </p:txBody>
      </p:sp>
      <p:pic>
        <p:nvPicPr>
          <p:cNvPr id="363" name="Google Shape;363;p48"/>
          <p:cNvPicPr preferRelativeResize="0"/>
          <p:nvPr/>
        </p:nvPicPr>
        <p:blipFill rotWithShape="1">
          <a:blip r:embed="rId3">
            <a:alphaModFix/>
          </a:blip>
          <a:srcRect l="20627" r="20621"/>
          <a:stretch/>
        </p:blipFill>
        <p:spPr>
          <a:xfrm rot="5400000">
            <a:off x="147825" y="-1695287"/>
            <a:ext cx="2542225" cy="43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8"/>
          <p:cNvPicPr preferRelativeResize="0"/>
          <p:nvPr/>
        </p:nvPicPr>
        <p:blipFill rotWithShape="1">
          <a:blip r:embed="rId4">
            <a:alphaModFix/>
          </a:blip>
          <a:srcRect l="7485" r="3292"/>
          <a:stretch/>
        </p:blipFill>
        <p:spPr>
          <a:xfrm rot="10670346">
            <a:off x="-1000025" y="-660153"/>
            <a:ext cx="2264923" cy="317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8"/>
          <p:cNvPicPr preferRelativeResize="0"/>
          <p:nvPr/>
        </p:nvPicPr>
        <p:blipFill rotWithShape="1">
          <a:blip r:embed="rId5">
            <a:alphaModFix/>
          </a:blip>
          <a:srcRect l="16811" r="7390"/>
          <a:stretch/>
        </p:blipFill>
        <p:spPr>
          <a:xfrm rot="8372606">
            <a:off x="-263750" y="-568165"/>
            <a:ext cx="1693198" cy="22339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7838416-C93A-4C0A-B0FA-AE635190E766}"/>
              </a:ext>
            </a:extLst>
          </p:cNvPr>
          <p:cNvSpPr txBox="1"/>
          <p:nvPr/>
        </p:nvSpPr>
        <p:spPr>
          <a:xfrm>
            <a:off x="1221762" y="1559216"/>
            <a:ext cx="5401876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</a:t>
            </a:r>
            <a:r>
              <a:rPr lang="en-US" sz="1800" b="1" dirty="0">
                <a:solidFill>
                  <a:srgbClr val="339933"/>
                </a:solidFill>
              </a:rPr>
              <a:t>do </a:t>
            </a:r>
            <a:r>
              <a:rPr lang="en-US" sz="1800" dirty="0"/>
              <a:t>speak English!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</a:t>
            </a:r>
            <a:r>
              <a:rPr lang="en-US" sz="1800" b="1" dirty="0">
                <a:solidFill>
                  <a:srgbClr val="339933"/>
                </a:solidFill>
              </a:rPr>
              <a:t>do </a:t>
            </a:r>
            <a:r>
              <a:rPr lang="en-US" sz="1800" dirty="0"/>
              <a:t>like this book!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He </a:t>
            </a:r>
            <a:r>
              <a:rPr lang="en-US" sz="1800" b="1" dirty="0">
                <a:solidFill>
                  <a:srgbClr val="339933"/>
                </a:solidFill>
              </a:rPr>
              <a:t>does</a:t>
            </a:r>
            <a:r>
              <a:rPr lang="en-US" sz="1800" dirty="0"/>
              <a:t> speak English well!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They </a:t>
            </a:r>
            <a:r>
              <a:rPr lang="en-US" sz="1800" b="1" dirty="0">
                <a:solidFill>
                  <a:srgbClr val="339933"/>
                </a:solidFill>
              </a:rPr>
              <a:t>did</a:t>
            </a:r>
            <a:r>
              <a:rPr lang="en-US" sz="1800" dirty="0"/>
              <a:t> live here before!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3" name="Google Shape;764;p76">
            <a:extLst>
              <a:ext uri="{FF2B5EF4-FFF2-40B4-BE49-F238E27FC236}">
                <a16:creationId xmlns:a16="http://schemas.microsoft.com/office/drawing/2014/main" id="{5A6DFCA2-4B36-4421-8F6B-53E656C0774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037295">
            <a:off x="5864232" y="1224383"/>
            <a:ext cx="1235462" cy="112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⇒ Emphatic „do“ - Englisch Klasse 9 und 10 – kapiert.de">
            <a:extLst>
              <a:ext uri="{FF2B5EF4-FFF2-40B4-BE49-F238E27FC236}">
                <a16:creationId xmlns:a16="http://schemas.microsoft.com/office/drawing/2014/main" id="{F38E57C4-CCA5-4AB8-840A-69149225C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6335"/>
          <a:stretch/>
        </p:blipFill>
        <p:spPr bwMode="auto">
          <a:xfrm>
            <a:off x="4794836" y="2704780"/>
            <a:ext cx="3027510" cy="173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45DA9803-45B7-48B0-B981-B0EE1B0DC6C3}"/>
              </a:ext>
            </a:extLst>
          </p:cNvPr>
          <p:cNvSpPr txBox="1"/>
          <p:nvPr/>
        </p:nvSpPr>
        <p:spPr>
          <a:xfrm>
            <a:off x="676193" y="537530"/>
            <a:ext cx="7645616" cy="615553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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We can also use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emphatic do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to show a contrast between expectations and reality.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0F5615-5C02-41DD-BDCD-4C36618D0BCD}"/>
              </a:ext>
            </a:extLst>
          </p:cNvPr>
          <p:cNvSpPr txBox="1"/>
          <p:nvPr/>
        </p:nvSpPr>
        <p:spPr>
          <a:xfrm>
            <a:off x="846950" y="1358154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5E92C60-723B-4E67-8C50-E7B128F7637C}"/>
              </a:ext>
            </a:extLst>
          </p:cNvPr>
          <p:cNvSpPr txBox="1"/>
          <p:nvPr/>
        </p:nvSpPr>
        <p:spPr>
          <a:xfrm>
            <a:off x="2456969" y="1398287"/>
            <a:ext cx="375941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I did call you yesterday.</a:t>
            </a:r>
            <a:endParaRPr lang="ar-SA" sz="1800" dirty="0"/>
          </a:p>
        </p:txBody>
      </p:sp>
      <p:pic>
        <p:nvPicPr>
          <p:cNvPr id="4098" name="Picture 2" descr="⇒ Emphatic „do“ - Englisch Klasse 9 und 10 – kapiert.de">
            <a:extLst>
              <a:ext uri="{FF2B5EF4-FFF2-40B4-BE49-F238E27FC236}">
                <a16:creationId xmlns:a16="http://schemas.microsoft.com/office/drawing/2014/main" id="{C403879F-E7CE-466B-8AFA-2A934A6E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52" y="2120792"/>
            <a:ext cx="4232782" cy="2335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48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ACTICE MAKES PERFECT by Mat Voyce on Dribbble">
            <a:extLst>
              <a:ext uri="{FF2B5EF4-FFF2-40B4-BE49-F238E27FC236}">
                <a16:creationId xmlns:a16="http://schemas.microsoft.com/office/drawing/2014/main" id="{A79592A1-FB9D-4D3F-9C0E-EBBFEECADB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98" y="1567542"/>
            <a:ext cx="3842017" cy="235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70"/>
          <p:cNvGrpSpPr/>
          <p:nvPr/>
        </p:nvGrpSpPr>
        <p:grpSpPr>
          <a:xfrm>
            <a:off x="3454419" y="5322921"/>
            <a:ext cx="114944" cy="81856"/>
            <a:chOff x="-59015625" y="1993850"/>
            <a:chExt cx="144950" cy="103225"/>
          </a:xfrm>
        </p:grpSpPr>
        <p:sp>
          <p:nvSpPr>
            <p:cNvPr id="637" name="Google Shape;637;p70"/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0"/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0"/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0"/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0"/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0"/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0"/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0"/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0"/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379E291-3317-4C94-BD7E-850FC177C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3" t="22260" r="31849" b="30682"/>
          <a:stretch/>
        </p:blipFill>
        <p:spPr>
          <a:xfrm>
            <a:off x="852926" y="722298"/>
            <a:ext cx="6208701" cy="2420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29077832-FB23-4DBD-AAE7-6BCFBBFF7BE8}"/>
              </a:ext>
            </a:extLst>
          </p:cNvPr>
          <p:cNvSpPr txBox="1"/>
          <p:nvPr/>
        </p:nvSpPr>
        <p:spPr>
          <a:xfrm>
            <a:off x="2616414" y="3280439"/>
            <a:ext cx="537113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33996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1.I do hope you get better quickly. </a:t>
            </a:r>
          </a:p>
          <a:p>
            <a:r>
              <a:rPr lang="en-US" dirty="0"/>
              <a:t>2. He does enjoy playing on his own. </a:t>
            </a:r>
          </a:p>
          <a:p>
            <a:r>
              <a:rPr lang="en-US" dirty="0"/>
              <a:t>3.He does need to find a job soon. </a:t>
            </a:r>
          </a:p>
          <a:p>
            <a:r>
              <a:rPr lang="en-US" dirty="0"/>
              <a:t>4. I did ask my friend to join us. </a:t>
            </a:r>
          </a:p>
          <a:p>
            <a:r>
              <a:rPr lang="en-US" dirty="0"/>
              <a:t>5. This store does have the best selection. </a:t>
            </a:r>
          </a:p>
          <a:p>
            <a:r>
              <a:rPr lang="en-US" dirty="0"/>
              <a:t>6. The teacher did notice you were absent</a:t>
            </a:r>
            <a:endParaRPr lang="ar-SA" dirty="0"/>
          </a:p>
        </p:txBody>
      </p:sp>
      <p:pic>
        <p:nvPicPr>
          <p:cNvPr id="35" name="Google Shape;769;p76">
            <a:extLst>
              <a:ext uri="{FF2B5EF4-FFF2-40B4-BE49-F238E27FC236}">
                <a16:creationId xmlns:a16="http://schemas.microsoft.com/office/drawing/2014/main" id="{FADFBC84-F150-4060-9838-511E4FAB39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905129" y="2288350"/>
            <a:ext cx="1167113" cy="102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67;p76">
            <a:extLst>
              <a:ext uri="{FF2B5EF4-FFF2-40B4-BE49-F238E27FC236}">
                <a16:creationId xmlns:a16="http://schemas.microsoft.com/office/drawing/2014/main" id="{6C2814A8-94FD-4A68-B1E0-A415CD7FBD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386" y="2919377"/>
            <a:ext cx="862576" cy="66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8"/>
          <p:cNvSpPr txBox="1">
            <a:spLocks noGrp="1"/>
          </p:cNvSpPr>
          <p:nvPr>
            <p:ph type="title"/>
          </p:nvPr>
        </p:nvSpPr>
        <p:spPr>
          <a:xfrm>
            <a:off x="2808025" y="1470138"/>
            <a:ext cx="3528000" cy="130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Ideas Can Change the World</a:t>
            </a:r>
            <a:endParaRPr/>
          </a:p>
        </p:txBody>
      </p:sp>
      <p:sp>
        <p:nvSpPr>
          <p:cNvPr id="601" name="Google Shape;601;p68"/>
          <p:cNvSpPr txBox="1">
            <a:spLocks noGrp="1"/>
          </p:cNvSpPr>
          <p:nvPr>
            <p:ph type="subTitle" idx="1"/>
          </p:nvPr>
        </p:nvSpPr>
        <p:spPr>
          <a:xfrm>
            <a:off x="2807975" y="2965938"/>
            <a:ext cx="3528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cxnSp>
        <p:nvCxnSpPr>
          <p:cNvPr id="602" name="Google Shape;602;p68"/>
          <p:cNvCxnSpPr/>
          <p:nvPr/>
        </p:nvCxnSpPr>
        <p:spPr>
          <a:xfrm>
            <a:off x="3850075" y="2868900"/>
            <a:ext cx="14439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 txBox="1">
            <a:spLocks noGrp="1"/>
          </p:cNvSpPr>
          <p:nvPr>
            <p:ph type="title"/>
          </p:nvPr>
        </p:nvSpPr>
        <p:spPr>
          <a:xfrm>
            <a:off x="1178109" y="1049868"/>
            <a:ext cx="277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Remember</a:t>
            </a:r>
            <a:endParaRPr sz="4000" dirty="0"/>
          </a:p>
        </p:txBody>
      </p:sp>
      <p:sp>
        <p:nvSpPr>
          <p:cNvPr id="557" name="Google Shape;557;p63"/>
          <p:cNvSpPr/>
          <p:nvPr/>
        </p:nvSpPr>
        <p:spPr>
          <a:xfrm>
            <a:off x="4436000" y="1099663"/>
            <a:ext cx="3727985" cy="2944182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2" descr="شذرات على خطى الحبيب 1 - 🌹 قــال تــعــالــى : {الْأَخِلَّاءُ يَوْمَئِذٍ بَعْضُهُمْ  لِبَعْضٍ عَدُوٌّ إِلَّا الْمُتَّقِينَ } [سورة الزخرف :67] وإن الأخلاء يومئذ  أي: يوم القيامة المتخالين على الكفر والتكذيب ومعصية">
            <a:extLst>
              <a:ext uri="{FF2B5EF4-FFF2-40B4-BE49-F238E27FC236}">
                <a16:creationId xmlns:a16="http://schemas.microsoft.com/office/drawing/2014/main" id="{974A0275-E5F6-4610-9032-BC105492E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7" y="1283233"/>
            <a:ext cx="3350240" cy="191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12 A ideas | motion design animation, animation design, animation">
            <a:extLst>
              <a:ext uri="{FF2B5EF4-FFF2-40B4-BE49-F238E27FC236}">
                <a16:creationId xmlns:a16="http://schemas.microsoft.com/office/drawing/2014/main" id="{75AA684F-51E8-4FA6-BBA6-4EE129688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82" y="1821114"/>
            <a:ext cx="2397418" cy="27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>
            <a:spLocks noGrp="1"/>
          </p:cNvSpPr>
          <p:nvPr>
            <p:ph type="title"/>
          </p:nvPr>
        </p:nvSpPr>
        <p:spPr>
          <a:xfrm>
            <a:off x="643160" y="3451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7AB6AC"/>
                </a:solidFill>
              </a:rPr>
              <a:t>Lesson Goals</a:t>
            </a:r>
            <a:endParaRPr sz="4800" dirty="0">
              <a:solidFill>
                <a:srgbClr val="7AB6AC"/>
              </a:solidFill>
            </a:endParaRPr>
          </a:p>
        </p:txBody>
      </p:sp>
      <p:sp>
        <p:nvSpPr>
          <p:cNvPr id="303" name="Google Shape;303;p44"/>
          <p:cNvSpPr txBox="1">
            <a:spLocks noGrp="1"/>
          </p:cNvSpPr>
          <p:nvPr>
            <p:ph type="title" idx="2"/>
          </p:nvPr>
        </p:nvSpPr>
        <p:spPr>
          <a:xfrm>
            <a:off x="1757250" y="174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Recognize</a:t>
            </a:r>
            <a:endParaRPr dirty="0"/>
          </a:p>
        </p:txBody>
      </p:sp>
      <p:sp>
        <p:nvSpPr>
          <p:cNvPr id="304" name="Google Shape;304;p44"/>
          <p:cNvSpPr txBox="1">
            <a:spLocks noGrp="1"/>
          </p:cNvSpPr>
          <p:nvPr>
            <p:ph type="subTitle" idx="1"/>
          </p:nvPr>
        </p:nvSpPr>
        <p:spPr>
          <a:xfrm>
            <a:off x="1757250" y="2155549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meaning &amp; using of another , other &amp; others</a:t>
            </a:r>
            <a:endParaRPr dirty="0"/>
          </a:p>
        </p:txBody>
      </p:sp>
      <p:sp>
        <p:nvSpPr>
          <p:cNvPr id="305" name="Google Shape;305;p44"/>
          <p:cNvSpPr txBox="1">
            <a:spLocks noGrp="1"/>
          </p:cNvSpPr>
          <p:nvPr>
            <p:ph type="title" idx="3"/>
          </p:nvPr>
        </p:nvSpPr>
        <p:spPr>
          <a:xfrm>
            <a:off x="105045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6" name="Google Shape;306;p44"/>
          <p:cNvSpPr txBox="1">
            <a:spLocks noGrp="1"/>
          </p:cNvSpPr>
          <p:nvPr>
            <p:ph type="title" idx="4"/>
          </p:nvPr>
        </p:nvSpPr>
        <p:spPr>
          <a:xfrm>
            <a:off x="1757250" y="345760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307" name="Google Shape;307;p44"/>
          <p:cNvSpPr txBox="1">
            <a:spLocks noGrp="1"/>
          </p:cNvSpPr>
          <p:nvPr>
            <p:ph type="subTitle" idx="5"/>
          </p:nvPr>
        </p:nvSpPr>
        <p:spPr>
          <a:xfrm>
            <a:off x="1757250" y="377334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etween other &amp; others</a:t>
            </a:r>
            <a:endParaRPr dirty="0"/>
          </a:p>
        </p:txBody>
      </p:sp>
      <p:sp>
        <p:nvSpPr>
          <p:cNvPr id="308" name="Google Shape;308;p44"/>
          <p:cNvSpPr txBox="1">
            <a:spLocks noGrp="1"/>
          </p:cNvSpPr>
          <p:nvPr>
            <p:ph type="title" idx="6"/>
          </p:nvPr>
        </p:nvSpPr>
        <p:spPr>
          <a:xfrm>
            <a:off x="105045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title" idx="7"/>
          </p:nvPr>
        </p:nvSpPr>
        <p:spPr>
          <a:xfrm>
            <a:off x="4519500" y="1724450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310" name="Google Shape;310;p44"/>
          <p:cNvSpPr txBox="1">
            <a:spLocks noGrp="1"/>
          </p:cNvSpPr>
          <p:nvPr>
            <p:ph type="subTitle" idx="8"/>
          </p:nvPr>
        </p:nvSpPr>
        <p:spPr>
          <a:xfrm>
            <a:off x="4519500" y="2040191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imphatic correctly</a:t>
            </a:r>
            <a:endParaRPr dirty="0"/>
          </a:p>
        </p:txBody>
      </p:sp>
      <p:sp>
        <p:nvSpPr>
          <p:cNvPr id="311" name="Google Shape;311;p44"/>
          <p:cNvSpPr txBox="1">
            <a:spLocks noGrp="1"/>
          </p:cNvSpPr>
          <p:nvPr>
            <p:ph type="title" idx="9"/>
          </p:nvPr>
        </p:nvSpPr>
        <p:spPr>
          <a:xfrm>
            <a:off x="3812700" y="1501400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312" name="Google Shape;312;p44"/>
          <p:cNvCxnSpPr/>
          <p:nvPr/>
        </p:nvCxnSpPr>
        <p:spPr>
          <a:xfrm rot="10800000">
            <a:off x="1673700" y="1451050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3" name="Google Shape;313;p44"/>
          <p:cNvSpPr txBox="1">
            <a:spLocks noGrp="1"/>
          </p:cNvSpPr>
          <p:nvPr>
            <p:ph type="title" idx="13"/>
          </p:nvPr>
        </p:nvSpPr>
        <p:spPr>
          <a:xfrm>
            <a:off x="4519500" y="3405725"/>
            <a:ext cx="1903500" cy="3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314" name="Google Shape;314;p44"/>
          <p:cNvSpPr txBox="1">
            <a:spLocks noGrp="1"/>
          </p:cNvSpPr>
          <p:nvPr>
            <p:ph type="subTitle" idx="14"/>
          </p:nvPr>
        </p:nvSpPr>
        <p:spPr>
          <a:xfrm>
            <a:off x="4519500" y="3721466"/>
            <a:ext cx="19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  <p:sp>
        <p:nvSpPr>
          <p:cNvPr id="315" name="Google Shape;315;p44"/>
          <p:cNvSpPr txBox="1">
            <a:spLocks noGrp="1"/>
          </p:cNvSpPr>
          <p:nvPr>
            <p:ph type="title" idx="15"/>
          </p:nvPr>
        </p:nvSpPr>
        <p:spPr>
          <a:xfrm>
            <a:off x="3812700" y="3182675"/>
            <a:ext cx="630600" cy="11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316" name="Google Shape;316;p44"/>
          <p:cNvCxnSpPr/>
          <p:nvPr/>
        </p:nvCxnSpPr>
        <p:spPr>
          <a:xfrm rot="10800000">
            <a:off x="1673700" y="313947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44"/>
          <p:cNvCxnSpPr/>
          <p:nvPr/>
        </p:nvCxnSpPr>
        <p:spPr>
          <a:xfrm rot="10800000">
            <a:off x="4443300" y="1451050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44"/>
          <p:cNvCxnSpPr/>
          <p:nvPr/>
        </p:nvCxnSpPr>
        <p:spPr>
          <a:xfrm rot="10800000">
            <a:off x="4443300" y="3139475"/>
            <a:ext cx="0" cy="120690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كتاب الطالب Mega Goal 5, المستوى الخامس, لغة انجليزية, الفصل الأول -  المناهج السعودية">
            <a:extLst>
              <a:ext uri="{FF2B5EF4-FFF2-40B4-BE49-F238E27FC236}">
                <a16:creationId xmlns:a16="http://schemas.microsoft.com/office/drawing/2014/main" id="{80B2B942-FD89-46A7-8E70-EE960FC2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77" y="883664"/>
            <a:ext cx="3135086" cy="3580758"/>
          </a:xfrm>
          <a:prstGeom prst="roundRect">
            <a:avLst>
              <a:gd name="adj" fmla="val 16667"/>
            </a:avLst>
          </a:prstGeom>
          <a:ln w="76200">
            <a:solidFill>
              <a:srgbClr val="FFF5C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30" name="Google Shape;730;p74"/>
          <p:cNvSpPr txBox="1">
            <a:spLocks noGrp="1"/>
          </p:cNvSpPr>
          <p:nvPr>
            <p:ph type="title"/>
          </p:nvPr>
        </p:nvSpPr>
        <p:spPr>
          <a:xfrm>
            <a:off x="782382" y="653154"/>
            <a:ext cx="385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Homework</a:t>
            </a:r>
            <a:endParaRPr sz="5400" dirty="0"/>
          </a:p>
        </p:txBody>
      </p:sp>
      <p:pic>
        <p:nvPicPr>
          <p:cNvPr id="732" name="Google Shape;732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6991484" y="-823149"/>
            <a:ext cx="2233929" cy="2233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7545400" y="-136300"/>
            <a:ext cx="1671308" cy="167131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4"/>
          <p:cNvSpPr txBox="1">
            <a:spLocks noGrp="1"/>
          </p:cNvSpPr>
          <p:nvPr>
            <p:ph type="body" idx="1"/>
          </p:nvPr>
        </p:nvSpPr>
        <p:spPr>
          <a:xfrm>
            <a:off x="713225" y="1711363"/>
            <a:ext cx="3305525" cy="1108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dirty="0"/>
              <a:t>Workbook page </a:t>
            </a:r>
            <a:r>
              <a:rPr lang="en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 F  ) ,</a:t>
            </a:r>
          </a:p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/>
              <a:t>E</a:t>
            </a:r>
            <a:r>
              <a:rPr lang="en" sz="1800" dirty="0"/>
              <a:t>xercise </a:t>
            </a:r>
            <a:r>
              <a:rPr lang="en" sz="1800">
                <a:solidFill>
                  <a:schemeClr val="accent2">
                    <a:lumMod val="40000"/>
                    <a:lumOff val="60000"/>
                  </a:schemeClr>
                </a:solidFill>
              </a:rPr>
              <a:t>( 6  </a:t>
            </a:r>
            <a:r>
              <a:rPr lang="en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sz="1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5"/>
          <p:cNvSpPr txBox="1">
            <a:spLocks noGrp="1"/>
          </p:cNvSpPr>
          <p:nvPr>
            <p:ph type="title"/>
          </p:nvPr>
        </p:nvSpPr>
        <p:spPr>
          <a:xfrm>
            <a:off x="2862334" y="597168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Thanks</a:t>
            </a:r>
            <a:endParaRPr sz="5400" dirty="0"/>
          </a:p>
        </p:txBody>
      </p:sp>
      <p:pic>
        <p:nvPicPr>
          <p:cNvPr id="1026" name="Picture 2" descr="Happy Smile White Coffee Cup on Wooden Table Over Pink Flower an Stock  Image - Image of massage, blossom: 79860631">
            <a:extLst>
              <a:ext uri="{FF2B5EF4-FFF2-40B4-BE49-F238E27FC236}">
                <a16:creationId xmlns:a16="http://schemas.microsoft.com/office/drawing/2014/main" id="{926383DA-32F8-49C3-A83C-6A672DB85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9"/>
          <a:stretch/>
        </p:blipFill>
        <p:spPr bwMode="auto">
          <a:xfrm>
            <a:off x="2358999" y="1652068"/>
            <a:ext cx="4387584" cy="2704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كتاب الطالب Mega Goal 5, المستوى الخامس, لغة انجليزية, الفصل الأول -  المناهج السعودية">
            <a:extLst>
              <a:ext uri="{FF2B5EF4-FFF2-40B4-BE49-F238E27FC236}">
                <a16:creationId xmlns:a16="http://schemas.microsoft.com/office/drawing/2014/main" id="{AB45B04C-50D2-48E9-9FD4-DB4F9FEC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58" y="653144"/>
            <a:ext cx="3135086" cy="3580758"/>
          </a:xfrm>
          <a:prstGeom prst="roundRect">
            <a:avLst>
              <a:gd name="adj" fmla="val 16667"/>
            </a:avLst>
          </a:prstGeom>
          <a:ln w="76200">
            <a:solidFill>
              <a:srgbClr val="FFF5C9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3" name="Google Shape;323;p45"/>
          <p:cNvSpPr txBox="1">
            <a:spLocks noGrp="1"/>
          </p:cNvSpPr>
          <p:nvPr>
            <p:ph type="title"/>
          </p:nvPr>
        </p:nvSpPr>
        <p:spPr>
          <a:xfrm>
            <a:off x="1143531" y="1798316"/>
            <a:ext cx="443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Open</a:t>
            </a:r>
            <a:endParaRPr dirty="0"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1704465" y="2709273"/>
            <a:ext cx="1499777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P</a:t>
            </a:r>
            <a:r>
              <a:rPr lang="en" sz="1800" dirty="0"/>
              <a:t>ages ( 8-9)</a:t>
            </a:r>
            <a:endParaRPr sz="1800" dirty="0"/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45012">
            <a:off x="6603405" y="3252003"/>
            <a:ext cx="2486401" cy="248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76683">
            <a:off x="7299408" y="2056523"/>
            <a:ext cx="3080806" cy="3080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5814">
            <a:off x="7380684" y="3100922"/>
            <a:ext cx="1860194" cy="18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5A8AB1D-89BD-4106-AE2B-B9FF02937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1" t="23007" r="22269" b="9617"/>
          <a:stretch/>
        </p:blipFill>
        <p:spPr>
          <a:xfrm>
            <a:off x="1536806" y="645459"/>
            <a:ext cx="6039652" cy="391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99"/>
            </a:solidFill>
            <a:miter lim="800000"/>
          </a:ln>
          <a:effectLst>
            <a:glow rad="228600">
              <a:srgbClr val="FFF5C9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6"/>
          <p:cNvSpPr txBox="1">
            <a:spLocks noGrp="1"/>
          </p:cNvSpPr>
          <p:nvPr>
            <p:ph type="title"/>
          </p:nvPr>
        </p:nvSpPr>
        <p:spPr>
          <a:xfrm>
            <a:off x="704632" y="40660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Barlow Semi Condensed SemiBold" panose="00000706000000000000" pitchFamily="2" charset="0"/>
              </a:rPr>
              <a:t>What is the difference between 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another</a:t>
            </a:r>
            <a:r>
              <a:rPr lang="en-US" sz="2500" b="1" dirty="0">
                <a:latin typeface="Barlow Semi Condensed SemiBold" panose="00000706000000000000" pitchFamily="2" charset="0"/>
              </a:rPr>
              <a:t> ,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other</a:t>
            </a:r>
            <a:r>
              <a:rPr lang="en-US" sz="2500" b="1" dirty="0">
                <a:latin typeface="Barlow Semi Condensed SemiBold" panose="00000706000000000000" pitchFamily="2" charset="0"/>
              </a:rPr>
              <a:t> and </a:t>
            </a:r>
            <a:r>
              <a:rPr lang="en-US" sz="25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Barlow Semi Condensed SemiBold" panose="00000706000000000000" pitchFamily="2" charset="0"/>
              </a:rPr>
              <a:t>others</a:t>
            </a:r>
            <a:r>
              <a:rPr lang="en-US" sz="2500" b="1" dirty="0">
                <a:latin typeface="Barlow Semi Condensed SemiBold" panose="00000706000000000000" pitchFamily="2" charset="0"/>
              </a:rPr>
              <a:t>?</a:t>
            </a:r>
            <a:endParaRPr sz="2500" b="1" dirty="0">
              <a:latin typeface="Barlow Semi Condensed SemiBold" panose="0000070600000000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CCB895-947A-4A1D-86A9-39E041B83613}"/>
              </a:ext>
            </a:extLst>
          </p:cNvPr>
          <p:cNvSpPr txBox="1"/>
          <p:nvPr/>
        </p:nvSpPr>
        <p:spPr>
          <a:xfrm>
            <a:off x="1344705" y="1244814"/>
            <a:ext cx="6646689" cy="13696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/>
          <a:effectLst>
            <a:glow rad="228600">
              <a:srgbClr val="FFF5C9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singular , countable noun</a:t>
            </a:r>
          </a:p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+ plural noun( countable &amp; uncountable 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(a pronoun to replace other + plural noun)</a:t>
            </a:r>
          </a:p>
          <a:p>
            <a:endParaRPr lang="ar-SA" sz="5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467922B-4192-4DCE-9787-F3A3956C0AF1}"/>
              </a:ext>
            </a:extLst>
          </p:cNvPr>
          <p:cNvSpPr txBox="1"/>
          <p:nvPr/>
        </p:nvSpPr>
        <p:spPr>
          <a:xfrm>
            <a:off x="1809587" y="3522195"/>
            <a:ext cx="6128018" cy="1046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rgbClr val="66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cup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(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cup is singular so we use </a:t>
            </a:r>
            <a:r>
              <a:rPr lang="en-US" sz="16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another 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600" b="1" i="0" u="sng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cups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(cups is plural so we use </a:t>
            </a:r>
            <a:r>
              <a:rPr lang="en-US" sz="16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need </a:t>
            </a:r>
            <a:r>
              <a:rPr lang="en-US" sz="1600" b="1" i="0" dirty="0">
                <a:solidFill>
                  <a:srgbClr val="339933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(refers to </a:t>
            </a:r>
            <a:r>
              <a:rPr lang="en-US" sz="16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 cups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ar-SA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5DF75A7-DAF7-4E5E-85EF-A7EB06F57364}"/>
              </a:ext>
            </a:extLst>
          </p:cNvPr>
          <p:cNvSpPr txBox="1"/>
          <p:nvPr/>
        </p:nvSpPr>
        <p:spPr>
          <a:xfrm>
            <a:off x="3582466" y="2894963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7"/>
          <p:cNvSpPr txBox="1">
            <a:spLocks noGrp="1"/>
          </p:cNvSpPr>
          <p:nvPr>
            <p:ph type="title"/>
          </p:nvPr>
        </p:nvSpPr>
        <p:spPr>
          <a:xfrm>
            <a:off x="3204241" y="583337"/>
            <a:ext cx="2791603" cy="5727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</a:rPr>
              <a:t>Another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8D5F77B4-28F9-4BE2-9B5C-D3BC1F7AE574}"/>
              </a:ext>
            </a:extLst>
          </p:cNvPr>
          <p:cNvCxnSpPr>
            <a:cxnSpLocks/>
          </p:cNvCxnSpPr>
          <p:nvPr/>
        </p:nvCxnSpPr>
        <p:spPr>
          <a:xfrm flipH="1">
            <a:off x="3396343" y="1191025"/>
            <a:ext cx="1083448" cy="476410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1900A6D2-7AF4-4894-A4B8-3BD34DEE9C6A}"/>
              </a:ext>
            </a:extLst>
          </p:cNvPr>
          <p:cNvCxnSpPr>
            <a:cxnSpLocks/>
          </p:cNvCxnSpPr>
          <p:nvPr/>
        </p:nvCxnSpPr>
        <p:spPr>
          <a:xfrm>
            <a:off x="4470827" y="1189744"/>
            <a:ext cx="1046309" cy="477691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Google Shape;345;p47">
            <a:extLst>
              <a:ext uri="{FF2B5EF4-FFF2-40B4-BE49-F238E27FC236}">
                <a16:creationId xmlns:a16="http://schemas.microsoft.com/office/drawing/2014/main" id="{93F6C984-7157-406F-8BEC-F8E053B84360}"/>
              </a:ext>
            </a:extLst>
          </p:cNvPr>
          <p:cNvSpPr txBox="1">
            <a:spLocks/>
          </p:cNvSpPr>
          <p:nvPr/>
        </p:nvSpPr>
        <p:spPr>
          <a:xfrm>
            <a:off x="1827518" y="1750030"/>
            <a:ext cx="2068287" cy="6858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adjective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Google Shape;345;p47">
            <a:extLst>
              <a:ext uri="{FF2B5EF4-FFF2-40B4-BE49-F238E27FC236}">
                <a16:creationId xmlns:a16="http://schemas.microsoft.com/office/drawing/2014/main" id="{8E22E941-ADF6-4808-993A-931FB35DD9FE}"/>
              </a:ext>
            </a:extLst>
          </p:cNvPr>
          <p:cNvSpPr txBox="1">
            <a:spLocks/>
          </p:cNvSpPr>
          <p:nvPr/>
        </p:nvSpPr>
        <p:spPr>
          <a:xfrm>
            <a:off x="5214896" y="1718014"/>
            <a:ext cx="2068287" cy="68580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pronoun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B5415CE4-634F-4A74-9DB5-BF329E99ED38}"/>
              </a:ext>
            </a:extLst>
          </p:cNvPr>
          <p:cNvSpPr txBox="1"/>
          <p:nvPr/>
        </p:nvSpPr>
        <p:spPr>
          <a:xfrm>
            <a:off x="1400415" y="2892832"/>
            <a:ext cx="2887276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alternative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to something previously considered.</a:t>
            </a:r>
            <a:endParaRPr lang="ar-S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B8B02B2-42D5-4D51-81D8-0767C43B9CFA}"/>
              </a:ext>
            </a:extLst>
          </p:cNvPr>
          <p:cNvSpPr txBox="1"/>
          <p:nvPr/>
        </p:nvSpPr>
        <p:spPr>
          <a:xfrm>
            <a:off x="5079786" y="2860816"/>
            <a:ext cx="245697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additional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one of the same kind.</a:t>
            </a:r>
            <a:endParaRPr lang="ar-SA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6CAECACA-DF9D-438E-A213-E58CDDA2CED5}"/>
              </a:ext>
            </a:extLst>
          </p:cNvPr>
          <p:cNvCxnSpPr>
            <a:cxnSpLocks/>
          </p:cNvCxnSpPr>
          <p:nvPr/>
        </p:nvCxnSpPr>
        <p:spPr>
          <a:xfrm>
            <a:off x="2780339" y="2497310"/>
            <a:ext cx="0" cy="35346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21611C3A-2EDE-4E51-BBEF-2FA08CE8BE44}"/>
              </a:ext>
            </a:extLst>
          </p:cNvPr>
          <p:cNvCxnSpPr>
            <a:cxnSpLocks/>
          </p:cNvCxnSpPr>
          <p:nvPr/>
        </p:nvCxnSpPr>
        <p:spPr>
          <a:xfrm>
            <a:off x="6190769" y="2457609"/>
            <a:ext cx="0" cy="339379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FE8C2A5-1E90-4E38-941B-22BA25C49AE0}"/>
              </a:ext>
            </a:extLst>
          </p:cNvPr>
          <p:cNvSpPr txBox="1"/>
          <p:nvPr/>
        </p:nvSpPr>
        <p:spPr>
          <a:xfrm>
            <a:off x="1185261" y="3991502"/>
            <a:ext cx="3186953" cy="553998"/>
          </a:xfrm>
          <a:prstGeom prst="rect">
            <a:avLst/>
          </a:prstGeom>
          <a:solidFill>
            <a:srgbClr val="FFF5CD"/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9900"/>
                </a:solidFill>
              </a:rPr>
              <a:t> I know you want to go to Dubai on vacation, but I have </a:t>
            </a:r>
            <a:r>
              <a:rPr lang="en-US" sz="1600" b="1" dirty="0">
                <a:solidFill>
                  <a:srgbClr val="669900"/>
                </a:solidFill>
              </a:rPr>
              <a:t>another </a:t>
            </a:r>
            <a:r>
              <a:rPr lang="en-US" dirty="0">
                <a:solidFill>
                  <a:srgbClr val="669900"/>
                </a:solidFill>
              </a:rPr>
              <a:t>idea.</a:t>
            </a:r>
            <a:endParaRPr lang="ar-SA" dirty="0">
              <a:solidFill>
                <a:srgbClr val="669900"/>
              </a:solidFill>
            </a:endParaRP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5C5D597B-80D0-4D03-A1D3-258F30B4FC15}"/>
              </a:ext>
            </a:extLst>
          </p:cNvPr>
          <p:cNvCxnSpPr>
            <a:cxnSpLocks/>
          </p:cNvCxnSpPr>
          <p:nvPr/>
        </p:nvCxnSpPr>
        <p:spPr>
          <a:xfrm>
            <a:off x="2756006" y="3487270"/>
            <a:ext cx="0" cy="43158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9914E7D4-EC8E-4BD7-9A75-35757EE0364C}"/>
              </a:ext>
            </a:extLst>
          </p:cNvPr>
          <p:cNvCxnSpPr>
            <a:cxnSpLocks/>
          </p:cNvCxnSpPr>
          <p:nvPr/>
        </p:nvCxnSpPr>
        <p:spPr>
          <a:xfrm>
            <a:off x="6235592" y="3416833"/>
            <a:ext cx="0" cy="43158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1A72931B-60F3-4A19-9988-9D7328DE4372}"/>
              </a:ext>
            </a:extLst>
          </p:cNvPr>
          <p:cNvSpPr txBox="1"/>
          <p:nvPr/>
        </p:nvSpPr>
        <p:spPr>
          <a:xfrm>
            <a:off x="4826212" y="3959485"/>
            <a:ext cx="3186953" cy="584775"/>
          </a:xfrm>
          <a:prstGeom prst="rect">
            <a:avLst/>
          </a:prstGeom>
          <a:solidFill>
            <a:srgbClr val="FFF5CD"/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9900"/>
                </a:solidFill>
              </a:rPr>
              <a:t> That was a good cup of coffee. I think I’ll have </a:t>
            </a:r>
            <a:r>
              <a:rPr lang="en-US" sz="1800" b="1" dirty="0">
                <a:solidFill>
                  <a:srgbClr val="669900"/>
                </a:solidFill>
              </a:rPr>
              <a:t>another</a:t>
            </a:r>
            <a:r>
              <a:rPr lang="en-US" dirty="0">
                <a:solidFill>
                  <a:srgbClr val="669900"/>
                </a:solidFill>
              </a:rPr>
              <a:t>.</a:t>
            </a:r>
            <a:endParaRPr lang="ar-SA" dirty="0">
              <a:solidFill>
                <a:srgbClr val="669900"/>
              </a:solidFill>
            </a:endParaRPr>
          </a:p>
        </p:txBody>
      </p:sp>
      <p:sp>
        <p:nvSpPr>
          <p:cNvPr id="23" name="فقاعة التفكير: على شكل سحابة 22">
            <a:extLst>
              <a:ext uri="{FF2B5EF4-FFF2-40B4-BE49-F238E27FC236}">
                <a16:creationId xmlns:a16="http://schemas.microsoft.com/office/drawing/2014/main" id="{08CB7BB8-D4BD-48D4-BCCC-1B88B3224C8F}"/>
              </a:ext>
            </a:extLst>
          </p:cNvPr>
          <p:cNvSpPr/>
          <p:nvPr/>
        </p:nvSpPr>
        <p:spPr>
          <a:xfrm>
            <a:off x="668511" y="514828"/>
            <a:ext cx="2397418" cy="922085"/>
          </a:xfrm>
          <a:prstGeom prst="cloudCallout">
            <a:avLst>
              <a:gd name="adj1" fmla="val -32692"/>
              <a:gd name="adj2" fmla="val 7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only with singular nouns</a:t>
            </a:r>
            <a:endParaRPr lang="ar-SA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animBg="1"/>
      <p:bldP spid="40" grpId="0" animBg="1"/>
      <p:bldP spid="4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45;p47">
            <a:extLst>
              <a:ext uri="{FF2B5EF4-FFF2-40B4-BE49-F238E27FC236}">
                <a16:creationId xmlns:a16="http://schemas.microsoft.com/office/drawing/2014/main" id="{38742D89-94A2-49C2-A8D5-B7D96D221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80652" y="376518"/>
            <a:ext cx="1559858" cy="54131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  <a:latin typeface="Arial Rounded MT Bold" panose="020F0704030504030204" pitchFamily="34" charset="0"/>
              </a:rPr>
              <a:t>Other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id="{F5825AFF-8954-4BCF-8322-CFBB907000E4}"/>
              </a:ext>
            </a:extLst>
          </p:cNvPr>
          <p:cNvCxnSpPr>
            <a:cxnSpLocks/>
          </p:cNvCxnSpPr>
          <p:nvPr/>
        </p:nvCxnSpPr>
        <p:spPr>
          <a:xfrm flipH="1">
            <a:off x="3204242" y="952820"/>
            <a:ext cx="1106500" cy="522514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BE9E47EA-68E7-4FA6-AB90-31F1FAB062A4}"/>
              </a:ext>
            </a:extLst>
          </p:cNvPr>
          <p:cNvCxnSpPr>
            <a:cxnSpLocks/>
          </p:cNvCxnSpPr>
          <p:nvPr/>
        </p:nvCxnSpPr>
        <p:spPr>
          <a:xfrm>
            <a:off x="4278726" y="943856"/>
            <a:ext cx="1115466" cy="516110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Google Shape;345;p47">
            <a:extLst>
              <a:ext uri="{FF2B5EF4-FFF2-40B4-BE49-F238E27FC236}">
                <a16:creationId xmlns:a16="http://schemas.microsoft.com/office/drawing/2014/main" id="{F76FCB74-E7B5-4DD9-A9F4-6F349A95B6A4}"/>
              </a:ext>
            </a:extLst>
          </p:cNvPr>
          <p:cNvSpPr txBox="1">
            <a:spLocks/>
          </p:cNvSpPr>
          <p:nvPr/>
        </p:nvSpPr>
        <p:spPr>
          <a:xfrm>
            <a:off x="991241" y="1519508"/>
            <a:ext cx="3142770" cy="5013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an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adjective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Google Shape;345;p47">
            <a:extLst>
              <a:ext uri="{FF2B5EF4-FFF2-40B4-BE49-F238E27FC236}">
                <a16:creationId xmlns:a16="http://schemas.microsoft.com/office/drawing/2014/main" id="{5BCA9468-840E-4C42-B3D4-EFEB5864D543}"/>
              </a:ext>
            </a:extLst>
          </p:cNvPr>
          <p:cNvSpPr txBox="1">
            <a:spLocks/>
          </p:cNvSpPr>
          <p:nvPr/>
        </p:nvSpPr>
        <p:spPr>
          <a:xfrm>
            <a:off x="4762818" y="1519510"/>
            <a:ext cx="3489833" cy="47065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before </a:t>
            </a:r>
            <a:r>
              <a:rPr lang="en-US" sz="16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Plural</a:t>
            </a:r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id="{6AB5F2FB-CD1B-4C7C-8266-E49204AB004A}"/>
              </a:ext>
            </a:extLst>
          </p:cNvPr>
          <p:cNvCxnSpPr>
            <a:cxnSpLocks/>
          </p:cNvCxnSpPr>
          <p:nvPr/>
        </p:nvCxnSpPr>
        <p:spPr>
          <a:xfrm>
            <a:off x="3080017" y="2043953"/>
            <a:ext cx="0" cy="3304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7E3F4BF0-3C87-45E0-A059-23E3201FB1B4}"/>
              </a:ext>
            </a:extLst>
          </p:cNvPr>
          <p:cNvCxnSpPr>
            <a:cxnSpLocks/>
          </p:cNvCxnSpPr>
          <p:nvPr/>
        </p:nvCxnSpPr>
        <p:spPr>
          <a:xfrm>
            <a:off x="5462067" y="2028584"/>
            <a:ext cx="0" cy="35346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FBD86B-FF6B-4520-B406-2B24AD383A1A}"/>
              </a:ext>
            </a:extLst>
          </p:cNvPr>
          <p:cNvSpPr txBox="1"/>
          <p:nvPr/>
        </p:nvSpPr>
        <p:spPr>
          <a:xfrm>
            <a:off x="2522282" y="2424106"/>
            <a:ext cx="377862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an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“additional” 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“further.”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82C752B-C6DF-42F8-B8E4-3ACCF8FCB4FD}"/>
              </a:ext>
            </a:extLst>
          </p:cNvPr>
          <p:cNvSpPr txBox="1"/>
          <p:nvPr/>
        </p:nvSpPr>
        <p:spPr>
          <a:xfrm>
            <a:off x="2996772" y="3768812"/>
            <a:ext cx="3792071" cy="923330"/>
          </a:xfrm>
          <a:prstGeom prst="rect">
            <a:avLst/>
          </a:prstGeom>
          <a:solidFill>
            <a:srgbClr val="FFF5CD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 have invited some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people.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I’m sorry , but I have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plans.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He wants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books .</a:t>
            </a:r>
            <a:endParaRPr lang="ar-SA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3" name="رابط كسهم مستقيم 42">
            <a:extLst>
              <a:ext uri="{FF2B5EF4-FFF2-40B4-BE49-F238E27FC236}">
                <a16:creationId xmlns:a16="http://schemas.microsoft.com/office/drawing/2014/main" id="{64ECC739-E68A-4E46-AC4F-F49913268FA2}"/>
              </a:ext>
            </a:extLst>
          </p:cNvPr>
          <p:cNvCxnSpPr>
            <a:cxnSpLocks/>
          </p:cNvCxnSpPr>
          <p:nvPr/>
        </p:nvCxnSpPr>
        <p:spPr>
          <a:xfrm>
            <a:off x="4630910" y="2795707"/>
            <a:ext cx="0" cy="39316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035B035-8F84-4705-8FD1-2659D66A525F}"/>
              </a:ext>
            </a:extLst>
          </p:cNvPr>
          <p:cNvSpPr txBox="1"/>
          <p:nvPr/>
        </p:nvSpPr>
        <p:spPr>
          <a:xfrm>
            <a:off x="3989720" y="3233059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53" name="فقاعة التفكير: على شكل سحابة 52">
            <a:extLst>
              <a:ext uri="{FF2B5EF4-FFF2-40B4-BE49-F238E27FC236}">
                <a16:creationId xmlns:a16="http://schemas.microsoft.com/office/drawing/2014/main" id="{14423242-2906-4E9A-AF8F-ACE887D065C2}"/>
              </a:ext>
            </a:extLst>
          </p:cNvPr>
          <p:cNvSpPr/>
          <p:nvPr/>
        </p:nvSpPr>
        <p:spPr>
          <a:xfrm>
            <a:off x="576302" y="445672"/>
            <a:ext cx="2912249" cy="922085"/>
          </a:xfrm>
          <a:prstGeom prst="cloudCallout">
            <a:avLst>
              <a:gd name="adj1" fmla="val -48344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sz="1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with plural nouns(countable &amp; uncountable)</a:t>
            </a:r>
            <a:endParaRPr lang="ar-SA" sz="1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9" grpId="0" animBg="1"/>
      <p:bldP spid="41" grpId="0" animBg="1"/>
      <p:bldP spid="44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45;p47">
            <a:extLst>
              <a:ext uri="{FF2B5EF4-FFF2-40B4-BE49-F238E27FC236}">
                <a16:creationId xmlns:a16="http://schemas.microsoft.com/office/drawing/2014/main" id="{8391A53F-F37B-4415-B801-DE8CB5C853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6020" y="430306"/>
            <a:ext cx="1559858" cy="54131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0000"/>
                    <a:lumOff val="10000"/>
                  </a:schemeClr>
                </a:solidFill>
                <a:latin typeface="Barlow ExtraBold" panose="00000900000000000000" pitchFamily="2" charset="0"/>
              </a:rPr>
              <a:t>Others</a:t>
            </a:r>
            <a:endParaRPr dirty="0">
              <a:solidFill>
                <a:schemeClr val="bg1">
                  <a:lumMod val="90000"/>
                  <a:lumOff val="10000"/>
                </a:schemeClr>
              </a:solidFill>
              <a:latin typeface="Barlow ExtraBold" panose="00000900000000000000" pitchFamily="2" charset="0"/>
            </a:endParaRPr>
          </a:p>
        </p:txBody>
      </p:sp>
      <p:cxnSp>
        <p:nvCxnSpPr>
          <p:cNvPr id="53" name="رابط كسهم مستقيم 52">
            <a:extLst>
              <a:ext uri="{FF2B5EF4-FFF2-40B4-BE49-F238E27FC236}">
                <a16:creationId xmlns:a16="http://schemas.microsoft.com/office/drawing/2014/main" id="{B11E7A99-3306-4973-9CDA-40A6CC873857}"/>
              </a:ext>
            </a:extLst>
          </p:cNvPr>
          <p:cNvCxnSpPr>
            <a:cxnSpLocks/>
          </p:cNvCxnSpPr>
          <p:nvPr/>
        </p:nvCxnSpPr>
        <p:spPr>
          <a:xfrm>
            <a:off x="4426003" y="991240"/>
            <a:ext cx="0" cy="414938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Google Shape;345;p47">
            <a:extLst>
              <a:ext uri="{FF2B5EF4-FFF2-40B4-BE49-F238E27FC236}">
                <a16:creationId xmlns:a16="http://schemas.microsoft.com/office/drawing/2014/main" id="{63CAB36A-F630-472B-BF4F-716C53FC1650}"/>
              </a:ext>
            </a:extLst>
          </p:cNvPr>
          <p:cNvSpPr txBox="1">
            <a:spLocks/>
          </p:cNvSpPr>
          <p:nvPr/>
        </p:nvSpPr>
        <p:spPr>
          <a:xfrm>
            <a:off x="2950670" y="1442667"/>
            <a:ext cx="3142770" cy="501393"/>
          </a:xfrm>
          <a:prstGeom prst="rect">
            <a:avLst/>
          </a:prstGeom>
          <a:solidFill>
            <a:schemeClr val="tx2"/>
          </a:solidFill>
          <a:ln>
            <a:solidFill>
              <a:srgbClr val="33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28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-US" sz="1600" dirty="0">
                <a:solidFill>
                  <a:srgbClr val="339966"/>
                </a:solidFill>
                <a:latin typeface="Arial Rounded MT Bold" panose="020F0704030504030204" pitchFamily="34" charset="0"/>
              </a:rPr>
              <a:t>can be used as a </a:t>
            </a:r>
            <a:r>
              <a:rPr lang="en-US" sz="1800" b="1" dirty="0">
                <a:solidFill>
                  <a:srgbClr val="339966"/>
                </a:solidFill>
                <a:latin typeface="Arial Rounded MT Bold" panose="020F0704030504030204" pitchFamily="34" charset="0"/>
              </a:rPr>
              <a:t>pronoun</a:t>
            </a:r>
            <a:endParaRPr lang="en-US" sz="1600" b="1" dirty="0">
              <a:solidFill>
                <a:srgbClr val="339966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56" name="رابط كسهم مستقيم 55">
            <a:extLst>
              <a:ext uri="{FF2B5EF4-FFF2-40B4-BE49-F238E27FC236}">
                <a16:creationId xmlns:a16="http://schemas.microsoft.com/office/drawing/2014/main" id="{D8D9F8B3-B0E2-4473-AFF3-D9163E7018F1}"/>
              </a:ext>
            </a:extLst>
          </p:cNvPr>
          <p:cNvCxnSpPr>
            <a:cxnSpLocks/>
          </p:cNvCxnSpPr>
          <p:nvPr/>
        </p:nvCxnSpPr>
        <p:spPr>
          <a:xfrm flipH="1">
            <a:off x="3219610" y="1974796"/>
            <a:ext cx="1121872" cy="422622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رابط كسهم مستقيم 58">
            <a:extLst>
              <a:ext uri="{FF2B5EF4-FFF2-40B4-BE49-F238E27FC236}">
                <a16:creationId xmlns:a16="http://schemas.microsoft.com/office/drawing/2014/main" id="{08F84669-E2DE-4FEF-8265-0D9AB6BDBFEB}"/>
              </a:ext>
            </a:extLst>
          </p:cNvPr>
          <p:cNvCxnSpPr>
            <a:cxnSpLocks/>
          </p:cNvCxnSpPr>
          <p:nvPr/>
        </p:nvCxnSpPr>
        <p:spPr>
          <a:xfrm>
            <a:off x="4341479" y="1990165"/>
            <a:ext cx="1114186" cy="414937"/>
          </a:xfrm>
          <a:prstGeom prst="straightConnector1">
            <a:avLst/>
          </a:prstGeom>
          <a:ln w="38100">
            <a:solidFill>
              <a:srgbClr val="33993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90B2C690-06F2-4F34-9FF7-47CB6252C3F2}"/>
              </a:ext>
            </a:extLst>
          </p:cNvPr>
          <p:cNvSpPr txBox="1"/>
          <p:nvPr/>
        </p:nvSpPr>
        <p:spPr>
          <a:xfrm>
            <a:off x="1607883" y="2462526"/>
            <a:ext cx="24339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It means “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additional”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A6DEC7B1-1637-48ED-AF6D-118D85D5E630}"/>
              </a:ext>
            </a:extLst>
          </p:cNvPr>
          <p:cNvSpPr txBox="1"/>
          <p:nvPr/>
        </p:nvSpPr>
        <p:spPr>
          <a:xfrm>
            <a:off x="4572638" y="2484298"/>
            <a:ext cx="30960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other persons 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</a:t>
            </a:r>
            <a:r>
              <a:rPr lang="en-US" sz="1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things.”</a:t>
            </a:r>
            <a:endParaRPr lang="ar-SA" sz="16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5EEFD401-81F7-4035-A3BD-F3F7ABFC69DC}"/>
              </a:ext>
            </a:extLst>
          </p:cNvPr>
          <p:cNvSpPr txBox="1"/>
          <p:nvPr/>
        </p:nvSpPr>
        <p:spPr>
          <a:xfrm>
            <a:off x="3574783" y="2956433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F4DFE5E4-ED14-4295-9EA9-AEA5A553EC96}"/>
              </a:ext>
            </a:extLst>
          </p:cNvPr>
          <p:cNvSpPr txBox="1"/>
          <p:nvPr/>
        </p:nvSpPr>
        <p:spPr>
          <a:xfrm>
            <a:off x="1598278" y="3645721"/>
            <a:ext cx="612417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699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 don’t like these shoes. Let’s ask for </a:t>
            </a:r>
            <a:r>
              <a:rPr lang="en-US" sz="1600" b="1" dirty="0">
                <a:solidFill>
                  <a:srgbClr val="669900"/>
                </a:solidFill>
              </a:rPr>
              <a:t>others</a:t>
            </a:r>
            <a:r>
              <a:rPr lang="en-US" dirty="0"/>
              <a:t>. </a:t>
            </a:r>
            <a:r>
              <a:rPr lang="en-US" b="1" dirty="0"/>
              <a:t>(others = other shoes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These cars are expensive . </a:t>
            </a:r>
            <a:r>
              <a:rPr lang="en-US" b="1" dirty="0">
                <a:solidFill>
                  <a:srgbClr val="669900"/>
                </a:solidFill>
              </a:rPr>
              <a:t>Others</a:t>
            </a:r>
            <a:r>
              <a:rPr lang="en-US" dirty="0"/>
              <a:t> are cheap. </a:t>
            </a:r>
            <a:r>
              <a:rPr lang="en-US" b="1" dirty="0"/>
              <a:t>( others= other cars)</a:t>
            </a:r>
          </a:p>
        </p:txBody>
      </p:sp>
      <p:cxnSp>
        <p:nvCxnSpPr>
          <p:cNvPr id="78" name="رابط كسهم مستقيم 77">
            <a:extLst>
              <a:ext uri="{FF2B5EF4-FFF2-40B4-BE49-F238E27FC236}">
                <a16:creationId xmlns:a16="http://schemas.microsoft.com/office/drawing/2014/main" id="{FFE6C64C-F622-4D52-9038-A2A6046AE311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4265386" y="3356543"/>
            <a:ext cx="0" cy="262637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فقاعة التفكير: على شكل سحابة 82">
            <a:extLst>
              <a:ext uri="{FF2B5EF4-FFF2-40B4-BE49-F238E27FC236}">
                <a16:creationId xmlns:a16="http://schemas.microsoft.com/office/drawing/2014/main" id="{F583B07D-114E-401E-B01B-148169864C2C}"/>
              </a:ext>
            </a:extLst>
          </p:cNvPr>
          <p:cNvSpPr/>
          <p:nvPr/>
        </p:nvSpPr>
        <p:spPr>
          <a:xfrm>
            <a:off x="1037345" y="499460"/>
            <a:ext cx="2489626" cy="922085"/>
          </a:xfrm>
          <a:prstGeom prst="cloudCallout">
            <a:avLst>
              <a:gd name="adj1" fmla="val -56369"/>
              <a:gd name="adj2" fmla="val 61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Note:</a:t>
            </a:r>
            <a:r>
              <a:rPr lang="en-US" dirty="0"/>
              <a:t> </a:t>
            </a:r>
            <a:r>
              <a:rPr lang="en-US" sz="13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Used instead of ( other+ plural noun)</a:t>
            </a:r>
            <a:endParaRPr lang="ar-SA" sz="1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  <p:bldP spid="66" grpId="0" animBg="1"/>
      <p:bldP spid="70" grpId="0" animBg="1"/>
      <p:bldP spid="72" grpId="0" animBg="1"/>
      <p:bldP spid="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D4DD3BE-7535-46A5-BCA0-AF74BF0877E9}"/>
              </a:ext>
            </a:extLst>
          </p:cNvPr>
          <p:cNvSpPr txBox="1"/>
          <p:nvPr/>
        </p:nvSpPr>
        <p:spPr>
          <a:xfrm>
            <a:off x="1559859" y="733618"/>
            <a:ext cx="6408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AB6AC"/>
                </a:solidFill>
              </a:rPr>
              <a:t>What is the difference between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</a:t>
            </a:r>
            <a:r>
              <a:rPr lang="en-US" sz="2000" b="1" dirty="0">
                <a:solidFill>
                  <a:srgbClr val="7AB6AC"/>
                </a:solidFill>
              </a:rPr>
              <a:t> and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others</a:t>
            </a:r>
            <a:r>
              <a:rPr lang="en-US" sz="2000" b="1" dirty="0">
                <a:solidFill>
                  <a:srgbClr val="7AB6AC"/>
                </a:solidFill>
              </a:rPr>
              <a:t>?</a:t>
            </a:r>
          </a:p>
        </p:txBody>
      </p:sp>
      <p:cxnSp>
        <p:nvCxnSpPr>
          <p:cNvPr id="23" name="Google Shape;428;p52">
            <a:extLst>
              <a:ext uri="{FF2B5EF4-FFF2-40B4-BE49-F238E27FC236}">
                <a16:creationId xmlns:a16="http://schemas.microsoft.com/office/drawing/2014/main" id="{EFBCEB54-19C8-4C6B-84DF-536BECB43CDC}"/>
              </a:ext>
            </a:extLst>
          </p:cNvPr>
          <p:cNvCxnSpPr/>
          <p:nvPr/>
        </p:nvCxnSpPr>
        <p:spPr>
          <a:xfrm>
            <a:off x="3519622" y="1209219"/>
            <a:ext cx="1843500" cy="0"/>
          </a:xfrm>
          <a:prstGeom prst="straightConnector1">
            <a:avLst/>
          </a:prstGeom>
          <a:noFill/>
          <a:ln w="76200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A7B52CC-82E8-4E1C-A0F0-9B3307E6CE1B}"/>
              </a:ext>
            </a:extLst>
          </p:cNvPr>
          <p:cNvSpPr txBox="1"/>
          <p:nvPr/>
        </p:nvSpPr>
        <p:spPr>
          <a:xfrm>
            <a:off x="1728907" y="1586401"/>
            <a:ext cx="527124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followed by a noun or a pronoun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5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is a pronoun and is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followed by a noun.</a:t>
            </a:r>
            <a:endParaRPr lang="ar-SA" sz="1600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8783507-5293-474E-8D2F-91D8953A512D}"/>
              </a:ext>
            </a:extLst>
          </p:cNvPr>
          <p:cNvSpPr txBox="1"/>
          <p:nvPr/>
        </p:nvSpPr>
        <p:spPr>
          <a:xfrm>
            <a:off x="3728463" y="2587599"/>
            <a:ext cx="1381205" cy="400110"/>
          </a:xfrm>
          <a:prstGeom prst="rect">
            <a:avLst/>
          </a:prstGeom>
          <a:solidFill>
            <a:srgbClr val="33996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000" b="1" i="0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</a:rPr>
              <a:t>Examples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7E88CED-A749-4A53-B300-F6E5EF2633AB}"/>
              </a:ext>
            </a:extLst>
          </p:cNvPr>
          <p:cNvSpPr txBox="1"/>
          <p:nvPr/>
        </p:nvSpPr>
        <p:spPr>
          <a:xfrm>
            <a:off x="1475334" y="3238322"/>
            <a:ext cx="7107731" cy="830997"/>
          </a:xfrm>
          <a:prstGeom prst="rect">
            <a:avLst/>
          </a:prstGeom>
          <a:solidFill>
            <a:srgbClr val="0048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These shoes are too small. Do you have any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 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shoes?</a:t>
            </a:r>
          </a:p>
          <a:p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These shoes are too small. Do you have any 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others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 (</a:t>
            </a:r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No</a:t>
            </a: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noun after others)</a:t>
            </a:r>
          </a:p>
          <a:p>
            <a:endParaRPr lang="ar-SA" sz="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8" name="Google Shape;4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7692665" y="2750750"/>
            <a:ext cx="938375" cy="9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50731">
            <a:off x="1298085" y="3756646"/>
            <a:ext cx="938375" cy="9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mazon Rainforest Deforestation Awareness by Slidesgo">
  <a:themeElements>
    <a:clrScheme name="Simple Light">
      <a:dk1>
        <a:srgbClr val="7AB6AC"/>
      </a:dk1>
      <a:lt1>
        <a:srgbClr val="004840"/>
      </a:lt1>
      <a:dk2>
        <a:srgbClr val="AFB672"/>
      </a:dk2>
      <a:lt2>
        <a:srgbClr val="FFEFD3"/>
      </a:lt2>
      <a:accent1>
        <a:srgbClr val="F65E75"/>
      </a:accent1>
      <a:accent2>
        <a:srgbClr val="FFDB4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AB6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568</Words>
  <Application>Microsoft Office PowerPoint</Application>
  <PresentationFormat>عرض على الشاشة (16:9)</PresentationFormat>
  <Paragraphs>97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4" baseType="lpstr">
      <vt:lpstr>Arial Rounded MT Bold</vt:lpstr>
      <vt:lpstr>Oxygen</vt:lpstr>
      <vt:lpstr>Fjalla One</vt:lpstr>
      <vt:lpstr>Barlow ExtraBold</vt:lpstr>
      <vt:lpstr>Roboto Condensed</vt:lpstr>
      <vt:lpstr>PT Sans</vt:lpstr>
      <vt:lpstr>Barlow Semi Condensed SemiBold</vt:lpstr>
      <vt:lpstr>Georgia Pro</vt:lpstr>
      <vt:lpstr>Arial</vt:lpstr>
      <vt:lpstr>Nunito Light</vt:lpstr>
      <vt:lpstr>Wingdings</vt:lpstr>
      <vt:lpstr>Ubuntu</vt:lpstr>
      <vt:lpstr>mazon Rainforest Deforestation Awareness by Slidesgo</vt:lpstr>
      <vt:lpstr>Unit 1 Two is Better than One Grammar</vt:lpstr>
      <vt:lpstr>Lesson Goals</vt:lpstr>
      <vt:lpstr>Book Open</vt:lpstr>
      <vt:lpstr>عرض تقديمي في PowerPoint</vt:lpstr>
      <vt:lpstr>What is the difference between another ,other and others?</vt:lpstr>
      <vt:lpstr>Another</vt:lpstr>
      <vt:lpstr>Other</vt:lpstr>
      <vt:lpstr>Others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Emphatic Do</vt:lpstr>
      <vt:lpstr>Examples</vt:lpstr>
      <vt:lpstr>عرض تقديمي في PowerPoint</vt:lpstr>
      <vt:lpstr>عرض تقديمي في PowerPoint</vt:lpstr>
      <vt:lpstr>عرض تقديمي في PowerPoint</vt:lpstr>
      <vt:lpstr>Great Ideas Can Change the World</vt:lpstr>
      <vt:lpstr>Remember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Two is Better than One Grammar</dc:title>
  <dc:creator>ام الوليد</dc:creator>
  <cp:lastModifiedBy>انتصار بنت العبيدالله</cp:lastModifiedBy>
  <cp:revision>3</cp:revision>
  <dcterms:modified xsi:type="dcterms:W3CDTF">2022-12-04T22:16:09Z</dcterms:modified>
</cp:coreProperties>
</file>