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3" r:id="rId2"/>
    <p:sldId id="297" r:id="rId3"/>
    <p:sldId id="261" r:id="rId4"/>
    <p:sldId id="257" r:id="rId5"/>
    <p:sldId id="292" r:id="rId6"/>
    <p:sldId id="291" r:id="rId7"/>
    <p:sldId id="276" r:id="rId8"/>
    <p:sldId id="277" r:id="rId9"/>
    <p:sldId id="278" r:id="rId10"/>
    <p:sldId id="279" r:id="rId11"/>
    <p:sldId id="306" r:id="rId12"/>
    <p:sldId id="307" r:id="rId13"/>
    <p:sldId id="308" r:id="rId14"/>
    <p:sldId id="309" r:id="rId15"/>
    <p:sldId id="310" r:id="rId16"/>
    <p:sldId id="281" r:id="rId17"/>
    <p:sldId id="280" r:id="rId18"/>
    <p:sldId id="295" r:id="rId19"/>
    <p:sldId id="298" r:id="rId20"/>
    <p:sldId id="311" r:id="rId21"/>
    <p:sldId id="299" r:id="rId22"/>
    <p:sldId id="301" r:id="rId23"/>
  </p:sldIdLst>
  <p:sldSz cx="122047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800000"/>
    <a:srgbClr val="FF00FF"/>
    <a:srgbClr val="9966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771" autoAdjust="0"/>
    <p:restoredTop sz="94660" autoAdjust="0"/>
  </p:normalViewPr>
  <p:slideViewPr>
    <p:cSldViewPr>
      <p:cViewPr>
        <p:scale>
          <a:sx n="81" d="100"/>
          <a:sy n="81" d="100"/>
        </p:scale>
        <p:origin x="-594" y="-36"/>
      </p:cViewPr>
      <p:guideLst>
        <p:guide orient="horz" pos="2160"/>
        <p:guide pos="3844"/>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5354" y="1122363"/>
            <a:ext cx="10373995"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5589" y="3602038"/>
            <a:ext cx="91535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3992" y="365125"/>
            <a:ext cx="2631638"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9076" y="365125"/>
            <a:ext cx="7742357"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2717" y="1709744"/>
            <a:ext cx="10526554"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2717" y="4589469"/>
            <a:ext cx="1052655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pPr/>
              <a:t>8/30/2023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9073"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8629" y="1825625"/>
            <a:ext cx="5186998"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40663" y="365129"/>
            <a:ext cx="10526554"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40664" y="1681163"/>
            <a:ext cx="51631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40664" y="2505075"/>
            <a:ext cx="5163159"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8633" y="1681163"/>
            <a:ext cx="51885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8633" y="2505075"/>
            <a:ext cx="51885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pPr/>
              <a:t>8/30/2023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pPr/>
              <a:t>8/30/2023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pPr/>
              <a:t>8/30/2023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8587" y="987431"/>
            <a:ext cx="617862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40663" y="457200"/>
            <a:ext cx="3936333"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8587" y="987431"/>
            <a:ext cx="617862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40663" y="2057400"/>
            <a:ext cx="39363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pPr/>
              <a:t>8/30/2023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pPr/>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9073" y="365129"/>
            <a:ext cx="10526554"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073" y="1825625"/>
            <a:ext cx="10526554"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9073" y="6356356"/>
            <a:ext cx="2746058"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pPr/>
              <a:t>8/30/2023</a:t>
            </a:fld>
            <a:endParaRPr lang="en-US"/>
          </a:p>
        </p:txBody>
      </p:sp>
      <p:sp>
        <p:nvSpPr>
          <p:cNvPr id="5" name="Footer Placeholder 4"/>
          <p:cNvSpPr>
            <a:spLocks noGrp="1"/>
          </p:cNvSpPr>
          <p:nvPr>
            <p:ph type="ftr" sz="quarter" idx="3"/>
          </p:nvPr>
        </p:nvSpPr>
        <p:spPr>
          <a:xfrm>
            <a:off x="4042807" y="6356356"/>
            <a:ext cx="411908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9569" y="6356356"/>
            <a:ext cx="27460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pPr/>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hyperlink" Target="https://twitter.com/adel_anmas?t=VRFjOCwIDgCT684DxbKbQQ&amp;s=09"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D:\تصميم\خاص شغلي\خلفيات\صور وخلفيات png\pngegg(36).png"/>
          <p:cNvPicPr>
            <a:picLocks noChangeAspect="1" noChangeArrowheads="1"/>
          </p:cNvPicPr>
          <p:nvPr/>
        </p:nvPicPr>
        <p:blipFill>
          <a:blip r:embed="rId2" cstate="print"/>
          <a:srcRect/>
          <a:stretch>
            <a:fillRect/>
          </a:stretch>
        </p:blipFill>
        <p:spPr bwMode="auto">
          <a:xfrm>
            <a:off x="2141910" y="2132856"/>
            <a:ext cx="7156198" cy="3549646"/>
          </a:xfrm>
          <a:prstGeom prst="rect">
            <a:avLst/>
          </a:prstGeom>
          <a:noFill/>
        </p:spPr>
      </p:pic>
      <p:pic>
        <p:nvPicPr>
          <p:cNvPr id="6" name="صورة 5">
            <a:extLst>
              <a:ext uri="{FF2B5EF4-FFF2-40B4-BE49-F238E27FC236}">
                <a16:creationId xmlns="" xmlns:a16="http://schemas.microsoft.com/office/drawing/2014/main" id="{CE575A27-EBBF-49C9-BDE2-04AE2282AF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287" t="3145" r="-7742" b="62460"/>
          <a:stretch>
            <a:fillRect/>
          </a:stretch>
        </p:blipFill>
        <p:spPr bwMode="auto">
          <a:xfrm>
            <a:off x="5173656" y="1142984"/>
            <a:ext cx="607223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مخطط انسيابي: معالجة متعاقبة 4">
            <a:extLst>
              <a:ext uri="{FF2B5EF4-FFF2-40B4-BE49-F238E27FC236}">
                <a16:creationId xmlns="" xmlns:a16="http://schemas.microsoft.com/office/drawing/2014/main" id="{52E8526E-16AE-4297-936A-AA6FA1ED9447}"/>
              </a:ext>
            </a:extLst>
          </p:cNvPr>
          <p:cNvSpPr/>
          <p:nvPr/>
        </p:nvSpPr>
        <p:spPr>
          <a:xfrm>
            <a:off x="5459408" y="1408940"/>
            <a:ext cx="3929090" cy="1091366"/>
          </a:xfrm>
          <a:prstGeom prst="flowChartAlternateProcess">
            <a:avLst/>
          </a:prstGeom>
          <a:no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5400" b="1" dirty="0">
                <a:solidFill>
                  <a:srgbClr val="0000FF"/>
                </a:solidFill>
                <a:effectLst>
                  <a:outerShdw blurRad="38100" dist="38100" dir="2700000" algn="tl">
                    <a:srgbClr val="000000">
                      <a:alpha val="43137"/>
                    </a:srgbClr>
                  </a:outerShdw>
                </a:effectLst>
              </a:rPr>
              <a:t>الوحدة الثانية</a:t>
            </a:r>
          </a:p>
        </p:txBody>
      </p:sp>
      <p:sp>
        <p:nvSpPr>
          <p:cNvPr id="7" name="متوازي أضلاع 6">
            <a:extLst>
              <a:ext uri="{FF2B5EF4-FFF2-40B4-BE49-F238E27FC236}">
                <a16:creationId xmlns="" xmlns:a16="http://schemas.microsoft.com/office/drawing/2014/main" id="{52E8526E-16AE-4297-936A-AA6FA1ED9447}"/>
              </a:ext>
            </a:extLst>
          </p:cNvPr>
          <p:cNvSpPr/>
          <p:nvPr/>
        </p:nvSpPr>
        <p:spPr>
          <a:xfrm>
            <a:off x="2573958" y="3212976"/>
            <a:ext cx="5929354"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EG" sz="4000" b="1" dirty="0">
                <a:ln>
                  <a:solidFill>
                    <a:srgbClr val="C00000"/>
                  </a:solidFill>
                </a:ln>
                <a:solidFill>
                  <a:srgbClr val="FF0000"/>
                </a:solidFill>
              </a:rPr>
              <a:t>الإطار القانوني في المملكة العربية السعودية ومميزاته</a:t>
            </a:r>
          </a:p>
        </p:txBody>
      </p:sp>
      <p:pic>
        <p:nvPicPr>
          <p:cNvPr id="8" name="صورة 7" descr="62b1af9ca1b79.png"/>
          <p:cNvPicPr>
            <a:picLocks noChangeAspect="1"/>
          </p:cNvPicPr>
          <p:nvPr/>
        </p:nvPicPr>
        <p:blipFill>
          <a:blip r:embed="rId4" cstate="print"/>
          <a:stretch>
            <a:fillRect/>
          </a:stretch>
        </p:blipFill>
        <p:spPr>
          <a:xfrm>
            <a:off x="845766" y="764704"/>
            <a:ext cx="1599436" cy="864096"/>
          </a:xfrm>
          <a:prstGeom prst="rect">
            <a:avLst/>
          </a:prstGeom>
        </p:spPr>
      </p:pic>
      <p:sp>
        <p:nvSpPr>
          <p:cNvPr id="9" name="مربع نص 8"/>
          <p:cNvSpPr txBox="1"/>
          <p:nvPr/>
        </p:nvSpPr>
        <p:spPr>
          <a:xfrm>
            <a:off x="3870102" y="5229200"/>
            <a:ext cx="4006225" cy="461665"/>
          </a:xfrm>
          <a:prstGeom prst="rect">
            <a:avLst/>
          </a:prstGeom>
          <a:noFill/>
        </p:spPr>
        <p:txBody>
          <a:bodyPr wrap="none" rtlCol="1">
            <a:spAutoFit/>
          </a:bodyPr>
          <a:lstStyle/>
          <a:p>
            <a:r>
              <a:rPr lang="ar-SA" sz="2400" dirty="0" smtClean="0">
                <a:solidFill>
                  <a:schemeClr val="accent6"/>
                </a:solidFill>
                <a:cs typeface="PT Bold Heading" pitchFamily="2" charset="-78"/>
              </a:rPr>
              <a:t>معلم </a:t>
            </a:r>
            <a:r>
              <a:rPr lang="ar-SA" sz="2400" dirty="0" err="1" smtClean="0">
                <a:solidFill>
                  <a:schemeClr val="accent6"/>
                </a:solidFill>
                <a:cs typeface="PT Bold Heading" pitchFamily="2" charset="-78"/>
              </a:rPr>
              <a:t>المادة </a:t>
            </a:r>
            <a:r>
              <a:rPr lang="ar-SA" sz="2400" dirty="0" smtClean="0">
                <a:solidFill>
                  <a:schemeClr val="accent6"/>
                </a:solidFill>
                <a:cs typeface="PT Bold Heading" pitchFamily="2" charset="-78"/>
              </a:rPr>
              <a:t>: عادل مسفر الشهري </a:t>
            </a:r>
            <a:endParaRPr lang="ar-SA" sz="2400" dirty="0">
              <a:solidFill>
                <a:schemeClr val="accent6"/>
              </a:solidFill>
              <a:cs typeface="PT Bold Heading" pitchFamily="2" charset="-78"/>
            </a:endParaRPr>
          </a:p>
        </p:txBody>
      </p:sp>
      <p:pic>
        <p:nvPicPr>
          <p:cNvPr id="10" name="Picture 2" descr="بعض خدمات تويتر لن تكون مجانية.. قريباً - MnAmerica">
            <a:hlinkClick r:id="rId5"/>
          </p:cNvPr>
          <p:cNvPicPr>
            <a:picLocks noChangeAspect="1" noChangeArrowheads="1"/>
          </p:cNvPicPr>
          <p:nvPr/>
        </p:nvPicPr>
        <p:blipFill>
          <a:blip r:embed="rId6" cstate="print">
            <a:clrChange>
              <a:clrFrom>
                <a:srgbClr val="F7F3F2"/>
              </a:clrFrom>
              <a:clrTo>
                <a:srgbClr val="F7F3F2">
                  <a:alpha val="0"/>
                </a:srgbClr>
              </a:clrTo>
            </a:clrChange>
          </a:blip>
          <a:srcRect/>
          <a:stretch>
            <a:fillRect/>
          </a:stretch>
        </p:blipFill>
        <p:spPr bwMode="auto">
          <a:xfrm>
            <a:off x="5598294" y="5661248"/>
            <a:ext cx="800939" cy="5760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057950" y="1340768"/>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تحدث عن النُظم العامة للقانون السعودي؟</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sp>
        <p:nvSpPr>
          <p:cNvPr id="11" name="مستطيل: زوايا مستديرة 2">
            <a:extLst>
              <a:ext uri="{FF2B5EF4-FFF2-40B4-BE49-F238E27FC236}">
                <a16:creationId xmlns="" xmlns:a16="http://schemas.microsoft.com/office/drawing/2014/main" id="{BCFB44D4-8F26-46B9-A035-9450E50DADB0}"/>
              </a:ext>
            </a:extLst>
          </p:cNvPr>
          <p:cNvSpPr/>
          <p:nvPr/>
        </p:nvSpPr>
        <p:spPr>
          <a:xfrm>
            <a:off x="773758" y="2007428"/>
            <a:ext cx="10467992" cy="422988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600" b="1" dirty="0">
                <a:ln>
                  <a:solidFill>
                    <a:srgbClr val="0000FF"/>
                  </a:solidFill>
                </a:ln>
                <a:solidFill>
                  <a:srgbClr val="0000FF"/>
                </a:solidFill>
              </a:rPr>
              <a:t>النُظم العامة للقانون السعودي تشمل: القواعد والمبادئ المنظمة للعلاقات والمعاملات وحياة الأشخاص في المجتمع بشكل عام، وتلامس مصالحهم الأساسية في كافة المجالات، وتبيّن أهم المزايا التي يتمتع بها القانون السعودي</a:t>
            </a:r>
          </a:p>
          <a:p>
            <a:pPr algn="r" rtl="1"/>
            <a:r>
              <a:rPr lang="ar-EG" sz="3600" b="1" dirty="0">
                <a:ln>
                  <a:solidFill>
                    <a:schemeClr val="tx1"/>
                  </a:solidFill>
                </a:ln>
              </a:rPr>
              <a:t>1- النظام القضائي:</a:t>
            </a:r>
            <a:endParaRPr lang="en-US" sz="3600" dirty="0">
              <a:ln>
                <a:solidFill>
                  <a:srgbClr val="C00000"/>
                </a:solidFill>
              </a:ln>
            </a:endParaRPr>
          </a:p>
          <a:p>
            <a:pPr algn="r" rtl="1"/>
            <a:r>
              <a:rPr lang="ar-EG" sz="3600" b="1" dirty="0">
                <a:ln>
                  <a:solidFill>
                    <a:srgbClr val="0000FF"/>
                  </a:solidFill>
                </a:ln>
                <a:solidFill>
                  <a:srgbClr val="0000FF"/>
                </a:solidFill>
              </a:rPr>
              <a:t>القضاء سُلطة مستقلة، فالقاضي له السلطة التقديرية في القضاء؛ ولا سلطان على القضاة في قضائهم لغير سلطان الشريعة الإسامية.</a:t>
            </a: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4206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20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2">
            <a:extLst>
              <a:ext uri="{FF2B5EF4-FFF2-40B4-BE49-F238E27FC236}">
                <a16:creationId xmlns="" xmlns:a16="http://schemas.microsoft.com/office/drawing/2014/main" id="{E26274BA-AF7F-4D3D-8082-4CA7A3D1E99C}"/>
              </a:ext>
            </a:extLst>
          </p:cNvPr>
          <p:cNvSpPr/>
          <p:nvPr/>
        </p:nvSpPr>
        <p:spPr>
          <a:xfrm>
            <a:off x="982102" y="908720"/>
            <a:ext cx="10088800" cy="538268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2800" b="1" dirty="0">
                <a:ln>
                  <a:solidFill>
                    <a:schemeClr val="tx1"/>
                  </a:solidFill>
                </a:ln>
              </a:rPr>
              <a:t>2- النظام الاقتصادي: </a:t>
            </a:r>
            <a:r>
              <a:rPr lang="ar-EG" sz="2800" b="1" dirty="0">
                <a:ln>
                  <a:solidFill>
                    <a:srgbClr val="0000FF"/>
                  </a:solidFill>
                </a:ln>
                <a:solidFill>
                  <a:srgbClr val="0000FF"/>
                </a:solidFill>
              </a:rPr>
              <a:t>الدولة تملك جميع الثروات التي أودعها الله في باطن الأرض، أو في ظاهرها، أو في المياه الإقليمية أو في النطاق البري والبحري الذي يمتد إليه اختصاص الدولة، وجميع موارد تلك الثروات. وتبيّن الأنظمة كيفية استغلال وحماية وتنمية هذه الثروات لما يحقق مصالح الدولة</a:t>
            </a:r>
          </a:p>
          <a:p>
            <a:pPr algn="r" rtl="1">
              <a:defRPr/>
            </a:pPr>
            <a:r>
              <a:rPr lang="ar-EG" sz="2800" b="1" dirty="0">
                <a:ln>
                  <a:solidFill>
                    <a:schemeClr val="tx1"/>
                  </a:solidFill>
                </a:ln>
              </a:rPr>
              <a:t>3- النظام التعليمي: </a:t>
            </a:r>
            <a:r>
              <a:rPr lang="ar-EG" sz="2800" b="1" dirty="0">
                <a:ln>
                  <a:solidFill>
                    <a:srgbClr val="0000FF"/>
                  </a:solidFill>
                </a:ln>
                <a:solidFill>
                  <a:srgbClr val="0000FF"/>
                </a:solidFill>
              </a:rPr>
              <a:t>التعليم في المملكة يهدف إلى غرس العقيدة الإسامية في نفوس النشء، وإكسابهم المعارف والمهارات، وتهيئتهم ليكونوا أعضاء نافعين في بناء مجتمعهم، محبين لوطنهم، معتزين بتاريخه</a:t>
            </a:r>
          </a:p>
          <a:p>
            <a:pPr lvl="0" algn="r" rtl="1">
              <a:defRPr/>
            </a:pPr>
            <a:r>
              <a:rPr lang="ar-EG" sz="2800" b="1" dirty="0">
                <a:ln>
                  <a:solidFill>
                    <a:schemeClr val="tx1"/>
                  </a:solidFill>
                </a:ln>
              </a:rPr>
              <a:t>4- النظام الصحي والبيئي: </a:t>
            </a:r>
            <a:r>
              <a:rPr lang="ar-EG" sz="2800" b="1" dirty="0">
                <a:ln>
                  <a:solidFill>
                    <a:srgbClr val="0000FF"/>
                  </a:solidFill>
                </a:ln>
                <a:solidFill>
                  <a:srgbClr val="0000FF"/>
                </a:solidFill>
              </a:rPr>
              <a:t>تعنى الدولة بالصحة العامة وتسعى للمحافظة عليها، وتوفر الرعاية الصحية لكل مواطن، وتعمل على المحافظة على</a:t>
            </a:r>
          </a:p>
          <a:p>
            <a:pPr lvl="0" algn="r" rtl="1">
              <a:defRPr/>
            </a:pPr>
            <a:r>
              <a:rPr lang="ar-EG" sz="2800" b="1" dirty="0">
                <a:ln>
                  <a:solidFill>
                    <a:srgbClr val="0000FF"/>
                  </a:solidFill>
                </a:ln>
                <a:solidFill>
                  <a:srgbClr val="0000FF"/>
                </a:solidFill>
              </a:rPr>
              <a:t>البيئة وحمايتها وتطويرها ومنع تلوثها.</a:t>
            </a:r>
            <a:endParaRPr lang="en-US" sz="2800" dirty="0">
              <a:ln>
                <a:solidFill>
                  <a:srgbClr val="C00000"/>
                </a:solidFill>
              </a:ln>
            </a:endParaRPr>
          </a:p>
          <a:p>
            <a:pPr lvl="0" algn="r" rtl="1">
              <a:defRPr/>
            </a:pPr>
            <a:endParaRPr lang="ar-EG" sz="2800" b="1" dirty="0">
              <a:ln>
                <a:solidFill>
                  <a:srgbClr val="0000FF"/>
                </a:solidFill>
              </a:ln>
              <a:solidFill>
                <a:srgbClr val="0000FF"/>
              </a:solidFill>
            </a:endParaRPr>
          </a:p>
        </p:txBody>
      </p:sp>
    </p:spTree>
    <p:extLst>
      <p:ext uri="{BB962C8B-B14F-4D97-AF65-F5344CB8AC3E}">
        <p14:creationId xmlns:p14="http://schemas.microsoft.com/office/powerpoint/2010/main" val="191478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2">
            <a:extLst>
              <a:ext uri="{FF2B5EF4-FFF2-40B4-BE49-F238E27FC236}">
                <a16:creationId xmlns="" xmlns:a16="http://schemas.microsoft.com/office/drawing/2014/main" id="{E26274BA-AF7F-4D3D-8082-4CA7A3D1E99C}"/>
              </a:ext>
            </a:extLst>
          </p:cNvPr>
          <p:cNvSpPr/>
          <p:nvPr/>
        </p:nvSpPr>
        <p:spPr>
          <a:xfrm>
            <a:off x="982102" y="908720"/>
            <a:ext cx="10088800" cy="538268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r" rtl="1">
              <a:defRPr/>
            </a:pPr>
            <a:r>
              <a:rPr lang="ar-EG" sz="2400" b="1" dirty="0">
                <a:ln>
                  <a:solidFill>
                    <a:schemeClr val="tx1"/>
                  </a:solidFill>
                </a:ln>
              </a:rPr>
              <a:t>5- النظام المجتمعي:</a:t>
            </a:r>
            <a:r>
              <a:rPr lang="ar-EG" sz="2800" b="1" dirty="0">
                <a:ln>
                  <a:solidFill>
                    <a:sysClr val="windowText" lastClr="000000"/>
                  </a:solidFill>
                </a:ln>
                <a:solidFill>
                  <a:sysClr val="windowText" lastClr="000000"/>
                </a:solidFill>
              </a:rPr>
              <a:t>جهود المملكة العربية السعودية المتعلقة بالنظام المجتمعي عظيمة، ومن جهود هذه الدولة المباركة ما يلي:</a:t>
            </a:r>
          </a:p>
          <a:p>
            <a:pPr lvl="0" algn="r" rtl="1">
              <a:defRPr/>
            </a:pPr>
            <a:r>
              <a:rPr lang="ar-EG" sz="2400" b="1" dirty="0">
                <a:ln>
                  <a:solidFill>
                    <a:srgbClr val="0000FF"/>
                  </a:solidFill>
                </a:ln>
                <a:solidFill>
                  <a:srgbClr val="0000FF"/>
                </a:solidFill>
              </a:rPr>
              <a:t>1- تحمي الدولة عقيدة الإسلام، وتطبق شريعته.</a:t>
            </a:r>
          </a:p>
          <a:p>
            <a:pPr lvl="0" algn="r" rtl="1">
              <a:defRPr/>
            </a:pPr>
            <a:r>
              <a:rPr lang="ar-EG" sz="2400" b="1" dirty="0">
                <a:ln>
                  <a:solidFill>
                    <a:srgbClr val="0000FF"/>
                  </a:solidFill>
                </a:ln>
                <a:solidFill>
                  <a:srgbClr val="0000FF"/>
                </a:solidFill>
              </a:rPr>
              <a:t>2- تقوم الدولة بإعمار الحرمين الشريفين وخدمتهما.</a:t>
            </a:r>
          </a:p>
          <a:p>
            <a:pPr lvl="0" algn="r" rtl="1">
              <a:defRPr/>
            </a:pPr>
            <a:r>
              <a:rPr lang="ar-EG" sz="2400" b="1" dirty="0">
                <a:ln>
                  <a:solidFill>
                    <a:srgbClr val="0000FF"/>
                  </a:solidFill>
                </a:ln>
                <a:solidFill>
                  <a:srgbClr val="0000FF"/>
                </a:solidFill>
              </a:rPr>
              <a:t>3- تحرص الدولة على تحقيق آمال الأمة العربية والإسلامية في التضامن وتوحيد الكلمة، وتقوية علاقاتها بالدول الصديقة. </a:t>
            </a:r>
          </a:p>
          <a:p>
            <a:pPr lvl="0" algn="r" rtl="1">
              <a:defRPr/>
            </a:pPr>
            <a:r>
              <a:rPr lang="ar-EG" sz="2400" b="1" dirty="0">
                <a:ln>
                  <a:solidFill>
                    <a:srgbClr val="0000FF"/>
                  </a:solidFill>
                </a:ln>
                <a:solidFill>
                  <a:srgbClr val="0000FF"/>
                </a:solidFill>
              </a:rPr>
              <a:t>5- تدعم الدولة نظام الضمان الاجتماعي، وتشجع المؤسسات والأفراد على الإسهام في الأعمال الخيرية.</a:t>
            </a:r>
          </a:p>
          <a:p>
            <a:pPr lvl="0" algn="r" rtl="1">
              <a:defRPr/>
            </a:pPr>
            <a:r>
              <a:rPr lang="ar-EG" sz="2400" b="1" dirty="0">
                <a:ln>
                  <a:solidFill>
                    <a:srgbClr val="0000FF"/>
                  </a:solidFill>
                </a:ln>
                <a:solidFill>
                  <a:srgbClr val="0000FF"/>
                </a:solidFill>
              </a:rPr>
              <a:t>6- تيسر الدولة مجالات العمل لكل قادر عليه، وتسن الأنظمة التي تحمي العامل وصاحب العمل.</a:t>
            </a:r>
          </a:p>
          <a:p>
            <a:pPr algn="r"/>
            <a:r>
              <a:rPr lang="ar-EG" sz="2400" b="1" dirty="0">
                <a:ln>
                  <a:solidFill>
                    <a:schemeClr val="tx1"/>
                  </a:solidFill>
                </a:ln>
              </a:rPr>
              <a:t>6- النظام الدفاعي: </a:t>
            </a:r>
            <a:r>
              <a:rPr lang="ar-EG" sz="2400" b="1" dirty="0">
                <a:ln>
                  <a:solidFill>
                    <a:srgbClr val="0000FF"/>
                  </a:solidFill>
                </a:ln>
                <a:solidFill>
                  <a:srgbClr val="0000FF"/>
                </a:solidFill>
              </a:rPr>
              <a:t>أنشأت المملكة العربية السعودية القوات المسلحة وطورتها من أجل الدفاع عن العقيدة الإسلامية، والحرمين الشريفين، والمجتمع، والوطن. ويجب على المواطن - وفقًا لأنظمة الخدمة العسكرية في المملكة - الدفاع عن العقيدة الإسلامية والمجتمع والوطن.</a:t>
            </a:r>
          </a:p>
          <a:p>
            <a:pPr algn="r"/>
            <a:endParaRPr lang="en-US" sz="2400" dirty="0">
              <a:ln>
                <a:solidFill>
                  <a:srgbClr val="C00000"/>
                </a:solidFill>
              </a:ln>
            </a:endParaRPr>
          </a:p>
        </p:txBody>
      </p:sp>
    </p:spTree>
    <p:extLst>
      <p:ext uri="{BB962C8B-B14F-4D97-AF65-F5344CB8AC3E}">
        <p14:creationId xmlns:p14="http://schemas.microsoft.com/office/powerpoint/2010/main" val="328033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2">
            <a:extLst>
              <a:ext uri="{FF2B5EF4-FFF2-40B4-BE49-F238E27FC236}">
                <a16:creationId xmlns="" xmlns:a16="http://schemas.microsoft.com/office/drawing/2014/main" id="{E26274BA-AF7F-4D3D-8082-4CA7A3D1E99C}"/>
              </a:ext>
            </a:extLst>
          </p:cNvPr>
          <p:cNvSpPr/>
          <p:nvPr/>
        </p:nvSpPr>
        <p:spPr>
          <a:xfrm>
            <a:off x="982102" y="908720"/>
            <a:ext cx="10088800" cy="538268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ctr" rtl="1"/>
            <a:r>
              <a:rPr lang="ar-EG" sz="2800" b="1" dirty="0">
                <a:ln>
                  <a:solidFill>
                    <a:schemeClr val="tx1"/>
                  </a:solidFill>
                </a:ln>
              </a:rPr>
              <a:t>7- النظام الأمني: </a:t>
            </a:r>
            <a:r>
              <a:rPr lang="ar-EG" sz="2800" b="1" dirty="0">
                <a:ln>
                  <a:solidFill>
                    <a:sysClr val="windowText" lastClr="000000"/>
                  </a:solidFill>
                </a:ln>
                <a:solidFill>
                  <a:sysClr val="windowText" lastClr="000000"/>
                </a:solidFill>
              </a:rPr>
              <a:t>توفر الدولة الحماية والأمن لجميع مواطنيها والمقيمين على أرضها، وتحفظ حقوقهم المتعلقة بما يلي:</a:t>
            </a:r>
          </a:p>
          <a:p>
            <a:pPr lvl="0" algn="r" rtl="1">
              <a:defRPr/>
            </a:pPr>
            <a:r>
              <a:rPr lang="ar-EG" sz="2800" b="1" dirty="0">
                <a:ln>
                  <a:solidFill>
                    <a:srgbClr val="0000FF"/>
                  </a:solidFill>
                </a:ln>
                <a:solidFill>
                  <a:srgbClr val="0000FF"/>
                </a:solidFill>
              </a:rPr>
              <a:t>1- التصرفات، فلا يجوز التوقيف أو الحبس إلا بموجب الأنظمة والأحكام القضائية.</a:t>
            </a:r>
          </a:p>
          <a:p>
            <a:pPr lvl="0" algn="r" rtl="1">
              <a:defRPr/>
            </a:pPr>
            <a:r>
              <a:rPr lang="ar-EG" sz="2800" b="1" dirty="0">
                <a:ln>
                  <a:solidFill>
                    <a:srgbClr val="0000FF"/>
                  </a:solidFill>
                </a:ln>
                <a:solidFill>
                  <a:srgbClr val="0000FF"/>
                </a:solidFill>
              </a:rPr>
              <a:t>2- المساكن، إذ إن للمساكن حرمتها، فلا يجوز دخولها بغير إذن صاحبها، ولا تفتيشها، إلا في الحالات التي تبينها الأنظمة.</a:t>
            </a:r>
          </a:p>
          <a:p>
            <a:pPr lvl="0" algn="r" rtl="1">
              <a:defRPr/>
            </a:pPr>
            <a:r>
              <a:rPr lang="ar-EG" sz="2800" b="1" dirty="0">
                <a:ln>
                  <a:solidFill>
                    <a:srgbClr val="0000FF"/>
                  </a:solidFill>
                </a:ln>
                <a:solidFill>
                  <a:srgbClr val="0000FF"/>
                </a:solidFill>
              </a:rPr>
              <a:t>3- الملكية الخاصة، حيث لها حرمتها، فلا ينزع من أحد ملكه إلا للمصلحة العامة على أن يعوض المالك تعويضا عادلًا.</a:t>
            </a:r>
          </a:p>
          <a:p>
            <a:pPr lvl="0" algn="r" rtl="1">
              <a:defRPr/>
            </a:pPr>
            <a:r>
              <a:rPr lang="ar-EG" sz="2800" b="1" dirty="0">
                <a:ln>
                  <a:solidFill>
                    <a:srgbClr val="0000FF"/>
                  </a:solidFill>
                </a:ln>
                <a:solidFill>
                  <a:srgbClr val="0000FF"/>
                </a:solidFill>
              </a:rPr>
              <a:t>4- الأموال، حيث تحظر المصادرة العامة للأموال، فلا تكون عقوبة المصادرة الخاصة إلا بحكم قضائي.</a:t>
            </a:r>
          </a:p>
          <a:p>
            <a:pPr algn="ctr"/>
            <a:r>
              <a:rPr lang="ar-EG" sz="2800" b="1" dirty="0">
                <a:ln>
                  <a:solidFill>
                    <a:srgbClr val="0000FF"/>
                  </a:solidFill>
                </a:ln>
                <a:solidFill>
                  <a:srgbClr val="0000FF"/>
                </a:solidFill>
              </a:rPr>
              <a:t>5- المسؤولية الجنائية، حيث تحمي القوانين حرية الإنسان بجعل العقوبة شخصية، فلا جريمة ولا عقوبة إلا بناء على نص شرعي، أو نص نظامي، ولا عقاب إلا على الأعمال التي تحدث بعد العمل بالقاعدة القانونية.</a:t>
            </a:r>
          </a:p>
        </p:txBody>
      </p:sp>
    </p:spTree>
    <p:extLst>
      <p:ext uri="{BB962C8B-B14F-4D97-AF65-F5344CB8AC3E}">
        <p14:creationId xmlns:p14="http://schemas.microsoft.com/office/powerpoint/2010/main" val="419338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زوايا مستديرة 2">
            <a:extLst>
              <a:ext uri="{FF2B5EF4-FFF2-40B4-BE49-F238E27FC236}">
                <a16:creationId xmlns="" xmlns:a16="http://schemas.microsoft.com/office/drawing/2014/main" id="{E26274BA-AF7F-4D3D-8082-4CA7A3D1E99C}"/>
              </a:ext>
            </a:extLst>
          </p:cNvPr>
          <p:cNvSpPr/>
          <p:nvPr/>
        </p:nvSpPr>
        <p:spPr>
          <a:xfrm>
            <a:off x="1057950" y="1781775"/>
            <a:ext cx="10088800" cy="329445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lang="ar-EG" sz="3600" b="1" dirty="0">
                <a:ln>
                  <a:solidFill>
                    <a:schemeClr val="tx1"/>
                  </a:solidFill>
                </a:ln>
              </a:rPr>
              <a:t>8- نظام المجلس المفتوح :</a:t>
            </a:r>
          </a:p>
          <a:p>
            <a:pPr algn="ctr"/>
            <a:r>
              <a:rPr lang="ar-EG" sz="3600" b="1" dirty="0">
                <a:ln>
                  <a:solidFill>
                    <a:srgbClr val="0000FF"/>
                  </a:solidFill>
                </a:ln>
                <a:solidFill>
                  <a:srgbClr val="0000FF"/>
                </a:solidFill>
              </a:rPr>
              <a:t>مجلس الملك ومجلس ولي العهد مفتوحان لكل مواطن، ولكل من له شكوى أو مظلمة، ومن حق كل فرد مخاطبة السلطات العامة فيما يعرض له من الشؤون</a:t>
            </a:r>
          </a:p>
          <a:p>
            <a:pPr algn="ctr"/>
            <a:endParaRPr lang="en-US" sz="3600" dirty="0">
              <a:ln>
                <a:solidFill>
                  <a:srgbClr val="C00000"/>
                </a:solidFill>
              </a:ln>
            </a:endParaRPr>
          </a:p>
        </p:txBody>
      </p:sp>
      <p:pic>
        <p:nvPicPr>
          <p:cNvPr id="3" name="صورة 2" descr="62b1af9ca1b79.png"/>
          <p:cNvPicPr>
            <a:picLocks noChangeAspect="1"/>
          </p:cNvPicPr>
          <p:nvPr/>
        </p:nvPicPr>
        <p:blipFill>
          <a:blip r:embed="rId2"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86286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88888" y="1821645"/>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الفرق بين مصطلح القانون ومصطلح النظام؟</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pic>
        <p:nvPicPr>
          <p:cNvPr id="4" name="صورة 3" descr="62b1af9ca1b79.png"/>
          <p:cNvPicPr>
            <a:picLocks noChangeAspect="1"/>
          </p:cNvPicPr>
          <p:nvPr/>
        </p:nvPicPr>
        <p:blipFill>
          <a:blip r:embed="rId2"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773758" y="1820092"/>
            <a:ext cx="10467992" cy="405718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200" b="1" dirty="0">
                <a:ln>
                  <a:solidFill>
                    <a:srgbClr val="0000FF"/>
                  </a:solidFill>
                </a:ln>
                <a:solidFill>
                  <a:srgbClr val="0000FF"/>
                </a:solidFill>
              </a:rPr>
              <a:t>الإجابة على التساؤل تتلخص في عدة أوجه:</a:t>
            </a:r>
          </a:p>
          <a:p>
            <a:pPr lvl="0" algn="ctr" rtl="1">
              <a:defRPr/>
            </a:pPr>
            <a:r>
              <a:rPr lang="ar-EG" sz="3200" b="1" dirty="0">
                <a:ln>
                  <a:solidFill>
                    <a:srgbClr val="0000FF"/>
                  </a:solidFill>
                </a:ln>
                <a:solidFill>
                  <a:srgbClr val="0000FF"/>
                </a:solidFill>
              </a:rPr>
              <a:t>1- </a:t>
            </a:r>
            <a:r>
              <a:rPr lang="ar-EG" sz="3200" b="1" dirty="0">
                <a:solidFill>
                  <a:schemeClr val="tx1"/>
                </a:solidFill>
              </a:rPr>
              <a:t>مصطلح القانون ليس عربيًّا؛ قيل إنها كلمة (فارسية أو رومية أو يونانية)، وجرى تعريب هذه الكلمة للعربية بمعنى: "مقياس</a:t>
            </a:r>
          </a:p>
          <a:p>
            <a:pPr lvl="0" algn="ctr" rtl="1">
              <a:defRPr/>
            </a:pPr>
            <a:r>
              <a:rPr lang="ar-EG" sz="3200" b="1" dirty="0">
                <a:solidFill>
                  <a:schemeClr val="tx1"/>
                </a:solidFill>
              </a:rPr>
              <a:t>كل شيء" أو "العصى المستقيمة". فمصطلح النظام هو مرادف لمصطلح القانون لغويًّا، ولكن من حيث الأصل فمصطلح (النظام)</a:t>
            </a:r>
          </a:p>
          <a:p>
            <a:pPr lvl="0" algn="ctr" rtl="1">
              <a:defRPr/>
            </a:pPr>
            <a:r>
              <a:rPr lang="ar-EG" sz="3200" b="1" dirty="0">
                <a:solidFill>
                  <a:schemeClr val="tx1"/>
                </a:solidFill>
              </a:rPr>
              <a:t>هو المصطلح العربي.</a:t>
            </a:r>
          </a:p>
          <a:p>
            <a:pPr algn="ctr" rtl="1">
              <a:defRPr/>
            </a:pPr>
            <a:r>
              <a:rPr lang="ar-EG" sz="3200" b="1" dirty="0">
                <a:solidFill>
                  <a:schemeClr val="tx1"/>
                </a:solidFill>
              </a:rPr>
              <a:t>2- مصطلح القانون -حاليًّا- يدل عى القواعد الإلزامية التي تفرضها الدولة بشكل عام، ولا مشاحة في الاصطلاح بين المفهومين.</a:t>
            </a:r>
            <a:endParaRPr lang="ar-EG" sz="3200" b="1" dirty="0">
              <a:ln>
                <a:solidFill>
                  <a:srgbClr val="0000FF"/>
                </a:solidFill>
              </a:ln>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3225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773758" y="2276872"/>
            <a:ext cx="10467992" cy="3866772"/>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2400" b="1" dirty="0">
                <a:ln>
                  <a:solidFill>
                    <a:srgbClr val="0000FF"/>
                  </a:solidFill>
                </a:ln>
                <a:solidFill>
                  <a:srgbClr val="0000FF"/>
                </a:solidFill>
              </a:rPr>
              <a:t>3- </a:t>
            </a:r>
            <a:r>
              <a:rPr lang="ar-EG" sz="2400" b="1" dirty="0">
                <a:solidFill>
                  <a:schemeClr val="tx1"/>
                </a:solidFill>
              </a:rPr>
              <a:t>إذا كان الحديث عن العلم أو المجال في ذاته فنقول: (علم القانون) وليس (علم النظام) لوضوح المعنى، والاتساق مع المصطلح لدى المدارس القانونية في أنحاء العالم</a:t>
            </a:r>
          </a:p>
          <a:p>
            <a:pPr algn="r" rtl="1"/>
            <a:r>
              <a:rPr lang="ar-EG" sz="2400" b="1" dirty="0">
                <a:ln>
                  <a:solidFill>
                    <a:srgbClr val="0000FF"/>
                  </a:solidFill>
                </a:ln>
                <a:solidFill>
                  <a:srgbClr val="0000FF"/>
                </a:solidFill>
              </a:rPr>
              <a:t>4- </a:t>
            </a:r>
            <a:r>
              <a:rPr lang="ar-EG" sz="2400" b="1" dirty="0">
                <a:solidFill>
                  <a:schemeClr val="tx1"/>
                </a:solidFill>
              </a:rPr>
              <a:t>المملكة العربية السعودية صادقت على الكثير من القوانين العربية باسم " القانون" مثل: القانون (النظام) الموحد للتعدين لدول مجلس التعاون ( 1435 هـ).</a:t>
            </a:r>
          </a:p>
          <a:p>
            <a:pPr lvl="0" algn="ctr" rtl="1">
              <a:defRPr/>
            </a:pPr>
            <a:r>
              <a:rPr lang="ar-EG" sz="2400" b="1" dirty="0">
                <a:ln>
                  <a:solidFill>
                    <a:srgbClr val="0000FF"/>
                  </a:solidFill>
                </a:ln>
                <a:solidFill>
                  <a:srgbClr val="0000FF"/>
                </a:solidFill>
              </a:rPr>
              <a:t>5- </a:t>
            </a:r>
            <a:r>
              <a:rPr lang="ar-EG" sz="2400" b="1" dirty="0">
                <a:solidFill>
                  <a:schemeClr val="tx1"/>
                </a:solidFill>
              </a:rPr>
              <a:t>بعض علماء المسلمين استخدم مصطلح القانون ومنهم: أبو حامد الغزالي في كتابه "المستصفى"، كما ألّف ابن جزي</a:t>
            </a:r>
          </a:p>
          <a:p>
            <a:pPr lvl="0" algn="ctr" rtl="1">
              <a:defRPr/>
            </a:pPr>
            <a:r>
              <a:rPr lang="ar-EG" sz="2400" b="1" dirty="0">
                <a:solidFill>
                  <a:schemeClr val="tx1"/>
                </a:solidFill>
              </a:rPr>
              <a:t>الغرناطي كتاباً في الفقه المالكي سمّاه "القوانين الفقهية"، وألّف ابن سينا كتابًا في الطب سمّاه " القانون في الطب". </a:t>
            </a:r>
            <a:endParaRPr lang="ar-EG" sz="2400" b="1" dirty="0">
              <a:ln>
                <a:solidFill>
                  <a:srgbClr val="0000FF"/>
                </a:solidFill>
              </a:ln>
              <a:solidFill>
                <a:srgbClr val="0000FF"/>
              </a:solidFill>
            </a:endParaRP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92804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20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88888" y="1821645"/>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بالرجوع إلى مصادر المعرفة الرقمية، اذكر مكونات القضاء في المملكة العربية السعودية، مبينا اختصاص كل مكون؟</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pic>
        <p:nvPicPr>
          <p:cNvPr id="4" name="صورة 3" descr="62b1af9ca1b79.png"/>
          <p:cNvPicPr>
            <a:picLocks noChangeAspect="1"/>
          </p:cNvPicPr>
          <p:nvPr/>
        </p:nvPicPr>
        <p:blipFill>
          <a:blip r:embed="rId2"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95522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تصميم\خاص شغلي\خلفيات\صور وخلفيات png\PPT-Border-PNG.png"/>
          <p:cNvPicPr>
            <a:picLocks noChangeAspect="1" noChangeArrowheads="1"/>
          </p:cNvPicPr>
          <p:nvPr/>
        </p:nvPicPr>
        <p:blipFill>
          <a:blip r:embed="rId2" cstate="print"/>
          <a:srcRect/>
          <a:stretch>
            <a:fillRect/>
          </a:stretch>
        </p:blipFill>
        <p:spPr bwMode="auto">
          <a:xfrm>
            <a:off x="0" y="0"/>
            <a:ext cx="12204700" cy="6858000"/>
          </a:xfrm>
          <a:prstGeom prst="rect">
            <a:avLst/>
          </a:prstGeom>
          <a:noFill/>
        </p:spPr>
      </p:pic>
      <p:sp>
        <p:nvSpPr>
          <p:cNvPr id="4" name="مستطيل 3">
            <a:extLst>
              <a:ext uri="{FF2B5EF4-FFF2-40B4-BE49-F238E27FC236}">
                <a16:creationId xmlns="" xmlns:a16="http://schemas.microsoft.com/office/drawing/2014/main" id="{69C86254-3A2B-4B8D-B032-DC3D388DB730}"/>
              </a:ext>
            </a:extLst>
          </p:cNvPr>
          <p:cNvSpPr/>
          <p:nvPr/>
        </p:nvSpPr>
        <p:spPr>
          <a:xfrm>
            <a:off x="1005718" y="1107264"/>
            <a:ext cx="10193263" cy="49140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أهداف الوحدة:</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2800" b="1" i="0" u="none" strike="noStrike" kern="1200" cap="none" spc="0" normalizeH="0" baseline="0" noProof="0" dirty="0">
                <a:ln>
                  <a:noFill/>
                </a:ln>
                <a:solidFill>
                  <a:srgbClr val="C00000"/>
                </a:solidFill>
                <a:effectLst/>
                <a:uLnTx/>
                <a:uFillTx/>
                <a:latin typeface="Calibri"/>
                <a:ea typeface="+mn-ea"/>
                <a:cs typeface="Arial" panose="020B0604020202020204" pitchFamily="34" charset="0"/>
              </a:rPr>
              <a:t>يتوقع من المتعلم بعد دراسة الوحدة أن يكون قادرا على:</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a:ln>
                  <a:solidFill>
                    <a:srgbClr val="0070C0"/>
                  </a:solidFill>
                </a:ln>
                <a:solidFill>
                  <a:prstClr val="black"/>
                </a:solidFill>
                <a:effectLst/>
                <a:uLnTx/>
                <a:uFillTx/>
                <a:latin typeface="Calibri"/>
                <a:ea typeface="+mn-ea"/>
                <a:cs typeface="Arial" panose="020B0604020202020204" pitchFamily="34" charset="0"/>
              </a:rPr>
              <a:t>استيعاب </a:t>
            </a: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الهيكل التنظيمي في المملكة العربية السعودية.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فهم النُظم العامة للقانون السعودي.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التمييز بين مصطلح القانون ومصطلح النظام.</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 بيان عدم مخالفة القواعد القانونية لأحكام الشريعة الإسلامية.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التمييز بين القضاء العام والقضاء الإداري. </a:t>
            </a:r>
          </a:p>
          <a:p>
            <a:pPr marL="0" marR="0" lvl="0" indent="0" algn="r" defTabSz="914400" rtl="1" eaLnBrk="1" fontAlgn="auto" latinLnBrk="0" hangingPunct="1">
              <a:lnSpc>
                <a:spcPct val="100000"/>
              </a:lnSpc>
              <a:spcBef>
                <a:spcPts val="0"/>
              </a:spcBef>
              <a:spcAft>
                <a:spcPts val="0"/>
              </a:spcAft>
              <a:buClrTx/>
              <a:buSzTx/>
              <a:buFont typeface="Wingdings" pitchFamily="2" charset="2"/>
              <a:buChar char="ü"/>
              <a:tabLst/>
              <a:defRPr/>
            </a:pPr>
            <a:r>
              <a:rPr kumimoji="0" lang="ar-EG" sz="2800" b="1" i="0" u="none" strike="noStrike" kern="1200" cap="none" spc="0" normalizeH="0" baseline="0" noProof="0" dirty="0">
                <a:ln>
                  <a:solidFill>
                    <a:srgbClr val="0070C0"/>
                  </a:solidFill>
                </a:ln>
                <a:solidFill>
                  <a:prstClr val="black"/>
                </a:solidFill>
                <a:effectLst/>
                <a:uLnTx/>
                <a:uFillTx/>
                <a:latin typeface="Calibri"/>
                <a:ea typeface="+mn-ea"/>
                <a:cs typeface="Arial" panose="020B0604020202020204" pitchFamily="34" charset="0"/>
              </a:rPr>
              <a:t>تحديد الجريدة الرسمية لنشر القواعد القانونية في المملكة العربية السعودية</a:t>
            </a:r>
          </a:p>
        </p:txBody>
      </p:sp>
      <p:pic>
        <p:nvPicPr>
          <p:cNvPr id="7" name="صورة 2">
            <a:extLst>
              <a:ext uri="{FF2B5EF4-FFF2-40B4-BE49-F238E27FC236}">
                <a16:creationId xmlns="" xmlns:a16="http://schemas.microsoft.com/office/drawing/2014/main" id="{B71025F3-5316-4070-B5FA-9054DA3E21A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8898064" y="836713"/>
            <a:ext cx="2278532" cy="1714488"/>
          </a:xfrm>
          <a:prstGeom prst="rect">
            <a:avLst/>
          </a:prstGeom>
        </p:spPr>
      </p:pic>
      <p:pic>
        <p:nvPicPr>
          <p:cNvPr id="5" name="صورة 4"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sp>
        <p:nvSpPr>
          <p:cNvPr id="11" name="مستطيل: زوايا مستديرة 2">
            <a:extLst>
              <a:ext uri="{FF2B5EF4-FFF2-40B4-BE49-F238E27FC236}">
                <a16:creationId xmlns="" xmlns:a16="http://schemas.microsoft.com/office/drawing/2014/main" id="{BCFB44D4-8F26-46B9-A035-9450E50DADB0}"/>
              </a:ext>
            </a:extLst>
          </p:cNvPr>
          <p:cNvSpPr/>
          <p:nvPr/>
        </p:nvSpPr>
        <p:spPr>
          <a:xfrm>
            <a:off x="773758" y="2007428"/>
            <a:ext cx="10467992" cy="422988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ctr" rtl="1"/>
            <a:r>
              <a:rPr lang="ar-EG" sz="3600" b="1" dirty="0">
                <a:ln>
                  <a:solidFill>
                    <a:srgbClr val="0000FF"/>
                  </a:solidFill>
                </a:ln>
                <a:solidFill>
                  <a:srgbClr val="0000FF"/>
                </a:solidFill>
              </a:rPr>
              <a:t>متروك للطالب </a:t>
            </a: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82013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20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1288888" y="1821645"/>
            <a:ext cx="9626924"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ما الجريدة الرسمية في المملكة العربية السعودية؟</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pic>
        <p:nvPicPr>
          <p:cNvPr id="4" name="صورة 3" descr="62b1af9ca1b79.png"/>
          <p:cNvPicPr>
            <a:picLocks noChangeAspect="1"/>
          </p:cNvPicPr>
          <p:nvPr/>
        </p:nvPicPr>
        <p:blipFill>
          <a:blip r:embed="rId2"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77931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6730" y="285728"/>
            <a:ext cx="4009641" cy="1928826"/>
          </a:xfrm>
          <a:prstGeom prst="rect">
            <a:avLst/>
          </a:prstGeom>
        </p:spPr>
      </p:pic>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674118" y="71435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sp>
        <p:nvSpPr>
          <p:cNvPr id="11" name="مستطيل: زوايا مستديرة 2">
            <a:extLst>
              <a:ext uri="{FF2B5EF4-FFF2-40B4-BE49-F238E27FC236}">
                <a16:creationId xmlns="" xmlns:a16="http://schemas.microsoft.com/office/drawing/2014/main" id="{BCFB44D4-8F26-46B9-A035-9450E50DADB0}"/>
              </a:ext>
            </a:extLst>
          </p:cNvPr>
          <p:cNvSpPr/>
          <p:nvPr/>
        </p:nvSpPr>
        <p:spPr>
          <a:xfrm>
            <a:off x="773758" y="2007428"/>
            <a:ext cx="10467992" cy="422988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r" rtl="1"/>
            <a:r>
              <a:rPr lang="ar-EG" sz="3600" b="1" dirty="0">
                <a:ln>
                  <a:solidFill>
                    <a:srgbClr val="0000FF"/>
                  </a:solidFill>
                </a:ln>
                <a:solidFill>
                  <a:srgbClr val="0000FF"/>
                </a:solidFill>
              </a:rPr>
              <a:t>جريدة ام </a:t>
            </a:r>
            <a:r>
              <a:rPr lang="ar-EG" sz="3600" b="1" dirty="0" err="1" smtClean="0">
                <a:ln>
                  <a:solidFill>
                    <a:srgbClr val="0000FF"/>
                  </a:solidFill>
                </a:ln>
                <a:solidFill>
                  <a:srgbClr val="0000FF"/>
                </a:solidFill>
              </a:rPr>
              <a:t>القر</a:t>
            </a:r>
            <a:r>
              <a:rPr lang="ar-SA" sz="3600" b="1" dirty="0" smtClean="0">
                <a:ln>
                  <a:solidFill>
                    <a:srgbClr val="0000FF"/>
                  </a:solidFill>
                </a:ln>
                <a:solidFill>
                  <a:srgbClr val="0000FF"/>
                </a:solidFill>
              </a:rPr>
              <a:t>ى</a:t>
            </a:r>
            <a:endParaRPr lang="ar-EG" sz="3600" b="1" dirty="0">
              <a:ln>
                <a:solidFill>
                  <a:srgbClr val="0000FF"/>
                </a:solidFill>
              </a:ln>
              <a:solidFill>
                <a:srgbClr val="0000FF"/>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619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bg/>
                                          </p:spTgt>
                                        </p:tgtEl>
                                        <p:attrNameLst>
                                          <p:attrName>style.visibility</p:attrName>
                                        </p:attrNameLst>
                                      </p:cBhvr>
                                      <p:to>
                                        <p:strVal val="visible"/>
                                      </p:to>
                                    </p:set>
                                    <p:animEffect transition="in" filter="fade">
                                      <p:cBhvr>
                                        <p:cTn id="12" dur="2000"/>
                                        <p:tgtEl>
                                          <p:spTgt spid="1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BEA14A1E-958A-4FE9-9DAF-D34DA04FB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4038" y="950347"/>
            <a:ext cx="6408712" cy="5472607"/>
          </a:xfrm>
          <a:prstGeom prst="rect">
            <a:avLst/>
          </a:prstGeom>
        </p:spPr>
      </p:pic>
      <p:sp>
        <p:nvSpPr>
          <p:cNvPr id="7" name="متوازي أضلاع 6">
            <a:extLst>
              <a:ext uri="{FF2B5EF4-FFF2-40B4-BE49-F238E27FC236}">
                <a16:creationId xmlns="" xmlns:a16="http://schemas.microsoft.com/office/drawing/2014/main" id="{52E8526E-16AE-4297-936A-AA6FA1ED9447}"/>
              </a:ext>
            </a:extLst>
          </p:cNvPr>
          <p:cNvSpPr/>
          <p:nvPr/>
        </p:nvSpPr>
        <p:spPr>
          <a:xfrm>
            <a:off x="2357934" y="3345746"/>
            <a:ext cx="8208912" cy="1091366"/>
          </a:xfrm>
          <a:prstGeom prst="parallelogram">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6600" b="1" dirty="0">
                <a:ln>
                  <a:solidFill>
                    <a:schemeClr val="tx1"/>
                  </a:solidFill>
                </a:ln>
                <a:solidFill>
                  <a:schemeClr val="tx1"/>
                </a:solidFill>
                <a:effectLst>
                  <a:outerShdw blurRad="38100" dist="38100" dir="2700000" algn="tl">
                    <a:srgbClr val="000000">
                      <a:alpha val="43137"/>
                    </a:srgbClr>
                  </a:outerShdw>
                </a:effectLst>
              </a:rPr>
              <a:t>مدونة الوحدة</a:t>
            </a:r>
          </a:p>
        </p:txBody>
      </p:sp>
      <p:pic>
        <p:nvPicPr>
          <p:cNvPr id="4" name="صورة 3"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41DA87A-78DF-4772-9DAA-08FFE07C54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6503" y="566598"/>
            <a:ext cx="8064896" cy="1983870"/>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marL="514350" lvl="0" indent="-514350" algn="r" rtl="1">
              <a:buFont typeface="+mj-lt"/>
              <a:buAutoNum type="arabicPeriod"/>
              <a:defRPr/>
            </a:pPr>
            <a:r>
              <a:rPr lang="ar-EG" sz="3200" b="1" dirty="0">
                <a:ln>
                  <a:solidFill>
                    <a:srgbClr val="0000FF"/>
                  </a:solidFill>
                </a:ln>
                <a:solidFill>
                  <a:srgbClr val="0000FF"/>
                </a:solidFill>
              </a:rPr>
              <a:t>شكل الدولة في المملكة العربية السعودية، ونظام الحكم فيها.</a:t>
            </a:r>
          </a:p>
          <a:p>
            <a:pPr marL="514350" lvl="0" indent="-514350" algn="r" rtl="1">
              <a:buFont typeface="+mj-lt"/>
              <a:buAutoNum type="arabicPeriod"/>
              <a:defRPr/>
            </a:pPr>
            <a:r>
              <a:rPr lang="ar-EG" sz="3200" b="1" dirty="0">
                <a:ln>
                  <a:solidFill>
                    <a:srgbClr val="0000FF"/>
                  </a:solidFill>
                </a:ln>
                <a:solidFill>
                  <a:srgbClr val="0000FF"/>
                </a:solidFill>
              </a:rPr>
              <a:t>السُلطات في المملكة العربية السعودية.</a:t>
            </a:r>
          </a:p>
          <a:p>
            <a:pPr marL="514350" lvl="0" indent="-514350" algn="r" rtl="1">
              <a:buFont typeface="+mj-lt"/>
              <a:buAutoNum type="arabicPeriod"/>
              <a:defRPr/>
            </a:pPr>
            <a:r>
              <a:rPr lang="ar-EG" sz="3200" b="1" dirty="0">
                <a:ln>
                  <a:solidFill>
                    <a:srgbClr val="0000FF"/>
                  </a:solidFill>
                </a:ln>
                <a:solidFill>
                  <a:srgbClr val="0000FF"/>
                </a:solidFill>
              </a:rPr>
              <a:t>ا</a:t>
            </a:r>
            <a:r>
              <a:rPr lang="he-IL" sz="3200" b="1" dirty="0">
                <a:ln>
                  <a:solidFill>
                    <a:srgbClr val="0000FF"/>
                  </a:solidFill>
                </a:ln>
                <a:solidFill>
                  <a:srgbClr val="0000FF"/>
                </a:solidFill>
              </a:rPr>
              <a:t>ֺ</a:t>
            </a:r>
            <a:r>
              <a:rPr lang="ar-EG" sz="3200" b="1" dirty="0">
                <a:ln>
                  <a:solidFill>
                    <a:srgbClr val="0000FF"/>
                  </a:solidFill>
                </a:ln>
                <a:solidFill>
                  <a:srgbClr val="0000FF"/>
                </a:solidFill>
              </a:rPr>
              <a:t>لنُظم العامة للقانون السعودي.</a:t>
            </a:r>
          </a:p>
          <a:p>
            <a:pPr marL="514350" lvl="0" indent="-514350" algn="r" rtl="1">
              <a:buFont typeface="+mj-lt"/>
              <a:buAutoNum type="arabicPeriod"/>
              <a:defRPr/>
            </a:pPr>
            <a:r>
              <a:rPr lang="ar-EG" sz="3200" b="1" dirty="0">
                <a:ln>
                  <a:solidFill>
                    <a:srgbClr val="0000FF"/>
                  </a:solidFill>
                </a:ln>
                <a:solidFill>
                  <a:srgbClr val="0000FF"/>
                </a:solidFill>
              </a:rPr>
              <a:t>ا</a:t>
            </a:r>
            <a:r>
              <a:rPr lang="he-IL" sz="3200" b="1" dirty="0">
                <a:ln>
                  <a:solidFill>
                    <a:srgbClr val="0000FF"/>
                  </a:solidFill>
                </a:ln>
                <a:solidFill>
                  <a:srgbClr val="0000FF"/>
                </a:solidFill>
              </a:rPr>
              <a:t>ֺ</a:t>
            </a:r>
            <a:r>
              <a:rPr lang="ar-EG" sz="3200" b="1" dirty="0">
                <a:ln>
                  <a:solidFill>
                    <a:srgbClr val="0000FF"/>
                  </a:solidFill>
                </a:ln>
                <a:solidFill>
                  <a:srgbClr val="0000FF"/>
                </a:solidFill>
              </a:rPr>
              <a:t>لفرق بين مصطلح. «نظام» ومصطلح «قانون» </a:t>
            </a:r>
          </a:p>
          <a:p>
            <a:pPr marL="514350" lvl="0" indent="-514350" algn="r" rtl="1">
              <a:buFont typeface="+mj-lt"/>
              <a:buAutoNum type="arabicPeriod"/>
              <a:defRPr/>
            </a:pPr>
            <a:r>
              <a:rPr lang="ar-EG" sz="3200" b="1" dirty="0">
                <a:ln>
                  <a:solidFill>
                    <a:srgbClr val="0000FF"/>
                  </a:solidFill>
                </a:ln>
                <a:solidFill>
                  <a:srgbClr val="0000FF"/>
                </a:solidFill>
              </a:rPr>
              <a:t>ا</a:t>
            </a:r>
            <a:r>
              <a:rPr lang="he-IL" sz="3200" b="1" dirty="0">
                <a:ln>
                  <a:solidFill>
                    <a:srgbClr val="0000FF"/>
                  </a:solidFill>
                </a:ln>
                <a:solidFill>
                  <a:srgbClr val="0000FF"/>
                </a:solidFill>
              </a:rPr>
              <a:t>ֺ</a:t>
            </a:r>
            <a:r>
              <a:rPr lang="ar-EG" sz="3200" b="1" dirty="0">
                <a:ln>
                  <a:solidFill>
                    <a:srgbClr val="0000FF"/>
                  </a:solidFill>
                </a:ln>
                <a:solidFill>
                  <a:srgbClr val="0000FF"/>
                </a:solidFill>
              </a:rPr>
              <a:t>لجريدة الرسمية في المملكة العربية السعودية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878214" y="111225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dirty="0">
                <a:ln>
                  <a:solidFill>
                    <a:srgbClr val="C00000"/>
                  </a:solidFill>
                </a:ln>
              </a:rPr>
              <a:t>الأفكار الرئيسية:</a:t>
            </a:r>
            <a:endParaRPr lang="en-US" sz="5400" dirty="0">
              <a:ln>
                <a:solidFill>
                  <a:srgbClr val="C00000"/>
                </a:solidFill>
              </a:ln>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5B30AF6C-52B7-4776-B4ED-1050CBFE32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00" t="52499" b="30701"/>
          <a:stretch/>
        </p:blipFill>
        <p:spPr>
          <a:xfrm>
            <a:off x="3078014" y="566598"/>
            <a:ext cx="7992887" cy="2274388"/>
          </a:xfrm>
          <a:prstGeom prst="rect">
            <a:avLst/>
          </a:prstGeom>
        </p:spPr>
      </p:pic>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82102" y="2786058"/>
            <a:ext cx="10088800" cy="3505344"/>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marL="571500" lvl="0" indent="-571500" algn="r" rtl="1">
              <a:buFont typeface="Wingdings" panose="05000000000000000000" pitchFamily="2" charset="2"/>
              <a:buChar char="q"/>
              <a:defRPr/>
            </a:pPr>
            <a:r>
              <a:rPr lang="ar-EG" sz="3600" b="1" dirty="0">
                <a:ln>
                  <a:solidFill>
                    <a:srgbClr val="0000FF"/>
                  </a:solidFill>
                </a:ln>
                <a:solidFill>
                  <a:srgbClr val="0000FF"/>
                </a:solidFill>
              </a:rPr>
              <a:t>ا</a:t>
            </a:r>
            <a:r>
              <a:rPr lang="he-IL" sz="3600" b="1" dirty="0">
                <a:ln>
                  <a:solidFill>
                    <a:srgbClr val="0000FF"/>
                  </a:solidFill>
                </a:ln>
                <a:solidFill>
                  <a:srgbClr val="0000FF"/>
                </a:solidFill>
              </a:rPr>
              <a:t>ֺ</a:t>
            </a:r>
            <a:r>
              <a:rPr lang="ar-EG" sz="3600" b="1" dirty="0">
                <a:ln>
                  <a:solidFill>
                    <a:srgbClr val="0000FF"/>
                  </a:solidFill>
                </a:ln>
                <a:solidFill>
                  <a:srgbClr val="0000FF"/>
                </a:solidFill>
              </a:rPr>
              <a:t>لسُلطة التنفيذية.</a:t>
            </a:r>
          </a:p>
          <a:p>
            <a:pPr marL="571500" lvl="0" indent="-571500" algn="r" rtl="1">
              <a:buFont typeface="Wingdings" panose="05000000000000000000" pitchFamily="2" charset="2"/>
              <a:buChar char="q"/>
              <a:defRPr/>
            </a:pPr>
            <a:r>
              <a:rPr lang="ar-EG" sz="3600" b="1" dirty="0">
                <a:ln>
                  <a:solidFill>
                    <a:srgbClr val="0000FF"/>
                  </a:solidFill>
                </a:ln>
                <a:solidFill>
                  <a:srgbClr val="0000FF"/>
                </a:solidFill>
              </a:rPr>
              <a:t>ا</a:t>
            </a:r>
            <a:r>
              <a:rPr lang="he-IL" sz="3600" b="1" dirty="0">
                <a:ln>
                  <a:solidFill>
                    <a:srgbClr val="0000FF"/>
                  </a:solidFill>
                </a:ln>
                <a:solidFill>
                  <a:srgbClr val="0000FF"/>
                </a:solidFill>
              </a:rPr>
              <a:t>ֺ</a:t>
            </a:r>
            <a:r>
              <a:rPr lang="ar-EG" sz="3600" b="1" dirty="0">
                <a:ln>
                  <a:solidFill>
                    <a:srgbClr val="0000FF"/>
                  </a:solidFill>
                </a:ln>
                <a:solidFill>
                  <a:srgbClr val="0000FF"/>
                </a:solidFill>
              </a:rPr>
              <a:t>لسُلطة التنظيمية.</a:t>
            </a:r>
          </a:p>
          <a:p>
            <a:pPr marL="571500" lvl="0" indent="-571500" algn="r" rtl="1">
              <a:buFont typeface="Wingdings" panose="05000000000000000000" pitchFamily="2" charset="2"/>
              <a:buChar char="q"/>
              <a:defRPr/>
            </a:pPr>
            <a:r>
              <a:rPr lang="ar-EG" sz="3600" b="1" dirty="0">
                <a:ln>
                  <a:solidFill>
                    <a:srgbClr val="0000FF"/>
                  </a:solidFill>
                </a:ln>
                <a:solidFill>
                  <a:srgbClr val="0000FF"/>
                </a:solidFill>
              </a:rPr>
              <a:t>ا</a:t>
            </a:r>
            <a:r>
              <a:rPr lang="he-IL" sz="3600" b="1" dirty="0">
                <a:ln>
                  <a:solidFill>
                    <a:srgbClr val="0000FF"/>
                  </a:solidFill>
                </a:ln>
                <a:solidFill>
                  <a:srgbClr val="0000FF"/>
                </a:solidFill>
              </a:rPr>
              <a:t>ֺ</a:t>
            </a:r>
            <a:r>
              <a:rPr lang="ar-EG" sz="3600" b="1" dirty="0">
                <a:ln>
                  <a:solidFill>
                    <a:srgbClr val="0000FF"/>
                  </a:solidFill>
                </a:ln>
                <a:solidFill>
                  <a:srgbClr val="0000FF"/>
                </a:solidFill>
              </a:rPr>
              <a:t>لسُلطة القضائية.</a:t>
            </a:r>
          </a:p>
          <a:p>
            <a:pPr marL="571500" lvl="0" indent="-571500" algn="r" rtl="1">
              <a:buFont typeface="Wingdings" panose="05000000000000000000" pitchFamily="2" charset="2"/>
              <a:buChar char="q"/>
              <a:defRPr/>
            </a:pPr>
            <a:r>
              <a:rPr lang="ar-EG" sz="3600" b="1" dirty="0">
                <a:ln>
                  <a:solidFill>
                    <a:srgbClr val="0000FF"/>
                  </a:solidFill>
                </a:ln>
                <a:solidFill>
                  <a:srgbClr val="0000FF"/>
                </a:solidFill>
              </a:rPr>
              <a:t>ا</a:t>
            </a:r>
            <a:r>
              <a:rPr lang="he-IL" sz="3600" b="1" dirty="0">
                <a:ln>
                  <a:solidFill>
                    <a:srgbClr val="0000FF"/>
                  </a:solidFill>
                </a:ln>
                <a:solidFill>
                  <a:srgbClr val="0000FF"/>
                </a:solidFill>
              </a:rPr>
              <a:t>ֺ</a:t>
            </a:r>
            <a:r>
              <a:rPr lang="ar-EG" sz="3600" b="1" dirty="0">
                <a:ln>
                  <a:solidFill>
                    <a:srgbClr val="0000FF"/>
                  </a:solidFill>
                </a:ln>
                <a:solidFill>
                  <a:srgbClr val="0000FF"/>
                </a:solidFill>
              </a:rPr>
              <a:t>لنُظم العامة.</a:t>
            </a:r>
          </a:p>
          <a:p>
            <a:pPr marL="571500" lvl="0" indent="-571500" algn="r" rtl="1">
              <a:buFont typeface="Wingdings" panose="05000000000000000000" pitchFamily="2" charset="2"/>
              <a:buChar char="q"/>
              <a:defRPr/>
            </a:pPr>
            <a:r>
              <a:rPr lang="ar-EG" sz="3600" b="1" dirty="0">
                <a:ln>
                  <a:solidFill>
                    <a:srgbClr val="0000FF"/>
                  </a:solidFill>
                </a:ln>
                <a:solidFill>
                  <a:srgbClr val="0000FF"/>
                </a:solidFill>
              </a:rPr>
              <a:t>ا</a:t>
            </a:r>
            <a:r>
              <a:rPr lang="he-IL" sz="3600" b="1" dirty="0">
                <a:ln>
                  <a:solidFill>
                    <a:srgbClr val="0000FF"/>
                  </a:solidFill>
                </a:ln>
                <a:solidFill>
                  <a:srgbClr val="0000FF"/>
                </a:solidFill>
              </a:rPr>
              <a:t>ֺ</a:t>
            </a:r>
            <a:r>
              <a:rPr lang="ar-EG" sz="3600" b="1" dirty="0">
                <a:ln>
                  <a:solidFill>
                    <a:srgbClr val="0000FF"/>
                  </a:solidFill>
                </a:ln>
                <a:solidFill>
                  <a:srgbClr val="0000FF"/>
                </a:solidFill>
              </a:rPr>
              <a:t>لقانون والنظام.</a:t>
            </a:r>
          </a:p>
          <a:p>
            <a:pPr marL="571500" lvl="0" indent="-571500" algn="r" rtl="1">
              <a:buFont typeface="Wingdings" panose="05000000000000000000" pitchFamily="2" charset="2"/>
              <a:buChar char="q"/>
              <a:defRPr/>
            </a:pPr>
            <a:r>
              <a:rPr lang="ar-EG" sz="3600" b="1" dirty="0">
                <a:ln>
                  <a:solidFill>
                    <a:srgbClr val="0000FF"/>
                  </a:solidFill>
                </a:ln>
                <a:solidFill>
                  <a:srgbClr val="0000FF"/>
                </a:solidFill>
              </a:rPr>
              <a:t>ا</a:t>
            </a:r>
            <a:r>
              <a:rPr lang="he-IL" sz="3600" b="1" dirty="0">
                <a:ln>
                  <a:solidFill>
                    <a:srgbClr val="0000FF"/>
                  </a:solidFill>
                </a:ln>
                <a:solidFill>
                  <a:srgbClr val="0000FF"/>
                </a:solidFill>
              </a:rPr>
              <a:t>ֺ</a:t>
            </a:r>
            <a:r>
              <a:rPr lang="ar-EG" sz="3600" b="1" dirty="0">
                <a:ln>
                  <a:solidFill>
                    <a:srgbClr val="0000FF"/>
                  </a:solidFill>
                </a:ln>
                <a:solidFill>
                  <a:srgbClr val="0000FF"/>
                </a:solidFill>
              </a:rPr>
              <a:t>لجريدة الرسمية</a:t>
            </a:r>
          </a:p>
        </p:txBody>
      </p:sp>
      <p:sp>
        <p:nvSpPr>
          <p:cNvPr id="8"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4158134" y="980728"/>
            <a:ext cx="5401474" cy="892552"/>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5400" b="1" dirty="0">
                <a:ln>
                  <a:solidFill>
                    <a:schemeClr val="tx1"/>
                  </a:solidFill>
                </a:ln>
              </a:rPr>
              <a:t>مصطلحات الوحدة</a:t>
            </a:r>
            <a:endParaRPr lang="en-US" sz="5400" dirty="0">
              <a:ln>
                <a:solidFill>
                  <a:srgbClr val="C00000"/>
                </a:solidFill>
              </a:ln>
            </a:endParaRPr>
          </a:p>
        </p:txBody>
      </p:sp>
      <p:pic>
        <p:nvPicPr>
          <p:cNvPr id="6" name="صورة 5"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61256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2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2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A34FE42-EDD6-4EFF-BF5A-6FC468F361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694" y="922412"/>
            <a:ext cx="11737304" cy="5013176"/>
          </a:xfrm>
          <a:prstGeom prst="rect">
            <a:avLst/>
          </a:prstGeom>
        </p:spPr>
      </p:pic>
      <p:sp>
        <p:nvSpPr>
          <p:cNvPr id="4" name="مستطيل 4">
            <a:extLst>
              <a:ext uri="{FF2B5EF4-FFF2-40B4-BE49-F238E27FC236}">
                <a16:creationId xmlns="" xmlns:a16="http://schemas.microsoft.com/office/drawing/2014/main" id="{D086A464-9597-43BA-AB00-D958E8AD8261}"/>
              </a:ext>
            </a:extLst>
          </p:cNvPr>
          <p:cNvSpPr/>
          <p:nvPr/>
        </p:nvSpPr>
        <p:spPr>
          <a:xfrm>
            <a:off x="485726" y="2132856"/>
            <a:ext cx="9433048" cy="2616101"/>
          </a:xfrm>
          <a:prstGeom prst="rect">
            <a:avLst/>
          </a:prstGeom>
        </p:spPr>
        <p:txBody>
          <a:bodyPr wrap="square">
            <a:spAutoFit/>
          </a:bodyPr>
          <a:lstStyle/>
          <a:p>
            <a:pPr algn="r" rtl="1"/>
            <a:r>
              <a:rPr lang="ar-EG" sz="3600" b="1" dirty="0">
                <a:ln>
                  <a:solidFill>
                    <a:schemeClr val="tx1"/>
                  </a:solidFill>
                </a:ln>
                <a:solidFill>
                  <a:srgbClr val="FF0000"/>
                </a:solidFill>
              </a:rPr>
              <a:t>أدون ملحوظاتي</a:t>
            </a:r>
            <a:r>
              <a:rPr lang="ar-EG" sz="3600" b="1" dirty="0">
                <a:ln>
                  <a:solidFill>
                    <a:schemeClr val="tx1"/>
                  </a:solidFill>
                </a:ln>
              </a:rPr>
              <a:t>:</a:t>
            </a:r>
          </a:p>
          <a:p>
            <a:pPr marL="571500" indent="-571500" algn="r" rtl="1">
              <a:buFont typeface="Wingdings" panose="05000000000000000000" pitchFamily="2" charset="2"/>
              <a:buChar char="q"/>
            </a:pPr>
            <a:r>
              <a:rPr lang="ar-EG" sz="3200" b="1" dirty="0">
                <a:ln>
                  <a:solidFill>
                    <a:schemeClr val="tx1"/>
                  </a:solidFill>
                </a:ln>
                <a:solidFill>
                  <a:schemeClr val="bg1"/>
                </a:solidFill>
              </a:rPr>
              <a:t>................................................................</a:t>
            </a:r>
          </a:p>
          <a:p>
            <a:pPr marL="571500" indent="-571500" algn="r" rtl="1">
              <a:buFont typeface="Wingdings" panose="05000000000000000000" pitchFamily="2" charset="2"/>
              <a:buChar char="q"/>
            </a:pPr>
            <a:r>
              <a:rPr lang="ar-EG" sz="3200" b="1" dirty="0">
                <a:ln>
                  <a:solidFill>
                    <a:schemeClr val="tx1"/>
                  </a:solidFill>
                </a:ln>
                <a:solidFill>
                  <a:schemeClr val="bg1"/>
                </a:solidFill>
              </a:rPr>
              <a:t>................................................................</a:t>
            </a:r>
          </a:p>
          <a:p>
            <a:pPr marL="571500" indent="-571500" algn="r" rtl="1">
              <a:buFont typeface="Wingdings" panose="05000000000000000000" pitchFamily="2" charset="2"/>
              <a:buChar char="q"/>
            </a:pPr>
            <a:r>
              <a:rPr lang="ar-EG" sz="3200" b="1" dirty="0">
                <a:ln>
                  <a:solidFill>
                    <a:schemeClr val="tx1"/>
                  </a:solidFill>
                </a:ln>
                <a:solidFill>
                  <a:schemeClr val="bg1"/>
                </a:solidFill>
              </a:rPr>
              <a:t>................................................................</a:t>
            </a:r>
          </a:p>
          <a:p>
            <a:pPr marL="571500" indent="-571500" algn="r" rtl="1">
              <a:buFont typeface="Wingdings" panose="05000000000000000000" pitchFamily="2" charset="2"/>
              <a:buChar char="q"/>
            </a:pPr>
            <a:r>
              <a:rPr lang="ar-EG" sz="3200" b="1" dirty="0">
                <a:ln>
                  <a:solidFill>
                    <a:schemeClr val="tx1"/>
                  </a:solidFill>
                </a:ln>
                <a:solidFill>
                  <a:schemeClr val="bg1"/>
                </a:solidFill>
              </a:rPr>
              <a:t>................................................................</a:t>
            </a:r>
            <a:endParaRPr lang="ar-EG" sz="3200" b="1" dirty="0">
              <a:ln>
                <a:solidFill>
                  <a:schemeClr val="bg1"/>
                </a:solidFill>
              </a:ln>
              <a:solidFill>
                <a:schemeClr val="bg1"/>
              </a:solidFill>
            </a:endParaRPr>
          </a:p>
        </p:txBody>
      </p:sp>
      <p:pic>
        <p:nvPicPr>
          <p:cNvPr id="5" name="صورة 4"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1916231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875" b="100000" l="10000" r="90000"/>
                    </a14:imgEffect>
                  </a14:imgLayer>
                </a14:imgProps>
              </a:ext>
            </a:extLst>
          </a:blip>
          <a:srcRect l="19996" t="1453" r="26872"/>
          <a:stretch/>
        </p:blipFill>
        <p:spPr>
          <a:xfrm>
            <a:off x="1744632" y="928670"/>
            <a:ext cx="8786874" cy="4844845"/>
          </a:xfrm>
          <a:prstGeom prst="rect">
            <a:avLst/>
          </a:prstGeom>
        </p:spPr>
      </p:pic>
      <p:sp>
        <p:nvSpPr>
          <p:cNvPr id="5"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3455336" y="2961687"/>
            <a:ext cx="6076038" cy="1538883"/>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9600" b="1" dirty="0">
                <a:ln>
                  <a:solidFill>
                    <a:schemeClr val="tx1"/>
                  </a:solidFill>
                </a:ln>
                <a:solidFill>
                  <a:srgbClr val="FF0000"/>
                </a:solidFill>
              </a:rPr>
              <a:t>أتمعن وأجيب</a:t>
            </a:r>
            <a:endParaRPr lang="en-US" sz="9600" dirty="0">
              <a:ln>
                <a:solidFill>
                  <a:srgbClr val="C00000"/>
                </a:solidFill>
              </a:ln>
              <a:solidFill>
                <a:srgbClr val="C00000"/>
              </a:solidFill>
            </a:endParaRPr>
          </a:p>
        </p:txBody>
      </p:sp>
      <p:pic>
        <p:nvPicPr>
          <p:cNvPr id="6" name="صورة 5" descr="62b1af9ca1b79.png"/>
          <p:cNvPicPr>
            <a:picLocks noChangeAspect="1"/>
          </p:cNvPicPr>
          <p:nvPr/>
        </p:nvPicPr>
        <p:blipFill>
          <a:blip r:embed="rId4"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 xmlns:a16="http://schemas.microsoft.com/office/drawing/2014/main" id="{DECA2D8D-E114-4A7E-87D7-15D7A4DD3691}"/>
              </a:ext>
            </a:extLst>
          </p:cNvPr>
          <p:cNvSpPr/>
          <p:nvPr/>
        </p:nvSpPr>
        <p:spPr>
          <a:xfrm>
            <a:off x="917774" y="1988840"/>
            <a:ext cx="10088800" cy="3214710"/>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600" b="1" dirty="0">
                <a:solidFill>
                  <a:schemeClr val="tx1"/>
                </a:solidFill>
              </a:rPr>
              <a:t>ارسم مخططًا توضح من خلاله الهيكل التنظيمي لحكومة المملكة العربية السعودية.</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a:p>
            <a:pPr lvl="0" algn="ctr" rtl="1">
              <a:defRPr/>
            </a:pPr>
            <a:r>
              <a:rPr lang="ar-EG" sz="3600" b="1" dirty="0">
                <a:solidFill>
                  <a:schemeClr val="bg1">
                    <a:lumMod val="85000"/>
                  </a:schemeClr>
                </a:solidFill>
              </a:rPr>
              <a:t>.........................................................</a:t>
            </a:r>
          </a:p>
        </p:txBody>
      </p:sp>
      <p:pic>
        <p:nvPicPr>
          <p:cNvPr id="4" name="صورة 3" descr="62b1af9ca1b79.png"/>
          <p:cNvPicPr>
            <a:picLocks noChangeAspect="1"/>
          </p:cNvPicPr>
          <p:nvPr/>
        </p:nvPicPr>
        <p:blipFill>
          <a:blip r:embed="rId2" cstate="print"/>
          <a:stretch>
            <a:fillRect/>
          </a:stretch>
        </p:blipFill>
        <p:spPr>
          <a:xfrm>
            <a:off x="845766" y="764704"/>
            <a:ext cx="1599436" cy="864096"/>
          </a:xfrm>
          <a:prstGeom prst="rect">
            <a:avLst/>
          </a:prstGeom>
        </p:spPr>
      </p:pic>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 xmlns:a16="http://schemas.microsoft.com/office/drawing/2014/main" id="{5736917A-6DA1-4938-AAC7-28F18EFC32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5292" y="332656"/>
            <a:ext cx="4009641" cy="2088232"/>
          </a:xfrm>
          <a:prstGeom prst="rect">
            <a:avLst/>
          </a:prstGeom>
        </p:spPr>
      </p:pic>
      <p:sp>
        <p:nvSpPr>
          <p:cNvPr id="5" name="مستطيل: زوايا مستديرة 2">
            <a:extLst>
              <a:ext uri="{FF2B5EF4-FFF2-40B4-BE49-F238E27FC236}">
                <a16:creationId xmlns="" xmlns:a16="http://schemas.microsoft.com/office/drawing/2014/main" id="{DECA2D8D-E114-4A7E-87D7-15D7A4DD3691}"/>
              </a:ext>
            </a:extLst>
          </p:cNvPr>
          <p:cNvSpPr/>
          <p:nvPr/>
        </p:nvSpPr>
        <p:spPr>
          <a:xfrm>
            <a:off x="1057950" y="2348880"/>
            <a:ext cx="10088800" cy="4032448"/>
          </a:xfrm>
          <a:prstGeom prst="roundRect">
            <a:avLst>
              <a:gd name="adj" fmla="val 13423"/>
            </a:avLst>
          </a:prstGeom>
          <a:ln w="76200"/>
        </p:spPr>
        <p:style>
          <a:lnRef idx="2">
            <a:schemeClr val="dk1"/>
          </a:lnRef>
          <a:fillRef idx="1">
            <a:schemeClr val="lt1"/>
          </a:fillRef>
          <a:effectRef idx="0">
            <a:schemeClr val="dk1"/>
          </a:effectRef>
          <a:fontRef idx="minor">
            <a:schemeClr val="dk1"/>
          </a:fontRef>
        </p:style>
        <p:txBody>
          <a:bodyPr rtlCol="0" anchor="ctr"/>
          <a:lstStyle/>
          <a:p>
            <a:pPr algn="ctr" rtl="1"/>
            <a:r>
              <a:rPr lang="ar-EG" sz="3600" b="1" dirty="0">
                <a:solidFill>
                  <a:srgbClr val="0000FF"/>
                </a:solidFill>
              </a:rPr>
              <a:t>متروك للطالب</a:t>
            </a:r>
          </a:p>
        </p:txBody>
      </p:sp>
      <p:sp>
        <p:nvSpPr>
          <p:cNvPr id="6" name="Rectangle 1">
            <a:extLst>
              <a:ext uri="{FF2B5EF4-FFF2-40B4-BE49-F238E27FC236}">
                <a16:creationId xmlns="" xmlns:a16="http://schemas.microsoft.com/office/drawing/2014/main" id="{9E1F675D-1224-4B24-BFC5-FDE5637B73A8}"/>
              </a:ext>
            </a:extLst>
          </p:cNvPr>
          <p:cNvSpPr>
            <a:spLocks noChangeArrowheads="1"/>
          </p:cNvSpPr>
          <p:nvPr/>
        </p:nvSpPr>
        <p:spPr bwMode="auto">
          <a:xfrm>
            <a:off x="8478614" y="694906"/>
            <a:ext cx="2500330" cy="677108"/>
          </a:xfrm>
          <a:prstGeom prst="rect">
            <a:avLst/>
          </a:prstGeom>
          <a:noFill/>
          <a:ln w="9525">
            <a:noFill/>
            <a:miter lim="800000"/>
            <a:headEnd/>
            <a:tailEnd/>
          </a:ln>
          <a:effectLst/>
        </p:spPr>
        <p:txBody>
          <a:bodyPr vert="horz" wrap="square" lIns="60960" tIns="30480" rIns="60960" bIns="30480" numCol="1" anchor="ctr" anchorCtr="0" compatLnSpc="1">
            <a:prstTxWarp prst="textNoShape">
              <a:avLst/>
            </a:prstTxWarp>
            <a:spAutoFit/>
          </a:bodyPr>
          <a:lstStyle/>
          <a:p>
            <a:pPr algn="ctr"/>
            <a:r>
              <a:rPr lang="ar-EG" sz="4000" b="1" dirty="0">
                <a:ln>
                  <a:solidFill>
                    <a:schemeClr val="tx1"/>
                  </a:solidFill>
                </a:ln>
                <a:solidFill>
                  <a:srgbClr val="0000FF"/>
                </a:solidFill>
              </a:rPr>
              <a:t>الإجابة </a:t>
            </a:r>
            <a:endParaRPr lang="en-US" sz="4000" dirty="0">
              <a:ln>
                <a:solidFill>
                  <a:srgbClr val="C00000"/>
                </a:solidFill>
              </a:ln>
              <a:solidFill>
                <a:srgbClr val="0000FF"/>
              </a:solidFill>
            </a:endParaRPr>
          </a:p>
        </p:txBody>
      </p:sp>
      <p:pic>
        <p:nvPicPr>
          <p:cNvPr id="8" name="صورة 7" descr="62b1af9ca1b79.png"/>
          <p:cNvPicPr>
            <a:picLocks noChangeAspect="1"/>
          </p:cNvPicPr>
          <p:nvPr/>
        </p:nvPicPr>
        <p:blipFill>
          <a:blip r:embed="rId3" cstate="print"/>
          <a:stretch>
            <a:fillRect/>
          </a:stretch>
        </p:blipFill>
        <p:spPr>
          <a:xfrm>
            <a:off x="845766" y="764704"/>
            <a:ext cx="1599436" cy="8640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fade">
                                      <p:cBhvr>
                                        <p:cTn id="12" dur="20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p:bld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TotalTime>
  <Words>913</Words>
  <Application>Microsoft Office PowerPoint</Application>
  <PresentationFormat>مخصص</PresentationFormat>
  <Paragraphs>92</Paragraphs>
  <Slides>22</Slides>
  <Notes>0</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dc:creator>
  <cp:lastModifiedBy>hp</cp:lastModifiedBy>
  <cp:revision>107</cp:revision>
  <dcterms:created xsi:type="dcterms:W3CDTF">2023-07-27T13:16:41Z</dcterms:created>
  <dcterms:modified xsi:type="dcterms:W3CDTF">2023-08-30T08:41:01Z</dcterms:modified>
</cp:coreProperties>
</file>