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579" r:id="rId2"/>
    <p:sldId id="638" r:id="rId3"/>
    <p:sldId id="574" r:id="rId4"/>
    <p:sldId id="573" r:id="rId5"/>
    <p:sldId id="453" r:id="rId6"/>
    <p:sldId id="413" r:id="rId7"/>
    <p:sldId id="575" r:id="rId8"/>
    <p:sldId id="576" r:id="rId9"/>
    <p:sldId id="577" r:id="rId10"/>
    <p:sldId id="430" r:id="rId11"/>
    <p:sldId id="464" r:id="rId12"/>
    <p:sldId id="463" r:id="rId13"/>
    <p:sldId id="467" r:id="rId14"/>
    <p:sldId id="278" r:id="rId15"/>
    <p:sldId id="469" r:id="rId16"/>
    <p:sldId id="470" r:id="rId17"/>
    <p:sldId id="468" r:id="rId18"/>
    <p:sldId id="473" r:id="rId19"/>
    <p:sldId id="474" r:id="rId20"/>
    <p:sldId id="640" r:id="rId21"/>
    <p:sldId id="387" r:id="rId22"/>
    <p:sldId id="432" r:id="rId23"/>
    <p:sldId id="559" r:id="rId24"/>
    <p:sldId id="578" r:id="rId25"/>
    <p:sldId id="472" r:id="rId26"/>
    <p:sldId id="394" r:id="rId27"/>
    <p:sldId id="434" r:id="rId28"/>
    <p:sldId id="435" r:id="rId29"/>
    <p:sldId id="471" r:id="rId30"/>
    <p:sldId id="395" r:id="rId31"/>
    <p:sldId id="639" r:id="rId32"/>
    <p:sldId id="466" r:id="rId33"/>
    <p:sldId id="465" r:id="rId34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FF99CC"/>
    <a:srgbClr val="008000"/>
    <a:srgbClr val="FFFF99"/>
    <a:srgbClr val="FF9999"/>
    <a:srgbClr val="CC99FF"/>
    <a:srgbClr val="FF66FF"/>
    <a:srgbClr val="66FF33"/>
    <a:srgbClr val="00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8" d="100"/>
          <a:sy n="68" d="100"/>
        </p:scale>
        <p:origin x="144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05/02/44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659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05/02/44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0995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05/02/44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094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05/02/44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42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05/02/44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7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05/02/44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658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05/02/44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645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05/02/44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909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05/02/44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285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05/02/44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8140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05/02/44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333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C11E2-0185-4704-AAF9-63E7264FE11C}" type="datetimeFigureOut">
              <a:rPr lang="ar-SA" smtClean="0"/>
              <a:t>05/02/44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567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gif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4.png"/><Relationship Id="rId7" Type="http://schemas.openxmlformats.org/officeDocument/2006/relationships/image" Target="../media/image3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5.png"/><Relationship Id="rId9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jpeg"/><Relationship Id="rId12" Type="http://schemas.openxmlformats.org/officeDocument/2006/relationships/image" Target="../media/image7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5.png"/><Relationship Id="rId11" Type="http://schemas.openxmlformats.org/officeDocument/2006/relationships/image" Target="../media/image70.jpe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32.png"/><Relationship Id="rId9" Type="http://schemas.openxmlformats.org/officeDocument/2006/relationships/image" Target="../media/image6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9.png"/><Relationship Id="rId12" Type="http://schemas.openxmlformats.org/officeDocument/2006/relationships/image" Target="../media/image8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4.png"/><Relationship Id="rId11" Type="http://schemas.openxmlformats.org/officeDocument/2006/relationships/image" Target="../media/image71.png"/><Relationship Id="rId5" Type="http://schemas.openxmlformats.org/officeDocument/2006/relationships/image" Target="../media/image85.png"/><Relationship Id="rId10" Type="http://schemas.openxmlformats.org/officeDocument/2006/relationships/image" Target="../media/image87.png"/><Relationship Id="rId4" Type="http://schemas.openxmlformats.org/officeDocument/2006/relationships/image" Target="../media/image34.png"/><Relationship Id="rId9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68.JP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BEE2EA0-DF71-0803-B3EE-CBCB1E4DF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2295525"/>
            <a:ext cx="706755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20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058" y="3615033"/>
            <a:ext cx="2186955" cy="20426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5657"/>
            <a:ext cx="2800350" cy="30480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221" y="40013"/>
            <a:ext cx="2853762" cy="278092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5770"/>
            <a:ext cx="2556044" cy="2987887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89179" y="3135429"/>
            <a:ext cx="33842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Avoid gathering !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23528" y="4660767"/>
            <a:ext cx="477727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Social distancing is not a</a:t>
            </a:r>
          </a:p>
          <a:p>
            <a:pPr algn="l" rtl="0"/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choice, it is a must!</a:t>
            </a:r>
            <a:r>
              <a:rPr lang="en-US" sz="2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ar-SA" sz="2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677058" y="2917322"/>
            <a:ext cx="19591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Covid 19</a:t>
            </a:r>
            <a:endParaRPr lang="ar-SA" sz="3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23528" y="5702615"/>
            <a:ext cx="536396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Keep a distance of 2 meters</a:t>
            </a:r>
          </a:p>
          <a:p>
            <a:pPr algn="l" rtl="0"/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 avoid accountability</a:t>
            </a:r>
            <a:endParaRPr lang="ar-SA" sz="2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00375" y="3684834"/>
            <a:ext cx="552907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We must wear a mask before</a:t>
            </a:r>
          </a:p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going out.</a:t>
            </a:r>
            <a:endParaRPr lang="ar-SA" sz="2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800389" y="6355382"/>
            <a:ext cx="43572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wash hands constantly.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187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357" y="1105633"/>
            <a:ext cx="2279561" cy="209347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54942" y="3458037"/>
            <a:ext cx="1946238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sz="24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Sept\ 2022</a:t>
            </a:r>
            <a:endParaRPr lang="ar-SA" sz="2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60881" y="2656863"/>
            <a:ext cx="807144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292" name="Picture 4" descr="Calendar clipart clipart cliparts for you - Clipart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038" y="981688"/>
            <a:ext cx="1428750" cy="112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alendar Computer Icons Clip art - others png download - 1024*1024 - Free  Transparent Calendar png Download. - Clip Art Libr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3" y="857251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160880" y="2176729"/>
            <a:ext cx="2157514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Thursday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961933" y="2979816"/>
            <a:ext cx="1590820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5 -2-1443 H</a:t>
            </a:r>
            <a:endParaRPr lang="ar-SA" sz="24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4" y="3972002"/>
            <a:ext cx="2473640" cy="1855230"/>
          </a:xfrm>
          <a:prstGeom prst="rect">
            <a:avLst/>
          </a:prstGeom>
        </p:spPr>
      </p:pic>
      <p:pic>
        <p:nvPicPr>
          <p:cNvPr id="11" name="Picture 4" descr="Girl hi sticker for messenger | Premium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982" y="3329369"/>
            <a:ext cx="2156980" cy="215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4867550" y="3630871"/>
            <a:ext cx="3659656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7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everyone,</a:t>
            </a:r>
          </a:p>
          <a:p>
            <a:pPr algn="l" rtl="0"/>
            <a:r>
              <a:rPr lang="en-US" sz="27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is everything going?</a:t>
            </a:r>
            <a:endParaRPr lang="ar-SA" sz="27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405B3A08-FF16-4056-9C22-D804B6328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77" y="-848"/>
            <a:ext cx="4186284" cy="89889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A571D4D-B91E-5A5A-A4A7-21EDB6CCF7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6960" y="1033358"/>
            <a:ext cx="2796503" cy="3995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70CF253-3310-FA82-90EF-41606FAC2F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0277" y="1488569"/>
            <a:ext cx="2548597" cy="41690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D9906BA-E091-37AD-4629-45A15216B1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4614" y="2029788"/>
            <a:ext cx="2918849" cy="490367"/>
          </a:xfrm>
          <a:prstGeom prst="rect">
            <a:avLst/>
          </a:prstGeom>
        </p:spPr>
      </p:pic>
      <p:pic>
        <p:nvPicPr>
          <p:cNvPr id="15" name="صورة 14" descr="صورة تحتوي على ثياب, خصلة شعر&#10;&#10;تم إنشاء الوصف تلقائياً">
            <a:extLst>
              <a:ext uri="{FF2B5EF4-FFF2-40B4-BE49-F238E27FC236}">
                <a16:creationId xmlns:a16="http://schemas.microsoft.com/office/drawing/2014/main" id="{E4A55073-D2BD-A950-99E4-741DBFB412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6704" y="0"/>
            <a:ext cx="1150363" cy="1065657"/>
          </a:xfrm>
          <a:prstGeom prst="rect">
            <a:avLst/>
          </a:prstGeom>
        </p:spPr>
      </p:pic>
      <p:pic>
        <p:nvPicPr>
          <p:cNvPr id="1026" name="Picture 2" descr="week1 - The Sculpted Vegan - Kim Constable">
            <a:extLst>
              <a:ext uri="{FF2B5EF4-FFF2-40B4-BE49-F238E27FC236}">
                <a16:creationId xmlns:a16="http://schemas.microsoft.com/office/drawing/2014/main" id="{077A6BBA-BEFE-9592-61E0-ACE3F1610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38341"/>
            <a:ext cx="1332318" cy="109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013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334" y="1172102"/>
            <a:ext cx="6517694" cy="471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53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cial Media Girl Chatting Online With Her Friend Vector Illustration  Royalty Free Cliparts, Vectors, And Stock Illustration. Image 100176512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1524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499754" y="1311747"/>
            <a:ext cx="7239000" cy="670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ارجو الالتزام بعدم كتابة أي تعليقات غير لائقة بالأدب العام. علماً بأنه أي محادثة نصية او كتابية مسجلة تحت اسمك ورقم هويتك </a:t>
            </a:r>
            <a:endParaRPr lang="en-US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وعلية سيتم معاقبة من لم تلتزم بالذوق العام والسلوك الحسن خلال تواجدك في المنصة او الفصول الافتراضية.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وذلك </a:t>
            </a:r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برفع شكوى وبلاغ رسمي ضدك </a:t>
            </a: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بما تم كتابته او قولة والتواصل مع ولي الأمر والمسؤولين لاتخاذ الاجراء اللازم مع المخالفة.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ونتمنى وضع صوره في ملفك التعريفي لائقة بالمنصة التعليمية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hat Box Logo - Chat Box Clip Art Transparent PNG - 480x480 - Free Download  on Nice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839740"/>
            <a:ext cx="1347354" cy="8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 Clipart Talker, HD Png Download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3886200"/>
            <a:ext cx="956745" cy="114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24" y="4786229"/>
            <a:ext cx="1243931" cy="1952625"/>
          </a:xfrm>
          <a:prstGeom prst="rect">
            <a:avLst/>
          </a:prstGeom>
        </p:spPr>
      </p:pic>
      <p:pic>
        <p:nvPicPr>
          <p:cNvPr id="1032" name="Picture 8" descr="Clip Art Loud Speaker , Free Transparent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72155" y="218405"/>
            <a:ext cx="1562970" cy="108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250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2730066" cy="1269605"/>
          </a:xfrm>
          <a:prstGeom prst="rect">
            <a:avLst/>
          </a:prstGeom>
        </p:spPr>
      </p:pic>
      <p:pic>
        <p:nvPicPr>
          <p:cNvPr id="4" name="Picture 4" descr="Target Png - Transparent Background Goals Png , Transparen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76" y="2461530"/>
            <a:ext cx="474031" cy="36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e Difference Between Hard Money Loans &amp; Private Money Loan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09" y="3018291"/>
            <a:ext cx="406963" cy="37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E12EAB9-45F5-44F8-8721-0201CAF11965}"/>
              </a:ext>
            </a:extLst>
          </p:cNvPr>
          <p:cNvSpPr/>
          <p:nvPr/>
        </p:nvSpPr>
        <p:spPr>
          <a:xfrm>
            <a:off x="1263843" y="4159309"/>
            <a:ext cx="4038285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answer questions about a conversation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1331640" y="3590809"/>
            <a:ext cx="6912768" cy="338554"/>
          </a:xfrm>
          <a:prstGeom prst="rect">
            <a:avLst/>
          </a:prstGeom>
          <a:solidFill>
            <a:srgbClr val="CCFF66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Listen to the conversation on p.6 for specific information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866E5E0-6A0E-477A-B683-8E1F7C211310}"/>
              </a:ext>
            </a:extLst>
          </p:cNvPr>
          <p:cNvSpPr/>
          <p:nvPr/>
        </p:nvSpPr>
        <p:spPr>
          <a:xfrm>
            <a:off x="1352635" y="4795727"/>
            <a:ext cx="2202847" cy="338554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1600" b="1" dirty="0">
                <a:latin typeface="Comic Sans MS" panose="030F0702030302020204" pitchFamily="66" charset="0"/>
                <a:cs typeface="Arial" panose="020B0604020202020204" pitchFamily="34" charset="0"/>
              </a:rPr>
              <a:t>Make a conversation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C88427B-6799-4CAF-AD84-328D72EAD70A}"/>
              </a:ext>
            </a:extLst>
          </p:cNvPr>
          <p:cNvSpPr/>
          <p:nvPr/>
        </p:nvSpPr>
        <p:spPr>
          <a:xfrm>
            <a:off x="2860959" y="1844444"/>
            <a:ext cx="3225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♥</a:t>
            </a:r>
            <a:endParaRPr lang="ar-SA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909"/>
            <a:ext cx="4657725" cy="1000125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F1A075FC-4CC7-4446-AAE7-A2DD8D1B02E8}"/>
              </a:ext>
            </a:extLst>
          </p:cNvPr>
          <p:cNvSpPr/>
          <p:nvPr/>
        </p:nvSpPr>
        <p:spPr>
          <a:xfrm>
            <a:off x="1253265" y="2370825"/>
            <a:ext cx="4100803" cy="369332"/>
          </a:xfrm>
          <a:prstGeom prst="rect">
            <a:avLst/>
          </a:prstGeom>
          <a:solidFill>
            <a:srgbClr val="FFFF99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Comic Sans MS" panose="030F0702030302020204" pitchFamily="66" charset="0"/>
              </a:rPr>
              <a:t>practice low intonation in questions</a:t>
            </a:r>
            <a:endParaRPr lang="ar-SA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B6F6E89-F0D1-4EE8-9E59-10026FE410B0}"/>
              </a:ext>
            </a:extLst>
          </p:cNvPr>
          <p:cNvSpPr/>
          <p:nvPr/>
        </p:nvSpPr>
        <p:spPr>
          <a:xfrm>
            <a:off x="1250454" y="2967335"/>
            <a:ext cx="4445448" cy="338554"/>
          </a:xfrm>
          <a:prstGeom prst="rect">
            <a:avLst/>
          </a:prstGeom>
          <a:solidFill>
            <a:srgbClr val="FF66FF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1600" b="1" dirty="0">
                <a:latin typeface="Comic Sans MS" panose="030F0702030302020204" pitchFamily="66" charset="0"/>
              </a:rPr>
              <a:t>give full meaning answers to WH questions</a:t>
            </a:r>
            <a:endParaRPr lang="ar-SA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3" name="Picture 4" descr="Target Png - Transparent Background Goals Png , Transparent ...">
            <a:extLst>
              <a:ext uri="{FF2B5EF4-FFF2-40B4-BE49-F238E27FC236}">
                <a16:creationId xmlns:a16="http://schemas.microsoft.com/office/drawing/2014/main" id="{38CC6C23-4799-4A25-A856-33AADB57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09" y="3659663"/>
            <a:ext cx="474031" cy="36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Target Png - Transparent Background Goals Png , Transparent ...">
            <a:extLst>
              <a:ext uri="{FF2B5EF4-FFF2-40B4-BE49-F238E27FC236}">
                <a16:creationId xmlns:a16="http://schemas.microsoft.com/office/drawing/2014/main" id="{D1661D70-5683-41E7-A3C5-E3AA12027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50" y="4854108"/>
            <a:ext cx="474031" cy="36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70114ECA-3318-4424-80F6-CB14B4ACA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42" y="4136111"/>
            <a:ext cx="406963" cy="37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B2A7244-60A7-945A-A307-CA3F45B95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960" y="1033358"/>
            <a:ext cx="2796503" cy="39950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9ACAE89E-7F90-9181-7DFD-419FB5AD6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8425" y="1592032"/>
            <a:ext cx="2682072" cy="438734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8EE77307-7034-D2C3-05C7-64343BA275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8425" y="2160465"/>
            <a:ext cx="2918849" cy="490367"/>
          </a:xfrm>
          <a:prstGeom prst="rect">
            <a:avLst/>
          </a:prstGeom>
        </p:spPr>
      </p:pic>
      <p:sp>
        <p:nvSpPr>
          <p:cNvPr id="19" name="Rectangle 6">
            <a:extLst>
              <a:ext uri="{FF2B5EF4-FFF2-40B4-BE49-F238E27FC236}">
                <a16:creationId xmlns:a16="http://schemas.microsoft.com/office/drawing/2014/main" id="{5160D621-5927-C9ED-22A0-F3EE224000D2}"/>
              </a:ext>
            </a:extLst>
          </p:cNvPr>
          <p:cNvSpPr/>
          <p:nvPr/>
        </p:nvSpPr>
        <p:spPr>
          <a:xfrm>
            <a:off x="5580112" y="272231"/>
            <a:ext cx="1351652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5 &amp; 6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صورة 20" descr="صورة تحتوي على نص, خصلة شعر&#10;&#10;تم إنشاء الوصف تلقائياً">
            <a:extLst>
              <a:ext uri="{FF2B5EF4-FFF2-40B4-BE49-F238E27FC236}">
                <a16:creationId xmlns:a16="http://schemas.microsoft.com/office/drawing/2014/main" id="{65B28879-9B10-5478-538E-9A6E4D9090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9638" y="96756"/>
            <a:ext cx="1037636" cy="103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70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 follow you all the time and copy your every move, but you can't touch me  or catch me. What am I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142" y="3033265"/>
            <a:ext cx="5652350" cy="296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iddle of the day | Brain Teasers | Riddles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7250"/>
            <a:ext cx="3264023" cy="217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26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 follow you all the time and copy your every move, but you can't touch me  or catch me. What am I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28" y="1137114"/>
            <a:ext cx="6771086" cy="355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e and My Shadow - TryEngineering.org Powered by IE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46" y="4691935"/>
            <a:ext cx="1699241" cy="118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hadow (South African TV series)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978" y="4827815"/>
            <a:ext cx="1651715" cy="91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57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619672" y="4580339"/>
            <a:ext cx="6888424" cy="584775"/>
          </a:xfrm>
          <a:prstGeom prst="rect">
            <a:avLst/>
          </a:prstGeom>
          <a:solidFill>
            <a:srgbClr val="CCFF66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3200" dirty="0">
                <a:solidFill>
                  <a:srgbClr val="222222"/>
                </a:solidFill>
                <a:latin typeface="Comic Sans MS" panose="030F0702030302020204" pitchFamily="66" charset="0"/>
              </a:rPr>
              <a:t>What do you know about </a:t>
            </a:r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greetings.</a:t>
            </a:r>
            <a:endParaRPr lang="ar-SA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260648"/>
            <a:ext cx="4033251" cy="2982483"/>
          </a:xfrm>
          <a:prstGeom prst="rect">
            <a:avLst/>
          </a:prstGeom>
        </p:spPr>
      </p:pic>
      <p:pic>
        <p:nvPicPr>
          <p:cNvPr id="1026" name="Picture 2" descr="Review Time Stock Illustrations – 2,796 Review Time Stock Illustrations,  Vectors &amp;amp; Clipart - Dreamstime">
            <a:extLst>
              <a:ext uri="{FF2B5EF4-FFF2-40B4-BE49-F238E27FC236}">
                <a16:creationId xmlns:a16="http://schemas.microsoft.com/office/drawing/2014/main" id="{1EE0CC52-552D-45F0-A6AD-EBA77ACFD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3456384" cy="290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A3C8245-3C48-450B-94B9-6A075F7918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01008"/>
            <a:ext cx="1777138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5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628800"/>
            <a:ext cx="2481192" cy="727246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 rot="20647064">
            <a:off x="834331" y="1762287"/>
            <a:ext cx="2956130" cy="461665"/>
          </a:xfrm>
          <a:prstGeom prst="rect">
            <a:avLst/>
          </a:prstGeom>
          <a:solidFill>
            <a:srgbClr val="FF66FF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subject pronouns 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646586"/>
            <a:ext cx="7210574" cy="3945718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268003"/>
            <a:ext cx="2162137" cy="1088043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243" y="363560"/>
            <a:ext cx="3648075" cy="55245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4177" y="30601"/>
            <a:ext cx="1728191" cy="145292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FD06107-3F41-83D5-F0B2-E777FADBC7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890" y="28496"/>
            <a:ext cx="1430039" cy="136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45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7884368" y="249665"/>
            <a:ext cx="928459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4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49665"/>
            <a:ext cx="3648075" cy="55245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929732"/>
            <a:ext cx="6912768" cy="3769022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156" y="340788"/>
            <a:ext cx="4046211" cy="2558179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201568" y="1387216"/>
            <a:ext cx="6206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chemeClr val="bg1"/>
                </a:solidFill>
                <a:latin typeface="MyriadPro-SemiboldIt"/>
              </a:rPr>
              <a:t>I</a:t>
            </a:r>
            <a:endParaRPr lang="en-US" dirty="0">
              <a:solidFill>
                <a:schemeClr val="bg1"/>
              </a:solidFill>
              <a:latin typeface="MyriadPro-Light"/>
            </a:endParaRPr>
          </a:p>
          <a:p>
            <a:pPr algn="l" rtl="0"/>
            <a:r>
              <a:rPr lang="en-US" dirty="0">
                <a:solidFill>
                  <a:schemeClr val="bg1"/>
                </a:solidFill>
                <a:latin typeface="MyriadPro-SemiboldIt"/>
              </a:rPr>
              <a:t>you</a:t>
            </a:r>
            <a:r>
              <a:rPr lang="en-US" dirty="0">
                <a:solidFill>
                  <a:schemeClr val="bg1"/>
                </a:solidFill>
                <a:latin typeface="MyriadPro-Light"/>
              </a:rPr>
              <a:t> </a:t>
            </a:r>
          </a:p>
          <a:p>
            <a:pPr algn="l" rtl="0"/>
            <a:r>
              <a:rPr lang="en-US" dirty="0">
                <a:solidFill>
                  <a:schemeClr val="bg1"/>
                </a:solidFill>
                <a:latin typeface="MyriadPro-SemiboldIt"/>
              </a:rPr>
              <a:t>He</a:t>
            </a:r>
            <a:endParaRPr lang="en-US" dirty="0">
              <a:solidFill>
                <a:schemeClr val="bg1"/>
              </a:solidFill>
              <a:latin typeface="MyriadPro-Light"/>
            </a:endParaRPr>
          </a:p>
          <a:p>
            <a:pPr algn="l" rtl="0"/>
            <a:r>
              <a:rPr lang="en-US" dirty="0">
                <a:solidFill>
                  <a:schemeClr val="bg1"/>
                </a:solidFill>
                <a:latin typeface="MyriadPro-SemiboldIt"/>
              </a:rPr>
              <a:t>she 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067944" y="64976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dirty="0">
                <a:solidFill>
                  <a:schemeClr val="bg1"/>
                </a:solidFill>
                <a:latin typeface="MyriadPro-Light"/>
              </a:rPr>
              <a:t>Write the possessive adjective </a:t>
            </a:r>
          </a:p>
          <a:p>
            <a:pPr algn="l" rtl="0"/>
            <a:r>
              <a:rPr lang="en-US" dirty="0">
                <a:solidFill>
                  <a:schemeClr val="bg1"/>
                </a:solidFill>
                <a:latin typeface="MyriadPro-Light"/>
              </a:rPr>
              <a:t>that goes with each</a:t>
            </a:r>
            <a:endParaRPr lang="ar-SA" dirty="0">
              <a:solidFill>
                <a:schemeClr val="bg1"/>
              </a:solidFill>
            </a:endParaRPr>
          </a:p>
        </p:txBody>
      </p:sp>
      <p:cxnSp>
        <p:nvCxnSpPr>
          <p:cNvPr id="11" name="رابط كسهم مستقيم 10"/>
          <p:cNvCxnSpPr/>
          <p:nvPr/>
        </p:nvCxnSpPr>
        <p:spPr>
          <a:xfrm>
            <a:off x="4427984" y="1628800"/>
            <a:ext cx="1728192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>
            <a:off x="4716016" y="1916832"/>
            <a:ext cx="1728192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/>
          <p:cNvCxnSpPr/>
          <p:nvPr/>
        </p:nvCxnSpPr>
        <p:spPr>
          <a:xfrm>
            <a:off x="4644008" y="2132856"/>
            <a:ext cx="1728192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>
            <a:off x="4788024" y="2420888"/>
            <a:ext cx="1728192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مستطيل 9"/>
          <p:cNvSpPr/>
          <p:nvPr/>
        </p:nvSpPr>
        <p:spPr>
          <a:xfrm>
            <a:off x="6171212" y="1268760"/>
            <a:ext cx="6916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0" cap="none" spc="0" dirty="0">
                <a:ln w="0"/>
                <a:solidFill>
                  <a:srgbClr val="FFFF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</a:t>
            </a:r>
            <a:endParaRPr lang="ar-SA" sz="3200" b="0" cap="none" spc="0" dirty="0">
              <a:ln w="0"/>
              <a:solidFill>
                <a:srgbClr val="FFFF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6170095" y="1548081"/>
            <a:ext cx="9412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0" cap="none" spc="0" dirty="0">
                <a:ln w="0"/>
                <a:solidFill>
                  <a:srgbClr val="FFFF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</a:t>
            </a:r>
            <a:endParaRPr lang="ar-SA" sz="3200" b="0" cap="none" spc="0" dirty="0">
              <a:ln w="0"/>
              <a:solidFill>
                <a:srgbClr val="FFFF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6999826" y="1764105"/>
            <a:ext cx="6559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0" cap="none" spc="0" dirty="0">
                <a:ln w="0"/>
                <a:solidFill>
                  <a:srgbClr val="FFFF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</a:t>
            </a:r>
            <a:endParaRPr lang="ar-SA" sz="3200" b="0" cap="none" spc="0" dirty="0">
              <a:ln w="0"/>
              <a:solidFill>
                <a:srgbClr val="FFFF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6295753" y="2124145"/>
            <a:ext cx="7473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0" cap="none" spc="0" dirty="0">
                <a:ln w="0"/>
                <a:solidFill>
                  <a:srgbClr val="FFFF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her</a:t>
            </a:r>
            <a:endParaRPr lang="ar-SA" sz="3200" b="0" cap="none" spc="0" dirty="0">
              <a:ln w="0"/>
              <a:solidFill>
                <a:srgbClr val="FFFF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F44A3A5D-04FC-6AAF-0723-FBB02BA31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046832"/>
            <a:ext cx="1430039" cy="136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25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3974B69-7EEF-4B05-9B7B-8EEB9E52F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92" y="935833"/>
            <a:ext cx="3233540" cy="106713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04F5A52-F023-0374-AC0B-481638925E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1" y="5629242"/>
            <a:ext cx="713418" cy="29292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ADBEC6F-71DD-1438-70A6-E92908A13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9" y="2171700"/>
            <a:ext cx="4421981" cy="190023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405E5A1B-A2E9-0B37-9596-7ADA8FA5A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051" y="938603"/>
            <a:ext cx="3740711" cy="497642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ACE4BDB-124D-A7F2-8391-FD4C06706F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878" y="4339828"/>
            <a:ext cx="2193131" cy="1178719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D4EC928A-1911-0679-88B1-6007C17D8DB4}"/>
              </a:ext>
            </a:extLst>
          </p:cNvPr>
          <p:cNvSpPr/>
          <p:nvPr/>
        </p:nvSpPr>
        <p:spPr>
          <a:xfrm>
            <a:off x="2479090" y="4240674"/>
            <a:ext cx="229293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405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الأول متوسط</a:t>
            </a:r>
          </a:p>
        </p:txBody>
      </p:sp>
      <p:pic>
        <p:nvPicPr>
          <p:cNvPr id="16" name="صورة 15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04893DD-5974-D5BF-0E4F-A85DCB640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09" y="1382519"/>
            <a:ext cx="596623" cy="620446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625B9449-CB80-A185-285B-2F8AD17D8B6C}"/>
              </a:ext>
            </a:extLst>
          </p:cNvPr>
          <p:cNvSpPr/>
          <p:nvPr/>
        </p:nvSpPr>
        <p:spPr>
          <a:xfrm rot="20328865">
            <a:off x="3536159" y="1300776"/>
            <a:ext cx="1387239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27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طبعة جديدة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F8135A-EC62-67E6-FC36-B5F54C77E7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9898" y="935832"/>
            <a:ext cx="1236076" cy="30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23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D2D81EF-5FDC-7FA6-3B83-2772ABDA280E}"/>
              </a:ext>
            </a:extLst>
          </p:cNvPr>
          <p:cNvSpPr txBox="1"/>
          <p:nvPr/>
        </p:nvSpPr>
        <p:spPr>
          <a:xfrm>
            <a:off x="755576" y="2276872"/>
            <a:ext cx="734481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200" b="0" i="0" dirty="0">
                <a:effectLst/>
                <a:latin typeface="STC-Regular"/>
              </a:rPr>
              <a:t>Imagine that </a:t>
            </a:r>
            <a:r>
              <a:rPr lang="en-US" sz="3200" b="0" i="0" dirty="0" err="1">
                <a:effectLst/>
                <a:latin typeface="STC-Regular"/>
              </a:rPr>
              <a:t>Rasha</a:t>
            </a:r>
            <a:r>
              <a:rPr lang="en-US" sz="3200" b="0" i="0" dirty="0">
                <a:effectLst/>
                <a:latin typeface="STC-Regular"/>
              </a:rPr>
              <a:t> is new in your class.</a:t>
            </a:r>
          </a:p>
          <a:p>
            <a:pPr algn="l" rtl="0"/>
            <a:r>
              <a:rPr lang="en-US" sz="3200" dirty="0">
                <a:latin typeface="STC-Regular"/>
              </a:rPr>
              <a:t>W</a:t>
            </a:r>
            <a:r>
              <a:rPr lang="en-US" sz="3200" b="0" i="0" dirty="0">
                <a:effectLst/>
                <a:latin typeface="STC-Regular"/>
              </a:rPr>
              <a:t>hat will you say to her?</a:t>
            </a:r>
          </a:p>
          <a:p>
            <a:pPr algn="l" rtl="0"/>
            <a:r>
              <a:rPr lang="en-US" sz="3200" b="0" i="0" dirty="0">
                <a:effectLst/>
                <a:latin typeface="STC-Regular"/>
              </a:rPr>
              <a:t>to elicit simple questions like asking about ( name - nationality ......</a:t>
            </a:r>
            <a:r>
              <a:rPr lang="en-US" sz="3200" b="0" i="0" dirty="0" err="1">
                <a:effectLst/>
                <a:latin typeface="STC-Regular"/>
              </a:rPr>
              <a:t>etc</a:t>
            </a:r>
            <a:r>
              <a:rPr lang="en-US" sz="3200" b="0" i="0" dirty="0">
                <a:effectLst/>
                <a:latin typeface="STC-Regular"/>
              </a:rPr>
              <a:t> </a:t>
            </a:r>
            <a:r>
              <a:rPr lang="en-US" sz="3200" b="0" i="0" dirty="0">
                <a:effectLst/>
                <a:latin typeface="STC-Regular"/>
                <a:sym typeface="Wingdings" panose="05000000000000000000" pitchFamily="2" charset="2"/>
              </a:rPr>
              <a:t></a:t>
            </a:r>
            <a:endParaRPr lang="en-US" sz="3200" b="0" i="0" dirty="0">
              <a:effectLst/>
              <a:latin typeface="STC-Regular"/>
            </a:endParaRPr>
          </a:p>
        </p:txBody>
      </p:sp>
      <p:pic>
        <p:nvPicPr>
          <p:cNvPr id="5" name="صورة 4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BD22F227-5BF4-4FD8-FD90-DD3CA4417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2989062" cy="76470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3AFC6A0-64D3-E7D8-F70E-4DFB72AF7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96" y="0"/>
            <a:ext cx="1936959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73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7884368" y="249665"/>
            <a:ext cx="928459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5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95122"/>
            <a:ext cx="3667125" cy="52387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17" y="4293096"/>
            <a:ext cx="7833280" cy="1321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ستطيل 4"/>
          <p:cNvSpPr/>
          <p:nvPr/>
        </p:nvSpPr>
        <p:spPr>
          <a:xfrm>
            <a:off x="1938947" y="1698287"/>
            <a:ext cx="4572000" cy="369332"/>
          </a:xfrm>
          <a:prstGeom prst="rect">
            <a:avLst/>
          </a:prstGeom>
          <a:solidFill>
            <a:srgbClr val="FF66CC"/>
          </a:solidFill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practice the pronunciation of questions.</a:t>
            </a:r>
            <a:endParaRPr lang="ar-SA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4081" y="176200"/>
            <a:ext cx="1880609" cy="533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760" y="834890"/>
            <a:ext cx="1320800" cy="1320800"/>
          </a:xfrm>
          <a:prstGeom prst="rect">
            <a:avLst/>
          </a:prstGeom>
        </p:spPr>
      </p:pic>
      <p:pic>
        <p:nvPicPr>
          <p:cNvPr id="1030" name="Picture 6" descr="Practice Pronunciation – Applications sur Google Pl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55041"/>
            <a:ext cx="1783372" cy="178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515316" y="2788218"/>
            <a:ext cx="7585075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Does the speaker’s voice go </a:t>
            </a:r>
            <a:r>
              <a:rPr lang="en-US" b="1" dirty="0">
                <a:solidFill>
                  <a:srgbClr val="C00000"/>
                </a:solidFill>
                <a:latin typeface="MyriadPro-SemiboldIt"/>
              </a:rPr>
              <a:t>up</a:t>
            </a:r>
            <a:r>
              <a:rPr lang="en-US" dirty="0">
                <a:latin typeface="MyriadPro-SemiboldIt"/>
              </a:rPr>
              <a:t> or </a:t>
            </a:r>
            <a:r>
              <a:rPr lang="en-US" b="1" dirty="0">
                <a:solidFill>
                  <a:srgbClr val="C00000"/>
                </a:solidFill>
                <a:latin typeface="MyriadPro-SemiboldIt"/>
              </a:rPr>
              <a:t>down</a:t>
            </a:r>
            <a:r>
              <a:rPr lang="en-US" dirty="0">
                <a:latin typeface="MyriadPro-SemiboldIt"/>
              </a:rPr>
              <a:t> at the end of the question?</a:t>
            </a:r>
            <a:endParaRPr lang="ar-SA" dirty="0"/>
          </a:p>
        </p:txBody>
      </p:sp>
      <p:sp>
        <p:nvSpPr>
          <p:cNvPr id="10" name="مستطيل 9"/>
          <p:cNvSpPr/>
          <p:nvPr/>
        </p:nvSpPr>
        <p:spPr>
          <a:xfrm>
            <a:off x="6889788" y="3185022"/>
            <a:ext cx="1544012" cy="369332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It goes down.</a:t>
            </a:r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>
            <a:off x="233086" y="3650075"/>
            <a:ext cx="4455066" cy="369332"/>
          </a:xfrm>
          <a:prstGeom prst="rect">
            <a:avLst/>
          </a:prstGeom>
          <a:solidFill>
            <a:srgbClr val="FF9999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Repeat or speak along with the recording.</a:t>
            </a:r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>
            <a:off x="1473709" y="6257983"/>
            <a:ext cx="5502475" cy="369332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Practice asking and answering the questions</a:t>
            </a:r>
            <a:endParaRPr lang="ar-SA" dirty="0"/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9" y="5649717"/>
            <a:ext cx="1229843" cy="1006235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946" y="2193617"/>
            <a:ext cx="463206" cy="534127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046" y="2163781"/>
            <a:ext cx="414600" cy="604067"/>
          </a:xfrm>
          <a:prstGeom prst="rect">
            <a:avLst/>
          </a:prstGeom>
        </p:spPr>
      </p:pic>
      <p:pic>
        <p:nvPicPr>
          <p:cNvPr id="7" name="SG Bk 1 F-SA__18_04">
            <a:hlinkClick r:id="" action="ppaction://media"/>
            <a:extLst>
              <a:ext uri="{FF2B5EF4-FFF2-40B4-BE49-F238E27FC236}">
                <a16:creationId xmlns:a16="http://schemas.microsoft.com/office/drawing/2014/main" id="{BBCA0B20-752B-4289-A684-626587B2B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23584" y="7550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6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7884368" y="249665"/>
            <a:ext cx="928459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5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49665"/>
            <a:ext cx="3086100" cy="50482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227" y="2276872"/>
            <a:ext cx="4616152" cy="3963209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043608" y="970975"/>
            <a:ext cx="2839239" cy="369332"/>
          </a:xfrm>
          <a:prstGeom prst="rect">
            <a:avLst/>
          </a:prstGeom>
          <a:solidFill>
            <a:srgbClr val="FF66CC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Read the list of questions.</a:t>
            </a:r>
            <a:endParaRPr lang="ar-SA" dirty="0"/>
          </a:p>
        </p:txBody>
      </p:sp>
      <p:sp>
        <p:nvSpPr>
          <p:cNvPr id="6" name="مستطيل 5"/>
          <p:cNvSpPr/>
          <p:nvPr/>
        </p:nvSpPr>
        <p:spPr>
          <a:xfrm>
            <a:off x="2010594" y="1598562"/>
            <a:ext cx="6624736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Take turns asking and answering the questions.</a:t>
            </a:r>
            <a:endParaRPr lang="ar-SA" dirty="0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250441"/>
            <a:ext cx="1545893" cy="172819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68" y="2226149"/>
            <a:ext cx="1505455" cy="128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9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بيضاوي 1"/>
          <p:cNvSpPr/>
          <p:nvPr/>
        </p:nvSpPr>
        <p:spPr>
          <a:xfrm>
            <a:off x="2923791" y="56377"/>
            <a:ext cx="3090929" cy="1455312"/>
          </a:xfrm>
          <a:prstGeom prst="ellipse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Character map</a:t>
            </a:r>
            <a:endParaRPr lang="ar-SA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60571" y="1941618"/>
            <a:ext cx="3611030" cy="140071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 rtl="0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works in a company as a ………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سهم منحني 4"/>
          <p:cNvSpPr/>
          <p:nvPr/>
        </p:nvSpPr>
        <p:spPr>
          <a:xfrm rot="20368522" flipH="1">
            <a:off x="2749438" y="1654934"/>
            <a:ext cx="792051" cy="19793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6" name="سهم منحني 5"/>
          <p:cNvSpPr/>
          <p:nvPr/>
        </p:nvSpPr>
        <p:spPr>
          <a:xfrm rot="1497273">
            <a:off x="5396715" y="1572668"/>
            <a:ext cx="735578" cy="22147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5106350" y="1928548"/>
            <a:ext cx="3977079" cy="1285218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 rtl="0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travels to……..</a:t>
            </a: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791940" y="4492513"/>
            <a:ext cx="1797690" cy="74416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 rtl="0"/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115102" y="1955738"/>
            <a:ext cx="93968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000" b="1" u="sng" dirty="0">
                <a:solidFill>
                  <a:srgbClr val="C00000"/>
                </a:solidFill>
                <a:latin typeface="Comic Sans MS" panose="030F0702030302020204" pitchFamily="66" charset="0"/>
              </a:rPr>
              <a:t>Carlos</a:t>
            </a:r>
            <a:endParaRPr lang="ar-SA" sz="2000" b="1" u="sng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833543" y="4613066"/>
            <a:ext cx="180685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hospital</a:t>
            </a:r>
            <a:endParaRPr lang="ar-SA" sz="2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5311803" y="1980329"/>
            <a:ext cx="81464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Ricks</a:t>
            </a:r>
            <a:endParaRPr lang="ar-SA" sz="20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671668" y="1567960"/>
            <a:ext cx="1417130" cy="3818848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807BBDD9-0DCF-45DD-89FF-8635E6B45244}"/>
              </a:ext>
            </a:extLst>
          </p:cNvPr>
          <p:cNvSpPr/>
          <p:nvPr/>
        </p:nvSpPr>
        <p:spPr>
          <a:xfrm>
            <a:off x="285340" y="2875309"/>
            <a:ext cx="919767" cy="34841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driver </a:t>
            </a:r>
            <a:endParaRPr lang="ar-S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17199ADA-022C-4860-AA6B-585AE7D9D931}"/>
              </a:ext>
            </a:extLst>
          </p:cNvPr>
          <p:cNvSpPr/>
          <p:nvPr/>
        </p:nvSpPr>
        <p:spPr>
          <a:xfrm>
            <a:off x="3806029" y="1618182"/>
            <a:ext cx="12153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Unit:1</a:t>
            </a:r>
            <a:endParaRPr lang="ar-SA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A18DDC9C-9C5B-4DA8-8A50-B626E6F6E740}"/>
              </a:ext>
            </a:extLst>
          </p:cNvPr>
          <p:cNvSpPr/>
          <p:nvPr/>
        </p:nvSpPr>
        <p:spPr>
          <a:xfrm>
            <a:off x="3940340" y="2577098"/>
            <a:ext cx="10038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SG1</a:t>
            </a:r>
            <a:endParaRPr lang="ar-SA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7BD70961-EBD0-413A-B036-042D469E23C0}"/>
              </a:ext>
            </a:extLst>
          </p:cNvPr>
          <p:cNvSpPr/>
          <p:nvPr/>
        </p:nvSpPr>
        <p:spPr>
          <a:xfrm>
            <a:off x="3779912" y="3223721"/>
            <a:ext cx="127669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1600" u="sng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Conversation</a:t>
            </a:r>
            <a:endParaRPr lang="ar-SA" sz="1600" b="0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89ADE8E6-4E4B-46E3-A722-8055D35D045F}"/>
              </a:ext>
            </a:extLst>
          </p:cNvPr>
          <p:cNvSpPr/>
          <p:nvPr/>
        </p:nvSpPr>
        <p:spPr>
          <a:xfrm>
            <a:off x="3850044" y="3657218"/>
            <a:ext cx="100425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6</a:t>
            </a:r>
            <a:endParaRPr lang="ar-SA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A7DB802B-2C55-4A30-8012-57141FC6FC2A}"/>
              </a:ext>
            </a:extLst>
          </p:cNvPr>
          <p:cNvSpPr/>
          <p:nvPr/>
        </p:nvSpPr>
        <p:spPr>
          <a:xfrm>
            <a:off x="3587060" y="4998000"/>
            <a:ext cx="1561004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1200" b="1" dirty="0">
                <a:ln w="0"/>
                <a:solidFill>
                  <a:schemeClr val="bg1"/>
                </a:solidFill>
              </a:rPr>
              <a:t>T.Noureyah Alghamdi</a:t>
            </a:r>
            <a:endParaRPr lang="ar-SA" sz="1200" b="1" cap="none" spc="0" dirty="0">
              <a:ln w="0"/>
              <a:solidFill>
                <a:schemeClr val="bg1"/>
              </a:solidFill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9A3BB914-67CC-453E-BA5E-A36278A7CE91}"/>
              </a:ext>
            </a:extLst>
          </p:cNvPr>
          <p:cNvSpPr/>
          <p:nvPr/>
        </p:nvSpPr>
        <p:spPr>
          <a:xfrm>
            <a:off x="-150057" y="-12811"/>
            <a:ext cx="36075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b="0" u="sng" cap="none" spc="0" dirty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Choose the correct answer:</a:t>
            </a:r>
            <a:endParaRPr lang="ar-SA" sz="2400" b="0" u="sng" cap="none" spc="0" dirty="0">
              <a:ln w="0"/>
              <a:solidFill>
                <a:srgbClr val="008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9D09196D-672D-49C9-B2A0-CB6C29ABB698}"/>
              </a:ext>
            </a:extLst>
          </p:cNvPr>
          <p:cNvSpPr/>
          <p:nvPr/>
        </p:nvSpPr>
        <p:spPr>
          <a:xfrm>
            <a:off x="6355049" y="996590"/>
            <a:ext cx="99578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Rick</a:t>
            </a:r>
            <a:endParaRPr lang="ar-SA" sz="3200" b="1" cap="none" spc="0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663D60E6-1A57-4C43-8B11-6048C2CD4D55}"/>
              </a:ext>
            </a:extLst>
          </p:cNvPr>
          <p:cNvSpPr/>
          <p:nvPr/>
        </p:nvSpPr>
        <p:spPr>
          <a:xfrm>
            <a:off x="1297957" y="1110014"/>
            <a:ext cx="13917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Carlos</a:t>
            </a:r>
            <a:endParaRPr lang="ar-SA" sz="3200" b="1" cap="none" spc="0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22EAF488-6DF3-4B82-8944-AAEF565AF74D}"/>
              </a:ext>
            </a:extLst>
          </p:cNvPr>
          <p:cNvSpPr/>
          <p:nvPr/>
        </p:nvSpPr>
        <p:spPr>
          <a:xfrm>
            <a:off x="6859925" y="2758077"/>
            <a:ext cx="2155554" cy="38264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Spain</a:t>
            </a:r>
            <a:endParaRPr lang="ar-SA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7" name="مستطيل 46">
            <a:extLst>
              <a:ext uri="{FF2B5EF4-FFF2-40B4-BE49-F238E27FC236}">
                <a16:creationId xmlns:a16="http://schemas.microsoft.com/office/drawing/2014/main" id="{40AC730A-CC1B-4C34-AA38-6F573D4AFA72}"/>
              </a:ext>
            </a:extLst>
          </p:cNvPr>
          <p:cNvSpPr/>
          <p:nvPr/>
        </p:nvSpPr>
        <p:spPr>
          <a:xfrm>
            <a:off x="5209417" y="2758077"/>
            <a:ext cx="1582557" cy="34841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France</a:t>
            </a:r>
            <a:endParaRPr lang="ar-S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859672CB-9509-4BB3-8960-209E393C7D1A}"/>
              </a:ext>
            </a:extLst>
          </p:cNvPr>
          <p:cNvSpPr/>
          <p:nvPr/>
        </p:nvSpPr>
        <p:spPr>
          <a:xfrm>
            <a:off x="3813240" y="4272653"/>
            <a:ext cx="9989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1443H</a:t>
            </a:r>
          </a:p>
          <a:p>
            <a:pPr algn="ctr" rtl="0"/>
            <a:r>
              <a:rPr lang="en-US" sz="2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2021</a:t>
            </a:r>
            <a:endParaRPr lang="ar-SA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BFA412ED-E209-467B-829F-C5002B28D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862" y="5356258"/>
            <a:ext cx="1438275" cy="590550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8C030DFE-EBB8-41A6-ABAA-3F7A99B2EBCE}"/>
              </a:ext>
            </a:extLst>
          </p:cNvPr>
          <p:cNvSpPr/>
          <p:nvPr/>
        </p:nvSpPr>
        <p:spPr>
          <a:xfrm>
            <a:off x="5255556" y="6147525"/>
            <a:ext cx="26821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1600" b="0" cap="none" spc="0" dirty="0">
                <a:ln w="0"/>
                <a:solidFill>
                  <a:srgbClr val="660066"/>
                </a:solidFill>
              </a:rPr>
              <a:t>Friday 19</a:t>
            </a:r>
            <a:r>
              <a:rPr lang="en-US" sz="1600" b="0" cap="none" spc="0" baseline="30000" dirty="0">
                <a:ln w="0"/>
                <a:solidFill>
                  <a:srgbClr val="660066"/>
                </a:solidFill>
              </a:rPr>
              <a:t>th</a:t>
            </a:r>
            <a:r>
              <a:rPr lang="en-US" sz="1600" b="0" cap="none" spc="0" dirty="0">
                <a:ln w="0"/>
                <a:solidFill>
                  <a:srgbClr val="660066"/>
                </a:solidFill>
              </a:rPr>
              <a:t> of Muharram 1442</a:t>
            </a:r>
          </a:p>
          <a:p>
            <a:pPr algn="ctr" rtl="0"/>
            <a:r>
              <a:rPr lang="en-US" sz="1600" dirty="0">
                <a:ln w="0"/>
                <a:solidFill>
                  <a:srgbClr val="660066"/>
                </a:solidFill>
              </a:rPr>
              <a:t>March24th \2021</a:t>
            </a:r>
            <a:endParaRPr lang="ar-SA" sz="1600" b="0" cap="none" spc="0" dirty="0">
              <a:ln w="0"/>
              <a:solidFill>
                <a:srgbClr val="660066"/>
              </a:solidFill>
            </a:endParaRPr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1108FDC3-D620-4C51-8675-948C4786FD0B}"/>
              </a:ext>
            </a:extLst>
          </p:cNvPr>
          <p:cNvSpPr/>
          <p:nvPr/>
        </p:nvSpPr>
        <p:spPr>
          <a:xfrm>
            <a:off x="1996049" y="2852936"/>
            <a:ext cx="1139553" cy="34841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chef</a:t>
            </a:r>
            <a:endParaRPr lang="ar-S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73B0424C-8716-4DB5-9F12-726DF8C72448}"/>
              </a:ext>
            </a:extLst>
          </p:cNvPr>
          <p:cNvSpPr/>
          <p:nvPr/>
        </p:nvSpPr>
        <p:spPr>
          <a:xfrm>
            <a:off x="54542" y="3723003"/>
            <a:ext cx="34820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Carlos picks up passengers</a:t>
            </a:r>
          </a:p>
          <a:p>
            <a:pPr algn="ctr" rtl="0"/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from the ..…</a:t>
            </a:r>
            <a:endParaRPr lang="ar-SA" sz="2000" b="1" cap="none" spc="0" dirty="0">
              <a:ln w="0"/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مستطيل مستدير الزوايا 7">
            <a:extLst>
              <a:ext uri="{FF2B5EF4-FFF2-40B4-BE49-F238E27FC236}">
                <a16:creationId xmlns:a16="http://schemas.microsoft.com/office/drawing/2014/main" id="{15CD1F84-E0B5-43FE-A7DE-56B652E33607}"/>
              </a:ext>
            </a:extLst>
          </p:cNvPr>
          <p:cNvSpPr/>
          <p:nvPr/>
        </p:nvSpPr>
        <p:spPr>
          <a:xfrm>
            <a:off x="817573" y="5359922"/>
            <a:ext cx="1797690" cy="74416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 rtl="0"/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8843AEE4-E374-4D09-B98A-E5C6AC358EEF}"/>
              </a:ext>
            </a:extLst>
          </p:cNvPr>
          <p:cNvSpPr/>
          <p:nvPr/>
        </p:nvSpPr>
        <p:spPr>
          <a:xfrm>
            <a:off x="5254026" y="3699416"/>
            <a:ext cx="33329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Rick is very …..</a:t>
            </a:r>
            <a:endParaRPr lang="ar-SA" sz="3200" b="1" cap="none" spc="0" dirty="0">
              <a:ln w="0"/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مستطيل مستدير الزوايا 7">
            <a:extLst>
              <a:ext uri="{FF2B5EF4-FFF2-40B4-BE49-F238E27FC236}">
                <a16:creationId xmlns:a16="http://schemas.microsoft.com/office/drawing/2014/main" id="{10AAB0C1-17E8-4512-AB45-02A7499B73B8}"/>
              </a:ext>
            </a:extLst>
          </p:cNvPr>
          <p:cNvSpPr/>
          <p:nvPr/>
        </p:nvSpPr>
        <p:spPr>
          <a:xfrm>
            <a:off x="6119861" y="4391024"/>
            <a:ext cx="2314905" cy="74416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rtl="0"/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01990E84-E24F-4F69-8D45-CDAC1CBD4945}"/>
              </a:ext>
            </a:extLst>
          </p:cNvPr>
          <p:cNvSpPr/>
          <p:nvPr/>
        </p:nvSpPr>
        <p:spPr>
          <a:xfrm>
            <a:off x="6228184" y="4568362"/>
            <a:ext cx="231687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bored</a:t>
            </a:r>
            <a:endParaRPr lang="ar-SA" sz="2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6" name="مستطيل مستدير الزوايا 7">
            <a:extLst>
              <a:ext uri="{FF2B5EF4-FFF2-40B4-BE49-F238E27FC236}">
                <a16:creationId xmlns:a16="http://schemas.microsoft.com/office/drawing/2014/main" id="{7C2DCC97-A575-4CA2-A422-25949816A535}"/>
              </a:ext>
            </a:extLst>
          </p:cNvPr>
          <p:cNvSpPr/>
          <p:nvPr/>
        </p:nvSpPr>
        <p:spPr>
          <a:xfrm>
            <a:off x="5764504" y="5252452"/>
            <a:ext cx="3096344" cy="74416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 rtl="0"/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A1093058-21AC-4676-9BFF-25BAF8CD559D}"/>
              </a:ext>
            </a:extLst>
          </p:cNvPr>
          <p:cNvSpPr/>
          <p:nvPr/>
        </p:nvSpPr>
        <p:spPr>
          <a:xfrm>
            <a:off x="5868144" y="5424477"/>
            <a:ext cx="30963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excited</a:t>
            </a:r>
            <a:endParaRPr lang="ar-SA" sz="2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2277EB92-4789-4997-A56A-9E498D17D97A}"/>
              </a:ext>
            </a:extLst>
          </p:cNvPr>
          <p:cNvSpPr/>
          <p:nvPr/>
        </p:nvSpPr>
        <p:spPr>
          <a:xfrm>
            <a:off x="820926" y="5477162"/>
            <a:ext cx="180685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airport</a:t>
            </a:r>
            <a:endParaRPr lang="ar-SA" sz="2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969E82F2-69A6-441D-AEB3-45DD73152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488" y="6007733"/>
            <a:ext cx="950555" cy="850267"/>
          </a:xfrm>
          <a:prstGeom prst="rect">
            <a:avLst/>
          </a:prstGeom>
        </p:spPr>
      </p:pic>
      <p:pic>
        <p:nvPicPr>
          <p:cNvPr id="10" name="صورة 9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56B3BDD2-D137-4A35-9066-8224507CE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8" y="448855"/>
            <a:ext cx="1290155" cy="1446788"/>
          </a:xfrm>
          <a:prstGeom prst="rect">
            <a:avLst/>
          </a:prstGeom>
        </p:spPr>
      </p:pic>
      <p:pic>
        <p:nvPicPr>
          <p:cNvPr id="12" name="صورة 11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88C4FC6F-DC12-4BDE-B865-58D3D0A81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1563" y="177837"/>
            <a:ext cx="1261018" cy="1677926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103000E-7BD9-4D43-9F74-7B8653C30666}"/>
              </a:ext>
            </a:extLst>
          </p:cNvPr>
          <p:cNvSpPr/>
          <p:nvPr/>
        </p:nvSpPr>
        <p:spPr>
          <a:xfrm>
            <a:off x="40402" y="6299967"/>
            <a:ext cx="5298565" cy="400110"/>
          </a:xfrm>
          <a:prstGeom prst="rect">
            <a:avLst/>
          </a:prstGeom>
          <a:solidFill>
            <a:srgbClr val="FF99CC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https://www.liveworksheets.com/1-cs2097882td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657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39" grpId="0"/>
      <p:bldP spid="40" grpId="0"/>
      <p:bldP spid="51" grpId="0"/>
      <p:bldP spid="53" grpId="0"/>
      <p:bldP spid="55" grpId="0"/>
      <p:bldP spid="57" grpId="0"/>
      <p:bldP spid="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2F1F280-396F-4208-89A9-890F8DFE2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82" y="0"/>
            <a:ext cx="8911436" cy="6858000"/>
          </a:xfrm>
          <a:prstGeom prst="rect">
            <a:avLst/>
          </a:prstGeom>
        </p:spPr>
      </p:pic>
      <p:sp>
        <p:nvSpPr>
          <p:cNvPr id="2" name="Rectangle 8">
            <a:extLst>
              <a:ext uri="{FF2B5EF4-FFF2-40B4-BE49-F238E27FC236}">
                <a16:creationId xmlns:a16="http://schemas.microsoft.com/office/drawing/2014/main" id="{0C9C0323-0AD3-1FDA-7381-AA1229B5D9C8}"/>
              </a:ext>
            </a:extLst>
          </p:cNvPr>
          <p:cNvSpPr/>
          <p:nvPr/>
        </p:nvSpPr>
        <p:spPr>
          <a:xfrm>
            <a:off x="40402" y="6299967"/>
            <a:ext cx="5298565" cy="400110"/>
          </a:xfrm>
          <a:prstGeom prst="rect">
            <a:avLst/>
          </a:prstGeom>
          <a:solidFill>
            <a:srgbClr val="FF99CC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https://www.liveworksheets.com/1-cs2097882td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9465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420735" y="4193957"/>
            <a:ext cx="6552728" cy="120032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latin typeface="Comic Sans MS" panose="030F0702030302020204" pitchFamily="66" charset="0"/>
              </a:rPr>
              <a:t>Imagine that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Rasha</a:t>
            </a:r>
            <a:r>
              <a:rPr lang="en-US" sz="2400" dirty="0">
                <a:latin typeface="Comic Sans MS" panose="030F0702030302020204" pitchFamily="66" charset="0"/>
              </a:rPr>
              <a:t> is new in your class, </a:t>
            </a:r>
          </a:p>
          <a:p>
            <a:pPr algn="l" rtl="0"/>
            <a:r>
              <a:rPr lang="en-US" sz="2400" b="1" u="sng" dirty="0">
                <a:latin typeface="Comic Sans MS" panose="030F0702030302020204" pitchFamily="66" charset="0"/>
              </a:rPr>
              <a:t>what will you say to her?</a:t>
            </a:r>
          </a:p>
          <a:p>
            <a:pPr algn="l" rtl="0"/>
            <a:r>
              <a:rPr lang="en-US" sz="2400" dirty="0">
                <a:latin typeface="Comic Sans MS" panose="030F0702030302020204" pitchFamily="66" charset="0"/>
              </a:rPr>
              <a:t>name – are you from  - nice to meet </a:t>
            </a:r>
            <a:endParaRPr lang="en-US" sz="2400" b="0" i="0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1026" name="Picture 2" descr="Free Student Clip Art with No Background - Clipart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642" y="1493108"/>
            <a:ext cx="3761886" cy="262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rl With Headphone3 Clip Art - Listen To Music Clipart Png , Transparent  Cartoon, Free Cliparts &amp; Silhouettes - Net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0" y="172834"/>
            <a:ext cx="1702930" cy="162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167828" y="1912340"/>
            <a:ext cx="2505814" cy="369332"/>
          </a:xfrm>
          <a:prstGeom prst="rect">
            <a:avLst/>
          </a:prstGeom>
          <a:solidFill>
            <a:srgbClr val="CC99FF"/>
          </a:solidFill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222222"/>
                </a:solidFill>
                <a:latin typeface="Noto Naskh Arabic UI"/>
              </a:rPr>
              <a:t>Pre</a:t>
            </a:r>
            <a:r>
              <a:rPr lang="en-US" dirty="0">
                <a:solidFill>
                  <a:srgbClr val="222222"/>
                </a:solidFill>
                <a:latin typeface="Noto Naskh Arabic UI"/>
              </a:rPr>
              <a:t>-</a:t>
            </a:r>
            <a:r>
              <a:rPr lang="en-US" b="1" dirty="0">
                <a:solidFill>
                  <a:srgbClr val="222222"/>
                </a:solidFill>
                <a:latin typeface="Noto Naskh Arabic UI"/>
              </a:rPr>
              <a:t>listening activity</a:t>
            </a:r>
            <a:r>
              <a:rPr lang="en-US" dirty="0">
                <a:solidFill>
                  <a:srgbClr val="222222"/>
                </a:solidFill>
                <a:latin typeface="Noto Naskh Arabic UI"/>
              </a:rPr>
              <a:t> </a:t>
            </a:r>
            <a:endParaRPr lang="ar-SA" dirty="0"/>
          </a:p>
        </p:txBody>
      </p:sp>
      <p:pic>
        <p:nvPicPr>
          <p:cNvPr id="1030" name="Picture 6" descr="Brainstorm creative writing elements by Fenris2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51" y="-40126"/>
            <a:ext cx="3069750" cy="184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6932" y="549129"/>
            <a:ext cx="226695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74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8875"/>
            <a:ext cx="3571875" cy="60007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79512" y="1160650"/>
            <a:ext cx="2013699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look at the picture</a:t>
            </a:r>
            <a:endParaRPr lang="ar-SA" dirty="0"/>
          </a:p>
        </p:txBody>
      </p:sp>
      <p:sp>
        <p:nvSpPr>
          <p:cNvPr id="8" name="مستطيل 7"/>
          <p:cNvSpPr/>
          <p:nvPr/>
        </p:nvSpPr>
        <p:spPr>
          <a:xfrm>
            <a:off x="206973" y="1717882"/>
            <a:ext cx="4037028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Where are the people in the picture? 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666977"/>
            <a:ext cx="4922257" cy="3360979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651" y="3744291"/>
            <a:ext cx="4099717" cy="3113709"/>
          </a:xfrm>
          <a:prstGeom prst="rect">
            <a:avLst/>
          </a:prstGeom>
        </p:spPr>
      </p:pic>
      <p:pic>
        <p:nvPicPr>
          <p:cNvPr id="2050" name="Picture 2" descr="airport clipart images لم يسبق له مثيل الصور + tier3.xy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8" y="2112919"/>
            <a:ext cx="3382223" cy="341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179512" y="2175519"/>
            <a:ext cx="3361014" cy="369332"/>
          </a:xfrm>
          <a:prstGeom prst="rect">
            <a:avLst/>
          </a:prstGeom>
          <a:solidFill>
            <a:srgbClr val="FF9999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They’re at an airport.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287523" y="5265128"/>
            <a:ext cx="3361014" cy="1200329"/>
          </a:xfrm>
          <a:prstGeom prst="rect">
            <a:avLst/>
          </a:prstGeom>
          <a:solidFill>
            <a:srgbClr val="FF9999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They’re waiting for people to arrive.</a:t>
            </a:r>
          </a:p>
          <a:p>
            <a:pPr algn="l" rtl="0"/>
            <a:r>
              <a:rPr lang="en-US" dirty="0">
                <a:latin typeface="MyriadPro-Light"/>
              </a:rPr>
              <a:t>☺the signs with the names of people that they are waiting for.</a:t>
            </a:r>
            <a:endParaRPr lang="ar-SA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6357" y="108041"/>
            <a:ext cx="962025" cy="122872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4178" y="741550"/>
            <a:ext cx="2228850" cy="8382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530C652-5933-6801-03B2-493840B9F0F4}"/>
              </a:ext>
            </a:extLst>
          </p:cNvPr>
          <p:cNvSpPr/>
          <p:nvPr/>
        </p:nvSpPr>
        <p:spPr>
          <a:xfrm>
            <a:off x="7884368" y="249665"/>
            <a:ext cx="100540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6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3767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34293"/>
            <a:ext cx="3571875" cy="60007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735165"/>
            <a:ext cx="6427935" cy="4881977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0685" y="95496"/>
            <a:ext cx="3607823" cy="246346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672" y="734368"/>
            <a:ext cx="1398804" cy="412051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272067" y="1375417"/>
            <a:ext cx="2775119" cy="369332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Listen and reading along.</a:t>
            </a:r>
            <a:endParaRPr lang="ar-SA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217" y="602761"/>
            <a:ext cx="734469" cy="734469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4140686" y="3231013"/>
            <a:ext cx="3775393" cy="369332"/>
          </a:xfrm>
          <a:prstGeom prst="rect">
            <a:avLst/>
          </a:prstGeom>
          <a:solidFill>
            <a:srgbClr val="66FF33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Find Carlos and Rick in the picture.</a:t>
            </a:r>
            <a:endParaRPr lang="ar-SA" dirty="0"/>
          </a:p>
        </p:txBody>
      </p:sp>
      <p:sp>
        <p:nvSpPr>
          <p:cNvPr id="12" name="مستطيل 11"/>
          <p:cNvSpPr/>
          <p:nvPr/>
        </p:nvSpPr>
        <p:spPr>
          <a:xfrm>
            <a:off x="3751387" y="4070130"/>
            <a:ext cx="5320947" cy="369332"/>
          </a:xfrm>
          <a:prstGeom prst="rect">
            <a:avLst/>
          </a:prstGeom>
          <a:solidFill>
            <a:srgbClr val="FF66FF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Carlos is holding the sign with Rick’s name on it.</a:t>
            </a:r>
            <a:endParaRPr lang="ar-SA" dirty="0"/>
          </a:p>
        </p:txBody>
      </p:sp>
      <p:sp>
        <p:nvSpPr>
          <p:cNvPr id="13" name="مستطيل 12"/>
          <p:cNvSpPr/>
          <p:nvPr/>
        </p:nvSpPr>
        <p:spPr>
          <a:xfrm>
            <a:off x="4293641" y="4723751"/>
            <a:ext cx="3249608" cy="369332"/>
          </a:xfrm>
          <a:prstGeom prst="rect">
            <a:avLst/>
          </a:prstGeom>
          <a:solidFill>
            <a:srgbClr val="66FF33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What country is Rick visiting? </a:t>
            </a:r>
            <a:endParaRPr lang="ar-SA" dirty="0"/>
          </a:p>
        </p:txBody>
      </p:sp>
      <p:sp>
        <p:nvSpPr>
          <p:cNvPr id="14" name="مستطيل 13"/>
          <p:cNvSpPr/>
          <p:nvPr/>
        </p:nvSpPr>
        <p:spPr>
          <a:xfrm>
            <a:off x="7720622" y="4723751"/>
            <a:ext cx="83869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Spain</a:t>
            </a:r>
            <a:r>
              <a:rPr lang="en-US" dirty="0">
                <a:latin typeface="MyriadPro-Light"/>
              </a:rPr>
              <a:t>.</a:t>
            </a:r>
            <a:endParaRPr lang="ar-SA" dirty="0"/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307" y="5194780"/>
            <a:ext cx="1816006" cy="1567724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7432" y="45298"/>
            <a:ext cx="962025" cy="1228725"/>
          </a:xfrm>
          <a:prstGeom prst="rect">
            <a:avLst/>
          </a:prstGeom>
        </p:spPr>
      </p:pic>
      <p:pic>
        <p:nvPicPr>
          <p:cNvPr id="16" name="SG Bk 1 F-SA__18_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67109" y="199253"/>
            <a:ext cx="609600" cy="609600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53172" y="1609109"/>
            <a:ext cx="2010043" cy="755914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88193B42-808D-ED89-E062-D539827CA363}"/>
              </a:ext>
            </a:extLst>
          </p:cNvPr>
          <p:cNvSpPr/>
          <p:nvPr/>
        </p:nvSpPr>
        <p:spPr>
          <a:xfrm>
            <a:off x="7884368" y="249665"/>
            <a:ext cx="100540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6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706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49760" y="3196495"/>
            <a:ext cx="1742280" cy="2162214"/>
          </a:xfrm>
          <a:prstGeom prst="rect">
            <a:avLst/>
          </a:prstGeom>
        </p:spPr>
      </p:pic>
      <p:pic>
        <p:nvPicPr>
          <p:cNvPr id="3074" name="Picture 2" descr="English Worksheets on Vocabulary - EducationC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6066"/>
            <a:ext cx="5072930" cy="183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ocabulary Display Lettering Red (teacher made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938" y="0"/>
            <a:ext cx="3733006" cy="186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2123585" y="2190394"/>
            <a:ext cx="5848076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000" b="1" dirty="0">
                <a:highlight>
                  <a:srgbClr val="FFFF00"/>
                </a:highlight>
                <a:latin typeface="Comic Sans MS" panose="030F0702030302020204" pitchFamily="66" charset="0"/>
              </a:rPr>
              <a:t>welcome</a:t>
            </a:r>
            <a:r>
              <a:rPr lang="en-US" sz="2000" dirty="0">
                <a:latin typeface="Comic Sans MS" panose="030F0702030302020204" pitchFamily="66" charset="0"/>
              </a:rPr>
              <a:t> means to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be pleased </a:t>
            </a:r>
            <a:r>
              <a:rPr lang="en-US" sz="2000" dirty="0">
                <a:latin typeface="Comic Sans MS" panose="030F0702030302020204" pitchFamily="66" charset="0"/>
              </a:rPr>
              <a:t>about something.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576" y="4459886"/>
            <a:ext cx="1931389" cy="2141450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3188871" y="5564590"/>
            <a:ext cx="3215945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000" b="1" dirty="0">
                <a:highlight>
                  <a:srgbClr val="FFFF00"/>
                </a:highlight>
                <a:latin typeface="Comic Sans MS" panose="030F0702030302020204" pitchFamily="66" charset="0"/>
              </a:rPr>
              <a:t>terrible</a:t>
            </a:r>
            <a:r>
              <a:rPr lang="en-US" sz="2000" dirty="0">
                <a:latin typeface="Comic Sans MS" panose="030F0702030302020204" pitchFamily="66" charset="0"/>
              </a:rPr>
              <a:t> means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very bad.</a:t>
            </a:r>
            <a:endParaRPr lang="ar-SA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8" name="Picture 6" descr="564656411-welcome-clipart-free-clipart-images-5 - St. Elizabeth Catholic  Academ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66504"/>
            <a:ext cx="1968543" cy="147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258602" y="4077547"/>
            <a:ext cx="5022529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000" b="1" dirty="0">
                <a:highlight>
                  <a:srgbClr val="FFFF00"/>
                </a:highlight>
                <a:latin typeface="Comic Sans MS" panose="030F0702030302020204" pitchFamily="66" charset="0"/>
              </a:rPr>
              <a:t>starving</a:t>
            </a:r>
            <a:r>
              <a:rPr lang="en-US" sz="2000" dirty="0">
                <a:highlight>
                  <a:srgbClr val="FFFF00"/>
                </a:highlight>
                <a:latin typeface="Comic Sans MS" panose="030F0702030302020204" pitchFamily="66" charset="0"/>
              </a:rPr>
              <a:t> </a:t>
            </a:r>
            <a:r>
              <a:rPr lang="en-US" sz="2000" dirty="0">
                <a:latin typeface="Comic Sans MS" panose="030F0702030302020204" pitchFamily="66" charset="0"/>
              </a:rPr>
              <a:t>means that Rick is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very hungry</a:t>
            </a:r>
            <a:r>
              <a:rPr lang="en-US" sz="2000" dirty="0">
                <a:latin typeface="Comic Sans MS" panose="030F0702030302020204" pitchFamily="66" charset="0"/>
              </a:rPr>
              <a:t>.</a:t>
            </a:r>
            <a:endParaRPr lang="ar-SA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152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GBT History Quiz Night - GAAM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433471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539552" y="2728543"/>
            <a:ext cx="4126451" cy="400110"/>
          </a:xfrm>
          <a:prstGeom prst="rect">
            <a:avLst/>
          </a:prstGeom>
          <a:solidFill>
            <a:srgbClr val="66FF33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000" b="1" dirty="0">
                <a:latin typeface="MyriadPro-SemiboldIt"/>
              </a:rPr>
              <a:t>1.What country is Rick visiting? </a:t>
            </a:r>
            <a:endParaRPr lang="ar-SA" sz="2000" b="1" dirty="0"/>
          </a:p>
        </p:txBody>
      </p:sp>
      <p:sp>
        <p:nvSpPr>
          <p:cNvPr id="4" name="مستطيل 3"/>
          <p:cNvSpPr/>
          <p:nvPr/>
        </p:nvSpPr>
        <p:spPr>
          <a:xfrm>
            <a:off x="5220072" y="2743932"/>
            <a:ext cx="883575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000" b="1" dirty="0">
                <a:latin typeface="MyriadPro-SemiboldIt"/>
              </a:rPr>
              <a:t>Spain</a:t>
            </a:r>
            <a:endParaRPr lang="ar-SA" sz="2000" b="1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171" y="764704"/>
            <a:ext cx="2591127" cy="968856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95536" y="3618766"/>
            <a:ext cx="2702984" cy="400110"/>
          </a:xfrm>
          <a:prstGeom prst="rect">
            <a:avLst/>
          </a:prstGeom>
          <a:solidFill>
            <a:srgbClr val="66FF33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000" b="1" dirty="0">
                <a:latin typeface="MyriadPro-SemiboldIt"/>
              </a:rPr>
              <a:t>2. Find  an adjective:</a:t>
            </a:r>
            <a:endParaRPr lang="ar-SA" sz="2000" b="1" dirty="0"/>
          </a:p>
        </p:txBody>
      </p:sp>
      <p:sp>
        <p:nvSpPr>
          <p:cNvPr id="7" name="مستطيل 6"/>
          <p:cNvSpPr/>
          <p:nvPr/>
        </p:nvSpPr>
        <p:spPr>
          <a:xfrm>
            <a:off x="3563888" y="3609007"/>
            <a:ext cx="3143809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000" b="1" dirty="0">
                <a:latin typeface="MyriadPro-SemiboldIt"/>
              </a:rPr>
              <a:t>Large – excited - terrible</a:t>
            </a:r>
            <a:endParaRPr lang="ar-SA" sz="2000" b="1" dirty="0"/>
          </a:p>
        </p:txBody>
      </p:sp>
      <p:sp>
        <p:nvSpPr>
          <p:cNvPr id="8" name="مستطيل 7"/>
          <p:cNvSpPr/>
          <p:nvPr/>
        </p:nvSpPr>
        <p:spPr>
          <a:xfrm>
            <a:off x="395536" y="4718509"/>
            <a:ext cx="3392339" cy="400110"/>
          </a:xfrm>
          <a:prstGeom prst="rect">
            <a:avLst/>
          </a:prstGeom>
          <a:solidFill>
            <a:srgbClr val="66FF33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000" b="1" dirty="0">
                <a:latin typeface="MyriadPro-SemiboldIt"/>
              </a:rPr>
              <a:t>3. The opposite of </a:t>
            </a:r>
            <a:r>
              <a:rPr lang="en-US" sz="2000" b="1" dirty="0">
                <a:solidFill>
                  <a:srgbClr val="C00000"/>
                </a:solidFill>
                <a:latin typeface="MyriadPro-SemiboldIt"/>
              </a:rPr>
              <a:t>small</a:t>
            </a:r>
            <a:r>
              <a:rPr lang="en-US" sz="2000" b="1" dirty="0">
                <a:latin typeface="MyriadPro-SemiboldIt"/>
              </a:rPr>
              <a:t> is ……</a:t>
            </a:r>
            <a:endParaRPr lang="ar-SA" sz="2000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C4E01EE-0A38-497E-89CD-CBCC6FF9421F}"/>
              </a:ext>
            </a:extLst>
          </p:cNvPr>
          <p:cNvSpPr txBox="1"/>
          <p:nvPr/>
        </p:nvSpPr>
        <p:spPr>
          <a:xfrm>
            <a:off x="4254240" y="4755127"/>
            <a:ext cx="74980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1800" b="1" dirty="0">
                <a:latin typeface="MyriadPro-SemiboldIt"/>
              </a:rPr>
              <a:t>big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3507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3934D6FB-21DA-42F6-944D-5115704A0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132285"/>
            <a:ext cx="8115300" cy="459343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FF3768A-4C39-438D-A5F7-2BA0AAFE0D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85" y="998730"/>
            <a:ext cx="1026114" cy="102611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3FAAE17-9912-4791-B6A2-49D527467544}"/>
              </a:ext>
            </a:extLst>
          </p:cNvPr>
          <p:cNvSpPr/>
          <p:nvPr/>
        </p:nvSpPr>
        <p:spPr>
          <a:xfrm>
            <a:off x="177016" y="334542"/>
            <a:ext cx="2768222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صفحة 156</a:t>
            </a:r>
          </a:p>
        </p:txBody>
      </p:sp>
      <p:pic>
        <p:nvPicPr>
          <p:cNvPr id="6" name="Picture 2" descr="دفتر وردي عادي قصاصات فنية, دفتر وردي, قلم حبر جاف بنفسجي, غطاء إطار أبيض  وردي PNG صورة للتحميل مجانا">
            <a:extLst>
              <a:ext uri="{FF2B5EF4-FFF2-40B4-BE49-F238E27FC236}">
                <a16:creationId xmlns:a16="http://schemas.microsoft.com/office/drawing/2014/main" id="{5BB4F78D-30B9-4200-8AFA-5708034B8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784" y="998730"/>
            <a:ext cx="1043862" cy="104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lue White Framed Notebook Clip Art, Blue Notebook, Notebook, Clipart PNG  Transparent Image and Clipart for Free Download">
            <a:extLst>
              <a:ext uri="{FF2B5EF4-FFF2-40B4-BE49-F238E27FC236}">
                <a16:creationId xmlns:a16="http://schemas.microsoft.com/office/drawing/2014/main" id="{F4BCE0AD-B06A-473A-A49C-280397BBC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534" y="1074294"/>
            <a:ext cx="1026116" cy="102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C9612D35-5880-654F-1FF1-CBDA2140329A}"/>
              </a:ext>
            </a:extLst>
          </p:cNvPr>
          <p:cNvSpPr/>
          <p:nvPr/>
        </p:nvSpPr>
        <p:spPr>
          <a:xfrm>
            <a:off x="6448036" y="2992777"/>
            <a:ext cx="2768222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كلمات تكتب في</a:t>
            </a:r>
          </a:p>
          <a:p>
            <a:pPr algn="ctr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دفتر اللغة الإنجليزية</a:t>
            </a:r>
          </a:p>
          <a:p>
            <a:pPr algn="ctr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كلمات من كل عمود فقط</a:t>
            </a:r>
          </a:p>
        </p:txBody>
      </p:sp>
    </p:spTree>
    <p:extLst>
      <p:ext uri="{BB962C8B-B14F-4D97-AF65-F5344CB8AC3E}">
        <p14:creationId xmlns:p14="http://schemas.microsoft.com/office/powerpoint/2010/main" val="547863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7884368" y="249665"/>
            <a:ext cx="928459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Page 6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34368"/>
            <a:ext cx="1749542" cy="528931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34293"/>
            <a:ext cx="3571875" cy="60007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2132856"/>
            <a:ext cx="4455542" cy="459244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60187" y="1740453"/>
            <a:ext cx="4572000" cy="369332"/>
          </a:xfrm>
          <a:prstGeom prst="rect">
            <a:avLst/>
          </a:prstGeom>
          <a:solidFill>
            <a:srgbClr val="66FF66"/>
          </a:solidFill>
        </p:spPr>
        <p:txBody>
          <a:bodyPr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Work in pairs to complete the conversation.</a:t>
            </a:r>
            <a:endParaRPr lang="ar-SA" dirty="0"/>
          </a:p>
        </p:txBody>
      </p:sp>
      <p:sp>
        <p:nvSpPr>
          <p:cNvPr id="7" name="مستطيل 6"/>
          <p:cNvSpPr/>
          <p:nvPr/>
        </p:nvSpPr>
        <p:spPr>
          <a:xfrm>
            <a:off x="2217086" y="855545"/>
            <a:ext cx="5669126" cy="646331"/>
          </a:xfrm>
          <a:prstGeom prst="rect">
            <a:avLst/>
          </a:prstGeom>
          <a:solidFill>
            <a:srgbClr val="FF9999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Write down and complete conversation in your books or notebooks.</a:t>
            </a:r>
            <a:endParaRPr lang="ar-SA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911" y="1497684"/>
            <a:ext cx="2008458" cy="1643284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3453217" y="6462439"/>
            <a:ext cx="5767255" cy="369332"/>
          </a:xfrm>
          <a:prstGeom prst="rect">
            <a:avLst/>
          </a:prstGeom>
          <a:solidFill>
            <a:srgbClr val="FF9999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Practice the conversation, changing roles each time.</a:t>
            </a:r>
            <a:endParaRPr lang="ar-SA" dirty="0"/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9999" y="708116"/>
            <a:ext cx="962025" cy="1228725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3396667" y="2755730"/>
            <a:ext cx="10182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Rana</a:t>
            </a:r>
            <a:endParaRPr lang="ar-SA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387790" y="3617477"/>
            <a:ext cx="17890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Lura Fadi.</a:t>
            </a:r>
            <a:endParaRPr lang="ar-SA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1387790" y="4114054"/>
            <a:ext cx="31243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meet you Lura.</a:t>
            </a:r>
            <a:endParaRPr lang="ar-SA" sz="3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646162" y="4502050"/>
            <a:ext cx="30614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n-US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meet  you, </a:t>
            </a:r>
            <a:r>
              <a: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too</a:t>
            </a:r>
            <a:endParaRPr lang="ar-SA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588447" y="4937930"/>
            <a:ext cx="13660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Jeddah</a:t>
            </a:r>
            <a:endParaRPr lang="ar-SA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744482" y="5666018"/>
            <a:ext cx="10294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 this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1865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121CDDC-3213-446E-829A-0DCE535D5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4" y="0"/>
            <a:ext cx="3888432" cy="111098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2013109-493C-4A0E-96EE-8085F49B8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96" y="424773"/>
            <a:ext cx="4309120" cy="1420051"/>
          </a:xfrm>
          <a:prstGeom prst="rect">
            <a:avLst/>
          </a:prstGeom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A0EE5375-2024-4C87-8EF4-F6745388C302}"/>
              </a:ext>
            </a:extLst>
          </p:cNvPr>
          <p:cNvSpPr/>
          <p:nvPr/>
        </p:nvSpPr>
        <p:spPr>
          <a:xfrm>
            <a:off x="611560" y="6381328"/>
            <a:ext cx="360040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9DE05CF-D3EC-418B-855F-7E81F8AB9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37173"/>
            <a:ext cx="2447149" cy="36874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D0F22A0-9C52-412A-2464-68396D51D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844" y="2092451"/>
            <a:ext cx="7272614" cy="4688922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AB313950-9239-5E5E-D607-39AAFCF60A9C}"/>
              </a:ext>
            </a:extLst>
          </p:cNvPr>
          <p:cNvSpPr/>
          <p:nvPr/>
        </p:nvSpPr>
        <p:spPr>
          <a:xfrm>
            <a:off x="1208844" y="5236143"/>
            <a:ext cx="24368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واجب بنك</a:t>
            </a:r>
          </a:p>
          <a:p>
            <a:pPr algn="ctr"/>
            <a:r>
              <a:rPr lang="ar-SA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أسئلة </a:t>
            </a:r>
            <a:r>
              <a:rPr lang="ar-SA" sz="4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المنصة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50EDA6F-97FB-B22B-F803-9253797123A8}"/>
              </a:ext>
            </a:extLst>
          </p:cNvPr>
          <p:cNvSpPr/>
          <p:nvPr/>
        </p:nvSpPr>
        <p:spPr>
          <a:xfrm>
            <a:off x="2483378" y="1319115"/>
            <a:ext cx="2616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Platform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EF0322F5-402E-0C93-7E1B-08D2FE83B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404" y="981469"/>
            <a:ext cx="1885950" cy="1190625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2DC3E3CD-F851-A9BC-C46A-A6A5832BC7DC}"/>
              </a:ext>
            </a:extLst>
          </p:cNvPr>
          <p:cNvSpPr/>
          <p:nvPr/>
        </p:nvSpPr>
        <p:spPr>
          <a:xfrm>
            <a:off x="5090020" y="428684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ar-SA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5BD2F8C3-AC11-EBF8-AF57-126CA7D71C58}"/>
              </a:ext>
            </a:extLst>
          </p:cNvPr>
          <p:cNvCxnSpPr>
            <a:cxnSpLocks/>
          </p:cNvCxnSpPr>
          <p:nvPr/>
        </p:nvCxnSpPr>
        <p:spPr>
          <a:xfrm flipH="1">
            <a:off x="4698027" y="2958413"/>
            <a:ext cx="810077" cy="186162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313F53A3-EB16-6E07-448D-EEB9142DFD62}"/>
              </a:ext>
            </a:extLst>
          </p:cNvPr>
          <p:cNvSpPr/>
          <p:nvPr/>
        </p:nvSpPr>
        <p:spPr>
          <a:xfrm>
            <a:off x="5067484" y="580565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ar-SA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FA7A60DE-7E62-3362-D23F-6985568B4C91}"/>
              </a:ext>
            </a:extLst>
          </p:cNvPr>
          <p:cNvSpPr/>
          <p:nvPr/>
        </p:nvSpPr>
        <p:spPr>
          <a:xfrm>
            <a:off x="4831810" y="267512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ar-SA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3749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oodbye… – The Caged Bird S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840932"/>
            <a:ext cx="5760640" cy="28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2900"/>
            <a:ext cx="3530352" cy="3530352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923928" y="332656"/>
            <a:ext cx="4572000" cy="24497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ar-S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أتمنى الاهتمام بمتابعة الدروس في قنوات </a:t>
            </a:r>
            <a:r>
              <a:rPr lang="ar-S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عين</a:t>
            </a:r>
            <a:r>
              <a:rPr lang="ar-S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الرسمية من وزارة التعليم</a:t>
            </a:r>
            <a:endParaRPr lang="ar-SA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0EE3F5C-2E77-4674-9B1F-159B5F0EB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2972122"/>
            <a:ext cx="34956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75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960338" y="5438081"/>
            <a:ext cx="1842492" cy="692497"/>
          </a:xfrm>
          <a:prstGeom prst="rect">
            <a:avLst/>
          </a:prstGeom>
          <a:solidFill>
            <a:srgbClr val="FF99FF"/>
          </a:solidFill>
        </p:spPr>
        <p:txBody>
          <a:bodyPr wrap="none" lIns="68580" tIns="34290" rIns="68580" bIns="34290">
            <a:spAutoFit/>
          </a:bodyPr>
          <a:lstStyle/>
          <a:p>
            <a:pPr algn="ctr" rtl="0"/>
            <a:r>
              <a:rPr lang="en-US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end</a:t>
            </a:r>
            <a:endParaRPr lang="ar-SA" sz="4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0" y="5045666"/>
            <a:ext cx="3310088" cy="392415"/>
          </a:xfrm>
          <a:prstGeom prst="rect">
            <a:avLst/>
          </a:prstGeom>
          <a:solidFill>
            <a:srgbClr val="FFFF99"/>
          </a:solidFill>
        </p:spPr>
        <p:txBody>
          <a:bodyPr wrap="square" lIns="68580" tIns="34290" rIns="68580" bIns="34290">
            <a:spAutoFit/>
          </a:bodyPr>
          <a:lstStyle/>
          <a:p>
            <a:pPr algn="ctr" rtl="0"/>
            <a:r>
              <a:rPr lang="en-US" sz="2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T.Noureyah Alghamdi</a:t>
            </a:r>
            <a:endParaRPr lang="ar-SA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Have A Nice Day Lettering - Immagini vettoriali stock e altre immagini di  Artigianato - i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652" y="2348880"/>
            <a:ext cx="4220279" cy="42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Say 'Thank You' in Business | Proposif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7" y="2575511"/>
            <a:ext cx="4940309" cy="247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4F5D868-8AAB-4E05-96CB-8E956F659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727422"/>
            <a:ext cx="3495675" cy="962025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40CB76A6-6C65-4E48-9E4F-0EF33C05700D}"/>
              </a:ext>
            </a:extLst>
          </p:cNvPr>
          <p:cNvSpPr/>
          <p:nvPr/>
        </p:nvSpPr>
        <p:spPr>
          <a:xfrm>
            <a:off x="3923928" y="332656"/>
            <a:ext cx="4531915" cy="1827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ar-S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أتمنى الاهتمام بمتابعة الدروس في قنوات </a:t>
            </a:r>
            <a:r>
              <a:rPr lang="ar-S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عين</a:t>
            </a:r>
            <a:r>
              <a:rPr lang="ar-S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الرسمية من وزارة التعليم</a:t>
            </a:r>
            <a:endParaRPr lang="ar-SA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8644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3E10B1A-55C7-4DBC-8DFA-E852D90A0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" y="2028825"/>
            <a:ext cx="4271963" cy="3971925"/>
          </a:xfrm>
          <a:prstGeom prst="rect">
            <a:avLst/>
          </a:prstGeom>
        </p:spPr>
      </p:pic>
      <p:pic>
        <p:nvPicPr>
          <p:cNvPr id="5" name="صورة 4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72D6978E-7ACF-4DF9-B6F6-E601FD287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3" y="1257300"/>
            <a:ext cx="3864769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58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onderful good morning animation greetings free download | Good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0728"/>
            <a:ext cx="5256584" cy="491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012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AKSHI GUP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35" y="188640"/>
            <a:ext cx="5910297" cy="38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English Writing And Reading Cartoon - Read Writ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76" y="4074662"/>
            <a:ext cx="7708613" cy="265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954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24ED0DD-6158-4EB9-AB88-09B7D859F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0" y="857250"/>
            <a:ext cx="91010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07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58F6161B-E11F-4D18-93DA-5EA73CE4F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84" y="857250"/>
            <a:ext cx="88660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59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B4E1F93-727A-41C7-A502-CB7E8B81B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47" y="2446735"/>
            <a:ext cx="5786438" cy="1964531"/>
          </a:xfrm>
          <a:prstGeom prst="rect">
            <a:avLst/>
          </a:prstGeom>
        </p:spPr>
      </p:pic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0213212-E0D7-47E2-A56D-A6E5E3C46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0890"/>
            <a:ext cx="3286478" cy="445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4523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2411</TotalTime>
  <Words>629</Words>
  <Application>Microsoft Office PowerPoint</Application>
  <PresentationFormat>عرض على الشاشة (4:3)</PresentationFormat>
  <Paragraphs>139</Paragraphs>
  <Slides>33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42" baseType="lpstr">
      <vt:lpstr>Arial</vt:lpstr>
      <vt:lpstr>Calibri</vt:lpstr>
      <vt:lpstr>Comic Sans MS</vt:lpstr>
      <vt:lpstr>MyriadPro-Light</vt:lpstr>
      <vt:lpstr>MyriadPro-SemiboldIt</vt:lpstr>
      <vt:lpstr>Noto Naskh Arabic UI</vt:lpstr>
      <vt:lpstr>StagSans-Light</vt:lpstr>
      <vt:lpstr>STC-Regular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عبدالرحمن صالح الغامدي</cp:lastModifiedBy>
  <cp:revision>478</cp:revision>
  <dcterms:created xsi:type="dcterms:W3CDTF">2019-11-21T04:55:51Z</dcterms:created>
  <dcterms:modified xsi:type="dcterms:W3CDTF">2022-09-01T04:45:34Z</dcterms:modified>
</cp:coreProperties>
</file>