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3177636" y="7042567"/>
            <a:ext cx="6649528" cy="264118"/>
          </a:xfrm>
          <a:prstGeom prst="rect">
            <a:avLst/>
          </a:prstGeom>
        </p:spPr>
        <p:txBody>
          <a:bodyPr anchor="b"/>
          <a:lstStyle>
            <a:lvl1pPr defTabSz="340472">
              <a:defRPr sz="1275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127455"/>
            <a:ext cx="6649527" cy="1499600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3177636" y="5640511"/>
            <a:ext cx="6649526" cy="384843"/>
          </a:xfrm>
          <a:prstGeom prst="rect">
            <a:avLst/>
          </a:prstGeom>
        </p:spPr>
        <p:txBody>
          <a:bodyPr/>
          <a:lstStyle>
            <a:lvl1pPr algn="ctr" defTabSz="953661">
              <a:defRPr sz="198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2655441"/>
            <a:ext cx="6649527" cy="2985071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pc="-174" sz="17400"/>
            </a:lvl1pPr>
            <a:lvl2pPr algn="ctr" defTabSz="1733930">
              <a:lnSpc>
                <a:spcPct val="80000"/>
              </a:lnSpc>
              <a:defRPr spc="-174" sz="17400"/>
            </a:lvl2pPr>
            <a:lvl3pPr algn="ctr" defTabSz="1733930">
              <a:lnSpc>
                <a:spcPct val="80000"/>
              </a:lnSpc>
              <a:defRPr spc="-174" sz="17400"/>
            </a:lvl3pPr>
            <a:lvl4pPr algn="ctr" defTabSz="1733930">
              <a:lnSpc>
                <a:spcPct val="80000"/>
              </a:lnSpc>
              <a:defRPr spc="-174" sz="17400"/>
            </a:lvl4pPr>
            <a:lvl5pPr algn="ctr" defTabSz="1733930">
              <a:lnSpc>
                <a:spcPct val="80000"/>
              </a:lnSpc>
              <a:defRPr spc="-174" sz="174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 hasCustomPrompt="1"/>
          </p:nvPr>
        </p:nvSpPr>
        <p:spPr>
          <a:xfrm>
            <a:off x="3199462" y="4214757"/>
            <a:ext cx="6605876" cy="1331361"/>
          </a:xfrm>
          <a:prstGeom prst="rect">
            <a:avLst/>
          </a:prstGeom>
        </p:spPr>
        <p:txBody>
          <a:bodyPr anchor="ctr"/>
          <a:lstStyle>
            <a:lvl1pPr marR="457200" indent="1143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R="457200" indent="5715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R="457200" indent="10287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R="457200" indent="14859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R="457200" indent="19431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"اقتباس ملحوظ"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3475919" y="5764373"/>
            <a:ext cx="6329419" cy="264118"/>
          </a:xfrm>
          <a:prstGeom prst="rect">
            <a:avLst/>
          </a:prstGeom>
        </p:spPr>
        <p:txBody>
          <a:bodyPr/>
          <a:lstStyle>
            <a:lvl1pPr defTabSz="358083">
              <a:defRPr sz="134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half" idx="21"/>
          </p:nvPr>
        </p:nvSpPr>
        <p:spPr>
          <a:xfrm>
            <a:off x="1584369" y="2476993"/>
            <a:ext cx="6395978" cy="47969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quarter" idx="22"/>
          </p:nvPr>
        </p:nvSpPr>
        <p:spPr>
          <a:xfrm>
            <a:off x="6556964" y="2250455"/>
            <a:ext cx="3288388" cy="26307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sz="quarter" idx="23"/>
          </p:nvPr>
        </p:nvSpPr>
        <p:spPr>
          <a:xfrm>
            <a:off x="5633014" y="3658205"/>
            <a:ext cx="4546996" cy="5292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2195485" y="1479284"/>
            <a:ext cx="8264620" cy="66116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صورة"/>
          <p:cNvSpPr/>
          <p:nvPr>
            <p:ph type="pic" idx="21"/>
          </p:nvPr>
        </p:nvSpPr>
        <p:spPr>
          <a:xfrm>
            <a:off x="2561670" y="1558456"/>
            <a:ext cx="10217150" cy="61192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3177636" y="5051404"/>
            <a:ext cx="6649527" cy="1891551"/>
          </a:xfrm>
          <a:prstGeom prst="rect">
            <a:avLst/>
          </a:prstGeom>
        </p:spPr>
        <p:txBody>
          <a:bodyPr/>
          <a:lstStyle/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6913853"/>
            <a:ext cx="6649527" cy="395135"/>
          </a:xfrm>
          <a:prstGeom prst="rect">
            <a:avLst/>
          </a:prstGeom>
        </p:spPr>
        <p:txBody>
          <a:bodyPr/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3177636" y="2410509"/>
            <a:ext cx="6649528" cy="264119"/>
          </a:xfrm>
          <a:prstGeom prst="rect">
            <a:avLst/>
          </a:prstGeom>
        </p:spPr>
        <p:txBody>
          <a:bodyPr/>
          <a:lstStyle>
            <a:lvl1pPr defTabSz="340472">
              <a:defRPr sz="1275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xfrm>
            <a:off x="6391583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sz="quarter" idx="21"/>
          </p:nvPr>
        </p:nvSpPr>
        <p:spPr>
          <a:xfrm>
            <a:off x="5824563" y="2366858"/>
            <a:ext cx="4321466" cy="50296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949551"/>
            <a:ext cx="2924629" cy="2316930"/>
          </a:xfrm>
          <a:prstGeom prst="rect">
            <a:avLst/>
          </a:prstGeom>
        </p:spPr>
        <p:txBody>
          <a:bodyPr/>
          <a:lstStyle/>
          <a:p>
            <a:pPr/>
            <a:r>
              <a:t>العنوان الفرعي على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3177636" y="2479844"/>
            <a:ext cx="2924629" cy="2513359"/>
          </a:xfrm>
          <a:prstGeom prst="rect">
            <a:avLst/>
          </a:prstGeom>
        </p:spPr>
        <p:txBody>
          <a:bodyPr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3177636" y="2892550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44" name="عنوان الشريحة"/>
          <p:cNvSpPr txBox="1"/>
          <p:nvPr>
            <p:ph type="title" hasCustomPrompt="1"/>
          </p:nvPr>
        </p:nvSpPr>
        <p:spPr>
          <a:xfrm>
            <a:off x="3177636" y="2335332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 numCol="2" spcCol="337613"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sz="quarter" idx="21"/>
          </p:nvPr>
        </p:nvSpPr>
        <p:spPr>
          <a:xfrm>
            <a:off x="6313244" y="2425060"/>
            <a:ext cx="3693981" cy="49253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3177636" y="2337757"/>
            <a:ext cx="2924629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62" name="العنوان الفرعي على الشريحة"/>
          <p:cNvSpPr txBox="1"/>
          <p:nvPr>
            <p:ph type="body" sz="quarter" idx="22" hasCustomPrompt="1"/>
          </p:nvPr>
        </p:nvSpPr>
        <p:spPr>
          <a:xfrm>
            <a:off x="3177636" y="2892550"/>
            <a:ext cx="2924629" cy="384842"/>
          </a:xfrm>
          <a:prstGeom prst="rect">
            <a:avLst/>
          </a:prstGeom>
        </p:spPr>
        <p:txBody>
          <a:bodyPr/>
          <a:lstStyle>
            <a:lvl1pPr defTabSz="311121">
              <a:defRPr sz="1907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6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076756"/>
            <a:ext cx="2924629" cy="3204041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3177636" y="3931024"/>
            <a:ext cx="6649527" cy="1891551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3177636" y="2335332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80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3177636" y="2892550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3177636" y="2337757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3177636" y="2890672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/>
          <a:lstStyle>
            <a:lvl1pPr defTabSz="1733930">
              <a:lnSpc>
                <a:spcPct val="90000"/>
              </a:lnSpc>
              <a:spcBef>
                <a:spcPts val="1300"/>
              </a:spcBef>
              <a:defRPr b="0" spc="-36"/>
            </a:lvl1pPr>
            <a:lvl2pPr defTabSz="1733930">
              <a:lnSpc>
                <a:spcPct val="90000"/>
              </a:lnSpc>
              <a:spcBef>
                <a:spcPts val="1300"/>
              </a:spcBef>
              <a:defRPr b="0" spc="-36"/>
            </a:lvl2pPr>
            <a:lvl3pPr defTabSz="1733930">
              <a:lnSpc>
                <a:spcPct val="90000"/>
              </a:lnSpc>
              <a:spcBef>
                <a:spcPts val="1300"/>
              </a:spcBef>
              <a:defRPr b="0" spc="-36"/>
            </a:lvl3pPr>
            <a:lvl4pPr defTabSz="1733930">
              <a:lnSpc>
                <a:spcPct val="90000"/>
              </a:lnSpc>
              <a:spcBef>
                <a:spcPts val="1300"/>
              </a:spcBef>
              <a:defRPr b="0" spc="-36"/>
            </a:lvl4pPr>
            <a:lvl5pPr defTabSz="1733930">
              <a:lnSpc>
                <a:spcPct val="90000"/>
              </a:lnSpc>
              <a:spcBef>
                <a:spcPts val="1300"/>
              </a:spcBef>
              <a:defRPr b="0" spc="-36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عرض التقديمي"/>
          <p:cNvSpPr txBox="1"/>
          <p:nvPr>
            <p:ph type="title" hasCustomPrompt="1"/>
          </p:nvPr>
        </p:nvSpPr>
        <p:spPr>
          <a:xfrm>
            <a:off x="3177636" y="3145304"/>
            <a:ext cx="6650247" cy="18915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b">
            <a:normAutofit fontScale="100000" lnSpcReduction="0"/>
          </a:bodyPr>
          <a:lstStyle/>
          <a:p>
            <a:pPr/>
            <a:r>
              <a:t>عنوان العرض التقديمي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3177636" y="5007753"/>
            <a:ext cx="6649527" cy="834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>
            <a:normAutofit fontScale="100000" lnSpcReduction="0"/>
          </a:bodyPr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93562" y="7299842"/>
            <a:ext cx="217676" cy="229756"/>
          </a:xfrm>
          <a:prstGeom prst="rect">
            <a:avLst/>
          </a:prstGeom>
          <a:ln w="3175">
            <a:miter lim="400000"/>
          </a:ln>
        </p:spPr>
        <p:txBody>
          <a:bodyPr wrap="none" lIns="29100" tIns="29100" rIns="29100" bIns="29100" anchor="b">
            <a:spAutoFit/>
          </a:bodyPr>
          <a:lstStyle>
            <a:lvl1pPr defTabSz="584200">
              <a:defRPr sz="11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jpeg"/><Relationship Id="rId8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7.jpeg"/><Relationship Id="rId7" Type="http://schemas.openxmlformats.org/officeDocument/2006/relationships/image" Target="../media/image18.png"/><Relationship Id="rId8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3.png"/><Relationship Id="rId8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3.png"/><Relationship Id="rId8" Type="http://schemas.openxmlformats.org/officeDocument/2006/relationships/image" Target="../media/image2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2.jpeg"/><Relationship Id="rId8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jpeg"/><Relationship Id="rId7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4.jpeg"/><Relationship Id="rId8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130578" y="2970720"/>
            <a:ext cx="5596007" cy="4917519"/>
            <a:chOff x="0" y="0"/>
            <a:chExt cx="5596006" cy="4917518"/>
          </a:xfrm>
        </p:grpSpPr>
        <p:sp>
          <p:nvSpPr>
            <p:cNvPr id="151" name="مستطيل مستدير الزوايا"/>
            <p:cNvSpPr/>
            <p:nvPr/>
          </p:nvSpPr>
          <p:spPr>
            <a:xfrm>
              <a:off x="2198426" y="307"/>
              <a:ext cx="3397581" cy="3680455"/>
            </a:xfrm>
            <a:prstGeom prst="roundRect">
              <a:avLst>
                <a:gd name="adj" fmla="val 5607"/>
              </a:avLst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52" name="IMG_5421.png" descr="IMG_542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73449" cy="491751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154" name="IMG_3179.png" descr="IMG_3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155" name="IMG_0021.jpeg" descr="IMG_002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01" y="7975887"/>
            <a:ext cx="1775244" cy="1775244"/>
          </a:xfrm>
          <a:prstGeom prst="rect">
            <a:avLst/>
          </a:prstGeom>
          <a:ln w="3175">
            <a:miter lim="400000"/>
          </a:ln>
        </p:spPr>
      </p:pic>
      <p:pic>
        <p:nvPicPr>
          <p:cNvPr id="156" name="IMG_5363.png" descr="IMG_536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157" name="مستطيل مستدير الزوايا"/>
          <p:cNvSpPr/>
          <p:nvPr/>
        </p:nvSpPr>
        <p:spPr>
          <a:xfrm>
            <a:off x="7452429" y="3641955"/>
            <a:ext cx="4779783" cy="1814247"/>
          </a:xfrm>
          <a:prstGeom prst="roundRect">
            <a:avLst>
              <a:gd name="adj" fmla="val 10500"/>
            </a:avLst>
          </a:prstGeom>
          <a:blipFill>
            <a:blip r:embed="rId2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4075105" y="717312"/>
            <a:ext cx="3205989" cy="916794"/>
          </a:xfrm>
          <a:prstGeom prst="roundRect">
            <a:avLst>
              <a:gd name="adj" fmla="val 20779"/>
            </a:avLst>
          </a:prstGeom>
          <a:blipFill>
            <a:blip r:embed="rId2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9" name="المعدل"/>
          <p:cNvSpPr txBox="1"/>
          <p:nvPr/>
        </p:nvSpPr>
        <p:spPr>
          <a:xfrm>
            <a:off x="4848289" y="797358"/>
            <a:ext cx="1387361" cy="756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grpSp>
        <p:nvGrpSpPr>
          <p:cNvPr id="162" name="تجميع"/>
          <p:cNvGrpSpPr/>
          <p:nvPr/>
        </p:nvGrpSpPr>
        <p:grpSpPr>
          <a:xfrm>
            <a:off x="6955916" y="2982967"/>
            <a:ext cx="5022230" cy="1475211"/>
            <a:chOff x="0" y="0"/>
            <a:chExt cx="5022228" cy="1475209"/>
          </a:xfrm>
        </p:grpSpPr>
        <p:sp>
          <p:nvSpPr>
            <p:cNvPr id="160" name="اليوم : ………………"/>
            <p:cNvSpPr txBox="1"/>
            <p:nvPr/>
          </p:nvSpPr>
          <p:spPr>
            <a:xfrm>
              <a:off x="750578" y="718508"/>
              <a:ext cx="4271651" cy="75670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9100" tIns="29100" rIns="29100" bIns="291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اليوم : ………………  </a:t>
              </a:r>
            </a:p>
          </p:txBody>
        </p:sp>
        <p:pic>
          <p:nvPicPr>
            <p:cNvPr id="161" name="IMG_5154.png" descr="IMG_5154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387019" cy="138701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163" name="التاريخ : ………………"/>
          <p:cNvSpPr txBox="1"/>
          <p:nvPr/>
        </p:nvSpPr>
        <p:spPr>
          <a:xfrm>
            <a:off x="7572550" y="4498449"/>
            <a:ext cx="4539541" cy="756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: ………………  </a:t>
            </a:r>
          </a:p>
        </p:txBody>
      </p:sp>
      <p:sp>
        <p:nvSpPr>
          <p:cNvPr id="164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5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صباحٌ كلّهُ أملٌ .. وتوفيقٌ يُـظلّلُنا…"/>
          <p:cNvSpPr txBox="1"/>
          <p:nvPr/>
        </p:nvSpPr>
        <p:spPr>
          <a:xfrm>
            <a:off x="2039164" y="3450699"/>
            <a:ext cx="3729163" cy="2852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/>
          <a:p>
            <a:pPr rtl="0"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صباحٌ كلّهُ أملٌ .. وتوفيقٌ يُـظلّلُنا</a:t>
            </a:r>
          </a:p>
          <a:p>
            <a:pPr rtl="0"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وحسنُ الظنّ بالرحمن"🤍</a:t>
            </a:r>
          </a:p>
        </p:txBody>
      </p:sp>
      <p:sp>
        <p:nvSpPr>
          <p:cNvPr id="167" name="النص"/>
          <p:cNvSpPr txBox="1"/>
          <p:nvPr/>
        </p:nvSpPr>
        <p:spPr>
          <a:xfrm>
            <a:off x="8919515" y="7079529"/>
            <a:ext cx="182523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317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318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319" name="مستطيل مستدير الزوايا"/>
          <p:cNvSpPr/>
          <p:nvPr/>
        </p:nvSpPr>
        <p:spPr>
          <a:xfrm>
            <a:off x="4236445" y="434967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0" name="مستطيل مستدير الزوايا"/>
          <p:cNvSpPr/>
          <p:nvPr/>
        </p:nvSpPr>
        <p:spPr>
          <a:xfrm>
            <a:off x="10522045" y="4629669"/>
            <a:ext cx="1965689" cy="2215262"/>
          </a:xfrm>
          <a:prstGeom prst="roundRect">
            <a:avLst>
              <a:gd name="adj" fmla="val 9691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1" name="مستطيل مستدير الزوايا"/>
          <p:cNvSpPr/>
          <p:nvPr/>
        </p:nvSpPr>
        <p:spPr>
          <a:xfrm>
            <a:off x="5996681" y="2091144"/>
            <a:ext cx="3342023" cy="78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2" y="21600"/>
                </a:moveTo>
                <a:lnTo>
                  <a:pt x="20228" y="21600"/>
                </a:lnTo>
                <a:cubicBezTo>
                  <a:pt x="20631" y="21600"/>
                  <a:pt x="20872" y="21600"/>
                  <a:pt x="21033" y="21314"/>
                </a:cubicBezTo>
                <a:cubicBezTo>
                  <a:pt x="21265" y="20955"/>
                  <a:pt x="21448" y="20178"/>
                  <a:pt x="21533" y="19192"/>
                </a:cubicBezTo>
                <a:cubicBezTo>
                  <a:pt x="21600" y="18508"/>
                  <a:pt x="21600" y="17481"/>
                  <a:pt x="21600" y="15770"/>
                </a:cubicBezTo>
                <a:lnTo>
                  <a:pt x="21600" y="5830"/>
                </a:lnTo>
                <a:cubicBezTo>
                  <a:pt x="21600" y="4119"/>
                  <a:pt x="21600" y="3092"/>
                  <a:pt x="21533" y="2408"/>
                </a:cubicBezTo>
                <a:cubicBezTo>
                  <a:pt x="21448" y="1422"/>
                  <a:pt x="21265" y="645"/>
                  <a:pt x="21033" y="286"/>
                </a:cubicBezTo>
                <a:cubicBezTo>
                  <a:pt x="20872" y="0"/>
                  <a:pt x="20631" y="0"/>
                  <a:pt x="20228" y="0"/>
                </a:cubicBezTo>
                <a:lnTo>
                  <a:pt x="1372" y="0"/>
                </a:lnTo>
                <a:cubicBezTo>
                  <a:pt x="969" y="0"/>
                  <a:pt x="728" y="0"/>
                  <a:pt x="567" y="286"/>
                </a:cubicBezTo>
                <a:cubicBezTo>
                  <a:pt x="335" y="645"/>
                  <a:pt x="152" y="1422"/>
                  <a:pt x="67" y="2408"/>
                </a:cubicBezTo>
                <a:cubicBezTo>
                  <a:pt x="0" y="3092"/>
                  <a:pt x="0" y="4119"/>
                  <a:pt x="0" y="5830"/>
                </a:cubicBezTo>
                <a:lnTo>
                  <a:pt x="0" y="15770"/>
                </a:lnTo>
                <a:cubicBezTo>
                  <a:pt x="0" y="17481"/>
                  <a:pt x="0" y="18508"/>
                  <a:pt x="67" y="19192"/>
                </a:cubicBezTo>
                <a:cubicBezTo>
                  <a:pt x="152" y="20178"/>
                  <a:pt x="335" y="20955"/>
                  <a:pt x="567" y="21314"/>
                </a:cubicBezTo>
                <a:cubicBezTo>
                  <a:pt x="728" y="21600"/>
                  <a:pt x="969" y="21600"/>
                  <a:pt x="1372" y="21600"/>
                </a:cubicBezTo>
                <a:close/>
              </a:path>
            </a:pathLst>
          </a:cu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2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3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4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325" name="صفحة ١٨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١٨</a:t>
            </a:r>
          </a:p>
        </p:txBody>
      </p:sp>
      <p:sp>
        <p:nvSpPr>
          <p:cNvPr id="326" name="تحقق من فهمك"/>
          <p:cNvSpPr txBox="1"/>
          <p:nvPr/>
        </p:nvSpPr>
        <p:spPr>
          <a:xfrm>
            <a:off x="5916539" y="2106080"/>
            <a:ext cx="3502306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  </a:t>
            </a:r>
          </a:p>
        </p:txBody>
      </p:sp>
      <p:sp>
        <p:nvSpPr>
          <p:cNvPr id="327" name="مستطيل مستدير الزوايا"/>
          <p:cNvSpPr/>
          <p:nvPr/>
        </p:nvSpPr>
        <p:spPr>
          <a:xfrm>
            <a:off x="590972" y="3110523"/>
            <a:ext cx="9720087" cy="4881463"/>
          </a:xfrm>
          <a:prstGeom prst="roundRect">
            <a:avLst>
              <a:gd name="adj" fmla="val 3903"/>
            </a:avLst>
          </a:prstGeom>
          <a:blipFill>
            <a:blip r:embed="rId6">
              <a:alphaModFix amt="26000"/>
            </a:blip>
            <a:stretch>
              <a:fillRect/>
            </a:stretch>
          </a:blipFill>
          <a:ln w="25400">
            <a:solidFill>
              <a:srgbClr val="000000">
                <a:alpha val="26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8" name="المعدل"/>
          <p:cNvSpPr txBox="1"/>
          <p:nvPr/>
        </p:nvSpPr>
        <p:spPr>
          <a:xfrm>
            <a:off x="4959902" y="515013"/>
            <a:ext cx="1475474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sp>
        <p:nvSpPr>
          <p:cNvPr id="329" name="ج ) أقلام : إذا كان ثمن ٤ أقلام ٢٫١٢ ريال ، فما ثمن القلم الواحد ؟"/>
          <p:cNvSpPr txBox="1"/>
          <p:nvPr/>
        </p:nvSpPr>
        <p:spPr>
          <a:xfrm>
            <a:off x="941959" y="3337866"/>
            <a:ext cx="9018113" cy="15172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/>
          <a:p>
            <a:pPr rtl="0"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>
                <a:solidFill>
                  <a:srgbClr val="669D34"/>
                </a:solidFill>
              </a:rPr>
              <a:t>ج</a:t>
            </a:r>
            <a:r>
              <a:t> </a:t>
            </a:r>
            <a:r>
              <a:rPr>
                <a:solidFill>
                  <a:srgbClr val="669D34"/>
                </a:solidFill>
              </a:rPr>
              <a:t>)</a:t>
            </a:r>
            <a:r>
              <a:t> </a:t>
            </a:r>
            <a:r>
              <a:rPr>
                <a:solidFill>
                  <a:srgbClr val="4E7A27"/>
                </a:solidFill>
              </a:rPr>
              <a:t>أقلام</a:t>
            </a:r>
            <a:r>
              <a:t> : إذا كان ثمن ٤ أقلام ٢٫١٢ ريال ، فما ثمن القلم الواحد ؟</a:t>
            </a:r>
          </a:p>
        </p:txBody>
      </p:sp>
      <p:sp>
        <p:nvSpPr>
          <p:cNvPr id="330" name="أجد معدلات الوحدة"/>
          <p:cNvSpPr txBox="1"/>
          <p:nvPr/>
        </p:nvSpPr>
        <p:spPr>
          <a:xfrm>
            <a:off x="10605813" y="4571355"/>
            <a:ext cx="1798154" cy="2153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مستطيل مستدير الزوايا"/>
          <p:cNvSpPr/>
          <p:nvPr/>
        </p:nvSpPr>
        <p:spPr>
          <a:xfrm>
            <a:off x="397605" y="1290963"/>
            <a:ext cx="9556900" cy="8137400"/>
          </a:xfrm>
          <a:prstGeom prst="roundRect">
            <a:avLst>
              <a:gd name="adj" fmla="val 2287"/>
            </a:avLst>
          </a:prstGeom>
          <a:solidFill>
            <a:srgbClr val="FFFFFF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33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09847" y="8525391"/>
            <a:ext cx="1149340" cy="1149340"/>
          </a:xfrm>
          <a:prstGeom prst="rect">
            <a:avLst/>
          </a:prstGeom>
          <a:ln w="3175">
            <a:miter lim="400000"/>
          </a:ln>
        </p:spPr>
      </p:pic>
      <p:pic>
        <p:nvPicPr>
          <p:cNvPr id="334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335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336" name="مستطيل مستدير الزوايا"/>
          <p:cNvSpPr/>
          <p:nvPr/>
        </p:nvSpPr>
        <p:spPr>
          <a:xfrm>
            <a:off x="4196110" y="188652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7" name="مستطيل مستدير الزوايا"/>
          <p:cNvSpPr/>
          <p:nvPr/>
        </p:nvSpPr>
        <p:spPr>
          <a:xfrm>
            <a:off x="10522045" y="4589334"/>
            <a:ext cx="1965689" cy="2117744"/>
          </a:xfrm>
          <a:prstGeom prst="roundRect">
            <a:avLst>
              <a:gd name="adj" fmla="val 9691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8" name="مستطيل مستدير الزوايا"/>
          <p:cNvSpPr/>
          <p:nvPr/>
        </p:nvSpPr>
        <p:spPr>
          <a:xfrm>
            <a:off x="6539306" y="1585693"/>
            <a:ext cx="3089929" cy="756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84" y="21600"/>
                </a:moveTo>
                <a:lnTo>
                  <a:pt x="20116" y="21600"/>
                </a:lnTo>
                <a:cubicBezTo>
                  <a:pt x="20551" y="21600"/>
                  <a:pt x="20813" y="21600"/>
                  <a:pt x="20987" y="21303"/>
                </a:cubicBezTo>
                <a:cubicBezTo>
                  <a:pt x="21238" y="20930"/>
                  <a:pt x="21436" y="20121"/>
                  <a:pt x="21527" y="19095"/>
                </a:cubicBezTo>
                <a:cubicBezTo>
                  <a:pt x="21600" y="18384"/>
                  <a:pt x="21600" y="17316"/>
                  <a:pt x="21600" y="15537"/>
                </a:cubicBezTo>
                <a:lnTo>
                  <a:pt x="21600" y="6063"/>
                </a:lnTo>
                <a:cubicBezTo>
                  <a:pt x="21600" y="4284"/>
                  <a:pt x="21600" y="3216"/>
                  <a:pt x="21527" y="2505"/>
                </a:cubicBezTo>
                <a:cubicBezTo>
                  <a:pt x="21436" y="1479"/>
                  <a:pt x="21238" y="670"/>
                  <a:pt x="20987" y="297"/>
                </a:cubicBezTo>
                <a:cubicBezTo>
                  <a:pt x="20813" y="0"/>
                  <a:pt x="20551" y="0"/>
                  <a:pt x="20116" y="0"/>
                </a:cubicBezTo>
                <a:lnTo>
                  <a:pt x="1484" y="0"/>
                </a:lnTo>
                <a:cubicBezTo>
                  <a:pt x="1049" y="0"/>
                  <a:pt x="787" y="0"/>
                  <a:pt x="613" y="297"/>
                </a:cubicBezTo>
                <a:cubicBezTo>
                  <a:pt x="362" y="670"/>
                  <a:pt x="164" y="1479"/>
                  <a:pt x="73" y="2505"/>
                </a:cubicBezTo>
                <a:cubicBezTo>
                  <a:pt x="0" y="3216"/>
                  <a:pt x="0" y="4284"/>
                  <a:pt x="0" y="6063"/>
                </a:cubicBezTo>
                <a:lnTo>
                  <a:pt x="0" y="15537"/>
                </a:lnTo>
                <a:cubicBezTo>
                  <a:pt x="0" y="17316"/>
                  <a:pt x="0" y="18384"/>
                  <a:pt x="73" y="19095"/>
                </a:cubicBezTo>
                <a:cubicBezTo>
                  <a:pt x="164" y="20121"/>
                  <a:pt x="362" y="20930"/>
                  <a:pt x="613" y="21303"/>
                </a:cubicBezTo>
                <a:cubicBezTo>
                  <a:pt x="787" y="21600"/>
                  <a:pt x="1049" y="21600"/>
                  <a:pt x="1484" y="21600"/>
                </a:cubicBezTo>
                <a:close/>
              </a:path>
            </a:pathLst>
          </a:cu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9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0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1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342" name="مثال من اختبار"/>
          <p:cNvSpPr txBox="1"/>
          <p:nvPr/>
        </p:nvSpPr>
        <p:spPr>
          <a:xfrm>
            <a:off x="6302866" y="1598015"/>
            <a:ext cx="3562809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مثال من اختبار </a:t>
            </a:r>
          </a:p>
        </p:txBody>
      </p:sp>
      <p:pic>
        <p:nvPicPr>
          <p:cNvPr id="343" name="IMG_5398.png" descr="IMG_5398.png"/>
          <p:cNvPicPr>
            <a:picLocks noChangeAspect="1"/>
          </p:cNvPicPr>
          <p:nvPr/>
        </p:nvPicPr>
        <p:blipFill>
          <a:blip r:embed="rId6">
            <a:alphaModFix amt="48000"/>
            <a:extLst/>
          </a:blip>
          <a:stretch>
            <a:fillRect/>
          </a:stretch>
        </p:blipFill>
        <p:spPr>
          <a:xfrm>
            <a:off x="426693" y="1936411"/>
            <a:ext cx="1594472" cy="1594472"/>
          </a:xfrm>
          <a:prstGeom prst="rect">
            <a:avLst/>
          </a:prstGeom>
          <a:ln w="3175">
            <a:miter lim="400000"/>
          </a:ln>
        </p:spPr>
      </p:pic>
      <p:sp>
        <p:nvSpPr>
          <p:cNvPr id="344" name="القرأة…"/>
          <p:cNvSpPr txBox="1"/>
          <p:nvPr/>
        </p:nvSpPr>
        <p:spPr>
          <a:xfrm>
            <a:off x="545690" y="2247346"/>
            <a:ext cx="1475475" cy="972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/>
          <a:p>
            <a:pPr rtl="0">
              <a:defRPr sz="3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القرأة </a:t>
            </a:r>
          </a:p>
          <a:p>
            <a:pPr rtl="0">
              <a:defRPr sz="3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المبصرة  </a:t>
            </a:r>
          </a:p>
        </p:txBody>
      </p:sp>
      <p:sp>
        <p:nvSpPr>
          <p:cNvPr id="345" name="المعدل"/>
          <p:cNvSpPr txBox="1"/>
          <p:nvPr/>
        </p:nvSpPr>
        <p:spPr>
          <a:xfrm>
            <a:off x="4899399" y="268698"/>
            <a:ext cx="1475475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pic>
        <p:nvPicPr>
          <p:cNvPr id="346" name="IMG_5498.jpeg" descr="IMG_5498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74960" y="1491049"/>
            <a:ext cx="4954074" cy="791693"/>
          </a:xfrm>
          <a:prstGeom prst="rect">
            <a:avLst/>
          </a:prstGeom>
          <a:ln w="3175">
            <a:miter lim="400000"/>
          </a:ln>
        </p:spPr>
      </p:pic>
      <p:pic>
        <p:nvPicPr>
          <p:cNvPr id="347" name="IMG_5497.png" descr="IMG_549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01921" y="1760855"/>
            <a:ext cx="7794367" cy="7855739"/>
          </a:xfrm>
          <a:prstGeom prst="rect">
            <a:avLst/>
          </a:prstGeom>
          <a:ln w="3175">
            <a:miter lim="400000"/>
          </a:ln>
        </p:spPr>
      </p:pic>
      <p:sp>
        <p:nvSpPr>
          <p:cNvPr id="348" name="صفحة ١٨"/>
          <p:cNvSpPr txBox="1"/>
          <p:nvPr/>
        </p:nvSpPr>
        <p:spPr>
          <a:xfrm>
            <a:off x="-1979283" y="8095278"/>
            <a:ext cx="6406424" cy="5662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١٨</a:t>
            </a:r>
          </a:p>
        </p:txBody>
      </p:sp>
      <p:sp>
        <p:nvSpPr>
          <p:cNvPr id="349" name="أجد معدلات الوحدة"/>
          <p:cNvSpPr txBox="1"/>
          <p:nvPr/>
        </p:nvSpPr>
        <p:spPr>
          <a:xfrm>
            <a:off x="10605813" y="4571355"/>
            <a:ext cx="1798154" cy="2153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352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353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354" name="مستطيل مستدير الزوايا"/>
          <p:cNvSpPr/>
          <p:nvPr/>
        </p:nvSpPr>
        <p:spPr>
          <a:xfrm>
            <a:off x="4236445" y="434967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5" name="مستطيل مستدير الزوايا"/>
          <p:cNvSpPr/>
          <p:nvPr/>
        </p:nvSpPr>
        <p:spPr>
          <a:xfrm>
            <a:off x="10522045" y="4589334"/>
            <a:ext cx="1965689" cy="2117744"/>
          </a:xfrm>
          <a:prstGeom prst="roundRect">
            <a:avLst>
              <a:gd name="adj" fmla="val 9691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6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7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8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359" name="صفحة ١٩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١٩</a:t>
            </a:r>
          </a:p>
        </p:txBody>
      </p:sp>
      <p:sp>
        <p:nvSpPr>
          <p:cNvPr id="360" name="تحقق من فهمك"/>
          <p:cNvSpPr txBox="1"/>
          <p:nvPr/>
        </p:nvSpPr>
        <p:spPr>
          <a:xfrm>
            <a:off x="5659404" y="1968219"/>
            <a:ext cx="3784651" cy="78210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grpSp>
        <p:nvGrpSpPr>
          <p:cNvPr id="363" name="تجميع"/>
          <p:cNvGrpSpPr/>
          <p:nvPr/>
        </p:nvGrpSpPr>
        <p:grpSpPr>
          <a:xfrm>
            <a:off x="1326228" y="1456155"/>
            <a:ext cx="1806230" cy="1806231"/>
            <a:chOff x="0" y="0"/>
            <a:chExt cx="1806229" cy="1806229"/>
          </a:xfrm>
        </p:grpSpPr>
        <p:pic>
          <p:nvPicPr>
            <p:cNvPr id="361" name="IMG_5398.png" descr="IMG_5398.png"/>
            <p:cNvPicPr>
              <a:picLocks noChangeAspect="1"/>
            </p:cNvPicPr>
            <p:nvPr/>
          </p:nvPicPr>
          <p:blipFill>
            <a:blip r:embed="rId6">
              <a:alphaModFix amt="48000"/>
              <a:extLst/>
            </a:blip>
            <a:stretch>
              <a:fillRect/>
            </a:stretch>
          </p:blipFill>
          <p:spPr>
            <a:xfrm>
              <a:off x="0" y="0"/>
              <a:ext cx="1806230" cy="18062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62" name="فردي"/>
            <p:cNvSpPr txBox="1"/>
            <p:nvPr/>
          </p:nvSpPr>
          <p:spPr>
            <a:xfrm>
              <a:off x="114959" y="1093101"/>
              <a:ext cx="1576311" cy="51540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فردي </a:t>
              </a:r>
            </a:p>
          </p:txBody>
        </p:sp>
      </p:grpSp>
      <p:sp>
        <p:nvSpPr>
          <p:cNvPr id="364" name="المعدل"/>
          <p:cNvSpPr txBox="1"/>
          <p:nvPr/>
        </p:nvSpPr>
        <p:spPr>
          <a:xfrm>
            <a:off x="4959902" y="515013"/>
            <a:ext cx="1475474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sp>
        <p:nvSpPr>
          <p:cNvPr id="365" name="أجد معدلات الوحدة"/>
          <p:cNvSpPr txBox="1"/>
          <p:nvPr/>
        </p:nvSpPr>
        <p:spPr>
          <a:xfrm>
            <a:off x="10605813" y="4571355"/>
            <a:ext cx="1798154" cy="2153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  <p:pic>
        <p:nvPicPr>
          <p:cNvPr id="366" name="IMG_5499.png" descr="IMG_549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9982" y="2047701"/>
            <a:ext cx="10935314" cy="683457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369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370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371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2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3" name="صفحة ١٩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١٩</a:t>
            </a:r>
          </a:p>
        </p:txBody>
      </p:sp>
      <p:sp>
        <p:nvSpPr>
          <p:cNvPr id="374" name="المعدل"/>
          <p:cNvSpPr txBox="1"/>
          <p:nvPr/>
        </p:nvSpPr>
        <p:spPr>
          <a:xfrm>
            <a:off x="4450681" y="381517"/>
            <a:ext cx="2621128" cy="78210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</a:t>
            </a:r>
          </a:p>
        </p:txBody>
      </p:sp>
      <p:sp>
        <p:nvSpPr>
          <p:cNvPr id="375" name="مستطيل مستدير الزوايا"/>
          <p:cNvSpPr/>
          <p:nvPr/>
        </p:nvSpPr>
        <p:spPr>
          <a:xfrm>
            <a:off x="5520257" y="1554981"/>
            <a:ext cx="3974745" cy="817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31" y="21600"/>
                </a:moveTo>
                <a:lnTo>
                  <a:pt x="20369" y="21600"/>
                </a:lnTo>
                <a:cubicBezTo>
                  <a:pt x="20730" y="21600"/>
                  <a:pt x="20947" y="21600"/>
                  <a:pt x="21092" y="21307"/>
                </a:cubicBezTo>
                <a:cubicBezTo>
                  <a:pt x="21300" y="20938"/>
                  <a:pt x="21464" y="20141"/>
                  <a:pt x="21540" y="19128"/>
                </a:cubicBezTo>
                <a:cubicBezTo>
                  <a:pt x="21600" y="18426"/>
                  <a:pt x="21600" y="17373"/>
                  <a:pt x="21600" y="15617"/>
                </a:cubicBezTo>
                <a:lnTo>
                  <a:pt x="21600" y="5983"/>
                </a:lnTo>
                <a:cubicBezTo>
                  <a:pt x="21600" y="4227"/>
                  <a:pt x="21600" y="3174"/>
                  <a:pt x="21540" y="2472"/>
                </a:cubicBezTo>
                <a:cubicBezTo>
                  <a:pt x="21464" y="1459"/>
                  <a:pt x="21300" y="662"/>
                  <a:pt x="21092" y="293"/>
                </a:cubicBezTo>
                <a:cubicBezTo>
                  <a:pt x="20947" y="0"/>
                  <a:pt x="20730" y="0"/>
                  <a:pt x="20369" y="0"/>
                </a:cubicBezTo>
                <a:lnTo>
                  <a:pt x="1231" y="0"/>
                </a:lnTo>
                <a:cubicBezTo>
                  <a:pt x="870" y="0"/>
                  <a:pt x="653" y="0"/>
                  <a:pt x="508" y="293"/>
                </a:cubicBezTo>
                <a:cubicBezTo>
                  <a:pt x="300" y="662"/>
                  <a:pt x="136" y="1459"/>
                  <a:pt x="60" y="2472"/>
                </a:cubicBezTo>
                <a:cubicBezTo>
                  <a:pt x="0" y="3174"/>
                  <a:pt x="0" y="4227"/>
                  <a:pt x="0" y="5983"/>
                </a:cubicBezTo>
                <a:lnTo>
                  <a:pt x="0" y="15617"/>
                </a:lnTo>
                <a:cubicBezTo>
                  <a:pt x="0" y="17373"/>
                  <a:pt x="0" y="18426"/>
                  <a:pt x="60" y="19128"/>
                </a:cubicBezTo>
                <a:cubicBezTo>
                  <a:pt x="136" y="20141"/>
                  <a:pt x="300" y="20938"/>
                  <a:pt x="508" y="21307"/>
                </a:cubicBezTo>
                <a:cubicBezTo>
                  <a:pt x="653" y="21600"/>
                  <a:pt x="870" y="21600"/>
                  <a:pt x="1231" y="21600"/>
                </a:cubicBezTo>
                <a:close/>
              </a:path>
            </a:pathLst>
          </a:cu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6" name="مثال من واقع الحياة"/>
          <p:cNvSpPr txBox="1"/>
          <p:nvPr/>
        </p:nvSpPr>
        <p:spPr>
          <a:xfrm>
            <a:off x="5615304" y="1585504"/>
            <a:ext cx="3784651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مثال من واقع الحياة </a:t>
            </a:r>
          </a:p>
        </p:txBody>
      </p:sp>
      <p:pic>
        <p:nvPicPr>
          <p:cNvPr id="377" name="IMG_5500.jpeg" descr="IMG_550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87314" y="1538405"/>
            <a:ext cx="3708401" cy="850901"/>
          </a:xfrm>
          <a:prstGeom prst="rect">
            <a:avLst/>
          </a:prstGeom>
          <a:ln w="3175">
            <a:miter lim="400000"/>
          </a:ln>
        </p:spPr>
      </p:pic>
      <p:pic>
        <p:nvPicPr>
          <p:cNvPr id="378" name="IMG_5504.png" descr="IMG_550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9976" y="2005297"/>
            <a:ext cx="11495972" cy="718498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81" name="تجميع"/>
          <p:cNvGrpSpPr/>
          <p:nvPr/>
        </p:nvGrpSpPr>
        <p:grpSpPr>
          <a:xfrm>
            <a:off x="2807534" y="6974253"/>
            <a:ext cx="2527591" cy="1959203"/>
            <a:chOff x="0" y="0"/>
            <a:chExt cx="2527590" cy="1959201"/>
          </a:xfrm>
        </p:grpSpPr>
        <p:pic>
          <p:nvPicPr>
            <p:cNvPr id="379" name="IMG_5411.png" descr="IMG_5411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3173" y="0"/>
              <a:ext cx="1959203" cy="195920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80" name="المناقشة النشطة"/>
            <p:cNvSpPr txBox="1"/>
            <p:nvPr/>
          </p:nvSpPr>
          <p:spPr>
            <a:xfrm>
              <a:off x="0" y="967311"/>
              <a:ext cx="2527591" cy="65752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 rtl="0"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/>
              <a:r>
                <a:t>المناقشة النشطة </a:t>
              </a:r>
            </a:p>
          </p:txBody>
        </p:sp>
      </p:grpSp>
      <p:sp>
        <p:nvSpPr>
          <p:cNvPr id="382" name="مستطيل مستدير الزوايا"/>
          <p:cNvSpPr/>
          <p:nvPr/>
        </p:nvSpPr>
        <p:spPr>
          <a:xfrm>
            <a:off x="10824557" y="4992683"/>
            <a:ext cx="1965689" cy="2117745"/>
          </a:xfrm>
          <a:prstGeom prst="roundRect">
            <a:avLst>
              <a:gd name="adj" fmla="val 9691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3" name="أجد معدلات الوحدة"/>
          <p:cNvSpPr txBox="1"/>
          <p:nvPr/>
        </p:nvSpPr>
        <p:spPr>
          <a:xfrm>
            <a:off x="10908325" y="4974704"/>
            <a:ext cx="1798154" cy="2153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  <p:sp>
        <p:nvSpPr>
          <p:cNvPr id="384" name="فكرة الدرس"/>
          <p:cNvSpPr txBox="1"/>
          <p:nvPr/>
        </p:nvSpPr>
        <p:spPr>
          <a:xfrm>
            <a:off x="10969603" y="4437857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مستطيل مستدير الزوايا"/>
          <p:cNvSpPr/>
          <p:nvPr/>
        </p:nvSpPr>
        <p:spPr>
          <a:xfrm>
            <a:off x="776850" y="3035649"/>
            <a:ext cx="9720086" cy="5637744"/>
          </a:xfrm>
          <a:prstGeom prst="roundRect">
            <a:avLst>
              <a:gd name="adj" fmla="val 3379"/>
            </a:avLst>
          </a:prstGeom>
          <a:blipFill>
            <a:blip r:embed="rId2">
              <a:alphaModFix amt="26000"/>
            </a:blip>
            <a:stretch>
              <a:fillRect/>
            </a:stretch>
          </a:blipFill>
          <a:ln w="25400">
            <a:solidFill>
              <a:srgbClr val="000000">
                <a:alpha val="26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87" name="IMG_0021.jpeg" descr="IMG_00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388" name="IMG_3179.png" descr="IMG_3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389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390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1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2" name="صفحة ١٩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١٩</a:t>
            </a:r>
          </a:p>
        </p:txBody>
      </p:sp>
      <p:grpSp>
        <p:nvGrpSpPr>
          <p:cNvPr id="395" name="تجميع"/>
          <p:cNvGrpSpPr/>
          <p:nvPr/>
        </p:nvGrpSpPr>
        <p:grpSpPr>
          <a:xfrm>
            <a:off x="2244955" y="795452"/>
            <a:ext cx="1910775" cy="1910776"/>
            <a:chOff x="0" y="0"/>
            <a:chExt cx="1910774" cy="1910774"/>
          </a:xfrm>
        </p:grpSpPr>
        <p:pic>
          <p:nvPicPr>
            <p:cNvPr id="393" name="IMG_5398.png" descr="IMG_5398.png"/>
            <p:cNvPicPr>
              <a:picLocks noChangeAspect="1"/>
            </p:cNvPicPr>
            <p:nvPr/>
          </p:nvPicPr>
          <p:blipFill>
            <a:blip r:embed="rId6">
              <a:alphaModFix amt="48000"/>
              <a:extLst/>
            </a:blip>
            <a:stretch>
              <a:fillRect/>
            </a:stretch>
          </p:blipFill>
          <p:spPr>
            <a:xfrm>
              <a:off x="0" y="0"/>
              <a:ext cx="1910775" cy="191077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94" name="فردي"/>
            <p:cNvSpPr txBox="1"/>
            <p:nvPr/>
          </p:nvSpPr>
          <p:spPr>
            <a:xfrm>
              <a:off x="121613" y="1156370"/>
              <a:ext cx="1667549" cy="5452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فردي </a:t>
              </a:r>
            </a:p>
          </p:txBody>
        </p:sp>
      </p:grpSp>
      <p:sp>
        <p:nvSpPr>
          <p:cNvPr id="396" name="المعدل"/>
          <p:cNvSpPr txBox="1"/>
          <p:nvPr/>
        </p:nvSpPr>
        <p:spPr>
          <a:xfrm>
            <a:off x="4967381" y="280680"/>
            <a:ext cx="2621128" cy="78210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</a:t>
            </a:r>
          </a:p>
        </p:txBody>
      </p:sp>
      <p:sp>
        <p:nvSpPr>
          <p:cNvPr id="397" name="تحقق من فهمك"/>
          <p:cNvSpPr txBox="1"/>
          <p:nvPr/>
        </p:nvSpPr>
        <p:spPr>
          <a:xfrm>
            <a:off x="5518232" y="1754312"/>
            <a:ext cx="3784651" cy="78210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sp>
        <p:nvSpPr>
          <p:cNvPr id="398" name="هـ ) قرطاسية : اشترى اسماعيل ٤ دفاتر بمبلغ ١٧٫٧ ريال ، فما ثمن ٥ دفاتر بسعر الوحدة نفسه ؟"/>
          <p:cNvSpPr txBox="1"/>
          <p:nvPr/>
        </p:nvSpPr>
        <p:spPr>
          <a:xfrm>
            <a:off x="699277" y="3074071"/>
            <a:ext cx="9875232" cy="13850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/>
          <a:p>
            <a:pPr rtl="0">
              <a:defRPr sz="33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>
                <a:solidFill>
                  <a:srgbClr val="669D34"/>
                </a:solidFill>
              </a:rPr>
              <a:t>هـ</a:t>
            </a:r>
            <a:r>
              <a:t> </a:t>
            </a:r>
            <a:r>
              <a:rPr>
                <a:solidFill>
                  <a:srgbClr val="669D34"/>
                </a:solidFill>
              </a:rPr>
              <a:t>)</a:t>
            </a:r>
            <a:r>
              <a:t> </a:t>
            </a:r>
            <a:r>
              <a:rPr>
                <a:solidFill>
                  <a:srgbClr val="669D34"/>
                </a:solidFill>
              </a:rPr>
              <a:t>قرطاسية</a:t>
            </a:r>
            <a:r>
              <a:t> </a:t>
            </a:r>
            <a:r>
              <a:rPr>
                <a:solidFill>
                  <a:srgbClr val="669D34"/>
                </a:solidFill>
              </a:rPr>
              <a:t>:</a:t>
            </a:r>
            <a:r>
              <a:t> اشترى اسماعيل ٤ دفاتر بمبلغ ١٧٫٧ ريال ، فما ثمن ٥ دفاتر بسعر الوحدة نفسه ؟ </a:t>
            </a:r>
          </a:p>
        </p:txBody>
      </p:sp>
      <p:sp>
        <p:nvSpPr>
          <p:cNvPr id="399" name="فكرة الدرس"/>
          <p:cNvSpPr txBox="1"/>
          <p:nvPr/>
        </p:nvSpPr>
        <p:spPr>
          <a:xfrm>
            <a:off x="11038845" y="4625449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400" name="مستطيل مستدير الزوايا"/>
          <p:cNvSpPr/>
          <p:nvPr/>
        </p:nvSpPr>
        <p:spPr>
          <a:xfrm>
            <a:off x="10893799" y="5133856"/>
            <a:ext cx="1965689" cy="2117744"/>
          </a:xfrm>
          <a:prstGeom prst="roundRect">
            <a:avLst>
              <a:gd name="adj" fmla="val 9691"/>
            </a:avLst>
          </a:prstGeom>
          <a:blipFill>
            <a:blip r:embed="rId7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1" name="أجد معدلات الوحدة"/>
          <p:cNvSpPr txBox="1"/>
          <p:nvPr/>
        </p:nvSpPr>
        <p:spPr>
          <a:xfrm>
            <a:off x="10908325" y="4974705"/>
            <a:ext cx="1798154" cy="2153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مستطيل مستدير الزوايا"/>
          <p:cNvSpPr/>
          <p:nvPr/>
        </p:nvSpPr>
        <p:spPr>
          <a:xfrm>
            <a:off x="674937" y="2593378"/>
            <a:ext cx="10042767" cy="5920089"/>
          </a:xfrm>
          <a:prstGeom prst="roundRect">
            <a:avLst>
              <a:gd name="adj" fmla="val 3218"/>
            </a:avLst>
          </a:prstGeom>
          <a:blipFill>
            <a:blip r:embed="rId2">
              <a:alphaModFix amt="26000"/>
            </a:blip>
            <a:stretch>
              <a:fillRect/>
            </a:stretch>
          </a:blipFill>
          <a:ln w="25400">
            <a:solidFill>
              <a:srgbClr val="000000">
                <a:alpha val="26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04" name="IMG_0021.jpeg" descr="IMG_00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405" name="IMG_3179.png" descr="IMG_3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406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407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8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9" name="صفحة ١٩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١٩</a:t>
            </a:r>
          </a:p>
        </p:txBody>
      </p:sp>
      <p:sp>
        <p:nvSpPr>
          <p:cNvPr id="410" name="تأكد"/>
          <p:cNvSpPr txBox="1"/>
          <p:nvPr/>
        </p:nvSpPr>
        <p:spPr>
          <a:xfrm>
            <a:off x="4046005" y="1026883"/>
            <a:ext cx="4430010" cy="78210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تأكد </a:t>
            </a:r>
          </a:p>
        </p:txBody>
      </p:sp>
      <p:grpSp>
        <p:nvGrpSpPr>
          <p:cNvPr id="413" name="تجميع"/>
          <p:cNvGrpSpPr/>
          <p:nvPr/>
        </p:nvGrpSpPr>
        <p:grpSpPr>
          <a:xfrm>
            <a:off x="512824" y="536386"/>
            <a:ext cx="2003867" cy="1806230"/>
            <a:chOff x="0" y="0"/>
            <a:chExt cx="2003865" cy="1806229"/>
          </a:xfrm>
        </p:grpSpPr>
        <p:pic>
          <p:nvPicPr>
            <p:cNvPr id="411" name="IMG_5398.png" descr="IMG_5398.png"/>
            <p:cNvPicPr>
              <a:picLocks noChangeAspect="1"/>
            </p:cNvPicPr>
            <p:nvPr/>
          </p:nvPicPr>
          <p:blipFill>
            <a:blip r:embed="rId7">
              <a:alphaModFix amt="48000"/>
              <a:extLst/>
            </a:blip>
            <a:stretch>
              <a:fillRect/>
            </a:stretch>
          </p:blipFill>
          <p:spPr>
            <a:xfrm>
              <a:off x="197636" y="0"/>
              <a:ext cx="1806230" cy="18062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412" name="تعاوني"/>
            <p:cNvSpPr txBox="1"/>
            <p:nvPr/>
          </p:nvSpPr>
          <p:spPr>
            <a:xfrm>
              <a:off x="0" y="961085"/>
              <a:ext cx="1475474" cy="5154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>
              <a:lvl1pPr algn="r" defTabSz="587022"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تعاوني </a:t>
              </a:r>
            </a:p>
          </p:txBody>
        </p:sp>
      </p:grpSp>
      <p:pic>
        <p:nvPicPr>
          <p:cNvPr id="414" name="IMG_5512.png" descr="IMG_551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86564" y="985578"/>
            <a:ext cx="8811105" cy="5506941"/>
          </a:xfrm>
          <a:prstGeom prst="rect">
            <a:avLst/>
          </a:prstGeom>
          <a:ln w="3175">
            <a:miter lim="400000"/>
          </a:ln>
        </p:spPr>
      </p:pic>
      <p:sp>
        <p:nvSpPr>
          <p:cNvPr id="415" name="احسب معدل الوحدة في كل مما يأتي ، وقرب إلى اقرب جزء من مئه :"/>
          <p:cNvSpPr txBox="1"/>
          <p:nvPr/>
        </p:nvSpPr>
        <p:spPr>
          <a:xfrm>
            <a:off x="-431176" y="2643698"/>
            <a:ext cx="12043235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669D34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احسب معدل الوحدة في كل مما يأتي ، وقرب إلى اقرب جزء من مئه 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مستطيل مستدير الزوايا"/>
          <p:cNvSpPr/>
          <p:nvPr/>
        </p:nvSpPr>
        <p:spPr>
          <a:xfrm>
            <a:off x="614434" y="2298781"/>
            <a:ext cx="10042767" cy="6797375"/>
          </a:xfrm>
          <a:prstGeom prst="roundRect">
            <a:avLst>
              <a:gd name="adj" fmla="val 2803"/>
            </a:avLst>
          </a:prstGeom>
          <a:blipFill>
            <a:blip r:embed="rId2">
              <a:alphaModFix amt="26000"/>
            </a:blip>
            <a:stretch>
              <a:fillRect/>
            </a:stretch>
          </a:blipFill>
          <a:ln w="25400">
            <a:solidFill>
              <a:srgbClr val="000000">
                <a:alpha val="26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18" name="IMG_0021.jpeg" descr="IMG_00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419" name="IMG_3179.png" descr="IMG_3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420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421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2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3" name="صفحة ١٩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١٩</a:t>
            </a:r>
          </a:p>
        </p:txBody>
      </p:sp>
      <p:sp>
        <p:nvSpPr>
          <p:cNvPr id="424" name="تأكد"/>
          <p:cNvSpPr txBox="1"/>
          <p:nvPr/>
        </p:nvSpPr>
        <p:spPr>
          <a:xfrm>
            <a:off x="4046005" y="1026883"/>
            <a:ext cx="4430010" cy="78210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تأكد </a:t>
            </a:r>
          </a:p>
        </p:txBody>
      </p:sp>
      <p:pic>
        <p:nvPicPr>
          <p:cNvPr id="425" name="IMG_5515.png" descr="IMG_551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131245" y="461224"/>
            <a:ext cx="12161497" cy="7600936"/>
          </a:xfrm>
          <a:prstGeom prst="rect">
            <a:avLst/>
          </a:prstGeom>
          <a:ln w="3175">
            <a:miter lim="400000"/>
          </a:ln>
        </p:spPr>
      </p:pic>
      <p:pic>
        <p:nvPicPr>
          <p:cNvPr id="426" name="IMG_5516.png" descr="IMG_551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5544" y="3325006"/>
            <a:ext cx="11370932" cy="7106833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429" name="تجميع"/>
          <p:cNvGrpSpPr/>
          <p:nvPr/>
        </p:nvGrpSpPr>
        <p:grpSpPr>
          <a:xfrm>
            <a:off x="792465" y="342941"/>
            <a:ext cx="1724226" cy="1724226"/>
            <a:chOff x="0" y="0"/>
            <a:chExt cx="1724224" cy="1724224"/>
          </a:xfrm>
        </p:grpSpPr>
        <p:pic>
          <p:nvPicPr>
            <p:cNvPr id="427" name="IMG_5398.png" descr="IMG_5398.png"/>
            <p:cNvPicPr>
              <a:picLocks noChangeAspect="1"/>
            </p:cNvPicPr>
            <p:nvPr/>
          </p:nvPicPr>
          <p:blipFill>
            <a:blip r:embed="rId9">
              <a:alphaModFix amt="48000"/>
              <a:extLst/>
            </a:blip>
            <a:stretch>
              <a:fillRect/>
            </a:stretch>
          </p:blipFill>
          <p:spPr>
            <a:xfrm>
              <a:off x="0" y="0"/>
              <a:ext cx="1724225" cy="172422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428" name="فردي"/>
            <p:cNvSpPr txBox="1"/>
            <p:nvPr/>
          </p:nvSpPr>
          <p:spPr>
            <a:xfrm>
              <a:off x="109739" y="1043473"/>
              <a:ext cx="1504747" cy="4920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فردي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432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sp>
        <p:nvSpPr>
          <p:cNvPr id="433" name="مستطيل مستدير الزوايا"/>
          <p:cNvSpPr/>
          <p:nvPr/>
        </p:nvSpPr>
        <p:spPr>
          <a:xfrm>
            <a:off x="1349928" y="3470173"/>
            <a:ext cx="9861259" cy="4726852"/>
          </a:xfrm>
          <a:prstGeom prst="roundRect">
            <a:avLst>
              <a:gd name="adj" fmla="val 4030"/>
            </a:avLst>
          </a:pr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34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435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6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7" name="صفحة ٢١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٢١</a:t>
            </a:r>
          </a:p>
        </p:txBody>
      </p:sp>
      <p:sp>
        <p:nvSpPr>
          <p:cNvPr id="438" name="مهارات التفكير العليا"/>
          <p:cNvSpPr txBox="1"/>
          <p:nvPr/>
        </p:nvSpPr>
        <p:spPr>
          <a:xfrm>
            <a:off x="3187475" y="994608"/>
            <a:ext cx="4188001" cy="782103"/>
          </a:xfrm>
          <a:prstGeom prst="rect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99244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مهارات التفكير العليا </a:t>
            </a:r>
          </a:p>
        </p:txBody>
      </p:sp>
      <p:pic>
        <p:nvPicPr>
          <p:cNvPr id="439" name="IMG_0761.png" descr="IMG_0761.png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248886" y="52734"/>
            <a:ext cx="3822243" cy="3822243"/>
          </a:xfrm>
          <a:prstGeom prst="rect">
            <a:avLst/>
          </a:prstGeom>
          <a:ln w="3175">
            <a:miter lim="400000"/>
          </a:ln>
        </p:spPr>
      </p:pic>
      <p:pic>
        <p:nvPicPr>
          <p:cNvPr id="440" name="IMG_5517.png" descr="IMG_551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94561" y="1590603"/>
            <a:ext cx="10015678" cy="6259798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443" name="تجميع"/>
          <p:cNvGrpSpPr/>
          <p:nvPr/>
        </p:nvGrpSpPr>
        <p:grpSpPr>
          <a:xfrm>
            <a:off x="1359859" y="6142946"/>
            <a:ext cx="2003867" cy="1806230"/>
            <a:chOff x="0" y="0"/>
            <a:chExt cx="2003865" cy="1806229"/>
          </a:xfrm>
        </p:grpSpPr>
        <p:pic>
          <p:nvPicPr>
            <p:cNvPr id="441" name="IMG_5398.png" descr="IMG_5398.png"/>
            <p:cNvPicPr>
              <a:picLocks noChangeAspect="1"/>
            </p:cNvPicPr>
            <p:nvPr/>
          </p:nvPicPr>
          <p:blipFill>
            <a:blip r:embed="rId7">
              <a:alphaModFix amt="48000"/>
              <a:extLst/>
            </a:blip>
            <a:stretch>
              <a:fillRect/>
            </a:stretch>
          </p:blipFill>
          <p:spPr>
            <a:xfrm>
              <a:off x="197636" y="0"/>
              <a:ext cx="1806230" cy="18062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442" name="تعاوني"/>
            <p:cNvSpPr txBox="1"/>
            <p:nvPr/>
          </p:nvSpPr>
          <p:spPr>
            <a:xfrm>
              <a:off x="0" y="961085"/>
              <a:ext cx="1475474" cy="5154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>
              <a:lvl1pPr algn="r" defTabSz="587022"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تعاوني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446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sp>
        <p:nvSpPr>
          <p:cNvPr id="447" name="مستطيل مستدير الزوايا"/>
          <p:cNvSpPr/>
          <p:nvPr/>
        </p:nvSpPr>
        <p:spPr>
          <a:xfrm>
            <a:off x="1349928" y="2104520"/>
            <a:ext cx="9861259" cy="6092505"/>
          </a:xfrm>
          <a:prstGeom prst="roundRect">
            <a:avLst>
              <a:gd name="adj" fmla="val 3127"/>
            </a:avLst>
          </a:pr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48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449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0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1" name="صفحة ٢١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٢١</a:t>
            </a:r>
          </a:p>
        </p:txBody>
      </p:sp>
      <p:sp>
        <p:nvSpPr>
          <p:cNvPr id="452" name="تدريب على اختبار"/>
          <p:cNvSpPr txBox="1"/>
          <p:nvPr/>
        </p:nvSpPr>
        <p:spPr>
          <a:xfrm>
            <a:off x="4157098" y="503928"/>
            <a:ext cx="4690604" cy="782102"/>
          </a:xfrm>
          <a:prstGeom prst="rect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99244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تدريب على اختبار  </a:t>
            </a:r>
          </a:p>
        </p:txBody>
      </p:sp>
      <p:pic>
        <p:nvPicPr>
          <p:cNvPr id="453" name="IMG_5334.png" descr="IMG_5334.png"/>
          <p:cNvPicPr>
            <a:picLocks noChangeAspect="1"/>
          </p:cNvPicPr>
          <p:nvPr/>
        </p:nvPicPr>
        <p:blipFill>
          <a:blip r:embed="rId5">
            <a:alphaModFix amt="40000"/>
            <a:extLst/>
          </a:blip>
          <a:stretch>
            <a:fillRect/>
          </a:stretch>
        </p:blipFill>
        <p:spPr>
          <a:xfrm rot="20408487">
            <a:off x="695267" y="873302"/>
            <a:ext cx="5080001" cy="8128001"/>
          </a:xfrm>
          <a:prstGeom prst="rect">
            <a:avLst/>
          </a:prstGeom>
          <a:ln w="3175">
            <a:miter lim="400000"/>
          </a:ln>
        </p:spPr>
      </p:pic>
      <p:pic>
        <p:nvPicPr>
          <p:cNvPr id="454" name="IMG_5152.png" descr="IMG_5152.png"/>
          <p:cNvPicPr>
            <a:picLocks noChangeAspect="1"/>
          </p:cNvPicPr>
          <p:nvPr/>
        </p:nvPicPr>
        <p:blipFill>
          <a:blip r:embed="rId6">
            <a:alphaModFix amt="67000"/>
            <a:extLst/>
          </a:blip>
          <a:stretch>
            <a:fillRect/>
          </a:stretch>
        </p:blipFill>
        <p:spPr>
          <a:xfrm rot="2228007">
            <a:off x="7444815" y="133586"/>
            <a:ext cx="2120462" cy="184546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457" name="تجميع"/>
          <p:cNvGrpSpPr/>
          <p:nvPr/>
        </p:nvGrpSpPr>
        <p:grpSpPr>
          <a:xfrm>
            <a:off x="704324" y="-25155"/>
            <a:ext cx="2525963" cy="2525963"/>
            <a:chOff x="0" y="0"/>
            <a:chExt cx="2525961" cy="2525961"/>
          </a:xfrm>
        </p:grpSpPr>
        <p:pic>
          <p:nvPicPr>
            <p:cNvPr id="455" name="IMG_5398.png" descr="IMG_5398.png"/>
            <p:cNvPicPr>
              <a:picLocks noChangeAspect="1"/>
            </p:cNvPicPr>
            <p:nvPr/>
          </p:nvPicPr>
          <p:blipFill>
            <a:blip r:embed="rId7">
              <a:alphaModFix amt="48000"/>
              <a:extLst/>
            </a:blip>
            <a:stretch>
              <a:fillRect/>
            </a:stretch>
          </p:blipFill>
          <p:spPr>
            <a:xfrm>
              <a:off x="0" y="0"/>
              <a:ext cx="2525962" cy="252596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456" name="الأختبارات الدولية"/>
            <p:cNvSpPr txBox="1"/>
            <p:nvPr/>
          </p:nvSpPr>
          <p:spPr>
            <a:xfrm>
              <a:off x="160767" y="1528672"/>
              <a:ext cx="2204428" cy="7207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الأختبارات الدولية</a:t>
              </a:r>
            </a:p>
          </p:txBody>
        </p:sp>
      </p:grpSp>
      <p:pic>
        <p:nvPicPr>
          <p:cNvPr id="458" name="IMG_5518.png" descr="IMG_551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03926" y="1013002"/>
            <a:ext cx="8128001" cy="7848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461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462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463" name="مستطيل مستدير الزوايا"/>
          <p:cNvSpPr/>
          <p:nvPr/>
        </p:nvSpPr>
        <p:spPr>
          <a:xfrm>
            <a:off x="4236445" y="434967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4" name="الواجب المنزلي"/>
          <p:cNvSpPr txBox="1"/>
          <p:nvPr/>
        </p:nvSpPr>
        <p:spPr>
          <a:xfrm>
            <a:off x="4184082" y="515013"/>
            <a:ext cx="3310715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 المنزلي  </a:t>
            </a:r>
          </a:p>
        </p:txBody>
      </p:sp>
      <p:sp>
        <p:nvSpPr>
          <p:cNvPr id="465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6" name="مستطيل مستدير الزوايا"/>
          <p:cNvSpPr/>
          <p:nvPr/>
        </p:nvSpPr>
        <p:spPr>
          <a:xfrm>
            <a:off x="4077673" y="7171264"/>
            <a:ext cx="5212468" cy="1845139"/>
          </a:xfrm>
          <a:prstGeom prst="roundRect">
            <a:avLst>
              <a:gd name="adj" fmla="val 10324"/>
            </a:avLst>
          </a:pr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7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68" name="IMG_5247.png" descr="IMG_524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8423" y="7024302"/>
            <a:ext cx="5513313" cy="3678413"/>
          </a:xfrm>
          <a:prstGeom prst="rect">
            <a:avLst/>
          </a:prstGeom>
          <a:ln w="3175">
            <a:miter lim="400000"/>
          </a:ln>
        </p:spPr>
      </p:pic>
      <p:pic>
        <p:nvPicPr>
          <p:cNvPr id="469" name="IMG_5156.png" descr="IMG_5156.png"/>
          <p:cNvPicPr>
            <a:picLocks noChangeAspect="1"/>
          </p:cNvPicPr>
          <p:nvPr/>
        </p:nvPicPr>
        <p:blipFill>
          <a:blip r:embed="rId7">
            <a:alphaModFix amt="62000"/>
            <a:extLst/>
          </a:blip>
          <a:stretch>
            <a:fillRect/>
          </a:stretch>
        </p:blipFill>
        <p:spPr>
          <a:xfrm>
            <a:off x="2286268" y="915557"/>
            <a:ext cx="7106343" cy="7106343"/>
          </a:xfrm>
          <a:prstGeom prst="rect">
            <a:avLst/>
          </a:prstGeom>
          <a:ln w="3175">
            <a:miter lim="400000"/>
          </a:ln>
        </p:spPr>
      </p:pic>
      <p:sp>
        <p:nvSpPr>
          <p:cNvPr id="470" name="سؤال"/>
          <p:cNvSpPr txBox="1"/>
          <p:nvPr/>
        </p:nvSpPr>
        <p:spPr>
          <a:xfrm>
            <a:off x="5642136" y="2890856"/>
            <a:ext cx="3310715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سؤال </a:t>
            </a:r>
          </a:p>
        </p:txBody>
      </p:sp>
      <p:sp>
        <p:nvSpPr>
          <p:cNvPr id="471" name="٦ ، ١٢"/>
          <p:cNvSpPr txBox="1"/>
          <p:nvPr/>
        </p:nvSpPr>
        <p:spPr>
          <a:xfrm>
            <a:off x="5803475" y="3478881"/>
            <a:ext cx="3310716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٦ ، ١٢ </a:t>
            </a:r>
          </a:p>
        </p:txBody>
      </p:sp>
      <p:sp>
        <p:nvSpPr>
          <p:cNvPr id="472" name="صفحة ٢٠"/>
          <p:cNvSpPr txBox="1"/>
          <p:nvPr/>
        </p:nvSpPr>
        <p:spPr>
          <a:xfrm>
            <a:off x="5803475" y="4558951"/>
            <a:ext cx="3310716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٢٠</a:t>
            </a:r>
          </a:p>
        </p:txBody>
      </p:sp>
      <p:sp>
        <p:nvSpPr>
          <p:cNvPr id="473" name="https://t.me/RAFAH_middle12"/>
          <p:cNvSpPr txBox="1"/>
          <p:nvPr/>
        </p:nvSpPr>
        <p:spPr>
          <a:xfrm rot="16200000">
            <a:off x="-2704971" y="4390300"/>
            <a:ext cx="6210370" cy="439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https://t.me/RAFAH_middle12</a:t>
            </a:r>
          </a:p>
        </p:txBody>
      </p:sp>
      <p:grpSp>
        <p:nvGrpSpPr>
          <p:cNvPr id="476" name="الرسم"/>
          <p:cNvGrpSpPr/>
          <p:nvPr/>
        </p:nvGrpSpPr>
        <p:grpSpPr>
          <a:xfrm>
            <a:off x="7845151" y="8142481"/>
            <a:ext cx="312597" cy="200135"/>
            <a:chOff x="0" y="0"/>
            <a:chExt cx="312595" cy="200133"/>
          </a:xfrm>
        </p:grpSpPr>
        <p:sp>
          <p:nvSpPr>
            <p:cNvPr id="474" name="خط"/>
            <p:cNvSpPr/>
            <p:nvPr/>
          </p:nvSpPr>
          <p:spPr>
            <a:xfrm>
              <a:off x="169490" y="-1"/>
              <a:ext cx="143106" cy="20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35" fill="norm" stroke="1" extrusionOk="0">
                  <a:moveTo>
                    <a:pt x="21387" y="555"/>
                  </a:moveTo>
                  <a:cubicBezTo>
                    <a:pt x="19378" y="4155"/>
                    <a:pt x="17368" y="7755"/>
                    <a:pt x="15610" y="10275"/>
                  </a:cubicBezTo>
                  <a:cubicBezTo>
                    <a:pt x="13852" y="12795"/>
                    <a:pt x="12345" y="14235"/>
                    <a:pt x="11340" y="14055"/>
                  </a:cubicBezTo>
                  <a:cubicBezTo>
                    <a:pt x="10336" y="13875"/>
                    <a:pt x="9833" y="12075"/>
                    <a:pt x="9833" y="10275"/>
                  </a:cubicBezTo>
                  <a:cubicBezTo>
                    <a:pt x="9833" y="8475"/>
                    <a:pt x="10336" y="6675"/>
                    <a:pt x="11340" y="4695"/>
                  </a:cubicBezTo>
                  <a:cubicBezTo>
                    <a:pt x="12345" y="2715"/>
                    <a:pt x="13852" y="555"/>
                    <a:pt x="14103" y="375"/>
                  </a:cubicBezTo>
                  <a:cubicBezTo>
                    <a:pt x="14354" y="195"/>
                    <a:pt x="13350" y="1995"/>
                    <a:pt x="12345" y="3795"/>
                  </a:cubicBezTo>
                  <a:cubicBezTo>
                    <a:pt x="11340" y="5595"/>
                    <a:pt x="10336" y="7395"/>
                    <a:pt x="9331" y="9195"/>
                  </a:cubicBezTo>
                  <a:cubicBezTo>
                    <a:pt x="8327" y="10995"/>
                    <a:pt x="7322" y="12795"/>
                    <a:pt x="7071" y="12795"/>
                  </a:cubicBezTo>
                  <a:cubicBezTo>
                    <a:pt x="6820" y="12795"/>
                    <a:pt x="7322" y="10995"/>
                    <a:pt x="8075" y="9195"/>
                  </a:cubicBezTo>
                  <a:cubicBezTo>
                    <a:pt x="8829" y="7395"/>
                    <a:pt x="9834" y="5595"/>
                    <a:pt x="11340" y="3795"/>
                  </a:cubicBezTo>
                  <a:cubicBezTo>
                    <a:pt x="12847" y="1995"/>
                    <a:pt x="14857" y="195"/>
                    <a:pt x="15108" y="15"/>
                  </a:cubicBezTo>
                  <a:cubicBezTo>
                    <a:pt x="15359" y="-165"/>
                    <a:pt x="13852" y="1275"/>
                    <a:pt x="11340" y="4515"/>
                  </a:cubicBezTo>
                  <a:cubicBezTo>
                    <a:pt x="8829" y="7755"/>
                    <a:pt x="5313" y="12795"/>
                    <a:pt x="3052" y="16215"/>
                  </a:cubicBezTo>
                  <a:cubicBezTo>
                    <a:pt x="792" y="19635"/>
                    <a:pt x="-213" y="21435"/>
                    <a:pt x="38" y="21435"/>
                  </a:cubicBezTo>
                  <a:cubicBezTo>
                    <a:pt x="289" y="21435"/>
                    <a:pt x="1796" y="19635"/>
                    <a:pt x="3806" y="16755"/>
                  </a:cubicBezTo>
                  <a:cubicBezTo>
                    <a:pt x="5815" y="13875"/>
                    <a:pt x="8327" y="9915"/>
                    <a:pt x="8578" y="9375"/>
                  </a:cubicBezTo>
                  <a:cubicBezTo>
                    <a:pt x="8829" y="8835"/>
                    <a:pt x="6820" y="11715"/>
                    <a:pt x="7322" y="11895"/>
                  </a:cubicBezTo>
                  <a:cubicBezTo>
                    <a:pt x="7824" y="12075"/>
                    <a:pt x="10838" y="9555"/>
                    <a:pt x="13852" y="7035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1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5" name="خط"/>
            <p:cNvSpPr/>
            <p:nvPr/>
          </p:nvSpPr>
          <p:spPr>
            <a:xfrm>
              <a:off x="0" y="60498"/>
              <a:ext cx="80670" cy="62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7" fill="norm" stroke="1" extrusionOk="0">
                  <a:moveTo>
                    <a:pt x="0" y="11386"/>
                  </a:moveTo>
                  <a:cubicBezTo>
                    <a:pt x="4500" y="11386"/>
                    <a:pt x="9000" y="11386"/>
                    <a:pt x="12600" y="8686"/>
                  </a:cubicBezTo>
                  <a:cubicBezTo>
                    <a:pt x="16200" y="5986"/>
                    <a:pt x="18900" y="586"/>
                    <a:pt x="18900" y="46"/>
                  </a:cubicBezTo>
                  <a:cubicBezTo>
                    <a:pt x="18900" y="-494"/>
                    <a:pt x="16200" y="3826"/>
                    <a:pt x="13050" y="7606"/>
                  </a:cubicBezTo>
                  <a:cubicBezTo>
                    <a:pt x="9900" y="11386"/>
                    <a:pt x="6300" y="14626"/>
                    <a:pt x="6750" y="15706"/>
                  </a:cubicBezTo>
                  <a:cubicBezTo>
                    <a:pt x="7200" y="16786"/>
                    <a:pt x="11700" y="15706"/>
                    <a:pt x="15300" y="13006"/>
                  </a:cubicBezTo>
                  <a:cubicBezTo>
                    <a:pt x="18900" y="10306"/>
                    <a:pt x="21600" y="5986"/>
                    <a:pt x="21600" y="5986"/>
                  </a:cubicBezTo>
                  <a:cubicBezTo>
                    <a:pt x="21600" y="5986"/>
                    <a:pt x="18900" y="10306"/>
                    <a:pt x="15750" y="14086"/>
                  </a:cubicBezTo>
                  <a:cubicBezTo>
                    <a:pt x="12600" y="17866"/>
                    <a:pt x="9000" y="21106"/>
                    <a:pt x="9000" y="20026"/>
                  </a:cubicBezTo>
                  <a:cubicBezTo>
                    <a:pt x="9000" y="18946"/>
                    <a:pt x="12600" y="13546"/>
                    <a:pt x="12600" y="12466"/>
                  </a:cubicBezTo>
                  <a:cubicBezTo>
                    <a:pt x="12600" y="11386"/>
                    <a:pt x="9000" y="14626"/>
                    <a:pt x="5400" y="17866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1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مستطيل مستدير الزوايا"/>
          <p:cNvSpPr/>
          <p:nvPr/>
        </p:nvSpPr>
        <p:spPr>
          <a:xfrm>
            <a:off x="9034692" y="4712952"/>
            <a:ext cx="2500128" cy="1227056"/>
          </a:xfrm>
          <a:prstGeom prst="roundRect">
            <a:avLst>
              <a:gd name="adj" fmla="val 15525"/>
            </a:avLst>
          </a:prstGeom>
          <a:blipFill>
            <a:blip r:embed="rId2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70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171" name="IMG_0021.jpeg" descr="IMG_002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950" y="8338902"/>
            <a:ext cx="1513067" cy="1513067"/>
          </a:xfrm>
          <a:prstGeom prst="rect">
            <a:avLst/>
          </a:prstGeom>
          <a:ln w="3175">
            <a:miter lim="400000"/>
          </a:ln>
        </p:spPr>
      </p:pic>
      <p:pic>
        <p:nvPicPr>
          <p:cNvPr id="172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173" name="تمهيد"/>
          <p:cNvSpPr txBox="1"/>
          <p:nvPr/>
        </p:nvSpPr>
        <p:spPr>
          <a:xfrm>
            <a:off x="9615049" y="4910029"/>
            <a:ext cx="1339414" cy="8329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40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تمهيد </a:t>
            </a:r>
          </a:p>
        </p:txBody>
      </p:sp>
      <p:sp>
        <p:nvSpPr>
          <p:cNvPr id="174" name="مستطيل مستدير الزوايا"/>
          <p:cNvSpPr/>
          <p:nvPr/>
        </p:nvSpPr>
        <p:spPr>
          <a:xfrm>
            <a:off x="1191155" y="1125854"/>
            <a:ext cx="6874623" cy="7501892"/>
          </a:xfrm>
          <a:prstGeom prst="roundRect">
            <a:avLst>
              <a:gd name="adj" fmla="val 424"/>
            </a:avLst>
          </a:prstGeom>
          <a:blipFill>
            <a:blip r:embed="rId2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5" name="مستطيل"/>
          <p:cNvSpPr/>
          <p:nvPr/>
        </p:nvSpPr>
        <p:spPr>
          <a:xfrm>
            <a:off x="2140078" y="3991776"/>
            <a:ext cx="1017622" cy="111177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6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77" name="IMG_5425.png" descr="IMG_542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66212" y="4099826"/>
            <a:ext cx="1616357" cy="2268570"/>
          </a:xfrm>
          <a:prstGeom prst="rect">
            <a:avLst/>
          </a:prstGeom>
          <a:ln w="3175">
            <a:miter lim="400000"/>
          </a:ln>
        </p:spPr>
      </p:pic>
      <p:sp>
        <p:nvSpPr>
          <p:cNvPr id="178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9" name="ما حدود السرعة على الطريق السريع ؟"/>
          <p:cNvSpPr txBox="1"/>
          <p:nvPr/>
        </p:nvSpPr>
        <p:spPr>
          <a:xfrm>
            <a:off x="2143180" y="1893491"/>
            <a:ext cx="5587589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000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ما حدود السرعة على الطريق السريع ؟ </a:t>
            </a:r>
          </a:p>
        </p:txBody>
      </p:sp>
      <p:sp>
        <p:nvSpPr>
          <p:cNvPr id="180" name="إذا قاد خالد سيارته ضمن السرعة المحددة…"/>
          <p:cNvSpPr txBox="1"/>
          <p:nvPr/>
        </p:nvSpPr>
        <p:spPr>
          <a:xfrm>
            <a:off x="2039448" y="3972460"/>
            <a:ext cx="5771094" cy="1150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/>
          <a:p>
            <a:pPr rtl="0">
              <a:defRPr sz="2800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إذا قاد خالد سيارته ضمن السرعة المحددة</a:t>
            </a:r>
          </a:p>
          <a:p>
            <a:pPr rtl="0">
              <a:defRPr sz="2800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، فما المسافة التي يقطعها في الساعة ؟</a:t>
            </a:r>
          </a:p>
        </p:txBody>
      </p:sp>
      <p:sp>
        <p:nvSpPr>
          <p:cNvPr id="181" name="إذا حصل سلمان على ١٢ ريال  لقاء عمله ساعتين ، فما المبلغ  الذي  سيحصل عليه في ساعة واحدة ؟"/>
          <p:cNvSpPr txBox="1"/>
          <p:nvPr/>
        </p:nvSpPr>
        <p:spPr>
          <a:xfrm>
            <a:off x="1300604" y="6129916"/>
            <a:ext cx="6655725" cy="169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800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إذا حصل سلمان على ١٢ ريال  لقاء عمله ساعتين ، فما المبلغ  الذي  سيحصل عليه في ساعة واحدة ؟ </a:t>
            </a:r>
          </a:p>
        </p:txBody>
      </p:sp>
      <p:sp>
        <p:nvSpPr>
          <p:cNvPr id="182" name="١٠٠ / ١١٠ / ١٢٠ كم في الساعة"/>
          <p:cNvSpPr txBox="1"/>
          <p:nvPr/>
        </p:nvSpPr>
        <p:spPr>
          <a:xfrm>
            <a:off x="2620732" y="2750409"/>
            <a:ext cx="4632484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١٠٠ / ١١٠ / ١٢٠ كم في الساعة </a:t>
            </a:r>
          </a:p>
        </p:txBody>
      </p:sp>
      <p:sp>
        <p:nvSpPr>
          <p:cNvPr id="183" name="١٠٠ / ١١٠ / ١٢٠ كم في الساعة"/>
          <p:cNvSpPr txBox="1"/>
          <p:nvPr/>
        </p:nvSpPr>
        <p:spPr>
          <a:xfrm>
            <a:off x="2358525" y="5015365"/>
            <a:ext cx="4632485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١٠٠ / ١١٠ / ١٢٠ كم في الساعة </a:t>
            </a:r>
          </a:p>
        </p:txBody>
      </p:sp>
      <p:sp>
        <p:nvSpPr>
          <p:cNvPr id="184" name="٦ ريالات"/>
          <p:cNvSpPr txBox="1"/>
          <p:nvPr/>
        </p:nvSpPr>
        <p:spPr>
          <a:xfrm>
            <a:off x="4281654" y="7280322"/>
            <a:ext cx="1310641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٦ ريالات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whole" bldLvl="1" animBg="1" rev="0" advAuto="0" spid="183" grpId="4"/>
      <p:bldP build="whole" bldLvl="1" animBg="1" rev="0" advAuto="0" spid="184" grpId="6"/>
      <p:bldP build="whole" bldLvl="1" animBg="1" rev="0" advAuto="0" spid="181" grpId="5"/>
      <p:bldP build="whole" bldLvl="1" animBg="1" rev="0" advAuto="0" spid="179" grpId="1"/>
      <p:bldP build="whole" bldLvl="1" animBg="1" rev="0" advAuto="0" spid="18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مستطيل مستدير الزوايا"/>
          <p:cNvSpPr/>
          <p:nvPr/>
        </p:nvSpPr>
        <p:spPr>
          <a:xfrm>
            <a:off x="8303621" y="4185984"/>
            <a:ext cx="3558921" cy="2422515"/>
          </a:xfrm>
          <a:prstGeom prst="roundRect">
            <a:avLst>
              <a:gd name="adj" fmla="val 7864"/>
            </a:avLst>
          </a:prstGeom>
          <a:blipFill>
            <a:blip r:embed="rId2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7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188" name="IMG_0021.jpeg" descr="IMG_002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01" y="7975887"/>
            <a:ext cx="1775244" cy="1775244"/>
          </a:xfrm>
          <a:prstGeom prst="rect">
            <a:avLst/>
          </a:prstGeom>
          <a:ln w="3175">
            <a:miter lim="400000"/>
          </a:ln>
        </p:spPr>
      </p:pic>
      <p:sp>
        <p:nvSpPr>
          <p:cNvPr id="189" name="فكرة الدرس"/>
          <p:cNvSpPr txBox="1"/>
          <p:nvPr/>
        </p:nvSpPr>
        <p:spPr>
          <a:xfrm>
            <a:off x="8652242" y="3284550"/>
            <a:ext cx="2861678" cy="8329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40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190" name="مستطيل مستدير الزوايا"/>
          <p:cNvSpPr/>
          <p:nvPr/>
        </p:nvSpPr>
        <p:spPr>
          <a:xfrm>
            <a:off x="4075105" y="717312"/>
            <a:ext cx="3205989" cy="916794"/>
          </a:xfrm>
          <a:prstGeom prst="roundRect">
            <a:avLst>
              <a:gd name="adj" fmla="val 20779"/>
            </a:avLst>
          </a:prstGeom>
          <a:blipFill>
            <a:blip r:embed="rId2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1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2" name="دائرة"/>
          <p:cNvSpPr/>
          <p:nvPr/>
        </p:nvSpPr>
        <p:spPr>
          <a:xfrm>
            <a:off x="1919752" y="2364761"/>
            <a:ext cx="2278100" cy="22781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3" name="المفردات"/>
          <p:cNvSpPr txBox="1"/>
          <p:nvPr/>
        </p:nvSpPr>
        <p:spPr>
          <a:xfrm>
            <a:off x="4519738" y="3572298"/>
            <a:ext cx="2044463" cy="858302"/>
          </a:xfrm>
          <a:prstGeom prst="rect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40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المفردات  </a:t>
            </a:r>
          </a:p>
        </p:txBody>
      </p:sp>
      <p:sp>
        <p:nvSpPr>
          <p:cNvPr id="194" name="دائرة"/>
          <p:cNvSpPr/>
          <p:nvPr/>
        </p:nvSpPr>
        <p:spPr>
          <a:xfrm>
            <a:off x="2992149" y="4694550"/>
            <a:ext cx="2278099" cy="227809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5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96" name="IMG_5363.png" descr="IMG_536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197" name="المعدل"/>
          <p:cNvSpPr txBox="1"/>
          <p:nvPr/>
        </p:nvSpPr>
        <p:spPr>
          <a:xfrm>
            <a:off x="4940363" y="797358"/>
            <a:ext cx="1475474" cy="756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sp>
        <p:nvSpPr>
          <p:cNvPr id="198" name="المعدل"/>
          <p:cNvSpPr txBox="1"/>
          <p:nvPr/>
        </p:nvSpPr>
        <p:spPr>
          <a:xfrm>
            <a:off x="2321065" y="3322650"/>
            <a:ext cx="1475474" cy="756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sp>
        <p:nvSpPr>
          <p:cNvPr id="199" name="معدل الوحدة"/>
          <p:cNvSpPr txBox="1"/>
          <p:nvPr/>
        </p:nvSpPr>
        <p:spPr>
          <a:xfrm>
            <a:off x="2687600" y="5572397"/>
            <a:ext cx="2887198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معدل الوحدة </a:t>
            </a:r>
          </a:p>
        </p:txBody>
      </p:sp>
      <p:sp>
        <p:nvSpPr>
          <p:cNvPr id="200" name="أجد معدلات الوحدة"/>
          <p:cNvSpPr txBox="1"/>
          <p:nvPr/>
        </p:nvSpPr>
        <p:spPr>
          <a:xfrm>
            <a:off x="8780655" y="4669641"/>
            <a:ext cx="2604853" cy="1455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01" y="7975887"/>
            <a:ext cx="1775244" cy="1775244"/>
          </a:xfrm>
          <a:prstGeom prst="rect">
            <a:avLst/>
          </a:prstGeom>
          <a:ln w="3175">
            <a:miter lim="400000"/>
          </a:ln>
        </p:spPr>
      </p:pic>
      <p:sp>
        <p:nvSpPr>
          <p:cNvPr id="203" name="مستطيل مستدير الزوايا"/>
          <p:cNvSpPr/>
          <p:nvPr/>
        </p:nvSpPr>
        <p:spPr>
          <a:xfrm>
            <a:off x="795285" y="1826389"/>
            <a:ext cx="9153716" cy="7138035"/>
          </a:xfrm>
          <a:prstGeom prst="roundRect">
            <a:avLst>
              <a:gd name="adj" fmla="val 2669"/>
            </a:avLst>
          </a:prstGeom>
          <a:solidFill>
            <a:srgbClr val="FFFFFF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04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205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206" name="مستطيل مستدير الزوايا"/>
          <p:cNvSpPr/>
          <p:nvPr/>
        </p:nvSpPr>
        <p:spPr>
          <a:xfrm>
            <a:off x="4236445" y="434967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7" name="مستطيل مستدير الزوايا"/>
          <p:cNvSpPr/>
          <p:nvPr/>
        </p:nvSpPr>
        <p:spPr>
          <a:xfrm>
            <a:off x="10522045" y="4589334"/>
            <a:ext cx="1965689" cy="2588361"/>
          </a:xfrm>
          <a:prstGeom prst="roundRect">
            <a:avLst>
              <a:gd name="adj" fmla="val 9691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8" name="المعدل"/>
          <p:cNvSpPr txBox="1"/>
          <p:nvPr/>
        </p:nvSpPr>
        <p:spPr>
          <a:xfrm>
            <a:off x="4959902" y="515013"/>
            <a:ext cx="1475474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sp>
        <p:nvSpPr>
          <p:cNvPr id="209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0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13" name="تجميع"/>
          <p:cNvGrpSpPr/>
          <p:nvPr/>
        </p:nvGrpSpPr>
        <p:grpSpPr>
          <a:xfrm>
            <a:off x="1370085" y="1900003"/>
            <a:ext cx="2030081" cy="1573569"/>
            <a:chOff x="0" y="0"/>
            <a:chExt cx="2030079" cy="1573567"/>
          </a:xfrm>
        </p:grpSpPr>
        <p:pic>
          <p:nvPicPr>
            <p:cNvPr id="211" name="IMG_5411.png" descr="IMG_5411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1530" y="0"/>
              <a:ext cx="1573569" cy="157356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12" name="المناقشة النشطة"/>
            <p:cNvSpPr txBox="1"/>
            <p:nvPr/>
          </p:nvSpPr>
          <p:spPr>
            <a:xfrm>
              <a:off x="0" y="776913"/>
              <a:ext cx="2030080" cy="528103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>
              <a:lvl1pPr rtl="0"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/>
              <a:r>
                <a:t>المناقشة النشطة </a:t>
              </a:r>
            </a:p>
          </p:txBody>
        </p:sp>
      </p:grpSp>
      <p:sp>
        <p:nvSpPr>
          <p:cNvPr id="214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215" name="صفحة ١٧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١٧</a:t>
            </a:r>
          </a:p>
        </p:txBody>
      </p:sp>
      <p:pic>
        <p:nvPicPr>
          <p:cNvPr id="216" name="IMG_5484.png" descr="IMG_548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5607" y="2738993"/>
            <a:ext cx="9902739" cy="6189213"/>
          </a:xfrm>
          <a:prstGeom prst="rect">
            <a:avLst/>
          </a:prstGeom>
          <a:ln w="3175">
            <a:miter lim="400000"/>
          </a:ln>
        </p:spPr>
      </p:pic>
      <p:sp>
        <p:nvSpPr>
          <p:cNvPr id="217" name="أجد معدلات الوحدة"/>
          <p:cNvSpPr txBox="1"/>
          <p:nvPr/>
        </p:nvSpPr>
        <p:spPr>
          <a:xfrm>
            <a:off x="10605813" y="4756748"/>
            <a:ext cx="1798154" cy="2153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01" y="7975887"/>
            <a:ext cx="1775244" cy="1775244"/>
          </a:xfrm>
          <a:prstGeom prst="rect">
            <a:avLst/>
          </a:prstGeom>
          <a:ln w="3175">
            <a:miter lim="400000"/>
          </a:ln>
        </p:spPr>
      </p:pic>
      <p:pic>
        <p:nvPicPr>
          <p:cNvPr id="220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221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222" name="مستطيل مستدير الزوايا"/>
          <p:cNvSpPr/>
          <p:nvPr/>
        </p:nvSpPr>
        <p:spPr>
          <a:xfrm>
            <a:off x="4236445" y="434967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3" name="مستطيل مستدير الزوايا"/>
          <p:cNvSpPr/>
          <p:nvPr/>
        </p:nvSpPr>
        <p:spPr>
          <a:xfrm>
            <a:off x="10522045" y="4589334"/>
            <a:ext cx="1965689" cy="2366518"/>
          </a:xfrm>
          <a:prstGeom prst="roundRect">
            <a:avLst>
              <a:gd name="adj" fmla="val 9691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4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5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6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227" name="المعدل"/>
          <p:cNvSpPr txBox="1"/>
          <p:nvPr/>
        </p:nvSpPr>
        <p:spPr>
          <a:xfrm>
            <a:off x="4959902" y="515013"/>
            <a:ext cx="1475474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sp>
        <p:nvSpPr>
          <p:cNvPr id="228" name="أجد معدلات الوحدة"/>
          <p:cNvSpPr txBox="1"/>
          <p:nvPr/>
        </p:nvSpPr>
        <p:spPr>
          <a:xfrm>
            <a:off x="10605813" y="4695742"/>
            <a:ext cx="1798154" cy="2153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  <p:sp>
        <p:nvSpPr>
          <p:cNvPr id="229" name="مستطيل مستدير الزوايا"/>
          <p:cNvSpPr/>
          <p:nvPr/>
        </p:nvSpPr>
        <p:spPr>
          <a:xfrm>
            <a:off x="6738026" y="3223693"/>
            <a:ext cx="2790929" cy="4052410"/>
          </a:xfrm>
          <a:prstGeom prst="roundRect">
            <a:avLst>
              <a:gd name="adj" fmla="val 6670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0" name="مستطيل مستدير الزوايا"/>
          <p:cNvSpPr/>
          <p:nvPr/>
        </p:nvSpPr>
        <p:spPr>
          <a:xfrm>
            <a:off x="1572849" y="3267091"/>
            <a:ext cx="3900140" cy="3219418"/>
          </a:xfrm>
          <a:prstGeom prst="roundRect">
            <a:avLst>
              <a:gd name="adj" fmla="val 5782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31" name="IMG_5446.png" descr="IMG_544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48088" y="1967435"/>
            <a:ext cx="2953111" cy="1850309"/>
          </a:xfrm>
          <a:prstGeom prst="rect">
            <a:avLst/>
          </a:prstGeom>
          <a:ln w="3175">
            <a:miter lim="400000"/>
          </a:ln>
        </p:spPr>
      </p:pic>
      <p:sp>
        <p:nvSpPr>
          <p:cNvPr id="232" name="بيضاوي"/>
          <p:cNvSpPr/>
          <p:nvPr/>
        </p:nvSpPr>
        <p:spPr>
          <a:xfrm>
            <a:off x="826755" y="1257150"/>
            <a:ext cx="2278099" cy="98738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54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مفهوم"/>
          <p:cNvSpPr txBox="1"/>
          <p:nvPr/>
        </p:nvSpPr>
        <p:spPr>
          <a:xfrm>
            <a:off x="754131" y="1372489"/>
            <a:ext cx="2423346" cy="756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مفهوم  </a:t>
            </a:r>
          </a:p>
        </p:txBody>
      </p:sp>
      <p:sp>
        <p:nvSpPr>
          <p:cNvPr id="234" name="هي النسبة التي تقارن بين كميتين لهما وحدتان مختلفة"/>
          <p:cNvSpPr txBox="1"/>
          <p:nvPr/>
        </p:nvSpPr>
        <p:spPr>
          <a:xfrm>
            <a:off x="6810897" y="3605636"/>
            <a:ext cx="2645188" cy="3550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هي النسبة التي تقارن بين كميتين لهما وحدتان مختلفة </a:t>
            </a:r>
          </a:p>
        </p:txBody>
      </p:sp>
      <p:sp>
        <p:nvSpPr>
          <p:cNvPr id="235" name="عند تبسيط المعدل بحيث يصبح مقامه مساوياً ١ فأنه يسمى معدل الوحدة"/>
          <p:cNvSpPr txBox="1"/>
          <p:nvPr/>
        </p:nvSpPr>
        <p:spPr>
          <a:xfrm>
            <a:off x="1840839" y="3450699"/>
            <a:ext cx="3644851" cy="2852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/>
          <a:p>
            <a:pPr rtl="0"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عند تبسيط المعدل بحيث يصبح مقامه مساوياً ١ فأنه يسمى </a:t>
            </a:r>
            <a:r>
              <a:rPr>
                <a:solidFill>
                  <a:srgbClr val="FF4015"/>
                </a:solidFill>
              </a:rPr>
              <a:t>معدل الوحدة</a:t>
            </a:r>
            <a:r>
              <a:t> </a:t>
            </a:r>
          </a:p>
        </p:txBody>
      </p:sp>
      <p:sp>
        <p:nvSpPr>
          <p:cNvPr id="236" name="المعدل"/>
          <p:cNvSpPr txBox="1"/>
          <p:nvPr/>
        </p:nvSpPr>
        <p:spPr>
          <a:xfrm>
            <a:off x="7617596" y="1994707"/>
            <a:ext cx="1475474" cy="782102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FF4015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pic>
        <p:nvPicPr>
          <p:cNvPr id="237" name="IMG_5487.png" descr="IMG_5487.png"/>
          <p:cNvPicPr>
            <a:picLocks noChangeAspect="1"/>
          </p:cNvPicPr>
          <p:nvPr/>
        </p:nvPicPr>
        <p:blipFill>
          <a:blip r:embed="rId8">
            <a:alphaModFix amt="69000"/>
            <a:extLst/>
          </a:blip>
          <a:stretch>
            <a:fillRect/>
          </a:stretch>
        </p:blipFill>
        <p:spPr>
          <a:xfrm>
            <a:off x="2670323" y="6641202"/>
            <a:ext cx="1619622" cy="259139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240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241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242" name="مستطيل مستدير الزوايا"/>
          <p:cNvSpPr/>
          <p:nvPr/>
        </p:nvSpPr>
        <p:spPr>
          <a:xfrm>
            <a:off x="4236445" y="434967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3" name="مستطيل مستدير الزوايا"/>
          <p:cNvSpPr/>
          <p:nvPr/>
        </p:nvSpPr>
        <p:spPr>
          <a:xfrm>
            <a:off x="10522045" y="4589334"/>
            <a:ext cx="1965689" cy="2185011"/>
          </a:xfrm>
          <a:prstGeom prst="roundRect">
            <a:avLst>
              <a:gd name="adj" fmla="val 9691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4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45" name="IMG_5380.jpeg" descr="IMG_5380.jpeg"/>
          <p:cNvPicPr>
            <a:picLocks noChangeAspect="1"/>
          </p:cNvPicPr>
          <p:nvPr/>
        </p:nvPicPr>
        <p:blipFill>
          <a:blip r:embed="rId6">
            <a:alphaModFix amt="64999"/>
            <a:extLst/>
          </a:blip>
          <a:stretch>
            <a:fillRect/>
          </a:stretch>
        </p:blipFill>
        <p:spPr>
          <a:xfrm>
            <a:off x="7787214" y="6535481"/>
            <a:ext cx="1931003" cy="2137227"/>
          </a:xfrm>
          <a:prstGeom prst="rect">
            <a:avLst/>
          </a:prstGeom>
          <a:ln w="3175">
            <a:miter lim="400000"/>
          </a:ln>
        </p:spPr>
      </p:pic>
      <p:sp>
        <p:nvSpPr>
          <p:cNvPr id="246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7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248" name="صفحة ١٧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١٧</a:t>
            </a:r>
          </a:p>
        </p:txBody>
      </p:sp>
      <p:sp>
        <p:nvSpPr>
          <p:cNvPr id="249" name="المعدل"/>
          <p:cNvSpPr txBox="1"/>
          <p:nvPr/>
        </p:nvSpPr>
        <p:spPr>
          <a:xfrm>
            <a:off x="4959902" y="515013"/>
            <a:ext cx="1475474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sp>
        <p:nvSpPr>
          <p:cNvPr id="250" name="أجد معدلات الوحدة"/>
          <p:cNvSpPr txBox="1"/>
          <p:nvPr/>
        </p:nvSpPr>
        <p:spPr>
          <a:xfrm>
            <a:off x="10605812" y="4604988"/>
            <a:ext cx="1798154" cy="2153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  <p:pic>
        <p:nvPicPr>
          <p:cNvPr id="251" name="IMG_5488.png" descr="IMG_548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3711" y="1436468"/>
            <a:ext cx="9676864" cy="6048040"/>
          </a:xfrm>
          <a:prstGeom prst="rect">
            <a:avLst/>
          </a:prstGeom>
          <a:ln w="3175">
            <a:miter lim="400000"/>
          </a:ln>
        </p:spPr>
      </p:pic>
      <p:sp>
        <p:nvSpPr>
          <p:cNvPr id="252" name="مستطيل مستدير الزوايا"/>
          <p:cNvSpPr/>
          <p:nvPr/>
        </p:nvSpPr>
        <p:spPr>
          <a:xfrm>
            <a:off x="1500392" y="7180990"/>
            <a:ext cx="6715132" cy="846209"/>
          </a:xfrm>
          <a:prstGeom prst="roundRect">
            <a:avLst>
              <a:gd name="adj" fmla="val 22512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3" name="بعض معدلات الوحدة الشائعة"/>
          <p:cNvSpPr txBox="1"/>
          <p:nvPr/>
        </p:nvSpPr>
        <p:spPr>
          <a:xfrm>
            <a:off x="807712" y="7225743"/>
            <a:ext cx="8100492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بعض معدلات الوحدة الشائعة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sp>
        <p:nvSpPr>
          <p:cNvPr id="256" name="مستطيل مستدير الزوايا"/>
          <p:cNvSpPr/>
          <p:nvPr/>
        </p:nvSpPr>
        <p:spPr>
          <a:xfrm>
            <a:off x="555350" y="2238836"/>
            <a:ext cx="9791331" cy="6210330"/>
          </a:xfrm>
          <a:prstGeom prst="roundRect">
            <a:avLst>
              <a:gd name="adj" fmla="val 2997"/>
            </a:avLst>
          </a:prstGeom>
          <a:solidFill>
            <a:srgbClr val="FFFFFF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57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258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259" name="مستطيل مستدير الزوايا"/>
          <p:cNvSpPr/>
          <p:nvPr/>
        </p:nvSpPr>
        <p:spPr>
          <a:xfrm>
            <a:off x="4236445" y="434967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0" name="مستطيل مستدير الزوايا"/>
          <p:cNvSpPr/>
          <p:nvPr/>
        </p:nvSpPr>
        <p:spPr>
          <a:xfrm>
            <a:off x="10522045" y="4589334"/>
            <a:ext cx="1965689" cy="2023315"/>
          </a:xfrm>
          <a:prstGeom prst="roundRect">
            <a:avLst>
              <a:gd name="adj" fmla="val 9691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1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2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3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grpSp>
        <p:nvGrpSpPr>
          <p:cNvPr id="266" name="تجميع"/>
          <p:cNvGrpSpPr/>
          <p:nvPr/>
        </p:nvGrpSpPr>
        <p:grpSpPr>
          <a:xfrm>
            <a:off x="1214303" y="632549"/>
            <a:ext cx="2030080" cy="1573569"/>
            <a:chOff x="0" y="0"/>
            <a:chExt cx="2030079" cy="1573567"/>
          </a:xfrm>
        </p:grpSpPr>
        <p:pic>
          <p:nvPicPr>
            <p:cNvPr id="264" name="IMG_5411.png" descr="IMG_5411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1530" y="0"/>
              <a:ext cx="1573569" cy="157356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5" name="المناقشة النشطة"/>
            <p:cNvSpPr txBox="1"/>
            <p:nvPr/>
          </p:nvSpPr>
          <p:spPr>
            <a:xfrm>
              <a:off x="0" y="776913"/>
              <a:ext cx="2030080" cy="528103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>
              <a:lvl1pPr rtl="0"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/>
              <a:r>
                <a:t>المناقشة النشطة </a:t>
              </a:r>
            </a:p>
          </p:txBody>
        </p:sp>
      </p:grpSp>
      <p:sp>
        <p:nvSpPr>
          <p:cNvPr id="267" name="مستطيل مستدير الزوايا"/>
          <p:cNvSpPr/>
          <p:nvPr/>
        </p:nvSpPr>
        <p:spPr>
          <a:xfrm>
            <a:off x="7516756" y="2811758"/>
            <a:ext cx="2491530" cy="684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1" y="21600"/>
                </a:moveTo>
                <a:lnTo>
                  <a:pt x="19479" y="21600"/>
                </a:lnTo>
                <a:cubicBezTo>
                  <a:pt x="20102" y="21600"/>
                  <a:pt x="20475" y="21600"/>
                  <a:pt x="20724" y="21222"/>
                </a:cubicBezTo>
                <a:cubicBezTo>
                  <a:pt x="21083" y="20746"/>
                  <a:pt x="21365" y="19717"/>
                  <a:pt x="21496" y="18410"/>
                </a:cubicBezTo>
                <a:cubicBezTo>
                  <a:pt x="21600" y="17503"/>
                  <a:pt x="21600" y="16144"/>
                  <a:pt x="21600" y="13878"/>
                </a:cubicBezTo>
                <a:lnTo>
                  <a:pt x="21600" y="7722"/>
                </a:lnTo>
                <a:cubicBezTo>
                  <a:pt x="21600" y="5456"/>
                  <a:pt x="21600" y="4097"/>
                  <a:pt x="21496" y="3190"/>
                </a:cubicBezTo>
                <a:cubicBezTo>
                  <a:pt x="21365" y="1883"/>
                  <a:pt x="21083" y="854"/>
                  <a:pt x="20724" y="378"/>
                </a:cubicBezTo>
                <a:cubicBezTo>
                  <a:pt x="20475" y="0"/>
                  <a:pt x="20102" y="0"/>
                  <a:pt x="19479" y="0"/>
                </a:cubicBezTo>
                <a:lnTo>
                  <a:pt x="2121" y="0"/>
                </a:lnTo>
                <a:cubicBezTo>
                  <a:pt x="1498" y="0"/>
                  <a:pt x="1125" y="0"/>
                  <a:pt x="876" y="378"/>
                </a:cubicBezTo>
                <a:cubicBezTo>
                  <a:pt x="517" y="854"/>
                  <a:pt x="235" y="1883"/>
                  <a:pt x="104" y="3190"/>
                </a:cubicBezTo>
                <a:cubicBezTo>
                  <a:pt x="0" y="4097"/>
                  <a:pt x="0" y="5456"/>
                  <a:pt x="0" y="7722"/>
                </a:cubicBezTo>
                <a:lnTo>
                  <a:pt x="0" y="13878"/>
                </a:lnTo>
                <a:cubicBezTo>
                  <a:pt x="0" y="16144"/>
                  <a:pt x="0" y="17503"/>
                  <a:pt x="104" y="18410"/>
                </a:cubicBezTo>
                <a:cubicBezTo>
                  <a:pt x="235" y="19717"/>
                  <a:pt x="517" y="20746"/>
                  <a:pt x="876" y="21222"/>
                </a:cubicBezTo>
                <a:cubicBezTo>
                  <a:pt x="1125" y="21600"/>
                  <a:pt x="1498" y="21600"/>
                  <a:pt x="2121" y="21600"/>
                </a:cubicBezTo>
                <a:close/>
              </a:path>
            </a:pathLst>
          </a:cu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8" name="مثال محلول"/>
          <p:cNvSpPr txBox="1"/>
          <p:nvPr/>
        </p:nvSpPr>
        <p:spPr>
          <a:xfrm>
            <a:off x="7011368" y="2775537"/>
            <a:ext cx="3502306" cy="756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مثال محلول </a:t>
            </a:r>
          </a:p>
        </p:txBody>
      </p:sp>
      <p:sp>
        <p:nvSpPr>
          <p:cNvPr id="269" name="صفحة ١٧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١٧</a:t>
            </a:r>
          </a:p>
        </p:txBody>
      </p:sp>
      <p:sp>
        <p:nvSpPr>
          <p:cNvPr id="270" name="المعدل"/>
          <p:cNvSpPr txBox="1"/>
          <p:nvPr/>
        </p:nvSpPr>
        <p:spPr>
          <a:xfrm>
            <a:off x="4959902" y="515013"/>
            <a:ext cx="1475474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pic>
        <p:nvPicPr>
          <p:cNvPr id="271" name="IMG_5489.png" descr="IMG_548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5713" y="2546720"/>
            <a:ext cx="9773668" cy="6108543"/>
          </a:xfrm>
          <a:prstGeom prst="rect">
            <a:avLst/>
          </a:prstGeom>
          <a:ln w="3175">
            <a:miter lim="400000"/>
          </a:ln>
        </p:spPr>
      </p:pic>
      <p:sp>
        <p:nvSpPr>
          <p:cNvPr id="272" name="أجد معدلات الوحدة"/>
          <p:cNvSpPr txBox="1"/>
          <p:nvPr/>
        </p:nvSpPr>
        <p:spPr>
          <a:xfrm>
            <a:off x="10605812" y="4524140"/>
            <a:ext cx="1798154" cy="2153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  <p:pic>
        <p:nvPicPr>
          <p:cNvPr id="273" name="IMG_5480.jpeg" descr="IMG_5480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99695" y="2546720"/>
            <a:ext cx="3111501" cy="8255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sp>
        <p:nvSpPr>
          <p:cNvPr id="276" name="مستطيل مستدير الزوايا"/>
          <p:cNvSpPr/>
          <p:nvPr/>
        </p:nvSpPr>
        <p:spPr>
          <a:xfrm>
            <a:off x="391311" y="2618669"/>
            <a:ext cx="9457649" cy="6059074"/>
          </a:xfrm>
          <a:prstGeom prst="roundRect">
            <a:avLst>
              <a:gd name="adj" fmla="val 3072"/>
            </a:avLst>
          </a:prstGeom>
          <a:blipFill>
            <a:blip r:embed="rId3">
              <a:alphaModFix amt="19000"/>
            </a:blip>
            <a:stretch>
              <a:fillRect/>
            </a:stretch>
          </a:blipFill>
          <a:ln w="25400">
            <a:solidFill>
              <a:srgbClr val="000000">
                <a:alpha val="19000"/>
              </a:srgbClr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 rtl="0">
              <a:defRPr sz="2000">
                <a:solidFill>
                  <a:srgbClr val="FEFCD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77" name="IMG_3179.png" descr="IMG_3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pic>
        <p:nvPicPr>
          <p:cNvPr id="278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279" name="مستطيل مستدير الزوايا"/>
          <p:cNvSpPr/>
          <p:nvPr/>
        </p:nvSpPr>
        <p:spPr>
          <a:xfrm>
            <a:off x="4236445" y="434967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6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0" name="مستطيل مستدير الزوايا"/>
          <p:cNvSpPr/>
          <p:nvPr/>
        </p:nvSpPr>
        <p:spPr>
          <a:xfrm>
            <a:off x="10522045" y="4589334"/>
            <a:ext cx="1965689" cy="2117744"/>
          </a:xfrm>
          <a:prstGeom prst="roundRect">
            <a:avLst>
              <a:gd name="adj" fmla="val 9691"/>
            </a:avLst>
          </a:prstGeom>
          <a:blipFill>
            <a:blip r:embed="rId6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1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2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3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284" name="مستطيل مستدير الزوايا"/>
          <p:cNvSpPr/>
          <p:nvPr/>
        </p:nvSpPr>
        <p:spPr>
          <a:xfrm>
            <a:off x="6609219" y="1742881"/>
            <a:ext cx="3205990" cy="706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62" y="21600"/>
                </a:moveTo>
                <a:lnTo>
                  <a:pt x="19638" y="21600"/>
                </a:lnTo>
                <a:cubicBezTo>
                  <a:pt x="20214" y="21600"/>
                  <a:pt x="20559" y="21600"/>
                  <a:pt x="20789" y="21164"/>
                </a:cubicBezTo>
                <a:cubicBezTo>
                  <a:pt x="21121" y="20615"/>
                  <a:pt x="21383" y="19429"/>
                  <a:pt x="21504" y="17922"/>
                </a:cubicBezTo>
                <a:cubicBezTo>
                  <a:pt x="21600" y="16877"/>
                  <a:pt x="21600" y="15309"/>
                  <a:pt x="21600" y="12697"/>
                </a:cubicBezTo>
                <a:lnTo>
                  <a:pt x="21600" y="8903"/>
                </a:lnTo>
                <a:cubicBezTo>
                  <a:pt x="21600" y="6291"/>
                  <a:pt x="21600" y="4723"/>
                  <a:pt x="21504" y="3678"/>
                </a:cubicBezTo>
                <a:cubicBezTo>
                  <a:pt x="21383" y="2171"/>
                  <a:pt x="21121" y="985"/>
                  <a:pt x="20789" y="436"/>
                </a:cubicBezTo>
                <a:cubicBezTo>
                  <a:pt x="20559" y="0"/>
                  <a:pt x="20214" y="0"/>
                  <a:pt x="19638" y="0"/>
                </a:cubicBezTo>
                <a:lnTo>
                  <a:pt x="1962" y="0"/>
                </a:lnTo>
                <a:cubicBezTo>
                  <a:pt x="1386" y="0"/>
                  <a:pt x="1041" y="0"/>
                  <a:pt x="811" y="436"/>
                </a:cubicBezTo>
                <a:cubicBezTo>
                  <a:pt x="479" y="985"/>
                  <a:pt x="217" y="2171"/>
                  <a:pt x="96" y="3678"/>
                </a:cubicBezTo>
                <a:cubicBezTo>
                  <a:pt x="0" y="4723"/>
                  <a:pt x="0" y="6291"/>
                  <a:pt x="0" y="8903"/>
                </a:cubicBezTo>
                <a:lnTo>
                  <a:pt x="0" y="12697"/>
                </a:lnTo>
                <a:cubicBezTo>
                  <a:pt x="0" y="15309"/>
                  <a:pt x="0" y="16877"/>
                  <a:pt x="96" y="17922"/>
                </a:cubicBezTo>
                <a:cubicBezTo>
                  <a:pt x="217" y="19429"/>
                  <a:pt x="479" y="20615"/>
                  <a:pt x="811" y="21164"/>
                </a:cubicBezTo>
                <a:cubicBezTo>
                  <a:pt x="1041" y="21600"/>
                  <a:pt x="1386" y="21600"/>
                  <a:pt x="1962" y="2160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5" name="تحقق من فهمك"/>
          <p:cNvSpPr txBox="1"/>
          <p:nvPr/>
        </p:nvSpPr>
        <p:spPr>
          <a:xfrm>
            <a:off x="6461061" y="1717785"/>
            <a:ext cx="3502307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  </a:t>
            </a:r>
          </a:p>
        </p:txBody>
      </p:sp>
      <p:sp>
        <p:nvSpPr>
          <p:cNvPr id="286" name="صفحة ١٧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١٧</a:t>
            </a:r>
          </a:p>
        </p:txBody>
      </p:sp>
      <p:grpSp>
        <p:nvGrpSpPr>
          <p:cNvPr id="289" name="تجميع"/>
          <p:cNvGrpSpPr/>
          <p:nvPr/>
        </p:nvGrpSpPr>
        <p:grpSpPr>
          <a:xfrm>
            <a:off x="866553" y="487367"/>
            <a:ext cx="2003867" cy="1806230"/>
            <a:chOff x="0" y="0"/>
            <a:chExt cx="2003865" cy="1806229"/>
          </a:xfrm>
        </p:grpSpPr>
        <p:pic>
          <p:nvPicPr>
            <p:cNvPr id="287" name="IMG_5398.png" descr="IMG_5398.png"/>
            <p:cNvPicPr>
              <a:picLocks noChangeAspect="1"/>
            </p:cNvPicPr>
            <p:nvPr/>
          </p:nvPicPr>
          <p:blipFill>
            <a:blip r:embed="rId7">
              <a:alphaModFix amt="48000"/>
              <a:extLst/>
            </a:blip>
            <a:stretch>
              <a:fillRect/>
            </a:stretch>
          </p:blipFill>
          <p:spPr>
            <a:xfrm>
              <a:off x="197636" y="0"/>
              <a:ext cx="1806230" cy="18062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88" name="تعاوني"/>
            <p:cNvSpPr txBox="1"/>
            <p:nvPr/>
          </p:nvSpPr>
          <p:spPr>
            <a:xfrm>
              <a:off x="0" y="961085"/>
              <a:ext cx="1475474" cy="5154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>
              <a:lvl1pPr algn="r" defTabSz="587022"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تعاوني </a:t>
              </a:r>
            </a:p>
          </p:txBody>
        </p:sp>
      </p:grpSp>
      <p:sp>
        <p:nvSpPr>
          <p:cNvPr id="290" name="المعدل"/>
          <p:cNvSpPr txBox="1"/>
          <p:nvPr/>
        </p:nvSpPr>
        <p:spPr>
          <a:xfrm>
            <a:off x="4959902" y="515013"/>
            <a:ext cx="1475474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sp>
        <p:nvSpPr>
          <p:cNvPr id="291" name="أجد معدلات الوحدة"/>
          <p:cNvSpPr txBox="1"/>
          <p:nvPr/>
        </p:nvSpPr>
        <p:spPr>
          <a:xfrm>
            <a:off x="10605812" y="4571355"/>
            <a:ext cx="1798154" cy="2153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  <p:sp>
        <p:nvSpPr>
          <p:cNvPr id="292" name="أوجد معدل الوحدة مقرباً إلى أقرب جزء من عشرة :"/>
          <p:cNvSpPr txBox="1"/>
          <p:nvPr/>
        </p:nvSpPr>
        <p:spPr>
          <a:xfrm>
            <a:off x="1387527" y="2743564"/>
            <a:ext cx="9280290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أوجد معدل الوحدة مقرباً إلى أقرب جزء من عشرة :  </a:t>
            </a:r>
          </a:p>
        </p:txBody>
      </p:sp>
      <p:sp>
        <p:nvSpPr>
          <p:cNvPr id="293" name="أ ) ٣٠٠ ريال لكل ٦ ساعات"/>
          <p:cNvSpPr txBox="1"/>
          <p:nvPr/>
        </p:nvSpPr>
        <p:spPr>
          <a:xfrm>
            <a:off x="5053920" y="3655043"/>
            <a:ext cx="4974533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 ) ٣٠٠ ريال لكل ٦ ساعات  </a:t>
            </a:r>
          </a:p>
        </p:txBody>
      </p:sp>
      <p:sp>
        <p:nvSpPr>
          <p:cNvPr id="294" name="ب ) ٧٩ كيلو متراً لكل ٨ لترات"/>
          <p:cNvSpPr txBox="1"/>
          <p:nvPr/>
        </p:nvSpPr>
        <p:spPr>
          <a:xfrm>
            <a:off x="4694452" y="5873189"/>
            <a:ext cx="4974533" cy="6424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 ) ٧٩ كيلو متراً لكل ٨ لترات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G_0021.jpeg" descr="IMG_0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75" y="8481884"/>
            <a:ext cx="1321481" cy="1321481"/>
          </a:xfrm>
          <a:prstGeom prst="rect">
            <a:avLst/>
          </a:prstGeom>
          <a:ln w="3175">
            <a:miter lim="400000"/>
          </a:ln>
        </p:spPr>
      </p:pic>
      <p:pic>
        <p:nvPicPr>
          <p:cNvPr id="297" name="IMG_3179.png" descr="IMG_3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760994" y="-1430377"/>
            <a:ext cx="6162653" cy="6788465"/>
          </a:xfrm>
          <a:prstGeom prst="rect">
            <a:avLst/>
          </a:prstGeom>
          <a:ln w="3175">
            <a:miter lim="400000"/>
          </a:ln>
        </p:spPr>
      </p:pic>
      <p:sp>
        <p:nvSpPr>
          <p:cNvPr id="298" name="مستطيل مستدير الزوايا"/>
          <p:cNvSpPr/>
          <p:nvPr/>
        </p:nvSpPr>
        <p:spPr>
          <a:xfrm>
            <a:off x="397605" y="2238836"/>
            <a:ext cx="9778742" cy="6018701"/>
          </a:xfrm>
          <a:prstGeom prst="roundRect">
            <a:avLst>
              <a:gd name="adj" fmla="val 3093"/>
            </a:avLst>
          </a:prstGeom>
          <a:solidFill>
            <a:srgbClr val="FFFFFF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99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300" name="مستطيل مستدير الزوايا"/>
          <p:cNvSpPr/>
          <p:nvPr/>
        </p:nvSpPr>
        <p:spPr>
          <a:xfrm>
            <a:off x="4236445" y="434967"/>
            <a:ext cx="3205989" cy="916795"/>
          </a:xfrm>
          <a:prstGeom prst="roundRect">
            <a:avLst>
              <a:gd name="adj" fmla="val 20779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1" name="مستطيل مستدير الزوايا"/>
          <p:cNvSpPr/>
          <p:nvPr/>
        </p:nvSpPr>
        <p:spPr>
          <a:xfrm>
            <a:off x="10522045" y="4589334"/>
            <a:ext cx="1965689" cy="2117744"/>
          </a:xfrm>
          <a:prstGeom prst="roundRect">
            <a:avLst>
              <a:gd name="adj" fmla="val 9691"/>
            </a:avLst>
          </a:prstGeom>
          <a:blipFill>
            <a:blip r:embed="rId5"/>
            <a:stretch>
              <a:fillRect/>
            </a:stretch>
          </a:blip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2" name="كركديه"/>
          <p:cNvSpPr/>
          <p:nvPr/>
        </p:nvSpPr>
        <p:spPr>
          <a:xfrm>
            <a:off x="10005329" y="799929"/>
            <a:ext cx="1908170" cy="190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fill="norm" stroke="1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7A219E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3" name="مستطيل"/>
          <p:cNvSpPr/>
          <p:nvPr/>
        </p:nvSpPr>
        <p:spPr>
          <a:xfrm>
            <a:off x="-1428050" y="-68862"/>
            <a:ext cx="1662991" cy="10012329"/>
          </a:xfrm>
          <a:prstGeom prst="rect">
            <a:avLst/>
          </a:prstGeom>
          <a:solidFill>
            <a:srgbClr val="FFFBB9"/>
          </a:solidFill>
          <a:ln w="3175"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4" name="فكرة الدرس"/>
          <p:cNvSpPr txBox="1"/>
          <p:nvPr/>
        </p:nvSpPr>
        <p:spPr>
          <a:xfrm>
            <a:off x="10667090" y="4014340"/>
            <a:ext cx="1675598" cy="502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2300">
                <a:solidFill>
                  <a:srgbClr val="7A219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فكرة الدرس  </a:t>
            </a:r>
          </a:p>
        </p:txBody>
      </p:sp>
      <p:sp>
        <p:nvSpPr>
          <p:cNvPr id="305" name="صفحة ١٨"/>
          <p:cNvSpPr txBox="1"/>
          <p:nvPr/>
        </p:nvSpPr>
        <p:spPr>
          <a:xfrm>
            <a:off x="-1235907" y="9002815"/>
            <a:ext cx="6406424" cy="566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2600" u="sng">
                <a:solidFill>
                  <a:srgbClr val="4E7A27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١٨</a:t>
            </a:r>
          </a:p>
        </p:txBody>
      </p:sp>
      <p:sp>
        <p:nvSpPr>
          <p:cNvPr id="306" name="مستطيل مستدير الزوايا"/>
          <p:cNvSpPr/>
          <p:nvPr/>
        </p:nvSpPr>
        <p:spPr>
          <a:xfrm>
            <a:off x="6060661" y="2565144"/>
            <a:ext cx="3466157" cy="74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0" y="21600"/>
                </a:moveTo>
                <a:lnTo>
                  <a:pt x="19950" y="21600"/>
                </a:lnTo>
                <a:cubicBezTo>
                  <a:pt x="20434" y="21600"/>
                  <a:pt x="20725" y="21600"/>
                  <a:pt x="20918" y="21222"/>
                </a:cubicBezTo>
                <a:cubicBezTo>
                  <a:pt x="21198" y="20746"/>
                  <a:pt x="21418" y="19717"/>
                  <a:pt x="21519" y="18410"/>
                </a:cubicBezTo>
                <a:cubicBezTo>
                  <a:pt x="21600" y="17503"/>
                  <a:pt x="21600" y="16144"/>
                  <a:pt x="21600" y="13878"/>
                </a:cubicBezTo>
                <a:lnTo>
                  <a:pt x="21600" y="7722"/>
                </a:lnTo>
                <a:cubicBezTo>
                  <a:pt x="21600" y="5456"/>
                  <a:pt x="21600" y="4097"/>
                  <a:pt x="21519" y="3190"/>
                </a:cubicBezTo>
                <a:cubicBezTo>
                  <a:pt x="21418" y="1883"/>
                  <a:pt x="21198" y="854"/>
                  <a:pt x="20918" y="378"/>
                </a:cubicBezTo>
                <a:cubicBezTo>
                  <a:pt x="20725" y="0"/>
                  <a:pt x="20434" y="0"/>
                  <a:pt x="19950" y="0"/>
                </a:cubicBezTo>
                <a:lnTo>
                  <a:pt x="1650" y="0"/>
                </a:lnTo>
                <a:cubicBezTo>
                  <a:pt x="1166" y="0"/>
                  <a:pt x="875" y="0"/>
                  <a:pt x="682" y="378"/>
                </a:cubicBezTo>
                <a:cubicBezTo>
                  <a:pt x="402" y="854"/>
                  <a:pt x="182" y="1883"/>
                  <a:pt x="81" y="3190"/>
                </a:cubicBezTo>
                <a:cubicBezTo>
                  <a:pt x="0" y="4097"/>
                  <a:pt x="0" y="5456"/>
                  <a:pt x="0" y="7722"/>
                </a:cubicBezTo>
                <a:lnTo>
                  <a:pt x="0" y="13878"/>
                </a:lnTo>
                <a:cubicBezTo>
                  <a:pt x="0" y="16144"/>
                  <a:pt x="0" y="17503"/>
                  <a:pt x="81" y="18410"/>
                </a:cubicBezTo>
                <a:cubicBezTo>
                  <a:pt x="182" y="19717"/>
                  <a:pt x="402" y="20746"/>
                  <a:pt x="682" y="21222"/>
                </a:cubicBezTo>
                <a:cubicBezTo>
                  <a:pt x="875" y="21600"/>
                  <a:pt x="1166" y="21600"/>
                  <a:pt x="1650" y="21600"/>
                </a:cubicBezTo>
                <a:close/>
              </a:path>
            </a:pathLst>
          </a:custGeom>
          <a:solidFill>
            <a:srgbClr val="FEFCDD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29100" tIns="29100" rIns="29100" bIns="29100" anchor="ctr"/>
          <a:lstStyle/>
          <a:p>
            <a: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09" name="تجميع"/>
          <p:cNvGrpSpPr/>
          <p:nvPr/>
        </p:nvGrpSpPr>
        <p:grpSpPr>
          <a:xfrm>
            <a:off x="1214303" y="560994"/>
            <a:ext cx="2030080" cy="1573569"/>
            <a:chOff x="0" y="0"/>
            <a:chExt cx="2030079" cy="1573567"/>
          </a:xfrm>
        </p:grpSpPr>
        <p:pic>
          <p:nvPicPr>
            <p:cNvPr id="307" name="IMG_5411.png" descr="IMG_5411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1530" y="0"/>
              <a:ext cx="1573569" cy="157356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08" name="المناقشة النشطة"/>
            <p:cNvSpPr txBox="1"/>
            <p:nvPr/>
          </p:nvSpPr>
          <p:spPr>
            <a:xfrm>
              <a:off x="0" y="776913"/>
              <a:ext cx="2030080" cy="528103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>
              <a:lvl1pPr rtl="0"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/>
              <a:r>
                <a:t>المناقشة النشطة </a:t>
              </a:r>
            </a:p>
          </p:txBody>
        </p:sp>
      </p:grpSp>
      <p:sp>
        <p:nvSpPr>
          <p:cNvPr id="310" name="المعدل"/>
          <p:cNvSpPr txBox="1"/>
          <p:nvPr/>
        </p:nvSpPr>
        <p:spPr>
          <a:xfrm>
            <a:off x="4959902" y="515013"/>
            <a:ext cx="1475474" cy="7567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المعدل </a:t>
            </a:r>
          </a:p>
        </p:txBody>
      </p:sp>
      <p:pic>
        <p:nvPicPr>
          <p:cNvPr id="311" name="IMG_5480.jpeg" descr="IMG_5480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70648" y="2522710"/>
            <a:ext cx="3111501" cy="825501"/>
          </a:xfrm>
          <a:prstGeom prst="rect">
            <a:avLst/>
          </a:prstGeom>
          <a:ln w="3175">
            <a:miter lim="400000"/>
          </a:ln>
        </p:spPr>
      </p:pic>
      <p:sp>
        <p:nvSpPr>
          <p:cNvPr id="312" name="أجد معدلات الوحدة"/>
          <p:cNvSpPr txBox="1"/>
          <p:nvPr/>
        </p:nvSpPr>
        <p:spPr>
          <a:xfrm>
            <a:off x="10605813" y="4571355"/>
            <a:ext cx="1798154" cy="2153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أجد معدلات الوحدة  </a:t>
            </a:r>
          </a:p>
        </p:txBody>
      </p:sp>
      <p:pic>
        <p:nvPicPr>
          <p:cNvPr id="313" name="IMG_5492.png" descr="IMG_549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4136" y="2673449"/>
            <a:ext cx="10112482" cy="6320301"/>
          </a:xfrm>
          <a:prstGeom prst="rect">
            <a:avLst/>
          </a:prstGeom>
          <a:ln w="3175">
            <a:miter lim="400000"/>
          </a:ln>
        </p:spPr>
      </p:pic>
      <p:sp>
        <p:nvSpPr>
          <p:cNvPr id="314" name="مثال من واقع الحياة"/>
          <p:cNvSpPr txBox="1"/>
          <p:nvPr/>
        </p:nvSpPr>
        <p:spPr>
          <a:xfrm>
            <a:off x="5901414" y="2557110"/>
            <a:ext cx="3784651" cy="7567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مثال من واقع الحياة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