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283" r:id="rId2"/>
    <p:sldId id="290" r:id="rId3"/>
    <p:sldId id="279" r:id="rId4"/>
    <p:sldId id="320" r:id="rId5"/>
    <p:sldId id="296" r:id="rId6"/>
    <p:sldId id="297" r:id="rId7"/>
    <p:sldId id="282" r:id="rId8"/>
    <p:sldId id="284" r:id="rId9"/>
    <p:sldId id="285" r:id="rId10"/>
    <p:sldId id="286" r:id="rId11"/>
    <p:sldId id="287" r:id="rId12"/>
    <p:sldId id="291" r:id="rId13"/>
    <p:sldId id="292" r:id="rId14"/>
    <p:sldId id="288" r:id="rId15"/>
    <p:sldId id="289" r:id="rId16"/>
    <p:sldId id="293" r:id="rId17"/>
    <p:sldId id="298" r:id="rId18"/>
    <p:sldId id="294" r:id="rId19"/>
    <p:sldId id="295" r:id="rId20"/>
    <p:sldId id="299" r:id="rId21"/>
    <p:sldId id="300" r:id="rId22"/>
    <p:sldId id="316" r:id="rId23"/>
    <p:sldId id="315" r:id="rId24"/>
    <p:sldId id="319" r:id="rId25"/>
  </p:sldIdLst>
  <p:sldSz cx="12192000" cy="6858000"/>
  <p:notesSz cx="6858000" cy="9144000"/>
  <p:defaultTextStyle>
    <a:defPPr>
      <a:defRPr lang="ar-E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modifyVerifier cryptProviderType="rsaAES" cryptAlgorithmClass="hash" cryptAlgorithmType="typeAny" cryptAlgorithmSid="14" spinCount="100000" saltData="vu3C+qO5IqvNPaGgtDLziA==" hashData="IcVC+ahTertsedfRNOJGX3R9MPdiGX7INhER0EVQIyus9sU2Mdl01VvrlSU0K1ayOapP/54fBNi74Cwmhpxu/Q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CC1B0"/>
    <a:srgbClr val="990099"/>
    <a:srgbClr val="FF0066"/>
    <a:srgbClr val="9900FF"/>
    <a:srgbClr val="00FFFF"/>
    <a:srgbClr val="00FF00"/>
    <a:srgbClr val="FF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104" autoAdjust="0"/>
    <p:restoredTop sz="94660"/>
  </p:normalViewPr>
  <p:slideViewPr>
    <p:cSldViewPr>
      <p:cViewPr varScale="1">
        <p:scale>
          <a:sx n="80" d="100"/>
          <a:sy n="80" d="100"/>
        </p:scale>
        <p:origin x="341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A8681B-9E27-4F35-8E20-2506EFCCA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737254-4D94-4274-BA20-DF8FCFB44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48EDD5-076D-4775-A246-081DB15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2D94904-DD78-4944-8594-98BB13829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61D9C44-3B3F-40FD-9C6B-2F39B7A3B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94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86D02D-E258-4179-B7CD-3A9EED165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1E4E1F9-3849-4078-85A4-23A1ED063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92508D-ED12-443C-98AB-5E486F5B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B71FD6-7B4E-40A7-8D8D-CF9F719E9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F2D6436-99EE-4459-ACEB-E23F81ED9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53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300C021-1885-4559-9132-BE7D2A15C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CAEA585-C8FE-4797-A5CA-7BD44B881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73778A-DCDE-4A80-9EF2-BB90D881C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47D92D-C29F-46F5-BA6C-8573050E2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CF1816A-2A59-4E0B-BF57-EE00FA25E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764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92191A-26BB-4707-B492-CA60A338E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5D02625-409C-4DBC-A03D-911918BE0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E21C28-A0D0-4836-98CE-586818126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02E6C65-7A63-42ED-ACD2-05522212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56628C-1EFE-4CD8-A6DE-FACC14D9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9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775870-AECA-43B7-93BA-A532FE2C0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241379E-B5BE-4150-88DC-B13766A3D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7BE1E1-3257-4776-81D1-A6B12AF5F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CBA934-ACAD-4FF8-97E5-0C47BACF4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F164FA1-0927-4633-9734-EF504494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689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BC183C-B140-4E07-97D7-05627B64B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BEE8359-6B68-47EF-AD3B-8814B59BD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D78A774-4C65-4DEF-8F8C-41AF5876C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04345DB-5B39-4BFD-B7FE-C824A3E6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9E356F-0F91-49E3-AC63-087184C32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11E21D-B3C4-4BAC-AF59-4085FF774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287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6F2845-BFF7-4A7F-8C88-917B01E7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05A94C0-79AD-42B2-8775-9007C24BE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C9750B7-7C97-4EB7-A188-ADC763412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9972C1D-15E4-4BAA-8773-61A6DA660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A73D33D-71C6-497E-966B-9D53A5354D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66BC6BA-B73F-438E-B5F6-FBA914EE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D8035C5-B39C-4A6C-93F7-E90783E7A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171C305-8D83-413B-8B58-EDF2C456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524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555213-70CD-4C36-AEBF-4D003901A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4F6B107-0AC4-4EB4-8767-1F3872072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1201902-AF0F-4278-A90B-13E40F625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C3B1044-AD1A-4458-95E6-8429EF281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442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3D3BCA0-C545-457B-95C0-771DDB6DF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D3A5FC7-B8D7-4E48-81F1-BAD5D6AF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7DFB645-9062-4834-A9AF-DBD8AB9CB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837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A1742F-7E98-4B24-A0A0-952B164E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D07BCA-65BC-4A3D-9FFE-A0601C41D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CDE7B6-B8CC-48BB-9190-FE0283F71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36E133B-AD31-46AB-AC8F-6FEEF011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2AB53EA-8731-4D0C-8F40-32644F80D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9A18BB1-8041-4C49-ADE3-0141C1BF3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17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27FEBF-4FB9-4D39-BCBA-261D383D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8C9D375-0EB6-45D9-AA45-B843BA91A7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DEB0879-C999-49BE-A009-0D4F0E493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41931F2-703C-4CDE-A22A-E49A9022D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4A75-1D41-4E3C-B82B-1F8A419E0C7A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762780F-0E5D-4669-8FCB-165B0FB2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C16A1A1-D41A-4490-97C3-549BFB1E2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654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9964AB1-5448-409C-AEE6-8576A5FC0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BA56289-3EE4-47DF-BDDA-E39C1BA98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BD4EB4-B816-4EB0-89AE-58DB569D8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D4A75-1D41-4E3C-B82B-1F8A419E0C7A}" type="datetimeFigureOut">
              <a:rPr lang="ar-SA" smtClean="0"/>
              <a:t>02/02/45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3E64A21-36A0-49AF-8864-E22AFD51D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8107F92-27AC-44D1-95B9-C2194E853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9F2C5-89C7-420E-AB5D-BEED1DA399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948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hyperlink" Target="https://t.me/Presentationyose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.me/Presentationyosef" TargetMode="Externa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D56549-DA39-4AFB-A010-3E7AB77C8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2642729"/>
            <a:ext cx="11233248" cy="15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1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01FACC-0A81-48B7-A8D8-E9C083F78795}"/>
              </a:ext>
            </a:extLst>
          </p:cNvPr>
          <p:cNvSpPr txBox="1"/>
          <p:nvPr/>
        </p:nvSpPr>
        <p:spPr>
          <a:xfrm>
            <a:off x="3048000" y="35835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600" b="1" dirty="0">
                <a:solidFill>
                  <a:srgbClr val="0070C0"/>
                </a:solidFill>
                <a:latin typeface="Times New Roman" pitchFamily="18" charset="0"/>
              </a:rPr>
              <a:t>ماذا يَعْمَلُ العُلَمَاءُ؟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0F7628FC-C104-4292-9DDE-D08B22893AB8}"/>
              </a:ext>
            </a:extLst>
          </p:cNvPr>
          <p:cNvSpPr txBox="1"/>
          <p:nvPr/>
        </p:nvSpPr>
        <p:spPr>
          <a:xfrm>
            <a:off x="6508004" y="2302227"/>
            <a:ext cx="5028342" cy="595793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200" b="1" dirty="0">
                <a:solidFill>
                  <a:srgbClr val="0070C0"/>
                </a:solidFill>
                <a:latin typeface="Times New Roman" pitchFamily="18" charset="0"/>
              </a:rPr>
              <a:t>أَنْظُرُ إلى الحَيَوانَيْنِ فِي الصُّورَةِ، وَأُقَارِنُ بَينَهُما. </a:t>
            </a:r>
            <a:endParaRPr lang="ar-EG" sz="2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FD8E292-E402-4F1C-86D2-FF1508703E2D}"/>
              </a:ext>
            </a:extLst>
          </p:cNvPr>
          <p:cNvSpPr txBox="1"/>
          <p:nvPr/>
        </p:nvSpPr>
        <p:spPr>
          <a:xfrm>
            <a:off x="5015880" y="1651735"/>
            <a:ext cx="6520466" cy="595793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200" b="1" dirty="0">
                <a:solidFill>
                  <a:srgbClr val="0070C0"/>
                </a:solidFill>
                <a:latin typeface="Times New Roman" pitchFamily="18" charset="0"/>
              </a:rPr>
              <a:t>يُقَارِنُ العُلَماءُ بَيْنَ الأَشْياءِ بِذِكْرِ أَوْجُهِ التَّشابُهِ وَأَوْجُهِ الْاخْتِلافِ بَيْنَها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27FDB830-B3FD-423D-B966-BAECBC07D8D1}"/>
              </a:ext>
            </a:extLst>
          </p:cNvPr>
          <p:cNvSpPr txBox="1"/>
          <p:nvPr/>
        </p:nvSpPr>
        <p:spPr>
          <a:xfrm>
            <a:off x="10056440" y="1059549"/>
            <a:ext cx="1352338" cy="519351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7200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C00000"/>
                </a:solidFill>
                <a:latin typeface="Times New Roman" pitchFamily="18" charset="0"/>
              </a:rPr>
              <a:t>المقارنة </a:t>
            </a:r>
            <a:endParaRPr kumimoji="0" lang="ar-EG" sz="24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588EE712-D051-4B07-8DDF-619CA1B679F1}"/>
              </a:ext>
            </a:extLst>
          </p:cNvPr>
          <p:cNvSpPr txBox="1"/>
          <p:nvPr/>
        </p:nvSpPr>
        <p:spPr>
          <a:xfrm>
            <a:off x="7677566" y="3002592"/>
            <a:ext cx="3858779" cy="595793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200" b="1" dirty="0">
                <a:solidFill>
                  <a:srgbClr val="0070C0"/>
                </a:solidFill>
                <a:latin typeface="Times New Roman" pitchFamily="18" charset="0"/>
              </a:rPr>
              <a:t>كَيْفَ يُمْكِنُ</a:t>
            </a:r>
            <a:r>
              <a:rPr lang="ar-SA" sz="2200" b="1" dirty="0">
                <a:solidFill>
                  <a:srgbClr val="0070C0"/>
                </a:solidFill>
                <a:latin typeface="Times New Roman" pitchFamily="18" charset="0"/>
              </a:rPr>
              <a:t> ل</a:t>
            </a:r>
            <a:r>
              <a:rPr lang="ar-EG" sz="2200" b="1" dirty="0">
                <a:solidFill>
                  <a:srgbClr val="0070C0"/>
                </a:solidFill>
                <a:latin typeface="Times New Roman" pitchFamily="18" charset="0"/>
              </a:rPr>
              <a:t>لْعُلَماءِ أَنْ يُقارِنُوا بَينَهُما؟</a:t>
            </a:r>
            <a:endParaRPr kumimoji="0" lang="ar-EG" sz="22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992A17-40F1-41E6-9133-7B3F9A98DC2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380" y="1638629"/>
            <a:ext cx="2471053" cy="2295210"/>
          </a:xfrm>
          <a:prstGeom prst="rect">
            <a:avLst/>
          </a:prstGeom>
        </p:spPr>
      </p:pic>
      <p:sp>
        <p:nvSpPr>
          <p:cNvPr id="28" name="Flowchart: Terminator 27">
            <a:extLst>
              <a:ext uri="{FF2B5EF4-FFF2-40B4-BE49-F238E27FC236}">
                <a16:creationId xmlns:a16="http://schemas.microsoft.com/office/drawing/2014/main" id="{CD8F161E-E9DE-4140-82D9-93D2C5EBEEB7}"/>
              </a:ext>
            </a:extLst>
          </p:cNvPr>
          <p:cNvSpPr/>
          <p:nvPr/>
        </p:nvSpPr>
        <p:spPr>
          <a:xfrm>
            <a:off x="5240732" y="3766784"/>
            <a:ext cx="5175748" cy="1902864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1" name="Flowchart: Terminator 30">
            <a:extLst>
              <a:ext uri="{FF2B5EF4-FFF2-40B4-BE49-F238E27FC236}">
                <a16:creationId xmlns:a16="http://schemas.microsoft.com/office/drawing/2014/main" id="{C60FF555-2947-4C08-98AE-803238DDCEA3}"/>
              </a:ext>
            </a:extLst>
          </p:cNvPr>
          <p:cNvSpPr/>
          <p:nvPr/>
        </p:nvSpPr>
        <p:spPr>
          <a:xfrm>
            <a:off x="2279093" y="3766783"/>
            <a:ext cx="5398474" cy="1902864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26" name="Picture 1025">
            <a:extLst>
              <a:ext uri="{FF2B5EF4-FFF2-40B4-BE49-F238E27FC236}">
                <a16:creationId xmlns:a16="http://schemas.microsoft.com/office/drawing/2014/main" id="{D29FA5A3-78E2-48EB-A342-C6ED1027F3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3819" y="4047077"/>
            <a:ext cx="1874817" cy="1622570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F36EC77F-6AF1-4BC7-BFEC-AADF03D923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3239" y="3960513"/>
            <a:ext cx="1894158" cy="1577845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70526B0F-CDD9-41F6-9931-07CF7290E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6" b="95833" l="14209" r="97855">
                        <a14:foregroundMark x1="87936" y1="9444" x2="49866" y2="9722"/>
                        <a14:foregroundMark x1="85791" y1="16667" x2="60322" y2="21111"/>
                        <a14:foregroundMark x1="91153" y1="5833" x2="53887" y2="3611"/>
                        <a14:foregroundMark x1="53887" y1="3333" x2="87399" y2="5833"/>
                        <a14:foregroundMark x1="87399" y1="5833" x2="92493" y2="43889"/>
                        <a14:foregroundMark x1="92493" y1="43889" x2="61394" y2="38056"/>
                        <a14:foregroundMark x1="61394" y1="38056" x2="37265" y2="40278"/>
                        <a14:foregroundMark x1="37265" y1="40278" x2="49866" y2="31944"/>
                        <a14:foregroundMark x1="27078" y1="40556" x2="61930" y2="40556"/>
                        <a14:foregroundMark x1="74799" y1="41389" x2="52011" y2="41389"/>
                        <a14:foregroundMark x1="86595" y1="41944" x2="86595" y2="41944"/>
                        <a14:foregroundMark x1="23324" y1="25278" x2="26005" y2="52778"/>
                        <a14:foregroundMark x1="26005" y1="52778" x2="26005" y2="52778"/>
                        <a14:foregroundMark x1="20912" y1="39722" x2="21716" y2="74444"/>
                        <a14:foregroundMark x1="15013" y1="72778" x2="82038" y2="72222"/>
                        <a14:foregroundMark x1="82038" y1="72222" x2="82038" y2="72222"/>
                        <a14:foregroundMark x1="91689" y1="86111" x2="73190" y2="88333"/>
                        <a14:foregroundMark x1="87936" y1="72778" x2="98391" y2="49722"/>
                        <a14:foregroundMark x1="98391" y1="49722" x2="98391" y2="49722"/>
                        <a14:foregroundMark x1="27882" y1="95833" x2="22252" y2="85278"/>
                        <a14:foregroundMark x1="23056" y1="94444" x2="48525" y2="95556"/>
                        <a14:foregroundMark x1="48525" y1="95556" x2="54692" y2="95278"/>
                        <a14:foregroundMark x1="54692" y1="94444" x2="77748" y2="95278"/>
                        <a14:foregroundMark x1="79088" y1="95833" x2="96247" y2="93889"/>
                      </a14:backgroundRemoval>
                    </a14:imgEffect>
                  </a14:imgLayer>
                </a14:imgProps>
              </a:ext>
            </a:extLst>
          </a:blip>
          <a:srcRect l="12150"/>
          <a:stretch/>
        </p:blipFill>
        <p:spPr>
          <a:xfrm>
            <a:off x="2784972" y="3757519"/>
            <a:ext cx="1862133" cy="1786545"/>
          </a:xfrm>
          <a:prstGeom prst="rect">
            <a:avLst/>
          </a:prstGeom>
        </p:spPr>
      </p:pic>
      <p:sp>
        <p:nvSpPr>
          <p:cNvPr id="50" name="TextBox 1">
            <a:extLst>
              <a:ext uri="{FF2B5EF4-FFF2-40B4-BE49-F238E27FC236}">
                <a16:creationId xmlns:a16="http://schemas.microsoft.com/office/drawing/2014/main" id="{BEABCBDE-D538-4D5C-BF00-C647D30BC5A2}"/>
              </a:ext>
            </a:extLst>
          </p:cNvPr>
          <p:cNvSpPr txBox="1"/>
          <p:nvPr/>
        </p:nvSpPr>
        <p:spPr>
          <a:xfrm>
            <a:off x="10528181" y="5409493"/>
            <a:ext cx="1134004" cy="560550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bg2">
                <a:lumMod val="9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rgbClr val="C00000"/>
                </a:solidFill>
                <a:latin typeface="Times New Roman" pitchFamily="18" charset="0"/>
              </a:rPr>
              <a:t>اختلاف </a:t>
            </a:r>
            <a:endParaRPr kumimoji="0" lang="ar-EG" sz="20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1" name="TextBox 1">
            <a:extLst>
              <a:ext uri="{FF2B5EF4-FFF2-40B4-BE49-F238E27FC236}">
                <a16:creationId xmlns:a16="http://schemas.microsoft.com/office/drawing/2014/main" id="{83067895-3008-4C87-A7A1-1DFF0C79D13F}"/>
              </a:ext>
            </a:extLst>
          </p:cNvPr>
          <p:cNvSpPr txBox="1"/>
          <p:nvPr/>
        </p:nvSpPr>
        <p:spPr>
          <a:xfrm>
            <a:off x="5735960" y="5678911"/>
            <a:ext cx="1282353" cy="493395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bg2">
                <a:lumMod val="9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00B050"/>
                </a:solidFill>
                <a:latin typeface="Times New Roman" pitchFamily="18" charset="0"/>
              </a:rPr>
              <a:t>تشابه </a:t>
            </a:r>
            <a:endParaRPr kumimoji="0" lang="ar-EG" sz="28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E52C7FCF-807E-48CE-A3ED-A92E64B31F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305" r="17704" b="20258"/>
          <a:stretch/>
        </p:blipFill>
        <p:spPr>
          <a:xfrm>
            <a:off x="2279093" y="1275567"/>
            <a:ext cx="3404904" cy="2431608"/>
          </a:xfrm>
          <a:prstGeom prst="rect">
            <a:avLst/>
          </a:prstGeom>
        </p:spPr>
      </p:pic>
      <p:sp>
        <p:nvSpPr>
          <p:cNvPr id="53" name="TextBox 1">
            <a:extLst>
              <a:ext uri="{FF2B5EF4-FFF2-40B4-BE49-F238E27FC236}">
                <a16:creationId xmlns:a16="http://schemas.microsoft.com/office/drawing/2014/main" id="{F76E19F4-AEAA-4680-B622-62E8D7452C50}"/>
              </a:ext>
            </a:extLst>
          </p:cNvPr>
          <p:cNvSpPr txBox="1"/>
          <p:nvPr/>
        </p:nvSpPr>
        <p:spPr>
          <a:xfrm>
            <a:off x="765229" y="5312811"/>
            <a:ext cx="1247612" cy="560550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bg2">
                <a:lumMod val="9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rgbClr val="C00000"/>
                </a:solidFill>
                <a:latin typeface="Times New Roman" pitchFamily="18" charset="0"/>
              </a:rPr>
              <a:t>اختلاف </a:t>
            </a:r>
            <a:endParaRPr kumimoji="0" lang="ar-EG" sz="20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82E15B7A-36E2-4118-ABF3-1E0CBCC57A7A}"/>
              </a:ext>
            </a:extLst>
          </p:cNvPr>
          <p:cNvCxnSpPr>
            <a:cxnSpLocks/>
            <a:stCxn id="50" idx="0"/>
            <a:endCxn id="28" idx="3"/>
          </p:cNvCxnSpPr>
          <p:nvPr/>
        </p:nvCxnSpPr>
        <p:spPr>
          <a:xfrm rot="16200000" flipV="1">
            <a:off x="10410194" y="4724503"/>
            <a:ext cx="691277" cy="678703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3F65FE29-A64C-43D1-A0DA-9959766936A6}"/>
              </a:ext>
            </a:extLst>
          </p:cNvPr>
          <p:cNvCxnSpPr>
            <a:cxnSpLocks/>
            <a:stCxn id="53" idx="0"/>
            <a:endCxn id="31" idx="1"/>
          </p:cNvCxnSpPr>
          <p:nvPr/>
        </p:nvCxnSpPr>
        <p:spPr>
          <a:xfrm rot="5400000" flipH="1" flipV="1">
            <a:off x="1536766" y="4570484"/>
            <a:ext cx="594596" cy="890058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6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50"/>
                            </p:stCondLst>
                            <p:childTnLst>
                              <p:par>
                                <p:cTn id="7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8" grpId="0" animBg="1"/>
      <p:bldP spid="28" grpId="0" animBg="1"/>
      <p:bldP spid="31" grpId="0" animBg="1"/>
      <p:bldP spid="50" grpId="0" animBg="1"/>
      <p:bldP spid="51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01FACC-0A81-48B7-A8D8-E9C083F78795}"/>
              </a:ext>
            </a:extLst>
          </p:cNvPr>
          <p:cNvSpPr txBox="1"/>
          <p:nvPr/>
        </p:nvSpPr>
        <p:spPr>
          <a:xfrm>
            <a:off x="3048000" y="35835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600" b="1" dirty="0">
                <a:solidFill>
                  <a:srgbClr val="0070C0"/>
                </a:solidFill>
                <a:latin typeface="Times New Roman" pitchFamily="18" charset="0"/>
              </a:rPr>
              <a:t>كَيْفَ يَعْمَلُ العُلَمَاءُ؟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0F7628FC-C104-4292-9DDE-D08B22893AB8}"/>
              </a:ext>
            </a:extLst>
          </p:cNvPr>
          <p:cNvSpPr txBox="1"/>
          <p:nvPr/>
        </p:nvSpPr>
        <p:spPr>
          <a:xfrm>
            <a:off x="6265219" y="2947429"/>
            <a:ext cx="5366662" cy="631035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70C0"/>
                </a:solidFill>
                <a:latin typeface="Times New Roman" pitchFamily="18" charset="0"/>
              </a:rPr>
              <a:t>يقيس </a:t>
            </a: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العُلَمَاءُ حَجْمَ البَيْضِ أَوْ كُتْلَتُهُ.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FD8E292-E402-4F1C-86D2-FF1508703E2D}"/>
              </a:ext>
            </a:extLst>
          </p:cNvPr>
          <p:cNvSpPr txBox="1"/>
          <p:nvPr/>
        </p:nvSpPr>
        <p:spPr>
          <a:xfrm>
            <a:off x="5041001" y="1813611"/>
            <a:ext cx="6600096" cy="631035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أَنْظُرُ إِلَى البَيْضِ الَّذِي وَجَدَهُ أَحَدُ العُلَماءِ بِالقُرْبِ مِنْ إِحْدَى البِرَكِ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27FDB830-B3FD-423D-B966-BAECBC07D8D1}"/>
              </a:ext>
            </a:extLst>
          </p:cNvPr>
          <p:cNvSpPr txBox="1"/>
          <p:nvPr/>
        </p:nvSpPr>
        <p:spPr>
          <a:xfrm>
            <a:off x="9480377" y="945276"/>
            <a:ext cx="1605696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C00000"/>
                </a:solidFill>
                <a:latin typeface="Times New Roman" pitchFamily="18" charset="0"/>
              </a:rPr>
              <a:t>القياس</a:t>
            </a:r>
            <a:endParaRPr kumimoji="0" lang="ar-EG" sz="28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55E2ECC1-7918-4CA3-B2E2-AE786A3C41D4}"/>
              </a:ext>
            </a:extLst>
          </p:cNvPr>
          <p:cNvSpPr txBox="1"/>
          <p:nvPr/>
        </p:nvSpPr>
        <p:spPr>
          <a:xfrm>
            <a:off x="6265219" y="3739615"/>
            <a:ext cx="5366663" cy="631035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عِنْدَمَا أَقِيسُ</a:t>
            </a:r>
            <a:r>
              <a:rPr lang="ar-SA" sz="2400" b="1" dirty="0">
                <a:solidFill>
                  <a:srgbClr val="0070C0"/>
                </a:solidFill>
                <a:latin typeface="Times New Roman" pitchFamily="18" charset="0"/>
              </a:rPr>
              <a:t> أَجِدُ مِقْدَارَ الطُّولِ أَوِ الكُتْلَةِ، </a:t>
            </a:r>
            <a:endParaRPr kumimoji="0" lang="ar-EG" sz="24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EC70F3C1-424B-4463-8B2D-563BD0ABB8C5}"/>
              </a:ext>
            </a:extLst>
          </p:cNvPr>
          <p:cNvSpPr txBox="1"/>
          <p:nvPr/>
        </p:nvSpPr>
        <p:spPr>
          <a:xfrm>
            <a:off x="6265218" y="4531801"/>
            <a:ext cx="5366663" cy="631035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70C0"/>
                </a:solidFill>
                <a:latin typeface="Times New Roman" pitchFamily="18" charset="0"/>
              </a:rPr>
              <a:t>يُمْكِنُ أَيْضًا أَنْ أَجِدَ مَدَى سُخُونَةِ الجِسْمِ أوْ بُرُودَتِهِ.</a:t>
            </a:r>
            <a:endParaRPr kumimoji="0" lang="ar-EG" sz="24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610A1-2B63-447F-8523-45A223CF9B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118" y="2313620"/>
            <a:ext cx="5823914" cy="4199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F0CD93-CFF4-408C-8749-78C3BCCD3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47" b="28342" l="1885" r="20264">
                        <a14:foregroundMark x1="10745" y1="28094" x2="10745" y2="28094"/>
                        <a14:foregroundMark x1="8388" y1="28342" x2="8388" y2="28342"/>
                        <a14:foregroundMark x1="20264" y1="13985" x2="20264" y2="13985"/>
                        <a14:foregroundMark x1="1885" y1="15347" x2="1885" y2="15347"/>
                      </a14:backgroundRemoval>
                    </a14:imgEffect>
                  </a14:imgLayer>
                </a14:imgProps>
              </a:ext>
            </a:extLst>
          </a:blip>
          <a:srcRect r="77554" b="69228"/>
          <a:stretch/>
        </p:blipFill>
        <p:spPr>
          <a:xfrm>
            <a:off x="2063552" y="697487"/>
            <a:ext cx="230168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3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8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01FACC-0A81-48B7-A8D8-E9C083F78795}"/>
              </a:ext>
            </a:extLst>
          </p:cNvPr>
          <p:cNvSpPr txBox="1"/>
          <p:nvPr/>
        </p:nvSpPr>
        <p:spPr>
          <a:xfrm>
            <a:off x="3048000" y="35835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600" b="1" dirty="0">
                <a:solidFill>
                  <a:srgbClr val="0070C0"/>
                </a:solidFill>
                <a:latin typeface="Times New Roman" pitchFamily="18" charset="0"/>
              </a:rPr>
              <a:t>كَيْفَ يَعْمَلُ العُلَمَاءُ؟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588EE712-D051-4B07-8DDF-619CA1B679F1}"/>
              </a:ext>
            </a:extLst>
          </p:cNvPr>
          <p:cNvSpPr txBox="1"/>
          <p:nvPr/>
        </p:nvSpPr>
        <p:spPr>
          <a:xfrm>
            <a:off x="5324800" y="3317082"/>
            <a:ext cx="6264696" cy="615046"/>
          </a:xfrm>
          <a:prstGeom prst="roundRect">
            <a:avLst>
              <a:gd name="adj" fmla="val 18660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عِنْدَما يَقُومُونَ</a:t>
            </a:r>
            <a:r>
              <a:rPr lang="ar-SA" sz="2400" b="1" dirty="0">
                <a:solidFill>
                  <a:srgbClr val="0070C0"/>
                </a:solidFill>
                <a:latin typeface="Times New Roman" pitchFamily="18" charset="0"/>
              </a:rPr>
              <a:t> بت</a:t>
            </a: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سجيلِ البَيَانَاتِ فإنَّهُمْ يَكْتُبُونَ ما يُلاحِظُونَهُ. </a:t>
            </a:r>
            <a:endParaRPr lang="ar-EG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3B55C376-18B5-432E-BE0E-748FF170E070}"/>
              </a:ext>
            </a:extLst>
          </p:cNvPr>
          <p:cNvSpPr txBox="1"/>
          <p:nvPr/>
        </p:nvSpPr>
        <p:spPr>
          <a:xfrm>
            <a:off x="9144000" y="1305587"/>
            <a:ext cx="2232877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C00000"/>
                </a:solidFill>
                <a:latin typeface="Times New Roman" pitchFamily="18" charset="0"/>
              </a:rPr>
              <a:t>تسجيل البيانات </a:t>
            </a:r>
            <a:endParaRPr kumimoji="0" lang="ar-EG" sz="28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610A1-2B63-447F-8523-45A223CF9B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352" y="1340768"/>
            <a:ext cx="5193620" cy="4326576"/>
          </a:xfrm>
          <a:prstGeom prst="rect">
            <a:avLst/>
          </a:prstGeom>
        </p:spPr>
      </p:pic>
      <p:sp>
        <p:nvSpPr>
          <p:cNvPr id="32" name="TextBox 1">
            <a:extLst>
              <a:ext uri="{FF2B5EF4-FFF2-40B4-BE49-F238E27FC236}">
                <a16:creationId xmlns:a16="http://schemas.microsoft.com/office/drawing/2014/main" id="{D6E80BDB-F816-43BF-98A1-33635227D025}"/>
              </a:ext>
            </a:extLst>
          </p:cNvPr>
          <p:cNvSpPr txBox="1"/>
          <p:nvPr/>
        </p:nvSpPr>
        <p:spPr>
          <a:xfrm>
            <a:off x="6735030" y="2398738"/>
            <a:ext cx="4854466" cy="559541"/>
          </a:xfrm>
          <a:prstGeom prst="roundRect">
            <a:avLst>
              <a:gd name="adj" fmla="val 14263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72000" rIns="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70C0"/>
                </a:solidFill>
                <a:latin typeface="Times New Roman" pitchFamily="18" charset="0"/>
              </a:rPr>
              <a:t>تُسَمَّى الحَقائِقُ الَّتي يَجِدُها العُلَماءُ </a:t>
            </a:r>
            <a:r>
              <a:rPr lang="ar-SA" sz="2400" b="1" dirty="0">
                <a:solidFill>
                  <a:srgbClr val="C00000"/>
                </a:solidFill>
                <a:latin typeface="Times New Roman" pitchFamily="18" charset="0"/>
              </a:rPr>
              <a:t>بَياناتٍ</a:t>
            </a:r>
            <a:endParaRPr kumimoji="0" lang="ar-EG" sz="24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4861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01FACC-0A81-48B7-A8D8-E9C083F78795}"/>
              </a:ext>
            </a:extLst>
          </p:cNvPr>
          <p:cNvSpPr txBox="1"/>
          <p:nvPr/>
        </p:nvSpPr>
        <p:spPr>
          <a:xfrm>
            <a:off x="3048000" y="35835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600" b="1" dirty="0">
                <a:solidFill>
                  <a:srgbClr val="0070C0"/>
                </a:solidFill>
                <a:latin typeface="Times New Roman" pitchFamily="18" charset="0"/>
              </a:rPr>
              <a:t>كَيْفَ يَعْمَلُ العُلَمَاءُ؟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0F7628FC-C104-4292-9DDE-D08B22893AB8}"/>
              </a:ext>
            </a:extLst>
          </p:cNvPr>
          <p:cNvSpPr txBox="1"/>
          <p:nvPr/>
        </p:nvSpPr>
        <p:spPr>
          <a:xfrm>
            <a:off x="6773611" y="2725680"/>
            <a:ext cx="4786740" cy="631035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70C0"/>
                </a:solidFill>
                <a:latin typeface="Times New Roman" pitchFamily="18" charset="0"/>
              </a:rPr>
              <a:t>وَتَرْتِيبُ الأَشْياءِ يَعْني </a:t>
            </a:r>
            <a:r>
              <a:rPr lang="ar-SA" sz="2400" b="1" dirty="0">
                <a:solidFill>
                  <a:srgbClr val="C00000"/>
                </a:solidFill>
                <a:latin typeface="Times New Roman" pitchFamily="18" charset="0"/>
              </a:rPr>
              <a:t>تنْظِيمَهَا</a:t>
            </a:r>
            <a:r>
              <a:rPr lang="ar-SA" sz="2400" b="1" dirty="0">
                <a:solidFill>
                  <a:srgbClr val="0070C0"/>
                </a:solidFill>
                <a:latin typeface="Times New Roman" pitchFamily="18" charset="0"/>
              </a:rPr>
              <a:t> بِطَرِيقَةٍ مَا</a:t>
            </a:r>
            <a:endParaRPr lang="ar-EG" sz="24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FD8E292-E402-4F1C-86D2-FF1508703E2D}"/>
              </a:ext>
            </a:extLst>
          </p:cNvPr>
          <p:cNvSpPr txBox="1"/>
          <p:nvPr/>
        </p:nvSpPr>
        <p:spPr>
          <a:xfrm>
            <a:off x="6773611" y="1914698"/>
            <a:ext cx="4786740" cy="631035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70C0"/>
                </a:solidFill>
                <a:latin typeface="Times New Roman" pitchFamily="18" charset="0"/>
              </a:rPr>
              <a:t>ب</a:t>
            </a: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عْدَ أَنْ يَجْمَعَ العُلَمَاءُ البَيَانَاتِ </a:t>
            </a:r>
            <a:r>
              <a:rPr lang="ar-EG" sz="2400" b="1" dirty="0">
                <a:solidFill>
                  <a:srgbClr val="C00000"/>
                </a:solidFill>
                <a:latin typeface="Times New Roman" pitchFamily="18" charset="0"/>
              </a:rPr>
              <a:t>يُرَتِّبُونَهَا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27FDB830-B3FD-423D-B966-BAECBC07D8D1}"/>
              </a:ext>
            </a:extLst>
          </p:cNvPr>
          <p:cNvSpPr txBox="1"/>
          <p:nvPr/>
        </p:nvSpPr>
        <p:spPr>
          <a:xfrm>
            <a:off x="9768408" y="1010294"/>
            <a:ext cx="1336535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C00000"/>
                </a:solidFill>
                <a:latin typeface="Times New Roman" pitchFamily="18" charset="0"/>
              </a:rPr>
              <a:t>الترتيب </a:t>
            </a:r>
            <a:endParaRPr kumimoji="0" lang="ar-EG" sz="28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55E2ECC1-7918-4CA3-B2E2-AE786A3C41D4}"/>
              </a:ext>
            </a:extLst>
          </p:cNvPr>
          <p:cNvSpPr txBox="1"/>
          <p:nvPr/>
        </p:nvSpPr>
        <p:spPr>
          <a:xfrm>
            <a:off x="9913397" y="3536662"/>
            <a:ext cx="1631658" cy="631035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C00000"/>
                </a:solidFill>
                <a:latin typeface="Times New Roman" pitchFamily="18" charset="0"/>
              </a:rPr>
              <a:t>مِثالُ</a:t>
            </a: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ar-EG" sz="2400" b="1" dirty="0">
                <a:solidFill>
                  <a:srgbClr val="C00000"/>
                </a:solidFill>
                <a:latin typeface="Times New Roman" pitchFamily="18" charset="0"/>
              </a:rPr>
              <a:t>ذَلِكَ</a:t>
            </a:r>
            <a:endParaRPr lang="ar-EG" sz="24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94526-5674-40F6-86FE-384BAD053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4" y="549024"/>
            <a:ext cx="5663952" cy="5759952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D473BBE7-3DCF-4484-833C-9197CB5852E7}"/>
              </a:ext>
            </a:extLst>
          </p:cNvPr>
          <p:cNvSpPr txBox="1"/>
          <p:nvPr/>
        </p:nvSpPr>
        <p:spPr>
          <a:xfrm>
            <a:off x="6096000" y="4347644"/>
            <a:ext cx="5464351" cy="631035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تَرْتِيبُ البَيْضِ بِحَسَبِ حَجْمِهِ؛</a:t>
            </a:r>
            <a:r>
              <a:rPr lang="ar-SA" sz="2400" b="1" dirty="0">
                <a:solidFill>
                  <a:srgbClr val="0070C0"/>
                </a:solidFill>
                <a:latin typeface="Times New Roman" pitchFamily="18" charset="0"/>
              </a:rPr>
              <a:t> م</a:t>
            </a: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نَ الأَصْغَرِ إِلَى الأَكْبَرِ</a:t>
            </a:r>
          </a:p>
        </p:txBody>
      </p:sp>
    </p:spTree>
    <p:extLst>
      <p:ext uri="{BB962C8B-B14F-4D97-AF65-F5344CB8AC3E}">
        <p14:creationId xmlns:p14="http://schemas.microsoft.com/office/powerpoint/2010/main" val="11044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8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01FACC-0A81-48B7-A8D8-E9C083F78795}"/>
              </a:ext>
            </a:extLst>
          </p:cNvPr>
          <p:cNvSpPr txBox="1"/>
          <p:nvPr/>
        </p:nvSpPr>
        <p:spPr>
          <a:xfrm>
            <a:off x="3048000" y="35835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600" b="1" dirty="0">
                <a:solidFill>
                  <a:srgbClr val="0070C0"/>
                </a:solidFill>
                <a:latin typeface="Times New Roman" pitchFamily="18" charset="0"/>
              </a:rPr>
              <a:t>كَيْفَ يَعْمَلُ العُلَمَاءُ؟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588EE712-D051-4B07-8DDF-619CA1B679F1}"/>
              </a:ext>
            </a:extLst>
          </p:cNvPr>
          <p:cNvSpPr txBox="1"/>
          <p:nvPr/>
        </p:nvSpPr>
        <p:spPr>
          <a:xfrm>
            <a:off x="5728881" y="2694789"/>
            <a:ext cx="5897022" cy="615046"/>
          </a:xfrm>
          <a:prstGeom prst="roundRect">
            <a:avLst>
              <a:gd name="adj" fmla="val 18660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عِنْدَما أَسْتَنْتِجُ</a:t>
            </a:r>
            <a:r>
              <a:rPr lang="ar-SA" sz="2400" b="1" dirty="0">
                <a:solidFill>
                  <a:srgbClr val="0070C0"/>
                </a:solidFill>
                <a:latin typeface="Times New Roman" pitchFamily="18" charset="0"/>
              </a:rPr>
              <a:t> فَإنِّنيِ أسَتعَمِلُ مَا أعَرِفُهُ لتِحَدِيدِ شَيْءٍ مَا. </a:t>
            </a:r>
            <a:endParaRPr lang="ar-EG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3B55C376-18B5-432E-BE0E-748FF170E070}"/>
              </a:ext>
            </a:extLst>
          </p:cNvPr>
          <p:cNvSpPr txBox="1"/>
          <p:nvPr/>
        </p:nvSpPr>
        <p:spPr>
          <a:xfrm>
            <a:off x="9480376" y="961483"/>
            <a:ext cx="1680477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C00000"/>
                </a:solidFill>
                <a:latin typeface="Times New Roman" pitchFamily="18" charset="0"/>
              </a:rPr>
              <a:t>الاستنتاج</a:t>
            </a:r>
            <a:endParaRPr kumimoji="0" lang="ar-EG" sz="28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D6E80BDB-F816-43BF-98A1-33635227D025}"/>
              </a:ext>
            </a:extLst>
          </p:cNvPr>
          <p:cNvSpPr txBox="1"/>
          <p:nvPr/>
        </p:nvSpPr>
        <p:spPr>
          <a:xfrm>
            <a:off x="5649796" y="1870959"/>
            <a:ext cx="5976107" cy="559541"/>
          </a:xfrm>
          <a:prstGeom prst="roundRect">
            <a:avLst>
              <a:gd name="adj" fmla="val 14263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72000" rIns="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70C0"/>
                </a:solidFill>
                <a:latin typeface="Times New Roman" pitchFamily="18" charset="0"/>
              </a:rPr>
              <a:t>يَسْتَعْمِلُ العُلَمَاءُ مَهَارَةً أُخْرَى هي </a:t>
            </a:r>
            <a:r>
              <a:rPr lang="ar-SA" sz="2400" b="1" dirty="0">
                <a:solidFill>
                  <a:srgbClr val="C00000"/>
                </a:solidFill>
                <a:latin typeface="Times New Roman" pitchFamily="18" charset="0"/>
              </a:rPr>
              <a:t>الاستنتاج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503E91E0-3DC3-4DA4-925C-8604118A97BC}"/>
              </a:ext>
            </a:extLst>
          </p:cNvPr>
          <p:cNvSpPr txBox="1"/>
          <p:nvPr/>
        </p:nvSpPr>
        <p:spPr>
          <a:xfrm>
            <a:off x="4223792" y="3874393"/>
            <a:ext cx="7186087" cy="615046"/>
          </a:xfrm>
          <a:prstGeom prst="roundRect">
            <a:avLst>
              <a:gd name="adj" fmla="val 1866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108000" rIns="108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rgbClr val="C00000"/>
                </a:solidFill>
                <a:latin typeface="Times New Roman" pitchFamily="18" charset="0"/>
              </a:rPr>
              <a:t>هَلْ يُمْكنِنُي أنَ أستنَتْجِ</a:t>
            </a:r>
            <a:r>
              <a:rPr lang="ar-SA" sz="2400" b="1" dirty="0">
                <a:solidFill>
                  <a:srgbClr val="C00000"/>
                </a:solidFill>
                <a:latin typeface="Times New Roman" pitchFamily="18" charset="0"/>
              </a:rPr>
              <a:t> آ</a:t>
            </a:r>
            <a:r>
              <a:rPr lang="ar-EG" sz="2400" b="1" dirty="0">
                <a:solidFill>
                  <a:srgbClr val="C00000"/>
                </a:solidFill>
                <a:latin typeface="Times New Roman" pitchFamily="18" charset="0"/>
              </a:rPr>
              <a:t>يُّ بَيْضٍ وَضَعَهُ كُلُّ حَيَوَانٍ مِنَ الحَيَوَانَاتِ الآتِيَةِ</a:t>
            </a:r>
            <a:endParaRPr lang="ar-EG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00671-0D67-47A7-B0B6-C742BB16D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267"/>
          <a:stretch/>
        </p:blipFill>
        <p:spPr>
          <a:xfrm>
            <a:off x="2211509" y="1959799"/>
            <a:ext cx="1944216" cy="2045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B1B8B-9066-4DC6-806B-E79B196CC4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816" b="890"/>
          <a:stretch/>
        </p:blipFill>
        <p:spPr>
          <a:xfrm>
            <a:off x="199834" y="919270"/>
            <a:ext cx="2382736" cy="20632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AF1A44-D05D-49D5-915E-30E85854F6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534" y="4600703"/>
            <a:ext cx="2589262" cy="17513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5BECDE-6D76-4024-AC15-1E5FA353DE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0" b="95158" l="13238" r="95927">
                        <a14:foregroundMark x1="96334" y1="61080" x2="96334" y2="61080"/>
                        <a14:foregroundMark x1="28513" y1="89944" x2="28513" y2="89944"/>
                        <a14:foregroundMark x1="37678" y1="88641" x2="13238" y2="95158"/>
                        <a14:foregroundMark x1="13238" y1="95158" x2="13238" y2="95158"/>
                      </a14:backgroundRemoval>
                    </a14:imgEffect>
                  </a14:imgLayer>
                </a14:imgProps>
              </a:ext>
            </a:extLst>
          </a:blip>
          <a:srcRect l="4814"/>
          <a:stretch/>
        </p:blipFill>
        <p:spPr>
          <a:xfrm>
            <a:off x="425084" y="2982566"/>
            <a:ext cx="2622916" cy="30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32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01FACC-0A81-48B7-A8D8-E9C083F78795}"/>
              </a:ext>
            </a:extLst>
          </p:cNvPr>
          <p:cNvSpPr txBox="1"/>
          <p:nvPr/>
        </p:nvSpPr>
        <p:spPr>
          <a:xfrm>
            <a:off x="4295800" y="472806"/>
            <a:ext cx="3480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كَيْفَ يَتَعَلَّمُ العُلَمَاءُ أَشْيَاءَ جَدِيدَةً؟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0F7628FC-C104-4292-9DDE-D08B22893AB8}"/>
              </a:ext>
            </a:extLst>
          </p:cNvPr>
          <p:cNvSpPr txBox="1"/>
          <p:nvPr/>
        </p:nvSpPr>
        <p:spPr>
          <a:xfrm>
            <a:off x="6523579" y="3212976"/>
            <a:ext cx="4863442" cy="631035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70C0"/>
                </a:solidFill>
                <a:latin typeface="Times New Roman" pitchFamily="18" charset="0"/>
              </a:rPr>
              <a:t>عِنْدَما أستقصي فَإِنَّنِي أَضَعُ خُطَّةً، ثُمَّ أُجَرِّبُها</a:t>
            </a:r>
            <a:endParaRPr lang="ar-EG" sz="24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FD8E292-E402-4F1C-86D2-FF1508703E2D}"/>
              </a:ext>
            </a:extLst>
          </p:cNvPr>
          <p:cNvSpPr txBox="1"/>
          <p:nvPr/>
        </p:nvSpPr>
        <p:spPr>
          <a:xfrm>
            <a:off x="6523579" y="2243464"/>
            <a:ext cx="4863442" cy="631035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يَتَعَلَّمُ العُلَماءُ أَشْياءَ جَدِيدَةً بِالْاسْتِقْصاءِ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27FDB830-B3FD-423D-B966-BAECBC07D8D1}"/>
              </a:ext>
            </a:extLst>
          </p:cNvPr>
          <p:cNvSpPr txBox="1"/>
          <p:nvPr/>
        </p:nvSpPr>
        <p:spPr>
          <a:xfrm>
            <a:off x="9564559" y="1484784"/>
            <a:ext cx="1822462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C00000"/>
                </a:solidFill>
                <a:latin typeface="Times New Roman" pitchFamily="18" charset="0"/>
              </a:rPr>
              <a:t>الاستقصاء</a:t>
            </a:r>
            <a:endParaRPr kumimoji="0" lang="ar-EG" sz="28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D6C39-F0AC-4B99-BD26-562EA1330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2" b="99490" l="5240" r="99127">
                        <a14:foregroundMark x1="82096" y1="5102" x2="43231" y2="14286"/>
                        <a14:foregroundMark x1="84716" y1="10714" x2="39738" y2="31122"/>
                        <a14:foregroundMark x1="70306" y1="20918" x2="33188" y2="51531"/>
                        <a14:foregroundMark x1="82096" y1="51531" x2="54585" y2="55612"/>
                        <a14:foregroundMark x1="84716" y1="74490" x2="84716" y2="74490"/>
                        <a14:foregroundMark x1="62882" y1="85714" x2="62882" y2="85714"/>
                        <a14:foregroundMark x1="65939" y1="89796" x2="36681" y2="91327"/>
                        <a14:foregroundMark x1="60699" y1="83673" x2="30131" y2="80102"/>
                        <a14:foregroundMark x1="33188" y1="75000" x2="25328" y2="76020"/>
                        <a14:foregroundMark x1="25328" y1="76020" x2="72489" y2="76531"/>
                        <a14:foregroundMark x1="72489" y1="76531" x2="70742" y2="90816"/>
                        <a14:foregroundMark x1="67311" y1="93367" x2="61135" y2="97959"/>
                        <a14:foregroundMark x1="70742" y1="90816" x2="67311" y2="93367"/>
                        <a14:foregroundMark x1="61135" y1="97959" x2="28821" y2="93367"/>
                        <a14:foregroundMark x1="25764" y1="98980" x2="26638" y2="82143"/>
                        <a14:foregroundMark x1="26638" y1="82143" x2="26201" y2="81633"/>
                        <a14:foregroundMark x1="22707" y1="77551" x2="24017" y2="96429"/>
                        <a14:foregroundMark x1="24891" y1="98469" x2="38428" y2="97959"/>
                        <a14:foregroundMark x1="38428" y1="97959" x2="67686" y2="99490"/>
                        <a14:foregroundMark x1="70068" y1="93367" x2="72052" y2="88265"/>
                        <a14:foregroundMark x1="69482" y1="94874" x2="70068" y2="93367"/>
                        <a14:foregroundMark x1="67686" y1="99490" x2="68369" y2="97734"/>
                        <a14:foregroundMark x1="97817" y1="79082" x2="97817" y2="55612"/>
                        <a14:foregroundMark x1="96507" y1="4592" x2="99127" y2="58163"/>
                        <a14:foregroundMark x1="95197" y1="5102" x2="95197" y2="4082"/>
                        <a14:foregroundMark x1="95197" y1="4082" x2="36681" y2="6633"/>
                        <a14:foregroundMark x1="5240" y1="8163" x2="5240" y2="8163"/>
                        <a14:foregroundMark x1="4803" y1="8163" x2="4803" y2="8163"/>
                        <a14:foregroundMark x1="24891" y1="4592" x2="11354" y2="50000"/>
                        <a14:foregroundMark x1="74236" y1="31633" x2="46288" y2="52041"/>
                        <a14:foregroundMark x1="86026" y1="34184" x2="85590" y2="69388"/>
                        <a14:foregroundMark x1="86900" y1="74490" x2="34061" y2="67347"/>
                        <a14:foregroundMark x1="34061" y1="67347" x2="18341" y2="70408"/>
                        <a14:foregroundMark x1="18341" y1="70408" x2="9607" y2="47449"/>
                        <a14:foregroundMark x1="9607" y1="47449" x2="10044" y2="29592"/>
                        <a14:foregroundMark x1="10044" y1="29592" x2="33188" y2="17857"/>
                        <a14:foregroundMark x1="9607" y1="78571" x2="9607" y2="78571"/>
                        <a14:backgroundMark x1="16157" y1="92347" x2="5677" y2="94388"/>
                        <a14:backgroundMark x1="84279" y1="93367" x2="89520" y2="92857"/>
                        <a14:backgroundMark x1="75546" y1="93367" x2="75546" y2="93367"/>
                        <a14:backgroundMark x1="75109" y1="90306" x2="77293" y2="93367"/>
                        <a14:backgroundMark x1="89956" y1="97449" x2="99127" y2="943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1167636"/>
            <a:ext cx="3081464" cy="26374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C8F1FF-C7BA-4013-BF9F-286814C84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2" b="99490" l="5240" r="99127">
                        <a14:foregroundMark x1="82096" y1="5102" x2="43231" y2="14286"/>
                        <a14:foregroundMark x1="84716" y1="10714" x2="39738" y2="31122"/>
                        <a14:foregroundMark x1="70306" y1="20918" x2="33188" y2="51531"/>
                        <a14:foregroundMark x1="82096" y1="51531" x2="54585" y2="55612"/>
                        <a14:foregroundMark x1="84716" y1="74490" x2="84716" y2="74490"/>
                        <a14:foregroundMark x1="62882" y1="85714" x2="62882" y2="85714"/>
                        <a14:foregroundMark x1="65939" y1="89796" x2="36681" y2="91327"/>
                        <a14:foregroundMark x1="60699" y1="83673" x2="30131" y2="80102"/>
                        <a14:foregroundMark x1="33188" y1="75000" x2="25328" y2="76020"/>
                        <a14:foregroundMark x1="25328" y1="76020" x2="72489" y2="76531"/>
                        <a14:foregroundMark x1="72489" y1="76531" x2="70742" y2="90816"/>
                        <a14:foregroundMark x1="67311" y1="93367" x2="61135" y2="97959"/>
                        <a14:foregroundMark x1="70742" y1="90816" x2="67311" y2="93367"/>
                        <a14:foregroundMark x1="61135" y1="97959" x2="28821" y2="93367"/>
                        <a14:foregroundMark x1="25764" y1="98980" x2="26638" y2="82143"/>
                        <a14:foregroundMark x1="26638" y1="82143" x2="26201" y2="81633"/>
                        <a14:foregroundMark x1="22707" y1="77551" x2="24017" y2="96429"/>
                        <a14:foregroundMark x1="24891" y1="98469" x2="38428" y2="97959"/>
                        <a14:foregroundMark x1="38428" y1="97959" x2="67686" y2="99490"/>
                        <a14:foregroundMark x1="70068" y1="93367" x2="72052" y2="88265"/>
                        <a14:foregroundMark x1="69482" y1="94874" x2="70068" y2="93367"/>
                        <a14:foregroundMark x1="67686" y1="99490" x2="68369" y2="97734"/>
                        <a14:foregroundMark x1="97817" y1="79082" x2="97817" y2="55612"/>
                        <a14:foregroundMark x1="96507" y1="4592" x2="99127" y2="58163"/>
                        <a14:foregroundMark x1="95197" y1="5102" x2="95197" y2="4082"/>
                        <a14:foregroundMark x1="95197" y1="4082" x2="36681" y2="6633"/>
                        <a14:foregroundMark x1="5240" y1="8163" x2="5240" y2="8163"/>
                        <a14:foregroundMark x1="4803" y1="8163" x2="4803" y2="8163"/>
                        <a14:foregroundMark x1="24891" y1="4592" x2="11354" y2="50000"/>
                        <a14:foregroundMark x1="74236" y1="31633" x2="46288" y2="52041"/>
                        <a14:foregroundMark x1="86026" y1="34184" x2="85590" y2="69388"/>
                        <a14:foregroundMark x1="86900" y1="74490" x2="34061" y2="67347"/>
                        <a14:foregroundMark x1="34061" y1="67347" x2="18341" y2="70408"/>
                        <a14:foregroundMark x1="18341" y1="70408" x2="9607" y2="47449"/>
                        <a14:foregroundMark x1="9607" y1="47449" x2="10044" y2="29592"/>
                        <a14:foregroundMark x1="10044" y1="29592" x2="33188" y2="17857"/>
                        <a14:foregroundMark x1="9607" y1="78571" x2="9607" y2="78571"/>
                        <a14:backgroundMark x1="16157" y1="92347" x2="5677" y2="94388"/>
                        <a14:backgroundMark x1="84279" y1="93367" x2="89520" y2="92857"/>
                        <a14:backgroundMark x1="75546" y1="93367" x2="75546" y2="93367"/>
                        <a14:backgroundMark x1="75109" y1="90306" x2="77293" y2="93367"/>
                        <a14:backgroundMark x1="89956" y1="97449" x2="99127" y2="943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9034" y="3814058"/>
            <a:ext cx="3081464" cy="26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01FACC-0A81-48B7-A8D8-E9C083F78795}"/>
              </a:ext>
            </a:extLst>
          </p:cNvPr>
          <p:cNvSpPr txBox="1"/>
          <p:nvPr/>
        </p:nvSpPr>
        <p:spPr>
          <a:xfrm>
            <a:off x="4295800" y="472806"/>
            <a:ext cx="3480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كَيْفَ يَتَعَلَّمُ العُلَمَاءُ أَشْيَاءَ جَدِيدَةً؟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588EE712-D051-4B07-8DDF-619CA1B679F1}"/>
              </a:ext>
            </a:extLst>
          </p:cNvPr>
          <p:cNvSpPr txBox="1"/>
          <p:nvPr/>
        </p:nvSpPr>
        <p:spPr>
          <a:xfrm>
            <a:off x="2495600" y="3087127"/>
            <a:ext cx="9270418" cy="683745"/>
          </a:xfrm>
          <a:prstGeom prst="roundRect">
            <a:avLst>
              <a:gd name="adj" fmla="val 18660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70C0"/>
                </a:solidFill>
                <a:latin typeface="Times New Roman" pitchFamily="18" charset="0"/>
              </a:rPr>
              <a:t>عِنْدَما أَتَوَقَّ</a:t>
            </a:r>
            <a:r>
              <a:rPr lang="ar-SA" sz="2800" b="1" dirty="0">
                <a:solidFill>
                  <a:srgbClr val="0070C0"/>
                </a:solidFill>
                <a:latin typeface="Times New Roman" pitchFamily="18" charset="0"/>
              </a:rPr>
              <a:t>ع فَإنِّنيِ أُحَاوِلُ مَعْرِفَةَ ما سَيَحْدُثُ، مُعْتَمِدًا عَلَى مَا لَدَيَّ مِنْ مَعْلُوماتٍ</a:t>
            </a:r>
            <a:endParaRPr lang="ar-EG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3B55C376-18B5-432E-BE0E-748FF170E070}"/>
              </a:ext>
            </a:extLst>
          </p:cNvPr>
          <p:cNvSpPr txBox="1"/>
          <p:nvPr/>
        </p:nvSpPr>
        <p:spPr>
          <a:xfrm>
            <a:off x="9952798" y="1082810"/>
            <a:ext cx="1450172" cy="519351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C00000"/>
                </a:solidFill>
                <a:latin typeface="Times New Roman" pitchFamily="18" charset="0"/>
              </a:rPr>
              <a:t>التوقع </a:t>
            </a:r>
            <a:endParaRPr kumimoji="0" lang="ar-EG" sz="24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D6E80BDB-F816-43BF-98A1-33635227D025}"/>
              </a:ext>
            </a:extLst>
          </p:cNvPr>
          <p:cNvSpPr txBox="1"/>
          <p:nvPr/>
        </p:nvSpPr>
        <p:spPr>
          <a:xfrm>
            <a:off x="6531056" y="1976047"/>
            <a:ext cx="5234962" cy="626454"/>
          </a:xfrm>
          <a:prstGeom prst="roundRect">
            <a:avLst>
              <a:gd name="adj" fmla="val 14263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72000" rIns="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0070C0"/>
                </a:solidFill>
                <a:latin typeface="Times New Roman" pitchFamily="18" charset="0"/>
              </a:rPr>
              <a:t>يَطْرَحُ العُلَمَاءُ سُؤَالْاً، ثُمَّ يَتَوَقَّعُونَ الإِجابَةَ.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21C295-B495-4AB6-860D-C81925189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77"/>
          <a:stretch/>
        </p:blipFill>
        <p:spPr>
          <a:xfrm>
            <a:off x="-528736" y="934471"/>
            <a:ext cx="3725488" cy="53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2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01FACC-0A81-48B7-A8D8-E9C083F78795}"/>
              </a:ext>
            </a:extLst>
          </p:cNvPr>
          <p:cNvSpPr txBox="1"/>
          <p:nvPr/>
        </p:nvSpPr>
        <p:spPr>
          <a:xfrm>
            <a:off x="4295800" y="472806"/>
            <a:ext cx="3480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كَيْفَ يَتَعَلَّمُ العُلَمَاءُ أَشْيَاءَ جَدِيدَةً؟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3B55C376-18B5-432E-BE0E-748FF170E070}"/>
              </a:ext>
            </a:extLst>
          </p:cNvPr>
          <p:cNvSpPr txBox="1"/>
          <p:nvPr/>
        </p:nvSpPr>
        <p:spPr>
          <a:xfrm>
            <a:off x="9283144" y="895982"/>
            <a:ext cx="1450172" cy="519351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C00000"/>
                </a:solidFill>
                <a:latin typeface="Times New Roman" pitchFamily="18" charset="0"/>
              </a:rPr>
              <a:t>التوقع </a:t>
            </a:r>
            <a:endParaRPr kumimoji="0" lang="ar-EG" sz="24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503E91E0-3DC3-4DA4-925C-8604118A97BC}"/>
              </a:ext>
            </a:extLst>
          </p:cNvPr>
          <p:cNvSpPr txBox="1"/>
          <p:nvPr/>
        </p:nvSpPr>
        <p:spPr>
          <a:xfrm>
            <a:off x="3933671" y="1249195"/>
            <a:ext cx="4595825" cy="580696"/>
          </a:xfrm>
          <a:prstGeom prst="roundRect">
            <a:avLst>
              <a:gd name="adj" fmla="val 18660"/>
            </a:avLst>
          </a:prstGeom>
          <a:noFill/>
          <a:ln>
            <a:solidFill>
              <a:srgbClr val="7030A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200" b="1" dirty="0">
                <a:solidFill>
                  <a:srgbClr val="7030A0"/>
                </a:solidFill>
                <a:latin typeface="Times New Roman" pitchFamily="18" charset="0"/>
              </a:rPr>
              <a:t>أَنْظُرُ إلَى صُورَتَيْ أَبِي ذُنَيْبَةٍ وَالضِّفْدَعِ الصَّغِيرِ، </a:t>
            </a:r>
            <a:endParaRPr lang="ar-EG" sz="2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6E7C3D6B-183F-4C4F-A719-FC3AF2A38B86}"/>
              </a:ext>
            </a:extLst>
          </p:cNvPr>
          <p:cNvSpPr txBox="1"/>
          <p:nvPr/>
        </p:nvSpPr>
        <p:spPr>
          <a:xfrm>
            <a:off x="3318265" y="1932222"/>
            <a:ext cx="5826636" cy="615046"/>
          </a:xfrm>
          <a:prstGeom prst="roundRect">
            <a:avLst>
              <a:gd name="adj" fmla="val 18660"/>
            </a:avLst>
          </a:prstGeom>
          <a:noFill/>
          <a:ln>
            <a:solidFill>
              <a:srgbClr val="7030A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rgbClr val="7030A0"/>
                </a:solidFill>
                <a:latin typeface="Times New Roman" pitchFamily="18" charset="0"/>
              </a:rPr>
              <a:t>ثُمَّ أَصِفُ كَيْفَ</a:t>
            </a:r>
            <a:r>
              <a:rPr lang="ar-SA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ar-EG" sz="2400" b="1" dirty="0">
                <a:solidFill>
                  <a:srgbClr val="7030A0"/>
                </a:solidFill>
                <a:latin typeface="Times New Roman" pitchFamily="18" charset="0"/>
              </a:rPr>
              <a:t>سَيَصِيرُ شَكْلُ الضِّفْدَعِ عِنْدَما يكتَمِلُ نُموُّهُ.</a:t>
            </a:r>
            <a:endParaRPr lang="ar-EG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B6BBB1-63E1-4632-B222-DB3CFF548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058" y="3027514"/>
            <a:ext cx="3606926" cy="27458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443147-F74C-4BA8-8E4E-3BB17118B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164" y="3027514"/>
            <a:ext cx="3606925" cy="27029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7A478C7-241A-4A62-8C9A-63E6F07C96B6}"/>
              </a:ext>
            </a:extLst>
          </p:cNvPr>
          <p:cNvSpPr txBox="1"/>
          <p:nvPr/>
        </p:nvSpPr>
        <p:spPr>
          <a:xfrm>
            <a:off x="9258432" y="5844604"/>
            <a:ext cx="1466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/>
              <a:t>أَبو ذُنَيْبَةٍ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D42059-AA5A-4FD5-B544-D791F3555287}"/>
              </a:ext>
            </a:extLst>
          </p:cNvPr>
          <p:cNvSpPr txBox="1"/>
          <p:nvPr/>
        </p:nvSpPr>
        <p:spPr>
          <a:xfrm>
            <a:off x="5339510" y="5875381"/>
            <a:ext cx="13926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dirty="0"/>
              <a:t>ضِّفْدَعِ الصَّغِيرِ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0FC4AAC-432C-4648-9528-77E695E5D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24" y="3012707"/>
            <a:ext cx="3498923" cy="2760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5B9C5B-9652-4F1B-B4E0-3DCB5C3018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22" r="26085"/>
          <a:stretch/>
        </p:blipFill>
        <p:spPr>
          <a:xfrm>
            <a:off x="544016" y="3008051"/>
            <a:ext cx="3479931" cy="283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3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26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01FACC-0A81-48B7-A8D8-E9C083F78795}"/>
              </a:ext>
            </a:extLst>
          </p:cNvPr>
          <p:cNvSpPr txBox="1"/>
          <p:nvPr/>
        </p:nvSpPr>
        <p:spPr>
          <a:xfrm>
            <a:off x="4295800" y="472806"/>
            <a:ext cx="3480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كَيْفَ يَتَعَلَّمُ العُلَمَاءُ أَشْيَاءَ جَدِيدَةً؟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588EE712-D051-4B07-8DDF-619CA1B679F1}"/>
              </a:ext>
            </a:extLst>
          </p:cNvPr>
          <p:cNvSpPr txBox="1"/>
          <p:nvPr/>
        </p:nvSpPr>
        <p:spPr>
          <a:xfrm>
            <a:off x="7806672" y="2491376"/>
            <a:ext cx="3155666" cy="580696"/>
          </a:xfrm>
          <a:prstGeom prst="roundRect">
            <a:avLst>
              <a:gd name="adj" fmla="val 18660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200" b="1" dirty="0">
                <a:solidFill>
                  <a:srgbClr val="0070C0"/>
                </a:solidFill>
                <a:latin typeface="Times New Roman" pitchFamily="18" charset="0"/>
              </a:rPr>
              <a:t>العُلَمَاءُ يَسْتَخْلِصُونَ النَّتائِجَ؛</a:t>
            </a:r>
            <a:endParaRPr lang="ar-EG" sz="2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3B55C376-18B5-432E-BE0E-748FF170E070}"/>
              </a:ext>
            </a:extLst>
          </p:cNvPr>
          <p:cNvSpPr txBox="1"/>
          <p:nvPr/>
        </p:nvSpPr>
        <p:spPr>
          <a:xfrm>
            <a:off x="9192344" y="879501"/>
            <a:ext cx="2242260" cy="519351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C00000"/>
                </a:solidFill>
                <a:latin typeface="Times New Roman" pitchFamily="18" charset="0"/>
              </a:rPr>
              <a:t>أَستَخْلِص النَّتائِجَ </a:t>
            </a:r>
            <a:endParaRPr kumimoji="0" lang="ar-EG" sz="24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D6E80BDB-F816-43BF-98A1-33635227D025}"/>
              </a:ext>
            </a:extLst>
          </p:cNvPr>
          <p:cNvSpPr txBox="1"/>
          <p:nvPr/>
        </p:nvSpPr>
        <p:spPr>
          <a:xfrm>
            <a:off x="5025807" y="1537983"/>
            <a:ext cx="6689372" cy="526085"/>
          </a:xfrm>
          <a:prstGeom prst="roundRect">
            <a:avLst>
              <a:gd name="adj" fmla="val 14263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72000" rIns="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200" b="1" dirty="0">
                <a:solidFill>
                  <a:srgbClr val="0070C0"/>
                </a:solidFill>
                <a:latin typeface="Times New Roman" pitchFamily="18" charset="0"/>
              </a:rPr>
              <a:t>عِنْدَما أَستَخْلِص النَّتائِجَ فَإِنَّني أَسْتَخْدِمُ مُلاحَظَاتِي لِكَيْ أُوَضِّحَ مَا يَحْدُثُ.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503E91E0-3DC3-4DA4-925C-8604118A97BC}"/>
              </a:ext>
            </a:extLst>
          </p:cNvPr>
          <p:cNvSpPr txBox="1"/>
          <p:nvPr/>
        </p:nvSpPr>
        <p:spPr>
          <a:xfrm>
            <a:off x="5649699" y="3306658"/>
            <a:ext cx="6057080" cy="958541"/>
          </a:xfrm>
          <a:prstGeom prst="roundRect">
            <a:avLst>
              <a:gd name="adj" fmla="val 18660"/>
            </a:avLst>
          </a:prstGeom>
          <a:noFill/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200" b="1" dirty="0">
                <a:solidFill>
                  <a:srgbClr val="0070C0"/>
                </a:solidFill>
                <a:latin typeface="Times New Roman" pitchFamily="18" charset="0"/>
              </a:rPr>
              <a:t>فَقَدْ تَوَصَّلُوا إِلَى أَنَّ أَبَا ذُنَيْبَةٍ</a:t>
            </a:r>
            <a:r>
              <a:rPr lang="ar-SA" sz="2200" b="1" dirty="0">
                <a:solidFill>
                  <a:srgbClr val="0070C0"/>
                </a:solidFill>
                <a:latin typeface="Times New Roman" pitchFamily="18" charset="0"/>
              </a:rPr>
              <a:t> ي</a:t>
            </a:r>
            <a:r>
              <a:rPr lang="ar-EG" sz="2200" b="1" dirty="0">
                <a:solidFill>
                  <a:srgbClr val="0070C0"/>
                </a:solidFill>
                <a:latin typeface="Times New Roman" pitchFamily="18" charset="0"/>
              </a:rPr>
              <a:t>عِيشُ فِي المَاءِ حَتَّى تَنْمُوَ أَرْجُلُهُ،</a:t>
            </a:r>
            <a:endParaRPr lang="ar-SA" sz="2200" b="1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200" b="1" dirty="0">
                <a:solidFill>
                  <a:srgbClr val="0070C0"/>
                </a:solidFill>
                <a:latin typeface="Times New Roman" pitchFamily="18" charset="0"/>
              </a:rPr>
              <a:t> ثُمَّ يَقْفِزُ إلَى اليَابِسَةِ.</a:t>
            </a:r>
            <a:endParaRPr lang="ar-EG" sz="2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DDC19-7D5B-4633-AD43-6372F53277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13" b="36241"/>
          <a:stretch/>
        </p:blipFill>
        <p:spPr>
          <a:xfrm>
            <a:off x="407368" y="2104249"/>
            <a:ext cx="4970156" cy="318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7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32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01FACC-0A81-48B7-A8D8-E9C083F78795}"/>
              </a:ext>
            </a:extLst>
          </p:cNvPr>
          <p:cNvSpPr txBox="1"/>
          <p:nvPr/>
        </p:nvSpPr>
        <p:spPr>
          <a:xfrm>
            <a:off x="4295800" y="472806"/>
            <a:ext cx="3480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كَيْفَ يَتَعَلَّمُ العُلَمَاءُ أَشْيَاءَ جَدِيدَةً؟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588EE712-D051-4B07-8DDF-619CA1B679F1}"/>
              </a:ext>
            </a:extLst>
          </p:cNvPr>
          <p:cNvSpPr txBox="1"/>
          <p:nvPr/>
        </p:nvSpPr>
        <p:spPr>
          <a:xfrm>
            <a:off x="7392144" y="3436257"/>
            <a:ext cx="3764108" cy="580696"/>
          </a:xfrm>
          <a:prstGeom prst="roundRect">
            <a:avLst>
              <a:gd name="adj" fmla="val 18660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200" b="1" dirty="0">
                <a:solidFill>
                  <a:srgbClr val="0070C0"/>
                </a:solidFill>
                <a:latin typeface="Times New Roman" pitchFamily="18" charset="0"/>
              </a:rPr>
              <a:t>وَيَنْقُلُونَ إلَيْهِمْ أَفْكارَهُمْ</a:t>
            </a:r>
            <a:endParaRPr lang="ar-EG" sz="2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3B55C376-18B5-432E-BE0E-748FF170E070}"/>
              </a:ext>
            </a:extLst>
          </p:cNvPr>
          <p:cNvSpPr txBox="1"/>
          <p:nvPr/>
        </p:nvSpPr>
        <p:spPr>
          <a:xfrm>
            <a:off x="9274198" y="1396047"/>
            <a:ext cx="1810212" cy="519351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C00000"/>
                </a:solidFill>
                <a:latin typeface="Times New Roman" pitchFamily="18" charset="0"/>
              </a:rPr>
              <a:t>التواصل </a:t>
            </a:r>
            <a:endParaRPr kumimoji="0" lang="ar-EG" sz="24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D6E80BDB-F816-43BF-98A1-33635227D025}"/>
              </a:ext>
            </a:extLst>
          </p:cNvPr>
          <p:cNvSpPr txBox="1"/>
          <p:nvPr/>
        </p:nvSpPr>
        <p:spPr>
          <a:xfrm>
            <a:off x="7392144" y="2603300"/>
            <a:ext cx="3764108" cy="526085"/>
          </a:xfrm>
          <a:prstGeom prst="roundRect">
            <a:avLst>
              <a:gd name="adj" fmla="val 14263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72000" rIns="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200" b="1" dirty="0">
                <a:solidFill>
                  <a:srgbClr val="0070C0"/>
                </a:solidFill>
                <a:latin typeface="Times New Roman" pitchFamily="18" charset="0"/>
              </a:rPr>
              <a:t>يَتَواصَلُ العُلمَاءُ مَعَ الآخَرينَ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503E91E0-3DC3-4DA4-925C-8604118A97BC}"/>
              </a:ext>
            </a:extLst>
          </p:cNvPr>
          <p:cNvSpPr txBox="1"/>
          <p:nvPr/>
        </p:nvSpPr>
        <p:spPr>
          <a:xfrm>
            <a:off x="4169776" y="4946348"/>
            <a:ext cx="7212144" cy="615046"/>
          </a:xfrm>
          <a:prstGeom prst="roundRect">
            <a:avLst>
              <a:gd name="adj" fmla="val 18660"/>
            </a:avLst>
          </a:prstGeom>
          <a:noFill/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عِنْدَما</a:t>
            </a:r>
            <a:r>
              <a:rPr lang="ar-SA" sz="2400" b="1" dirty="0">
                <a:solidFill>
                  <a:srgbClr val="0070C0"/>
                </a:solidFill>
                <a:latin typeface="Times New Roman" pitchFamily="18" charset="0"/>
              </a:rPr>
              <a:t> أتوصل </a:t>
            </a: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فإِنَّني أَكْتُبُ أَوْ أَرْسُمُ، أَوْ أَتَحَدَّثُ لأُعَبِّرَ عَنْ أَفْكارِي.</a:t>
            </a:r>
            <a:endParaRPr lang="ar-EG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53278D-72F6-4CE5-8702-D53D451D551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352" y="1170158"/>
            <a:ext cx="7212145" cy="39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9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32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11732-EAE8-482B-8635-590030DBCEC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9926" y="1283579"/>
            <a:ext cx="3812146" cy="208820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D90933DF-3166-474B-ABF7-3AA7758E3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t="16536"/>
          <a:stretch/>
        </p:blipFill>
        <p:spPr bwMode="auto">
          <a:xfrm>
            <a:off x="1991544" y="2708920"/>
            <a:ext cx="7876439" cy="174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BC1709-509F-4A4C-A281-38CFA41FC2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5840" y="5297520"/>
            <a:ext cx="3024336" cy="5538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AF9099-6E67-4347-A34D-EB394F425D7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9622" y="4434937"/>
            <a:ext cx="3992753" cy="870527"/>
          </a:xfrm>
          <a:prstGeom prst="rect">
            <a:avLst/>
          </a:prstGeom>
        </p:spPr>
      </p:pic>
      <p:grpSp>
        <p:nvGrpSpPr>
          <p:cNvPr id="6" name="مجموعة 262">
            <a:extLst>
              <a:ext uri="{FF2B5EF4-FFF2-40B4-BE49-F238E27FC236}">
                <a16:creationId xmlns:a16="http://schemas.microsoft.com/office/drawing/2014/main" id="{160AFC1F-0607-477A-B4BC-A464BEDACA74}"/>
              </a:ext>
            </a:extLst>
          </p:cNvPr>
          <p:cNvGrpSpPr/>
          <p:nvPr/>
        </p:nvGrpSpPr>
        <p:grpSpPr>
          <a:xfrm>
            <a:off x="839416" y="6381328"/>
            <a:ext cx="1700020" cy="267122"/>
            <a:chOff x="6168111" y="3395991"/>
            <a:chExt cx="3065508" cy="174039"/>
          </a:xfrm>
        </p:grpSpPr>
        <p:grpSp>
          <p:nvGrpSpPr>
            <p:cNvPr id="7" name="!!مجموعة 19">
              <a:extLst>
                <a:ext uri="{FF2B5EF4-FFF2-40B4-BE49-F238E27FC236}">
                  <a16:creationId xmlns:a16="http://schemas.microsoft.com/office/drawing/2014/main" id="{F5AFE776-30EB-4163-B77D-705C7BBD6EE4}"/>
                </a:ext>
              </a:extLst>
            </p:cNvPr>
            <p:cNvGrpSpPr/>
            <p:nvPr/>
          </p:nvGrpSpPr>
          <p:grpSpPr>
            <a:xfrm>
              <a:off x="7980626" y="3395991"/>
              <a:ext cx="1252993" cy="174039"/>
              <a:chOff x="6435539" y="9546905"/>
              <a:chExt cx="169006" cy="5834"/>
            </a:xfrm>
          </p:grpSpPr>
          <p:pic>
            <p:nvPicPr>
              <p:cNvPr id="11" name="!!مجموعة 99">
                <a:extLst>
                  <a:ext uri="{FF2B5EF4-FFF2-40B4-BE49-F238E27FC236}">
                    <a16:creationId xmlns:a16="http://schemas.microsoft.com/office/drawing/2014/main" id="{108CEE19-84C4-4557-BBB2-DB45342C92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74502" y="9546905"/>
                <a:ext cx="91079" cy="5834"/>
              </a:xfrm>
              <a:prstGeom prst="rect">
                <a:avLst/>
              </a:prstGeom>
            </p:spPr>
          </p:pic>
          <p:sp>
            <p:nvSpPr>
              <p:cNvPr id="12" name="مربع نص 268">
                <a:extLst>
                  <a:ext uri="{FF2B5EF4-FFF2-40B4-BE49-F238E27FC236}">
                    <a16:creationId xmlns:a16="http://schemas.microsoft.com/office/drawing/2014/main" id="{5EC0587A-13A4-410F-8495-B5F365521614}"/>
                  </a:ext>
                </a:extLst>
              </p:cNvPr>
              <p:cNvSpPr txBox="1"/>
              <p:nvPr/>
            </p:nvSpPr>
            <p:spPr>
              <a:xfrm>
                <a:off x="6435539" y="9547726"/>
                <a:ext cx="169006" cy="3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5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presentation</a:t>
                </a:r>
                <a:endParaRPr lang="ar-SA" sz="5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" name="Picture 15" descr="شعار Telegram png">
              <a:extLst>
                <a:ext uri="{FF2B5EF4-FFF2-40B4-BE49-F238E27FC236}">
                  <a16:creationId xmlns:a16="http://schemas.microsoft.com/office/drawing/2014/main" id="{C8AA3374-EF4E-4215-96BD-51F1AD3023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67" b="98056" l="4167" r="99167">
                          <a14:foregroundMark x1="61389" y1="17222" x2="30833" y2="34722"/>
                          <a14:foregroundMark x1="30833" y1="34722" x2="58333" y2="63056"/>
                          <a14:foregroundMark x1="58333" y1="63056" x2="44167" y2="78056"/>
                          <a14:foregroundMark x1="44167" y1="78056" x2="19722" y2="56389"/>
                          <a14:foregroundMark x1="19722" y1="56389" x2="24444" y2="16667"/>
                          <a14:foregroundMark x1="24444" y1="16667" x2="49444" y2="6667"/>
                          <a14:foregroundMark x1="49444" y1="6667" x2="79444" y2="30556"/>
                          <a14:foregroundMark x1="79444" y1="30556" x2="85278" y2="53611"/>
                          <a14:foregroundMark x1="85278" y1="53611" x2="61944" y2="87778"/>
                          <a14:foregroundMark x1="61944" y1="87778" x2="55278" y2="92222"/>
                          <a14:foregroundMark x1="62500" y1="38889" x2="62500" y2="38889"/>
                          <a14:foregroundMark x1="64444" y1="20556" x2="64444" y2="20556"/>
                          <a14:foregroundMark x1="69444" y1="38333" x2="69444" y2="38333"/>
                          <a14:foregroundMark x1="74167" y1="17222" x2="74167" y2="17222"/>
                          <a14:foregroundMark x1="94722" y1="41389" x2="94722" y2="41389"/>
                          <a14:foregroundMark x1="51111" y1="98056" x2="51111" y2="98056"/>
                          <a14:foregroundMark x1="4722" y1="63056" x2="4722" y2="63056"/>
                          <a14:foregroundMark x1="38611" y1="5278" x2="38611" y2="5278"/>
                          <a14:foregroundMark x1="55833" y1="1667" x2="55833" y2="1667"/>
                          <a14:foregroundMark x1="99167" y1="50556" x2="99167" y2="50556"/>
                          <a14:foregroundMark x1="57500" y1="46389" x2="57500" y2="46389"/>
                          <a14:foregroundMark x1="69444" y1="29722" x2="61389" y2="62500"/>
                          <a14:foregroundMark x1="68889" y1="69444" x2="38889" y2="48611"/>
                          <a14:foregroundMark x1="38889" y1="48611" x2="34444" y2="48056"/>
                          <a14:foregroundMark x1="27778" y1="52222" x2="27778" y2="52222"/>
                          <a14:foregroundMark x1="27778" y1="52222" x2="35278" y2="49444"/>
                          <a14:foregroundMark x1="44167" y1="44722" x2="55833" y2="3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111" y="3425485"/>
              <a:ext cx="325490" cy="135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مربع نص 265">
              <a:extLst>
                <a:ext uri="{FF2B5EF4-FFF2-40B4-BE49-F238E27FC236}">
                  <a16:creationId xmlns:a16="http://schemas.microsoft.com/office/drawing/2014/main" id="{86968CA2-BCFD-4EE7-8A31-5714A1B100A8}"/>
                </a:ext>
              </a:extLst>
            </p:cNvPr>
            <p:cNvSpPr txBox="1"/>
            <p:nvPr/>
          </p:nvSpPr>
          <p:spPr>
            <a:xfrm>
              <a:off x="6493601" y="3482608"/>
              <a:ext cx="1753117" cy="501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ar-SA" sz="500" b="1" dirty="0">
                  <a:solidFill>
                    <a:srgbClr val="23A7F9"/>
                  </a:solidFill>
                  <a:latin typeface="Calibri" panose="020F0502020204030204" pitchFamily="34" charset="0"/>
                  <a:cs typeface="PT Bold Heading" panose="02010400000000000000" pitchFamily="2" charset="-78"/>
                </a:rPr>
                <a:t>برزنتيشن العلوم للمرحلة الابتدائية </a:t>
              </a:r>
            </a:p>
          </p:txBody>
        </p:sp>
        <p:sp>
          <p:nvSpPr>
            <p:cNvPr id="10" name="مربع نص 266">
              <a:extLst>
                <a:ext uri="{FF2B5EF4-FFF2-40B4-BE49-F238E27FC236}">
                  <a16:creationId xmlns:a16="http://schemas.microsoft.com/office/drawing/2014/main" id="{419CFABA-0A22-4543-A36C-0EFD6135703B}"/>
                </a:ext>
              </a:extLst>
            </p:cNvPr>
            <p:cNvSpPr txBox="1"/>
            <p:nvPr/>
          </p:nvSpPr>
          <p:spPr>
            <a:xfrm>
              <a:off x="6427807" y="3425485"/>
              <a:ext cx="1984622" cy="50132"/>
            </a:xfrm>
            <a:prstGeom prst="rect">
              <a:avLst/>
            </a:prstGeom>
            <a:noFill/>
          </p:spPr>
          <p:txBody>
            <a:bodyPr wrap="square" tIns="0" bIns="0">
              <a:spAutoFit/>
            </a:bodyPr>
            <a:lstStyle/>
            <a:p>
              <a:pPr algn="ctr"/>
              <a:r>
                <a:rPr lang="en-US" sz="500" b="1" u="sng" dirty="0">
                  <a:solidFill>
                    <a:srgbClr val="23A7F9"/>
                  </a:solidFill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https://t.me/Presentationyosef</a:t>
              </a:r>
              <a:r>
                <a:rPr lang="en-US" sz="500" b="1" u="sng" dirty="0">
                  <a:solidFill>
                    <a:srgbClr val="23A7F9"/>
                  </a:solidFill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145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01FACC-0A81-48B7-A8D8-E9C083F78795}"/>
              </a:ext>
            </a:extLst>
          </p:cNvPr>
          <p:cNvSpPr txBox="1"/>
          <p:nvPr/>
        </p:nvSpPr>
        <p:spPr>
          <a:xfrm>
            <a:off x="4295800" y="472806"/>
            <a:ext cx="3480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كَيْفَ يَتَعَلَّمُ العُلَمَاءُ أَشْيَاءَ جَدِيدَةً؟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588EE712-D051-4B07-8DDF-619CA1B679F1}"/>
              </a:ext>
            </a:extLst>
          </p:cNvPr>
          <p:cNvSpPr txBox="1"/>
          <p:nvPr/>
        </p:nvSpPr>
        <p:spPr>
          <a:xfrm>
            <a:off x="4943872" y="2660193"/>
            <a:ext cx="6438048" cy="615046"/>
          </a:xfrm>
          <a:prstGeom prst="roundRect">
            <a:avLst>
              <a:gd name="adj" fmla="val 18660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التصنيف</a:t>
            </a:r>
            <a:r>
              <a:rPr lang="ar-SA" sz="2400" b="1" dirty="0">
                <a:solidFill>
                  <a:srgbClr val="0070C0"/>
                </a:solidFill>
                <a:latin typeface="Times New Roman" pitchFamily="18" charset="0"/>
              </a:rPr>
              <a:t> يسَاعِدُ العُلَماءَ عَلَى وَضْعِ الأَشْياءِ فِي مَجْمُوعَاتٍ </a:t>
            </a:r>
            <a:endParaRPr lang="ar-EG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D6E80BDB-F816-43BF-98A1-33635227D025}"/>
              </a:ext>
            </a:extLst>
          </p:cNvPr>
          <p:cNvSpPr txBox="1"/>
          <p:nvPr/>
        </p:nvSpPr>
        <p:spPr>
          <a:xfrm>
            <a:off x="3935760" y="1922321"/>
            <a:ext cx="7446160" cy="559541"/>
          </a:xfrm>
          <a:prstGeom prst="roundRect">
            <a:avLst>
              <a:gd name="adj" fmla="val 14263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72000" rIns="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C00000"/>
                </a:solidFill>
                <a:latin typeface="Times New Roman" pitchFamily="18" charset="0"/>
              </a:rPr>
              <a:t>1. مَا المَهارَةُ الَّتِي تُسَاعِدُ العُلَماءَ عَلَى وَضْعِ الأَشْياءِ فِي مَجْمُوعَاتٍ؟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503E91E0-3DC3-4DA4-925C-8604118A97BC}"/>
              </a:ext>
            </a:extLst>
          </p:cNvPr>
          <p:cNvSpPr txBox="1"/>
          <p:nvPr/>
        </p:nvSpPr>
        <p:spPr>
          <a:xfrm>
            <a:off x="3647728" y="3722130"/>
            <a:ext cx="7734192" cy="615046"/>
          </a:xfrm>
          <a:prstGeom prst="roundRect">
            <a:avLst>
              <a:gd name="adj" fmla="val 1866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rgbClr val="C00000"/>
                </a:solidFill>
                <a:latin typeface="Times New Roman" pitchFamily="18" charset="0"/>
              </a:rPr>
              <a:t>2. أَتَخَيَّلُ أَنِّي عَالِمٌ. مَا الأَشْياءُ الَّتِي أُريِدُ أَنْ أَدْرُسَها لأعْرِفَ عَنْها المَزِيدَ؟</a:t>
            </a:r>
            <a:endParaRPr lang="ar-EG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448D4D-F28A-4078-93B3-5677023C9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" b="88462" l="9883" r="98492">
                        <a14:foregroundMark x1="72697" y1="12500" x2="72697" y2="12500"/>
                        <a14:foregroundMark x1="84925" y1="38462" x2="84925" y2="38462"/>
                        <a14:foregroundMark x1="89615" y1="7692" x2="95477" y2="55769"/>
                        <a14:foregroundMark x1="98492" y1="52885" x2="98492" y2="52885"/>
                      </a14:backgroundRemoval>
                    </a14:imgEffect>
                  </a14:imgLayer>
                </a14:imgProps>
              </a:ext>
            </a:extLst>
          </a:blip>
          <a:srcRect l="13997"/>
          <a:stretch/>
        </p:blipFill>
        <p:spPr>
          <a:xfrm>
            <a:off x="8184232" y="1002964"/>
            <a:ext cx="3355518" cy="854709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210C5DB6-459B-4C4C-A499-5F9DB035F94F}"/>
              </a:ext>
            </a:extLst>
          </p:cNvPr>
          <p:cNvSpPr txBox="1"/>
          <p:nvPr/>
        </p:nvSpPr>
        <p:spPr>
          <a:xfrm>
            <a:off x="5591944" y="4615912"/>
            <a:ext cx="5794944" cy="615046"/>
          </a:xfrm>
          <a:prstGeom prst="roundRect">
            <a:avLst>
              <a:gd name="adj" fmla="val 18660"/>
            </a:avLst>
          </a:prstGeom>
          <a:noFill/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الفلك، والأحياء، والطب،</a:t>
            </a:r>
            <a:r>
              <a:rPr lang="ar-SA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والبيئة، والتشريح، والنبات.</a:t>
            </a:r>
            <a:endParaRPr lang="ar-EG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7602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 animBg="1"/>
      <p:bldP spid="17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4B61096-B0D2-439E-9937-8CB601BCF542}"/>
              </a:ext>
            </a:extLst>
          </p:cNvPr>
          <p:cNvSpPr txBox="1"/>
          <p:nvPr/>
        </p:nvSpPr>
        <p:spPr>
          <a:xfrm>
            <a:off x="3048000" y="285293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/>
              <a:t>انتهى الجزء الأول  </a:t>
            </a:r>
          </a:p>
        </p:txBody>
      </p:sp>
    </p:spTree>
    <p:extLst>
      <p:ext uri="{BB962C8B-B14F-4D97-AF65-F5344CB8AC3E}">
        <p14:creationId xmlns:p14="http://schemas.microsoft.com/office/powerpoint/2010/main" val="380137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4B61096-B0D2-439E-9937-8CB601BCF542}"/>
              </a:ext>
            </a:extLst>
          </p:cNvPr>
          <p:cNvSpPr txBox="1"/>
          <p:nvPr/>
        </p:nvSpPr>
        <p:spPr>
          <a:xfrm>
            <a:off x="3048000" y="285293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/>
              <a:t>اعداد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BD22B2-F116-40C1-A588-77F7EB69CA2C}"/>
              </a:ext>
            </a:extLst>
          </p:cNvPr>
          <p:cNvSpPr txBox="1"/>
          <p:nvPr/>
        </p:nvSpPr>
        <p:spPr>
          <a:xfrm>
            <a:off x="2855640" y="377626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0000FF"/>
                </a:solidFill>
              </a:rPr>
              <a:t>أ. يوسف البلوي </a:t>
            </a:r>
          </a:p>
        </p:txBody>
      </p:sp>
    </p:spTree>
    <p:extLst>
      <p:ext uri="{BB962C8B-B14F-4D97-AF65-F5344CB8AC3E}">
        <p14:creationId xmlns:p14="http://schemas.microsoft.com/office/powerpoint/2010/main" val="413626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D56549-DA39-4AFB-A010-3E7AB77C8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2642729"/>
            <a:ext cx="11233248" cy="15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2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D56549-DA39-4AFB-A010-3E7AB77C8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2642729"/>
            <a:ext cx="11233248" cy="15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4D8DD460-7E31-4E7E-8046-50D134D40A0E}"/>
              </a:ext>
            </a:extLst>
          </p:cNvPr>
          <p:cNvSpPr txBox="1"/>
          <p:nvPr/>
        </p:nvSpPr>
        <p:spPr>
          <a:xfrm>
            <a:off x="2747628" y="2420888"/>
            <a:ext cx="6696744" cy="1349494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7200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6000" b="1" dirty="0">
                <a:solidFill>
                  <a:srgbClr val="0070C0"/>
                </a:solidFill>
                <a:latin typeface="Times New Roman" pitchFamily="18" charset="0"/>
              </a:rPr>
              <a:t>المَهَارَاتُ العِلمِيَّةُ</a:t>
            </a:r>
          </a:p>
        </p:txBody>
      </p:sp>
      <p:grpSp>
        <p:nvGrpSpPr>
          <p:cNvPr id="3" name="مجموعة 262">
            <a:extLst>
              <a:ext uri="{FF2B5EF4-FFF2-40B4-BE49-F238E27FC236}">
                <a16:creationId xmlns:a16="http://schemas.microsoft.com/office/drawing/2014/main" id="{FF9EC4B2-99C5-4D23-A687-1B06F28810FA}"/>
              </a:ext>
            </a:extLst>
          </p:cNvPr>
          <p:cNvGrpSpPr/>
          <p:nvPr/>
        </p:nvGrpSpPr>
        <p:grpSpPr>
          <a:xfrm>
            <a:off x="984587" y="6021288"/>
            <a:ext cx="1700020" cy="267122"/>
            <a:chOff x="6168111" y="3395991"/>
            <a:chExt cx="3065508" cy="174039"/>
          </a:xfrm>
        </p:grpSpPr>
        <p:grpSp>
          <p:nvGrpSpPr>
            <p:cNvPr id="5" name="!!مجموعة 19">
              <a:extLst>
                <a:ext uri="{FF2B5EF4-FFF2-40B4-BE49-F238E27FC236}">
                  <a16:creationId xmlns:a16="http://schemas.microsoft.com/office/drawing/2014/main" id="{A90CE85E-24D9-48B2-ABBB-F66B845FB611}"/>
                </a:ext>
              </a:extLst>
            </p:cNvPr>
            <p:cNvGrpSpPr/>
            <p:nvPr/>
          </p:nvGrpSpPr>
          <p:grpSpPr>
            <a:xfrm>
              <a:off x="7980626" y="3395991"/>
              <a:ext cx="1252993" cy="174039"/>
              <a:chOff x="6435539" y="9546905"/>
              <a:chExt cx="169006" cy="5834"/>
            </a:xfrm>
          </p:grpSpPr>
          <p:pic>
            <p:nvPicPr>
              <p:cNvPr id="9" name="!!مجموعة 99">
                <a:extLst>
                  <a:ext uri="{FF2B5EF4-FFF2-40B4-BE49-F238E27FC236}">
                    <a16:creationId xmlns:a16="http://schemas.microsoft.com/office/drawing/2014/main" id="{ECAD2C8D-CAFA-49C9-9944-11D7E7317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74502" y="9546905"/>
                <a:ext cx="91079" cy="5834"/>
              </a:xfrm>
              <a:prstGeom prst="rect">
                <a:avLst/>
              </a:prstGeom>
            </p:spPr>
          </p:pic>
          <p:sp>
            <p:nvSpPr>
              <p:cNvPr id="10" name="مربع نص 268">
                <a:extLst>
                  <a:ext uri="{FF2B5EF4-FFF2-40B4-BE49-F238E27FC236}">
                    <a16:creationId xmlns:a16="http://schemas.microsoft.com/office/drawing/2014/main" id="{717938C2-CA23-41BB-A356-43C8D05727B6}"/>
                  </a:ext>
                </a:extLst>
              </p:cNvPr>
              <p:cNvSpPr txBox="1"/>
              <p:nvPr/>
            </p:nvSpPr>
            <p:spPr>
              <a:xfrm>
                <a:off x="6435539" y="9547726"/>
                <a:ext cx="169006" cy="3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5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presentation</a:t>
                </a:r>
                <a:endParaRPr lang="ar-SA" sz="5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" name="Picture 15" descr="شعار Telegram png">
              <a:extLst>
                <a:ext uri="{FF2B5EF4-FFF2-40B4-BE49-F238E27FC236}">
                  <a16:creationId xmlns:a16="http://schemas.microsoft.com/office/drawing/2014/main" id="{6180A6B9-CBD9-4AA3-88C2-68DE80F5A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67" b="98056" l="4167" r="99167">
                          <a14:foregroundMark x1="61389" y1="17222" x2="30833" y2="34722"/>
                          <a14:foregroundMark x1="30833" y1="34722" x2="58333" y2="63056"/>
                          <a14:foregroundMark x1="58333" y1="63056" x2="44167" y2="78056"/>
                          <a14:foregroundMark x1="44167" y1="78056" x2="19722" y2="56389"/>
                          <a14:foregroundMark x1="19722" y1="56389" x2="24444" y2="16667"/>
                          <a14:foregroundMark x1="24444" y1="16667" x2="49444" y2="6667"/>
                          <a14:foregroundMark x1="49444" y1="6667" x2="79444" y2="30556"/>
                          <a14:foregroundMark x1="79444" y1="30556" x2="85278" y2="53611"/>
                          <a14:foregroundMark x1="85278" y1="53611" x2="61944" y2="87778"/>
                          <a14:foregroundMark x1="61944" y1="87778" x2="55278" y2="92222"/>
                          <a14:foregroundMark x1="62500" y1="38889" x2="62500" y2="38889"/>
                          <a14:foregroundMark x1="64444" y1="20556" x2="64444" y2="20556"/>
                          <a14:foregroundMark x1="69444" y1="38333" x2="69444" y2="38333"/>
                          <a14:foregroundMark x1="74167" y1="17222" x2="74167" y2="17222"/>
                          <a14:foregroundMark x1="94722" y1="41389" x2="94722" y2="41389"/>
                          <a14:foregroundMark x1="51111" y1="98056" x2="51111" y2="98056"/>
                          <a14:foregroundMark x1="4722" y1="63056" x2="4722" y2="63056"/>
                          <a14:foregroundMark x1="38611" y1="5278" x2="38611" y2="5278"/>
                          <a14:foregroundMark x1="55833" y1="1667" x2="55833" y2="1667"/>
                          <a14:foregroundMark x1="99167" y1="50556" x2="99167" y2="50556"/>
                          <a14:foregroundMark x1="57500" y1="46389" x2="57500" y2="46389"/>
                          <a14:foregroundMark x1="69444" y1="29722" x2="61389" y2="62500"/>
                          <a14:foregroundMark x1="68889" y1="69444" x2="38889" y2="48611"/>
                          <a14:foregroundMark x1="38889" y1="48611" x2="34444" y2="48056"/>
                          <a14:foregroundMark x1="27778" y1="52222" x2="27778" y2="52222"/>
                          <a14:foregroundMark x1="27778" y1="52222" x2="35278" y2="49444"/>
                          <a14:foregroundMark x1="44167" y1="44722" x2="55833" y2="3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111" y="3425485"/>
              <a:ext cx="325490" cy="135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265">
              <a:extLst>
                <a:ext uri="{FF2B5EF4-FFF2-40B4-BE49-F238E27FC236}">
                  <a16:creationId xmlns:a16="http://schemas.microsoft.com/office/drawing/2014/main" id="{0C2B5537-4C33-445F-88F2-E8BE8E9918C4}"/>
                </a:ext>
              </a:extLst>
            </p:cNvPr>
            <p:cNvSpPr txBox="1"/>
            <p:nvPr/>
          </p:nvSpPr>
          <p:spPr>
            <a:xfrm>
              <a:off x="6493601" y="3482608"/>
              <a:ext cx="1753117" cy="501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ar-SA" sz="500" b="1" dirty="0">
                  <a:solidFill>
                    <a:srgbClr val="23A7F9"/>
                  </a:solidFill>
                  <a:latin typeface="Calibri" panose="020F0502020204030204" pitchFamily="34" charset="0"/>
                  <a:cs typeface="PT Bold Heading" panose="02010400000000000000" pitchFamily="2" charset="-78"/>
                </a:rPr>
                <a:t>برزنتيشن العلوم للمرحلة الابتدائية </a:t>
              </a:r>
            </a:p>
          </p:txBody>
        </p:sp>
        <p:sp>
          <p:nvSpPr>
            <p:cNvPr id="8" name="مربع نص 266">
              <a:extLst>
                <a:ext uri="{FF2B5EF4-FFF2-40B4-BE49-F238E27FC236}">
                  <a16:creationId xmlns:a16="http://schemas.microsoft.com/office/drawing/2014/main" id="{4F340AAB-EE69-4130-9A8F-5391C7C9FA66}"/>
                </a:ext>
              </a:extLst>
            </p:cNvPr>
            <p:cNvSpPr txBox="1"/>
            <p:nvPr/>
          </p:nvSpPr>
          <p:spPr>
            <a:xfrm>
              <a:off x="6427807" y="3425485"/>
              <a:ext cx="1984622" cy="50132"/>
            </a:xfrm>
            <a:prstGeom prst="rect">
              <a:avLst/>
            </a:prstGeom>
            <a:noFill/>
          </p:spPr>
          <p:txBody>
            <a:bodyPr wrap="square" tIns="0" bIns="0">
              <a:spAutoFit/>
            </a:bodyPr>
            <a:lstStyle/>
            <a:p>
              <a:pPr algn="ctr"/>
              <a:r>
                <a:rPr lang="en-US" sz="500" b="1" u="sng" dirty="0">
                  <a:solidFill>
                    <a:srgbClr val="23A7F9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https://t.me/Presentationyosef</a:t>
              </a:r>
              <a:r>
                <a:rPr lang="en-US" sz="500" b="1" u="sng" dirty="0">
                  <a:solidFill>
                    <a:srgbClr val="23A7F9"/>
                  </a:solidFill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4D8DD460-7E31-4E7E-8046-50D134D40A0E}"/>
              </a:ext>
            </a:extLst>
          </p:cNvPr>
          <p:cNvSpPr txBox="1"/>
          <p:nvPr/>
        </p:nvSpPr>
        <p:spPr>
          <a:xfrm>
            <a:off x="9768408" y="1550257"/>
            <a:ext cx="2088232" cy="6924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7200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0070C0"/>
                </a:solidFill>
                <a:latin typeface="Times New Roman" pitchFamily="18" charset="0"/>
              </a:rPr>
              <a:t>الأهداف </a:t>
            </a:r>
            <a:endParaRPr lang="ar-EG" sz="32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CFA55379-ADD6-4683-958E-28880DE08B7D}"/>
              </a:ext>
            </a:extLst>
          </p:cNvPr>
          <p:cNvSpPr txBox="1"/>
          <p:nvPr/>
        </p:nvSpPr>
        <p:spPr>
          <a:xfrm>
            <a:off x="1143497" y="2708918"/>
            <a:ext cx="9140341" cy="60590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7200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70C0"/>
                </a:solidFill>
                <a:latin typeface="Times New Roman" pitchFamily="18" charset="0"/>
              </a:rPr>
              <a:t>يتعرف المهارات التي يستخدمها العلماء في الاستقصاء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7CB54C06-F6B8-4CB3-9ABC-70806E0F4B5F}"/>
              </a:ext>
            </a:extLst>
          </p:cNvPr>
          <p:cNvSpPr txBox="1"/>
          <p:nvPr/>
        </p:nvSpPr>
        <p:spPr>
          <a:xfrm>
            <a:off x="1127448" y="3645024"/>
            <a:ext cx="9140341" cy="60590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72000" tIns="0" rIns="72000" bIns="0" rtlCol="1">
            <a:spAutoFit/>
          </a:bodyPr>
          <a:lstStyle/>
          <a:p>
            <a:pPr lvl="1"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70C0"/>
                </a:solidFill>
                <a:latin typeface="Times New Roman" pitchFamily="18" charset="0"/>
              </a:rPr>
              <a:t>يوضح كيف تستخدم المهارات العلمية في دراسة حيوانات</a:t>
            </a:r>
            <a:r>
              <a:rPr lang="ar-SA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ar-EG" sz="2800" b="1" dirty="0">
                <a:solidFill>
                  <a:srgbClr val="0070C0"/>
                </a:solidFill>
                <a:latin typeface="Times New Roman" pitchFamily="18" charset="0"/>
              </a:rPr>
              <a:t>البرك والبحار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D3C47E-6DCC-4156-BA95-84989F00E94F}"/>
              </a:ext>
            </a:extLst>
          </p:cNvPr>
          <p:cNvSpPr txBox="1"/>
          <p:nvPr/>
        </p:nvSpPr>
        <p:spPr>
          <a:xfrm>
            <a:off x="4295800" y="376182"/>
            <a:ext cx="3325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المَهَارَاتُ العِلمِيَّةُ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D928A29E-7A60-4D0B-AB46-F03D88013723}"/>
              </a:ext>
            </a:extLst>
          </p:cNvPr>
          <p:cNvSpPr/>
          <p:nvPr/>
        </p:nvSpPr>
        <p:spPr>
          <a:xfrm>
            <a:off x="9661401" y="2708916"/>
            <a:ext cx="622437" cy="605908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D31FE625-E938-46BF-97BA-1AFC9AD9C742}"/>
              </a:ext>
            </a:extLst>
          </p:cNvPr>
          <p:cNvSpPr/>
          <p:nvPr/>
        </p:nvSpPr>
        <p:spPr>
          <a:xfrm>
            <a:off x="9661402" y="3645023"/>
            <a:ext cx="606388" cy="605908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7BE23656-8735-4CCA-9E02-5F07E7F6D3EE}"/>
              </a:ext>
            </a:extLst>
          </p:cNvPr>
          <p:cNvCxnSpPr>
            <a:cxnSpLocks/>
            <a:stCxn id="4" idx="2"/>
            <a:endCxn id="18" idx="6"/>
          </p:cNvCxnSpPr>
          <p:nvPr/>
        </p:nvCxnSpPr>
        <p:spPr>
          <a:xfrm rot="5400000">
            <a:off x="10163609" y="2362954"/>
            <a:ext cx="769145" cy="52868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09DA81C5-2A7C-4BBF-9294-2DD077314310}"/>
              </a:ext>
            </a:extLst>
          </p:cNvPr>
          <p:cNvCxnSpPr>
            <a:cxnSpLocks/>
            <a:stCxn id="4" idx="2"/>
            <a:endCxn id="19" idx="6"/>
          </p:cNvCxnSpPr>
          <p:nvPr/>
        </p:nvCxnSpPr>
        <p:spPr>
          <a:xfrm rot="5400000">
            <a:off x="9687531" y="2822984"/>
            <a:ext cx="1705252" cy="54473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68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F133C847-72E9-44C3-BCC8-62ADB05B8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308" y="3113231"/>
            <a:ext cx="7263624" cy="519351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6350" cap="flat" cmpd="sng" algn="ctr">
            <a:solidFill>
              <a:srgbClr val="C0504D"/>
            </a:solidFill>
            <a:prstDash val="solid"/>
            <a:headEnd/>
            <a:tailEnd/>
          </a:ln>
          <a:effectLst/>
        </p:spPr>
        <p:txBody>
          <a:bodyPr wrap="square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rtl="1" fontAlgn="auto">
              <a:spcBef>
                <a:spcPts val="0"/>
              </a:spcBef>
              <a:spcAft>
                <a:spcPts val="0"/>
              </a:spcAft>
            </a:pPr>
            <a:r>
              <a:rPr lang="ar-EG" altLang="ar-SA" sz="2400" b="1" kern="0" dirty="0">
                <a:solidFill>
                  <a:srgbClr val="800000"/>
                </a:solidFill>
                <a:latin typeface="Times New Roman" panose="02020603050405020304" pitchFamily="18" charset="0"/>
                <a:cs typeface="+mn-cs"/>
              </a:rPr>
              <a:t>بَعْضُ الضَّفَادِعِ تَضَعُ بُيُوضَهَا عَلَى أَوْرَاقِ</a:t>
            </a:r>
            <a:r>
              <a:rPr lang="ar-SA" altLang="ar-SA" sz="2400" b="1" kern="0" dirty="0">
                <a:solidFill>
                  <a:srgbClr val="80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ar-EG" altLang="ar-SA" sz="2400" b="1" kern="0" dirty="0">
                <a:solidFill>
                  <a:srgbClr val="800000"/>
                </a:solidFill>
                <a:latin typeface="Times New Roman" panose="02020603050405020304" pitchFamily="18" charset="0"/>
                <a:cs typeface="+mn-cs"/>
              </a:rPr>
              <a:t>النَّبَاتَاتِ الطَّافِيَةِ عَلَى المَاءِ</a:t>
            </a:r>
            <a:endParaRPr kumimoji="0" lang="ar-EG" altLang="ar-SA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3750DA0-EBF2-4F65-903A-4CDA15E90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40" y="1580501"/>
            <a:ext cx="3807240" cy="40639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34C8D7-5ACA-4069-934F-88615D22672E}"/>
              </a:ext>
            </a:extLst>
          </p:cNvPr>
          <p:cNvSpPr txBox="1"/>
          <p:nvPr/>
        </p:nvSpPr>
        <p:spPr>
          <a:xfrm>
            <a:off x="4383308" y="388432"/>
            <a:ext cx="3224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rgbClr val="0070C0"/>
                </a:solidFill>
              </a:rPr>
              <a:t>المَهَارَاتُ العِلمِيَّةُ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53AE1-DD93-41A6-9CAA-83F695BBDF1C}"/>
              </a:ext>
            </a:extLst>
          </p:cNvPr>
          <p:cNvSpPr txBox="1"/>
          <p:nvPr/>
        </p:nvSpPr>
        <p:spPr>
          <a:xfrm>
            <a:off x="9192344" y="1498865"/>
            <a:ext cx="2072320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أَعْمَلُ كَالعُلَمَاءِ</a:t>
            </a:r>
          </a:p>
        </p:txBody>
      </p:sp>
    </p:spTree>
    <p:extLst>
      <p:ext uri="{BB962C8B-B14F-4D97-AF65-F5344CB8AC3E}">
        <p14:creationId xmlns:p14="http://schemas.microsoft.com/office/powerpoint/2010/main" val="65644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64A2CAA-9C19-48B3-B013-42E8EE8059F4}"/>
              </a:ext>
            </a:extLst>
          </p:cNvPr>
          <p:cNvSpPr txBox="1"/>
          <p:nvPr/>
        </p:nvSpPr>
        <p:spPr>
          <a:xfrm>
            <a:off x="7032104" y="1556792"/>
            <a:ext cx="2363922" cy="605909"/>
          </a:xfrm>
          <a:prstGeom prst="roundRect">
            <a:avLst>
              <a:gd name="adj" fmla="val 50000"/>
            </a:avLst>
          </a:prstGeom>
          <a:noFill/>
          <a:ln w="15875"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ar-SA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أنظر وأتساءل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4FB7F2-8E2C-42A0-9308-D3AEC6A62A9D}"/>
              </a:ext>
            </a:extLst>
          </p:cNvPr>
          <p:cNvSpPr txBox="1"/>
          <p:nvPr/>
        </p:nvSpPr>
        <p:spPr>
          <a:xfrm>
            <a:off x="4528119" y="3709013"/>
            <a:ext cx="7104112" cy="626864"/>
          </a:xfrm>
          <a:prstGeom prst="roundRect">
            <a:avLst>
              <a:gd name="adj" fmla="val 45855"/>
            </a:avLst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altLang="ar-SA" sz="2400" b="1" kern="0" dirty="0">
                <a:solidFill>
                  <a:srgbClr val="C00000"/>
                </a:solidFill>
                <a:latin typeface="Calibri" panose="020F0502020204030204" pitchFamily="34" charset="0"/>
              </a:rPr>
              <a:t>كَيْفَ تَمَكَّنَ هَذَا الضفْدَعُ مِنَ الجُلُوسِّ علَى وَرَقَةِ نَباتِ الزَّنْبَقِ المَائِيِّ؟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34C8D7-5ACA-4069-934F-88615D22672E}"/>
              </a:ext>
            </a:extLst>
          </p:cNvPr>
          <p:cNvSpPr txBox="1"/>
          <p:nvPr/>
        </p:nvSpPr>
        <p:spPr>
          <a:xfrm>
            <a:off x="4383308" y="388432"/>
            <a:ext cx="3224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rgbClr val="0070C0"/>
                </a:solidFill>
              </a:rPr>
              <a:t>المَهَارَاتُ العِلمِيَّةُ</a:t>
            </a:r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63C423D1-A512-4E1A-96EB-BAC76D193D90}"/>
              </a:ext>
            </a:extLst>
          </p:cNvPr>
          <p:cNvCxnSpPr>
            <a:cxnSpLocks/>
            <a:stCxn id="17" idx="2"/>
            <a:endCxn id="8" idx="3"/>
          </p:cNvCxnSpPr>
          <p:nvPr/>
        </p:nvCxnSpPr>
        <p:spPr>
          <a:xfrm rot="5400000">
            <a:off x="5684694" y="899628"/>
            <a:ext cx="1266299" cy="3792444"/>
          </a:xfrm>
          <a:prstGeom prst="bentConnector2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2153347-D2BA-410B-AAB0-BC6A9009B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9" t="26229" b="22954"/>
          <a:stretch/>
        </p:blipFill>
        <p:spPr>
          <a:xfrm>
            <a:off x="355139" y="1440893"/>
            <a:ext cx="4066482" cy="3976213"/>
          </a:xfrm>
          <a:prstGeom prst="roundRect">
            <a:avLst>
              <a:gd name="adj" fmla="val 468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0FCF47-72BC-4E9A-BD31-6834F2EF0F9E}"/>
              </a:ext>
            </a:extLst>
          </p:cNvPr>
          <p:cNvSpPr txBox="1"/>
          <p:nvPr/>
        </p:nvSpPr>
        <p:spPr>
          <a:xfrm>
            <a:off x="4540645" y="4543266"/>
            <a:ext cx="7104112" cy="626864"/>
          </a:xfrm>
          <a:prstGeom prst="roundRect">
            <a:avLst>
              <a:gd name="adj" fmla="val 45855"/>
            </a:avLst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400" b="1" kern="0" dirty="0">
                <a:solidFill>
                  <a:srgbClr val="00B050"/>
                </a:solidFill>
                <a:latin typeface="Calibri" panose="020F0502020204030204" pitchFamily="34" charset="0"/>
              </a:rPr>
              <a:t>الضفدع يقفز لمسافة طويلة لذلك يستطيع الجلوس على ورقة النبات</a:t>
            </a:r>
            <a:endParaRPr lang="ar-EG" altLang="ar-SA" sz="2400" b="1" kern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54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4D8DD460-7E31-4E7E-8046-50D134D40A0E}"/>
              </a:ext>
            </a:extLst>
          </p:cNvPr>
          <p:cNvSpPr txBox="1"/>
          <p:nvPr/>
        </p:nvSpPr>
        <p:spPr>
          <a:xfrm>
            <a:off x="5997553" y="4264734"/>
            <a:ext cx="5624683" cy="62158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36000" rIns="0" bIns="36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يُظْهِرُالنَّمُوذَجُ الشَّيْءَ كَما يَبْدُو عَلَى طَبِيعَتِهِ فِي الوَاقِعِ</a:t>
            </a:r>
            <a:endParaRPr kumimoji="0" lang="ar-EG" sz="24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6DF1973-A97F-45B8-9992-0C91C1FD05E1}"/>
              </a:ext>
            </a:extLst>
          </p:cNvPr>
          <p:cNvSpPr txBox="1"/>
          <p:nvPr/>
        </p:nvSpPr>
        <p:spPr>
          <a:xfrm>
            <a:off x="5352839" y="1498963"/>
            <a:ext cx="6269397" cy="60590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70C0"/>
                </a:solidFill>
                <a:latin typeface="Times New Roman" pitchFamily="18" charset="0"/>
              </a:rPr>
              <a:t>يَسْتَعْمِلُ العُلَمَاءُ مَهَارَاتٍ مُتَعَدِّدَةً فِي أَثْناءِ عَمَلِهِمْ. 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1D310C1-8E18-4A20-B173-F6A503EBA89F}"/>
              </a:ext>
            </a:extLst>
          </p:cNvPr>
          <p:cNvSpPr txBox="1"/>
          <p:nvPr/>
        </p:nvSpPr>
        <p:spPr>
          <a:xfrm>
            <a:off x="8112224" y="3429000"/>
            <a:ext cx="3478361" cy="62158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36000" rIns="0" bIns="36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400" b="1" dirty="0">
                <a:solidFill>
                  <a:srgbClr val="0070C0"/>
                </a:solidFill>
                <a:latin typeface="Times New Roman" pitchFamily="18" charset="0"/>
              </a:rPr>
              <a:t>يَقُومُ العُلَماءُ بِبِناءِ النَّماذِجِ.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1FACC-0A81-48B7-A8D8-E9C083F78795}"/>
              </a:ext>
            </a:extLst>
          </p:cNvPr>
          <p:cNvSpPr txBox="1"/>
          <p:nvPr/>
        </p:nvSpPr>
        <p:spPr>
          <a:xfrm>
            <a:off x="3048000" y="35835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600" b="1" dirty="0">
                <a:solidFill>
                  <a:srgbClr val="0070C0"/>
                </a:solidFill>
                <a:latin typeface="Times New Roman" pitchFamily="18" charset="0"/>
              </a:rPr>
              <a:t>ماذا يَعْمَلُ العُلَمَاءُ؟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CE6E31C9-0EB5-457F-A893-E77AD90BAB73}"/>
              </a:ext>
            </a:extLst>
          </p:cNvPr>
          <p:cNvSpPr txBox="1"/>
          <p:nvPr/>
        </p:nvSpPr>
        <p:spPr>
          <a:xfrm>
            <a:off x="9592741" y="2682235"/>
            <a:ext cx="1997844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3600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C00000"/>
                </a:solidFill>
                <a:latin typeface="Times New Roman" pitchFamily="18" charset="0"/>
              </a:rPr>
              <a:t>بناء النموذج </a:t>
            </a:r>
            <a:endParaRPr lang="ar-EG" sz="28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D9F79D-2A85-4224-9675-DD810428F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034" y="864267"/>
            <a:ext cx="1565061" cy="24916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4B9E43-766F-43E4-A0A5-F38001D61AC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0950" y="2453755"/>
            <a:ext cx="3162172" cy="31621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1E5B46-938A-4BA6-9E8D-B3BD13BA0F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" b="89577" l="9909" r="94665">
                        <a14:foregroundMark x1="83537" y1="56189" x2="83537" y2="56189"/>
                        <a14:foregroundMark x1="79726" y1="54072" x2="60976" y2="56189"/>
                        <a14:foregroundMark x1="60671" y1="56189" x2="56250" y2="56189"/>
                        <a14:foregroundMark x1="92073" y1="60586" x2="92073" y2="60586"/>
                        <a14:foregroundMark x1="94665" y1="61564" x2="94665" y2="61564"/>
                        <a14:foregroundMark x1="25000" y1="49674" x2="25000" y2="49674"/>
                        <a14:foregroundMark x1="40701" y1="37948" x2="57622" y2="29642"/>
                        <a14:foregroundMark x1="57622" y1="29642" x2="66463" y2="28176"/>
                        <a14:foregroundMark x1="62348" y1="16612" x2="85366" y2="6840"/>
                        <a14:foregroundMark x1="90549" y1="6189" x2="90549" y2="6189"/>
                        <a14:foregroundMark x1="87957" y1="5375" x2="87957" y2="5375"/>
                        <a14:foregroundMark x1="90091" y1="4723" x2="90091" y2="4723"/>
                        <a14:foregroundMark x1="91463" y1="3746" x2="92683" y2="1792"/>
                        <a14:foregroundMark x1="92988" y1="2443" x2="93293" y2="977"/>
                        <a14:foregroundMark x1="81250" y1="73453" x2="74085" y2="56515"/>
                        <a14:foregroundMark x1="81250" y1="74430" x2="72713" y2="58469"/>
                        <a14:foregroundMark x1="78201" y1="73453" x2="65396" y2="56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1606" y="3288144"/>
            <a:ext cx="3668058" cy="343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01FACC-0A81-48B7-A8D8-E9C083F78795}"/>
              </a:ext>
            </a:extLst>
          </p:cNvPr>
          <p:cNvSpPr txBox="1"/>
          <p:nvPr/>
        </p:nvSpPr>
        <p:spPr>
          <a:xfrm>
            <a:off x="3048000" y="35835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600" b="1" dirty="0">
                <a:solidFill>
                  <a:srgbClr val="0070C0"/>
                </a:solidFill>
                <a:latin typeface="Times New Roman" pitchFamily="18" charset="0"/>
              </a:rPr>
              <a:t>ماذا يَعْمَلُ العُلَمَاءُ؟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0F7628FC-C104-4292-9DDE-D08B22893AB8}"/>
              </a:ext>
            </a:extLst>
          </p:cNvPr>
          <p:cNvSpPr txBox="1"/>
          <p:nvPr/>
        </p:nvSpPr>
        <p:spPr>
          <a:xfrm>
            <a:off x="6392738" y="3341477"/>
            <a:ext cx="5184576" cy="701520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70C0"/>
                </a:solidFill>
                <a:latin typeface="Times New Roman" pitchFamily="18" charset="0"/>
              </a:rPr>
              <a:t>فالعُلَمَاءُ الَّذِينَ يُلاحِظُونَ بِرْكَةَ الماءِ مَثَلًا</a:t>
            </a:r>
            <a:endParaRPr kumimoji="0" lang="ar-EG" sz="28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FD8E292-E402-4F1C-86D2-FF1508703E2D}"/>
              </a:ext>
            </a:extLst>
          </p:cNvPr>
          <p:cNvSpPr txBox="1"/>
          <p:nvPr/>
        </p:nvSpPr>
        <p:spPr>
          <a:xfrm>
            <a:off x="6392738" y="2211935"/>
            <a:ext cx="5184576" cy="701520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70C0"/>
                </a:solidFill>
                <a:latin typeface="Times New Roman" pitchFamily="18" charset="0"/>
              </a:rPr>
              <a:t>يُلاحِظُ العُلَمَاءُ</a:t>
            </a:r>
            <a:r>
              <a:rPr lang="ar-SA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ar-SA" sz="2800" b="1" dirty="0">
                <a:solidFill>
                  <a:srgbClr val="0070C0"/>
                </a:solidFill>
              </a:rPr>
              <a:t>الأَشْيَاءَ ويَتَفَحَّصُونَها بِدِقَّةٍ</a:t>
            </a:r>
            <a:endParaRPr lang="ar-EG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27FDB830-B3FD-423D-B966-BAECBC07D8D1}"/>
              </a:ext>
            </a:extLst>
          </p:cNvPr>
          <p:cNvSpPr txBox="1"/>
          <p:nvPr/>
        </p:nvSpPr>
        <p:spPr>
          <a:xfrm>
            <a:off x="9768408" y="1004686"/>
            <a:ext cx="1679660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C00000"/>
                </a:solidFill>
                <a:latin typeface="Times New Roman" pitchFamily="18" charset="0"/>
              </a:rPr>
              <a:t>الملاحظة </a:t>
            </a:r>
            <a:endParaRPr kumimoji="0" lang="ar-EG" sz="28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94647F-5494-492E-8A1D-ECC5ADA4E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89" b="96541" l="10000" r="90000">
                        <a14:foregroundMark x1="13778" y1="80031" x2="14778" y2="53145"/>
                        <a14:foregroundMark x1="12000" y1="89465" x2="53778" y2="92610"/>
                        <a14:foregroundMark x1="53778" y1="92610" x2="69000" y2="91352"/>
                        <a14:foregroundMark x1="16222" y1="49528" x2="16222" y2="49528"/>
                        <a14:foregroundMark x1="19778" y1="96698" x2="19778" y2="96698"/>
                        <a14:foregroundMark x1="19778" y1="96698" x2="19778" y2="96698"/>
                        <a14:foregroundMark x1="21333" y1="96698" x2="15778" y2="94340"/>
                        <a14:foregroundMark x1="15778" y1="94340" x2="15556" y2="94340"/>
                        <a14:foregroundMark x1="58778" y1="38365" x2="13000" y2="42296"/>
                        <a14:foregroundMark x1="81556" y1="6918" x2="81556" y2="6918"/>
                        <a14:foregroundMark x1="77444" y1="8491" x2="77444" y2="8491"/>
                        <a14:foregroundMark x1="77778" y1="6918" x2="77778" y2="6918"/>
                        <a14:foregroundMark x1="74778" y1="5189" x2="74778" y2="5189"/>
                        <a14:foregroundMark x1="28889" y1="71698" x2="28889" y2="71698"/>
                        <a14:foregroundMark x1="30333" y1="69654" x2="33000" y2="68239"/>
                      </a14:backgroundRemoval>
                    </a14:imgEffect>
                  </a14:imgLayer>
                </a14:imgProps>
              </a:ext>
            </a:extLst>
          </a:blip>
          <a:srcRect l="7479" r="29257" b="26916"/>
          <a:stretch/>
        </p:blipFill>
        <p:spPr>
          <a:xfrm>
            <a:off x="347385" y="1772816"/>
            <a:ext cx="5770716" cy="3738974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55E2ECC1-7918-4CA3-B2E2-AE786A3C41D4}"/>
              </a:ext>
            </a:extLst>
          </p:cNvPr>
          <p:cNvSpPr txBox="1"/>
          <p:nvPr/>
        </p:nvSpPr>
        <p:spPr>
          <a:xfrm>
            <a:off x="6384032" y="4509120"/>
            <a:ext cx="5184576" cy="701520"/>
          </a:xfrm>
          <a:prstGeom prst="roundRect">
            <a:avLst>
              <a:gd name="adj" fmla="val 21856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180000" tIns="108000" rIns="180000" bIns="7200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70C0"/>
                </a:solidFill>
                <a:latin typeface="Times New Roman" pitchFamily="18" charset="0"/>
              </a:rPr>
              <a:t>يَسْتَطِيعُونَ أَنْ يَجِدُوا أَشْيَاءَ مُدْهِشَةً</a:t>
            </a:r>
            <a:endParaRPr kumimoji="0" lang="ar-EG" sz="28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672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01FACC-0A81-48B7-A8D8-E9C083F78795}"/>
              </a:ext>
            </a:extLst>
          </p:cNvPr>
          <p:cNvSpPr txBox="1"/>
          <p:nvPr/>
        </p:nvSpPr>
        <p:spPr>
          <a:xfrm>
            <a:off x="3048000" y="35835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600" b="1" dirty="0">
                <a:solidFill>
                  <a:srgbClr val="0070C0"/>
                </a:solidFill>
                <a:latin typeface="Times New Roman" pitchFamily="18" charset="0"/>
              </a:rPr>
              <a:t>ماذا يَعْمَلُ العُلَمَاءُ؟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FD8E292-E402-4F1C-86D2-FF1508703E2D}"/>
              </a:ext>
            </a:extLst>
          </p:cNvPr>
          <p:cNvSpPr txBox="1"/>
          <p:nvPr/>
        </p:nvSpPr>
        <p:spPr>
          <a:xfrm>
            <a:off x="1991544" y="1362370"/>
            <a:ext cx="8465988" cy="60590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dirty="0">
                <a:solidFill>
                  <a:srgbClr val="0070C0"/>
                </a:solidFill>
                <a:latin typeface="Times New Roman" pitchFamily="18" charset="0"/>
              </a:rPr>
              <a:t>يُلاحِظُ العُلَمَاءُ طُولَ النَّبَاتَاتِ الَّتِي</a:t>
            </a:r>
            <a:r>
              <a:rPr lang="ar-SA" sz="2800" b="1" dirty="0">
                <a:solidFill>
                  <a:srgbClr val="0070C0"/>
                </a:solidFill>
                <a:latin typeface="Times New Roman" pitchFamily="18" charset="0"/>
              </a:rPr>
              <a:t> تُوجَدُ قُرْبَ </a:t>
            </a:r>
            <a:r>
              <a:rPr lang="ar-EG" sz="2800" b="1" dirty="0">
                <a:solidFill>
                  <a:srgbClr val="0070C0"/>
                </a:solidFill>
                <a:latin typeface="Times New Roman" pitchFamily="18" charset="0"/>
              </a:rPr>
              <a:t>المُستَنْقَعِ</a:t>
            </a:r>
            <a:r>
              <a:rPr lang="ar-SA" sz="2800" b="1" dirty="0">
                <a:solidFill>
                  <a:srgbClr val="0070C0"/>
                </a:solidFill>
                <a:latin typeface="Times New Roman" pitchFamily="18" charset="0"/>
              </a:rPr>
              <a:t> وَلَوْنَها وشكْلَها</a:t>
            </a:r>
            <a:endParaRPr lang="ar-EG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F6473-C1B0-4126-A115-50724ADE8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616" y="2132856"/>
            <a:ext cx="8244916" cy="4222773"/>
          </a:xfrm>
          <a:prstGeom prst="roundRect">
            <a:avLst>
              <a:gd name="adj" fmla="val 868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6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522</Words>
  <Application>Microsoft Office PowerPoint</Application>
  <PresentationFormat>Widescreen</PresentationFormat>
  <Paragraphs>92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1_نسق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برزنتيشن علوم المرحلة الابتدائية</dc:creator>
  <cp:keywords>برزنتيشن علوم المرحلة الابتدائية</cp:keywords>
  <cp:lastModifiedBy>star</cp:lastModifiedBy>
  <cp:revision>75</cp:revision>
  <dcterms:created xsi:type="dcterms:W3CDTF">2010-06-08T20:30:00Z</dcterms:created>
  <dcterms:modified xsi:type="dcterms:W3CDTF">2023-08-18T10:54:49Z</dcterms:modified>
</cp:coreProperties>
</file>