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6"/>
  </p:notesMasterIdLst>
  <p:sldIdLst>
    <p:sldId id="256" r:id="rId2"/>
    <p:sldId id="316" r:id="rId3"/>
    <p:sldId id="260" r:id="rId4"/>
    <p:sldId id="257" r:id="rId5"/>
    <p:sldId id="305" r:id="rId6"/>
    <p:sldId id="259" r:id="rId7"/>
    <p:sldId id="291" r:id="rId8"/>
    <p:sldId id="306" r:id="rId9"/>
    <p:sldId id="290" r:id="rId10"/>
    <p:sldId id="304" r:id="rId11"/>
    <p:sldId id="261" r:id="rId12"/>
    <p:sldId id="308" r:id="rId13"/>
    <p:sldId id="307" r:id="rId14"/>
    <p:sldId id="299" r:id="rId15"/>
    <p:sldId id="298" r:id="rId16"/>
    <p:sldId id="292" r:id="rId17"/>
    <p:sldId id="303" r:id="rId18"/>
    <p:sldId id="293" r:id="rId19"/>
    <p:sldId id="309" r:id="rId20"/>
    <p:sldId id="300" r:id="rId21"/>
    <p:sldId id="294" r:id="rId22"/>
    <p:sldId id="295" r:id="rId23"/>
    <p:sldId id="310" r:id="rId24"/>
    <p:sldId id="296" r:id="rId25"/>
    <p:sldId id="265" r:id="rId26"/>
    <p:sldId id="312" r:id="rId27"/>
    <p:sldId id="313" r:id="rId28"/>
    <p:sldId id="311" r:id="rId29"/>
    <p:sldId id="315" r:id="rId30"/>
    <p:sldId id="314" r:id="rId31"/>
    <p:sldId id="262" r:id="rId32"/>
    <p:sldId id="317" r:id="rId33"/>
    <p:sldId id="319" r:id="rId34"/>
    <p:sldId id="318" r:id="rId3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IT7LQkjub1HRWBSj083yw==" hashData="rkhBiW8mqVPo7O+b2TRFTeHZho/rjzOWcd3MBiyWWRK9BiqDwx19YqbylAtxHHZDDU4vihd09gg08pNHsWKKi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E"/>
    <a:srgbClr val="005000"/>
    <a:srgbClr val="238D83"/>
    <a:srgbClr val="27A094"/>
    <a:srgbClr val="85DFFF"/>
    <a:srgbClr val="FFD512"/>
    <a:srgbClr val="FFCF0E"/>
    <a:srgbClr val="FF8409"/>
    <a:srgbClr val="34B894"/>
    <a:srgbClr val="00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1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DE675C3-00C7-48AB-B2A3-9C1421B1DC61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F94EC22-4970-4990-A10C-A56B51BCF7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242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4EC22-4970-4990-A10C-A56B51BCF7EF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250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GEFlow-Bold"/>
              </a:rPr>
              <a:t>الطريقة العلمية.</a:t>
            </a:r>
          </a:p>
          <a:p>
            <a:pPr algn="ctr"/>
            <a:endParaRPr lang="ar-SA" sz="1200" b="1" dirty="0">
              <a:solidFill>
                <a:schemeClr val="bg1"/>
              </a:solidFill>
              <a:latin typeface="GEFlow-Bold"/>
            </a:endParaRPr>
          </a:p>
          <a:p>
            <a:pPr algn="ctr"/>
            <a:r>
              <a:rPr lang="ar-SA" sz="1200" b="1" dirty="0">
                <a:solidFill>
                  <a:schemeClr val="bg1"/>
                </a:solidFill>
                <a:latin typeface="GEFlow-Bold"/>
              </a:rPr>
              <a:t>الأهداف التعليمية</a:t>
            </a:r>
          </a:p>
          <a:p>
            <a:pPr algn="ctr"/>
            <a:r>
              <a:rPr lang="ar-SA" sz="1200" b="1" dirty="0">
                <a:solidFill>
                  <a:srgbClr val="002060"/>
                </a:solidFill>
              </a:rPr>
              <a:t>سأتَعلمُ في هذا الدرسِ</a:t>
            </a:r>
          </a:p>
          <a:p>
            <a:pPr algn="ctr"/>
            <a:r>
              <a:rPr lang="ar-SA" sz="1200" b="1" dirty="0">
                <a:solidFill>
                  <a:srgbClr val="27A094"/>
                </a:solidFill>
                <a:latin typeface="STC-Regular"/>
              </a:rPr>
              <a:t>تحديد خطوات الطريقة العلمية.</a:t>
            </a:r>
          </a:p>
          <a:p>
            <a:pPr algn="ctr"/>
            <a:r>
              <a:rPr lang="ar-SA" sz="1400" b="1" dirty="0">
                <a:solidFill>
                  <a:srgbClr val="27A094"/>
                </a:solidFill>
                <a:latin typeface="STC-Regular"/>
              </a:rPr>
              <a:t>أتعلم كيف يضع العلماء الفرضيات ويختبرونها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4EC22-4970-4990-A10C-A56B51BCF7EF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771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dirty="0">
                <a:solidFill>
                  <a:schemeClr val="bg1"/>
                </a:solidFill>
                <a:latin typeface="GEFlow-Bold"/>
              </a:rPr>
              <a:t>الطريقة العلمية.</a:t>
            </a:r>
          </a:p>
          <a:p>
            <a:pPr algn="ctr"/>
            <a:endParaRPr lang="ar-SA" sz="1200" b="1" dirty="0">
              <a:solidFill>
                <a:schemeClr val="bg1"/>
              </a:solidFill>
              <a:latin typeface="GEFlow-Bold"/>
            </a:endParaRPr>
          </a:p>
          <a:p>
            <a:pPr algn="ctr"/>
            <a:r>
              <a:rPr lang="ar-SA" sz="1200" b="1" dirty="0">
                <a:solidFill>
                  <a:schemeClr val="bg1"/>
                </a:solidFill>
                <a:latin typeface="GEFlow-Bold"/>
              </a:rPr>
              <a:t>الأهداف التعليمية</a:t>
            </a:r>
          </a:p>
          <a:p>
            <a:pPr algn="ctr"/>
            <a:r>
              <a:rPr lang="ar-SA" sz="1200" b="1" dirty="0">
                <a:solidFill>
                  <a:srgbClr val="002060"/>
                </a:solidFill>
              </a:rPr>
              <a:t>سأتَعلمُ في هذا الدرسِ</a:t>
            </a:r>
          </a:p>
          <a:p>
            <a:pPr algn="ctr"/>
            <a:r>
              <a:rPr lang="ar-SA" sz="1200" b="1" dirty="0">
                <a:solidFill>
                  <a:srgbClr val="27A094"/>
                </a:solidFill>
                <a:latin typeface="STC-Regular"/>
              </a:rPr>
              <a:t>تحديد خطوات الطريقة العلمية.</a:t>
            </a:r>
          </a:p>
          <a:p>
            <a:pPr algn="ctr"/>
            <a:r>
              <a:rPr lang="ar-SA" sz="1400" b="1" dirty="0">
                <a:solidFill>
                  <a:srgbClr val="27A094"/>
                </a:solidFill>
                <a:latin typeface="STC-Regular"/>
              </a:rPr>
              <a:t>أتعلم كيف يضع العلماء الفرضيات ويختبرونها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4EC22-4970-4990-A10C-A56B51BCF7EF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8735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4EC22-4970-4990-A10C-A56B51BCF7EF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956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3FD570-4B35-4806-AFBB-5ECF44F24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C801841-3BB3-45B9-A6CA-E12B01333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30628F-8D15-4000-ADEF-515E90DF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FB4D98-6CA3-4138-A8E8-F185979C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0FDDAF-4476-48F8-BAA0-BCD8D72C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320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0A2C19-7EAE-4923-89D1-0EC6C95E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DCD959-A8D3-4393-B2A2-112E8D4A1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CCAFB-24BC-4BC8-B41C-12EB0F99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8C2B0-7454-4694-9FF3-F558E497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BE44D7-D18F-4D95-B464-871A0FB5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317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51CE431-AEA6-4F53-BB2C-22128AE5F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1C615E-AEEC-4C1D-88D6-6044EF7FA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0CCBEE7-C574-49A6-B2B4-92152345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32C529-D559-45FC-9AFC-97BCFDD1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5CBC01-F921-42F1-9DA3-93377823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087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3B5C81-F2EA-4C41-A962-4574857D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C8351B-D13D-41BA-B063-B6600F588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CFB599D-F651-4319-B7C4-F6AD7E4C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32C912-8933-4730-AAB2-1E06674F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893C80-1183-40C6-B951-5E20D6DA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09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0D0287-13CE-41A4-B84B-84D9CB90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8EC529-67B9-4CD2-9316-3A1B12A8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082FDF-8ACC-4A7C-BBB5-60A2EA6A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F3F82-F349-49A8-B26D-504E6574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AD55EC-E7B3-4371-81F0-94D06688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066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A4B755-212B-4202-BBDB-804C6313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88F58C-CA77-4F3F-8DF6-5DBC0685C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ECE529A-7F43-4341-8E21-D6DCA29CB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C19C0-E3E2-4854-ACFC-97053DB1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A48DA-A659-489A-AFE0-FF09068B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4454F9-98EC-40C4-A894-A5632095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905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0E02CB-A1DF-4F36-9054-8015C4A1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38482C9-D532-447E-B482-8FE6F550A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5EBB3F-FAC0-4A92-BCE6-F935BFC12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CC688A0-5E02-41EB-809D-E33ED09BA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BA83191-664D-43A3-A3F1-2311B538C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C6B49C8-8DB2-4295-B28F-1D202159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91C0F56-0719-4E77-98A4-5D1A80B9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3B616B7-9CDC-476F-98C0-5A793260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000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FAE0FB-CE45-4A66-A0BC-2B199D06E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6EC22E1-095D-4F49-9FA6-6AD1D727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F067A9C-E087-4BFA-A65F-2A00FAC8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E8E6A36-A478-4508-90C1-74422B7E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258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3D75C3-1E80-4BEF-84AE-3647D63F5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AAB524-6485-4F1D-B5FE-C46234F2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2E3D757-0DE1-4D06-99D8-31593909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29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D6C989-FEDE-4EB2-B2D8-58217C5D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4948EB-A988-46ED-8433-D029A4E6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9575326-3B62-4DF5-A65A-5EE895991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6B5054C-B8C7-4C09-92ED-3B362F56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619A66-AB9C-445E-AB78-09F07127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86D427D-F857-427E-8884-319223A8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14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ACFE31-4F51-4E82-868A-B33627CA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60F7F8F-20C1-44CE-8EC6-A8FBCD82A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445D81-BDAB-4C3E-BBC0-35AE8595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F71F3CD-0243-4DF6-BDF2-ABD0EEFD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545085-2F56-41C8-B2D1-20AB9CCC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778AD7-B095-47FE-8F36-62164A44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14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6FD611C-D448-4E4B-B67A-22F44593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F82294-8D35-42B0-82FD-0D44517FD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70D7D0-B0B3-4240-8C1F-AFC2A5809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E3089-4CB1-4E64-AC83-2E7757687368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F2C262-8095-4DAD-AD9C-FDD77829B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B07AFA-F1AD-473F-8CD8-8F98182E8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BF6B-7EA6-4988-9C3D-FB37D0DE0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414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C5669-9C3B-492E-9EE1-C7A08786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F45E4710-B2F9-4092-9CC2-78D384FBB0A6}"/>
              </a:ext>
            </a:extLst>
          </p:cNvPr>
          <p:cNvSpPr txBox="1"/>
          <p:nvPr/>
        </p:nvSpPr>
        <p:spPr>
          <a:xfrm>
            <a:off x="5528519" y="1668380"/>
            <a:ext cx="5897698" cy="361355"/>
          </a:xfrm>
          <a:prstGeom prst="roundRect">
            <a:avLst>
              <a:gd name="adj" fmla="val 25991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GEFlow-Bold"/>
              </a:rPr>
              <a:t>ما أنواع الحيوانات التي يمكنني أن أراها في جزيرة </a:t>
            </a:r>
            <a:r>
              <a:rPr lang="ar-SA" sz="2000" b="1" dirty="0" err="1">
                <a:solidFill>
                  <a:srgbClr val="C00000"/>
                </a:solidFill>
                <a:latin typeface="GEFlow-Bold"/>
              </a:rPr>
              <a:t>الفناتير</a:t>
            </a:r>
            <a:r>
              <a:rPr lang="ar-SA" sz="2000" b="1" dirty="0">
                <a:solidFill>
                  <a:srgbClr val="C00000"/>
                </a:solidFill>
                <a:latin typeface="GEFlow-Bold"/>
              </a:rPr>
              <a:t>؟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91A3EB-D0DF-42E3-BDCC-F6C5F4D18F3B}"/>
              </a:ext>
            </a:extLst>
          </p:cNvPr>
          <p:cNvSpPr txBox="1"/>
          <p:nvPr/>
        </p:nvSpPr>
        <p:spPr>
          <a:xfrm>
            <a:off x="5099747" y="190333"/>
            <a:ext cx="1868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chemeClr val="bg1"/>
                </a:solidFill>
                <a:latin typeface="GEFlow"/>
              </a:rPr>
              <a:t>الطريقة العلمية.</a:t>
            </a:r>
            <a:endParaRPr lang="ar-SA" sz="2400" b="1" dirty="0">
              <a:solidFill>
                <a:schemeClr val="bg1"/>
              </a:solidFill>
              <a:latin typeface="GEFlow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A270059-7EFF-44AE-9FA7-9EA829130A0B}"/>
              </a:ext>
            </a:extLst>
          </p:cNvPr>
          <p:cNvSpPr txBox="1"/>
          <p:nvPr/>
        </p:nvSpPr>
        <p:spPr>
          <a:xfrm>
            <a:off x="10611439" y="119705"/>
            <a:ext cx="981658" cy="3895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GEFlow"/>
              </a:rPr>
              <a:t>مقدمة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9597442-4242-4214-96A9-06B754465E5C}"/>
              </a:ext>
            </a:extLst>
          </p:cNvPr>
          <p:cNvSpPr txBox="1"/>
          <p:nvPr/>
        </p:nvSpPr>
        <p:spPr>
          <a:xfrm>
            <a:off x="5528518" y="3003579"/>
            <a:ext cx="5897698" cy="669131"/>
          </a:xfrm>
          <a:prstGeom prst="roundRect">
            <a:avLst>
              <a:gd name="adj" fmla="val 9772"/>
            </a:avLst>
          </a:prstGeom>
          <a:noFill/>
          <a:ln>
            <a:solidFill>
              <a:srgbClr val="238D83"/>
            </a:solidFill>
          </a:ln>
        </p:spPr>
        <p:txBody>
          <a:bodyPr wrap="square" tIns="0" bIns="0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238D83"/>
                </a:solidFill>
                <a:latin typeface="Lotus-Light"/>
              </a:rPr>
              <a:t>تشتهر جزيرة </a:t>
            </a:r>
            <a:r>
              <a:rPr lang="ar-SA" sz="2000" b="1" i="0" u="none" strike="noStrike" baseline="0" dirty="0" err="1">
                <a:solidFill>
                  <a:srgbClr val="238D83"/>
                </a:solidFill>
                <a:latin typeface="Lotus-Light"/>
              </a:rPr>
              <a:t>الفناتير</a:t>
            </a:r>
            <a:r>
              <a:rPr lang="ar-SA" sz="2000" b="1" i="0" u="none" strike="noStrike" baseline="0" dirty="0">
                <a:solidFill>
                  <a:srgbClr val="238D83"/>
                </a:solidFill>
                <a:latin typeface="Lotus-Light"/>
              </a:rPr>
              <a:t> بطيور الفلامنجو والذي يسمى ايضاً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238D83"/>
                </a:solidFill>
                <a:latin typeface="Lotus-Light"/>
              </a:rPr>
              <a:t>طيور </a:t>
            </a:r>
            <a:r>
              <a:rPr lang="ar-SA" sz="2000" b="1" i="0" u="none" strike="noStrike" baseline="0" dirty="0" err="1">
                <a:solidFill>
                  <a:srgbClr val="238D83"/>
                </a:solidFill>
                <a:latin typeface="Lotus-Light"/>
              </a:rPr>
              <a:t>الفنتور</a:t>
            </a:r>
            <a:r>
              <a:rPr lang="ar-SA" sz="2000" b="1" i="0" u="none" strike="noStrike" baseline="0" dirty="0">
                <a:solidFill>
                  <a:srgbClr val="238D83"/>
                </a:solidFill>
                <a:latin typeface="Lotus-Light"/>
              </a:rPr>
              <a:t> لذلك سميت الجزيرة باسمه  </a:t>
            </a:r>
            <a:endParaRPr lang="ar-SA" sz="2000" b="1" dirty="0">
              <a:solidFill>
                <a:srgbClr val="238D83"/>
              </a:solidFill>
            </a:endParaRPr>
          </a:p>
        </p:txBody>
      </p:sp>
      <p:pic>
        <p:nvPicPr>
          <p:cNvPr id="7172" name="Picture 4" descr="طائر الفلامنغو/ الفلامنجو - معلومات عنها طرق العيش الغذاء بيئتها التربية و  التكاثر أكبر موضوع شامل">
            <a:extLst>
              <a:ext uri="{FF2B5EF4-FFF2-40B4-BE49-F238E27FC236}">
                <a16:creationId xmlns:a16="http://schemas.microsoft.com/office/drawing/2014/main" id="{DCC24467-E7A2-4B38-95C2-85DD85056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8009"/>
          <a:stretch/>
        </p:blipFill>
        <p:spPr bwMode="auto">
          <a:xfrm>
            <a:off x="1070263" y="430753"/>
            <a:ext cx="2837658" cy="33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3EA3BB0-51A0-4908-84C3-EB94AD4E02C7}"/>
              </a:ext>
            </a:extLst>
          </p:cNvPr>
          <p:cNvSpPr txBox="1"/>
          <p:nvPr/>
        </p:nvSpPr>
        <p:spPr>
          <a:xfrm>
            <a:off x="5528518" y="4855054"/>
            <a:ext cx="5897698" cy="669131"/>
          </a:xfrm>
          <a:prstGeom prst="roundRect">
            <a:avLst>
              <a:gd name="adj" fmla="val 14349"/>
            </a:avLst>
          </a:prstGeom>
          <a:noFill/>
          <a:ln>
            <a:solidFill>
              <a:srgbClr val="238D83"/>
            </a:solidFill>
          </a:ln>
        </p:spPr>
        <p:txBody>
          <a:bodyPr wrap="square" tIns="0" bIns="0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238D83"/>
                </a:solidFill>
                <a:latin typeface="Lotus-Light"/>
              </a:rPr>
              <a:t>يوجد في الجزيرة العديد من الطيور المهاجرة كطيور الخرشنة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238D83"/>
                </a:solidFill>
                <a:latin typeface="Lotus-Light"/>
              </a:rPr>
              <a:t>  و العديد من الأسماك والمخلوقات البحرية و كذلك بعض الزواحف </a:t>
            </a:r>
            <a:endParaRPr lang="ar-SA" sz="2000" b="1" dirty="0">
              <a:solidFill>
                <a:srgbClr val="238D83"/>
              </a:solidFill>
            </a:endParaRPr>
          </a:p>
        </p:txBody>
      </p:sp>
      <p:pic>
        <p:nvPicPr>
          <p:cNvPr id="10242" name="Picture 2" descr="كونا : أول رصد للخرشنة المتوجة الكبيرة وهي تفرخ في جزيرة كبر منذ عام 1987 -  الصحة والبيئة - 17/07/2010">
            <a:extLst>
              <a:ext uri="{FF2B5EF4-FFF2-40B4-BE49-F238E27FC236}">
                <a16:creationId xmlns:a16="http://schemas.microsoft.com/office/drawing/2014/main" id="{5E753CCE-439F-40EE-84D6-D13B439A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63" y="3959739"/>
            <a:ext cx="2837657" cy="23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EA701A5-41E6-4BB6-B402-71BD9899267D}"/>
              </a:ext>
            </a:extLst>
          </p:cNvPr>
          <p:cNvSpPr txBox="1"/>
          <p:nvPr/>
        </p:nvSpPr>
        <p:spPr>
          <a:xfrm>
            <a:off x="8478175" y="946485"/>
            <a:ext cx="2133264" cy="497384"/>
          </a:xfrm>
          <a:prstGeom prst="roundRect">
            <a:avLst>
              <a:gd name="adj" fmla="val 13619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-Bold"/>
              </a:rPr>
              <a:t>أنظر و أتساءل </a:t>
            </a:r>
          </a:p>
        </p:txBody>
      </p:sp>
    </p:spTree>
    <p:extLst>
      <p:ext uri="{BB962C8B-B14F-4D97-AF65-F5344CB8AC3E}">
        <p14:creationId xmlns:p14="http://schemas.microsoft.com/office/powerpoint/2010/main" val="204427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798DE725-8172-4381-902A-80F001309038}"/>
              </a:ext>
            </a:extLst>
          </p:cNvPr>
          <p:cNvSpPr txBox="1"/>
          <p:nvPr/>
        </p:nvSpPr>
        <p:spPr>
          <a:xfrm>
            <a:off x="9420080" y="460736"/>
            <a:ext cx="2092807" cy="40862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أستكشف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6E9480E-5712-4F54-A7F9-8D591BBDFE83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88628A54-AB8E-4B43-A0C6-B7BF79F194C9}"/>
              </a:ext>
            </a:extLst>
          </p:cNvPr>
          <p:cNvSpPr txBox="1"/>
          <p:nvPr/>
        </p:nvSpPr>
        <p:spPr>
          <a:xfrm>
            <a:off x="6456412" y="3871674"/>
            <a:ext cx="5286181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كيف أبحث عن الحيوانات في موطنها الطبيعي؟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917C9911-355A-4A33-8510-2E3693D207D9}"/>
              </a:ext>
            </a:extLst>
          </p:cNvPr>
          <p:cNvSpPr txBox="1"/>
          <p:nvPr/>
        </p:nvSpPr>
        <p:spPr>
          <a:xfrm>
            <a:off x="6411191" y="1408329"/>
            <a:ext cx="5331403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ماذا أعرف عن الحيوانات التي تعيش في جزيرة </a:t>
            </a:r>
            <a:r>
              <a:rPr lang="ar-SA" sz="2000" b="1" dirty="0" err="1">
                <a:solidFill>
                  <a:srgbClr val="C00000"/>
                </a:solidFill>
              </a:rPr>
              <a:t>الفناتير</a:t>
            </a:r>
            <a:r>
              <a:rPr lang="ar-SA" sz="2000" b="1" dirty="0">
                <a:solidFill>
                  <a:srgbClr val="C00000"/>
                </a:solidFill>
              </a:rPr>
              <a:t>؟ </a:t>
            </a:r>
          </a:p>
        </p:txBody>
      </p:sp>
      <p:pic>
        <p:nvPicPr>
          <p:cNvPr id="53" name="Picture 12">
            <a:extLst>
              <a:ext uri="{FF2B5EF4-FFF2-40B4-BE49-F238E27FC236}">
                <a16:creationId xmlns:a16="http://schemas.microsoft.com/office/drawing/2014/main" id="{DB556EC3-BE0F-4F4A-B418-48851756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6" y="467734"/>
            <a:ext cx="3418610" cy="302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مربع نص 56">
            <a:extLst>
              <a:ext uri="{FF2B5EF4-FFF2-40B4-BE49-F238E27FC236}">
                <a16:creationId xmlns:a16="http://schemas.microsoft.com/office/drawing/2014/main" id="{64B12849-844E-4E49-BB9C-536CD00B9037}"/>
              </a:ext>
            </a:extLst>
          </p:cNvPr>
          <p:cNvSpPr txBox="1"/>
          <p:nvPr/>
        </p:nvSpPr>
        <p:spPr>
          <a:xfrm>
            <a:off x="6411191" y="1980554"/>
            <a:ext cx="5331403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طيور </a:t>
            </a:r>
            <a:r>
              <a:rPr lang="ar-SA" sz="2000" b="1" i="0" u="none" strike="noStrike" baseline="0" dirty="0" err="1">
                <a:solidFill>
                  <a:srgbClr val="002060"/>
                </a:solidFill>
                <a:latin typeface="Lotus-Light"/>
              </a:rPr>
              <a:t>الفلمنجو</a:t>
            </a:r>
            <a:r>
              <a:rPr lang="ar-SA" sz="2000" b="1" dirty="0">
                <a:solidFill>
                  <a:srgbClr val="002060"/>
                </a:solidFill>
                <a:latin typeface="Lotus-Light"/>
              </a:rPr>
              <a:t>  طيور الخرشنة  </a:t>
            </a:r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والأسماك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E545EA8E-F0F6-4EBA-9DA0-AB98AF9D8D99}"/>
              </a:ext>
            </a:extLst>
          </p:cNvPr>
          <p:cNvSpPr txBox="1"/>
          <p:nvPr/>
        </p:nvSpPr>
        <p:spPr>
          <a:xfrm>
            <a:off x="6456413" y="4485849"/>
            <a:ext cx="5286181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أن نعرف أين تعيش الحيوانات في مواطنها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 (تحت الأرض، على الأشجار، في البحار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0E24C48B-86F5-46A3-98C9-81E812CB4D9A}"/>
              </a:ext>
            </a:extLst>
          </p:cNvPr>
          <p:cNvSpPr txBox="1"/>
          <p:nvPr/>
        </p:nvSpPr>
        <p:spPr>
          <a:xfrm>
            <a:off x="6456413" y="5516999"/>
            <a:ext cx="5286181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والذهاب إلى المكان، ثم البحث عنها بحذر، ورؤيتها</a:t>
            </a:r>
            <a:endParaRPr lang="ar-SA" sz="2000" b="1" dirty="0">
              <a:solidFill>
                <a:srgbClr val="002060"/>
              </a:solidFill>
            </a:endParaRPr>
          </a:p>
        </p:txBody>
      </p:sp>
      <p:pic>
        <p:nvPicPr>
          <p:cNvPr id="72" name="Picture 4" descr="طائر الفلامنغو/ الفلامنجو - معلومات عنها طرق العيش الغذاء بيئتها التربية و  التكاثر أكبر موضوع شامل">
            <a:extLst>
              <a:ext uri="{FF2B5EF4-FFF2-40B4-BE49-F238E27FC236}">
                <a16:creationId xmlns:a16="http://schemas.microsoft.com/office/drawing/2014/main" id="{FF072595-C5E6-4881-BF8A-A126F920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8009"/>
          <a:stretch/>
        </p:blipFill>
        <p:spPr bwMode="auto">
          <a:xfrm>
            <a:off x="4017133" y="1980553"/>
            <a:ext cx="2244940" cy="262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كونا : أول رصد للخرشنة المتوجة الكبيرة وهي تفرخ في جزيرة كبر منذ عام 1987 -  الصحة والبيئة - 17/07/2010">
            <a:extLst>
              <a:ext uri="{FF2B5EF4-FFF2-40B4-BE49-F238E27FC236}">
                <a16:creationId xmlns:a16="http://schemas.microsoft.com/office/drawing/2014/main" id="{75ABCEFD-DDF9-41F4-AE15-5C701936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2" y="3871674"/>
            <a:ext cx="2837657" cy="23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75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 animBg="1"/>
      <p:bldP spid="52" grpId="0" animBg="1"/>
      <p:bldP spid="57" grpId="0" animBg="1"/>
      <p:bldP spid="59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798DE725-8172-4381-902A-80F001309038}"/>
              </a:ext>
            </a:extLst>
          </p:cNvPr>
          <p:cNvSpPr txBox="1"/>
          <p:nvPr/>
        </p:nvSpPr>
        <p:spPr>
          <a:xfrm>
            <a:off x="9420080" y="460736"/>
            <a:ext cx="2092807" cy="40862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أستكشف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6E9480E-5712-4F54-A7F9-8D591BBDFE83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pic>
        <p:nvPicPr>
          <p:cNvPr id="53" name="Picture 12">
            <a:extLst>
              <a:ext uri="{FF2B5EF4-FFF2-40B4-BE49-F238E27FC236}">
                <a16:creationId xmlns:a16="http://schemas.microsoft.com/office/drawing/2014/main" id="{DB556EC3-BE0F-4F4A-B418-48851756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6" y="649173"/>
            <a:ext cx="3418610" cy="302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مربع نص 64">
            <a:extLst>
              <a:ext uri="{FF2B5EF4-FFF2-40B4-BE49-F238E27FC236}">
                <a16:creationId xmlns:a16="http://schemas.microsoft.com/office/drawing/2014/main" id="{A71DACFA-6F8E-425A-856A-171106506B83}"/>
              </a:ext>
            </a:extLst>
          </p:cNvPr>
          <p:cNvSpPr txBox="1"/>
          <p:nvPr/>
        </p:nvSpPr>
        <p:spPr>
          <a:xfrm>
            <a:off x="6096000" y="1424685"/>
            <a:ext cx="5416887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C00000"/>
                </a:solidFill>
                <a:latin typeface="Lotus-Bold"/>
              </a:rPr>
              <a:t>ما الذي يحتاج إليه الحيوان كي يتكاثر؟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0524E56B-1363-44F8-94E8-5B531B59ABE9}"/>
              </a:ext>
            </a:extLst>
          </p:cNvPr>
          <p:cNvSpPr txBox="1"/>
          <p:nvPr/>
        </p:nvSpPr>
        <p:spPr>
          <a:xfrm>
            <a:off x="6096000" y="2003808"/>
            <a:ext cx="541688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الغذاء </a:t>
            </a:r>
            <a:r>
              <a:rPr lang="ar-SA" sz="2000" b="1" dirty="0">
                <a:solidFill>
                  <a:srgbClr val="002060"/>
                </a:solidFill>
                <a:latin typeface="Lotus-Light"/>
              </a:rPr>
              <a:t>و</a:t>
            </a:r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الماء والمأوى والمناخ المناسب </a:t>
            </a:r>
            <a:r>
              <a:rPr lang="ar-SA" sz="2000" b="1" dirty="0">
                <a:solidFill>
                  <a:srgbClr val="002060"/>
                </a:solidFill>
                <a:latin typeface="Lotus-Light"/>
              </a:rPr>
              <a:t> </a:t>
            </a:r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وجود الشريك الآخر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9558A847-15B3-4DDE-9E14-929C67D406F0}"/>
              </a:ext>
            </a:extLst>
          </p:cNvPr>
          <p:cNvSpPr txBox="1"/>
          <p:nvPr/>
        </p:nvSpPr>
        <p:spPr>
          <a:xfrm>
            <a:off x="6096000" y="3312584"/>
            <a:ext cx="5416887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C00000"/>
                </a:solidFill>
                <a:latin typeface="Lotus-Bold"/>
              </a:rPr>
              <a:t>كيف يبحث العلماء عن إجابات لهذه الأسئلة؟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3DAE2A76-16B0-4574-B369-C4DD9922A618}"/>
              </a:ext>
            </a:extLst>
          </p:cNvPr>
          <p:cNvSpPr txBox="1"/>
          <p:nvPr/>
        </p:nvSpPr>
        <p:spPr>
          <a:xfrm>
            <a:off x="6096000" y="4943274"/>
            <a:ext cx="5416888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وأين يعيش ، وكيف يتكاثر ، وكيف يحافظ على صغاره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841289B-E270-469D-8230-F65EE713EAE8}"/>
              </a:ext>
            </a:extLst>
          </p:cNvPr>
          <p:cNvSpPr txBox="1"/>
          <p:nvPr/>
        </p:nvSpPr>
        <p:spPr>
          <a:xfrm>
            <a:off x="6096000" y="3906592"/>
            <a:ext cx="541688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يذهبون إلى أماكن وجود الحيوانات ، ويراقبونها،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C4CD47B-4009-4E5C-800F-1D7D9D51AB3F}"/>
              </a:ext>
            </a:extLst>
          </p:cNvPr>
          <p:cNvSpPr txBox="1"/>
          <p:nvPr/>
        </p:nvSpPr>
        <p:spPr>
          <a:xfrm>
            <a:off x="6095999" y="4424933"/>
            <a:ext cx="541688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ويكتبون ملحوظاتهم حول الغذاء الذي يتناوله الحيوان ، </a:t>
            </a:r>
          </a:p>
        </p:txBody>
      </p:sp>
    </p:spTree>
    <p:extLst>
      <p:ext uri="{BB962C8B-B14F-4D97-AF65-F5344CB8AC3E}">
        <p14:creationId xmlns:p14="http://schemas.microsoft.com/office/powerpoint/2010/main" val="28301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9" grpId="0" animBg="1"/>
      <p:bldP spid="71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2015CE4-0E95-4061-A18A-F3496299A244}"/>
              </a:ext>
            </a:extLst>
          </p:cNvPr>
          <p:cNvSpPr txBox="1"/>
          <p:nvPr/>
        </p:nvSpPr>
        <p:spPr>
          <a:xfrm>
            <a:off x="4935650" y="1787655"/>
            <a:ext cx="6837344" cy="584776"/>
          </a:xfrm>
          <a:prstGeom prst="roundRect">
            <a:avLst>
              <a:gd name="adj" fmla="val 9185"/>
            </a:avLst>
          </a:prstGeom>
          <a:noFill/>
          <a:ln>
            <a:solidFill>
              <a:srgbClr val="238D83"/>
            </a:solidFill>
          </a:ln>
        </p:spPr>
        <p:txBody>
          <a:bodyPr wrap="square" tIns="0" bIns="0">
            <a:spAutoFit/>
          </a:bodyPr>
          <a:lstStyle/>
          <a:p>
            <a:endParaRPr lang="ar-SA" sz="20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572CC4D-F084-49D5-93C1-574369FDA197}"/>
              </a:ext>
            </a:extLst>
          </p:cNvPr>
          <p:cNvSpPr txBox="1"/>
          <p:nvPr/>
        </p:nvSpPr>
        <p:spPr>
          <a:xfrm>
            <a:off x="4935650" y="2705951"/>
            <a:ext cx="6837344" cy="584776"/>
          </a:xfrm>
          <a:prstGeom prst="roundRect">
            <a:avLst>
              <a:gd name="adj" fmla="val 9185"/>
            </a:avLst>
          </a:prstGeom>
          <a:noFill/>
          <a:ln>
            <a:solidFill>
              <a:srgbClr val="238D83"/>
            </a:solidFill>
          </a:ln>
        </p:spPr>
        <p:txBody>
          <a:bodyPr wrap="square" tIns="0" bIns="0">
            <a:spAutoFit/>
          </a:bodyPr>
          <a:lstStyle/>
          <a:p>
            <a:endParaRPr lang="ar-SA" sz="20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58679B-13D6-4CC9-9620-A84B4427810D}"/>
              </a:ext>
            </a:extLst>
          </p:cNvPr>
          <p:cNvSpPr txBox="1"/>
          <p:nvPr/>
        </p:nvSpPr>
        <p:spPr>
          <a:xfrm>
            <a:off x="4935650" y="3447074"/>
            <a:ext cx="6837344" cy="584776"/>
          </a:xfrm>
          <a:prstGeom prst="roundRect">
            <a:avLst>
              <a:gd name="adj" fmla="val 9185"/>
            </a:avLst>
          </a:prstGeom>
          <a:noFill/>
          <a:ln>
            <a:solidFill>
              <a:srgbClr val="238D83"/>
            </a:solidFill>
          </a:ln>
        </p:spPr>
        <p:txBody>
          <a:bodyPr wrap="square" tIns="0" bIns="0">
            <a:spAutoFit/>
          </a:bodyPr>
          <a:lstStyle/>
          <a:p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98DE725-8172-4381-902A-80F001309038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ABE3108-FE7B-486D-B219-84EB7D60A61B}"/>
              </a:ext>
            </a:extLst>
          </p:cNvPr>
          <p:cNvSpPr txBox="1"/>
          <p:nvPr/>
        </p:nvSpPr>
        <p:spPr>
          <a:xfrm>
            <a:off x="5370809" y="1824723"/>
            <a:ext cx="5967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عبد الله باحت في مجال الطيور، ولديه اهتمام بالحيوانات،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E347D89-1DF4-4EBD-933F-DCCA798D5E97}"/>
              </a:ext>
            </a:extLst>
          </p:cNvPr>
          <p:cNvSpPr txBox="1"/>
          <p:nvPr/>
        </p:nvSpPr>
        <p:spPr>
          <a:xfrm>
            <a:off x="4935651" y="2695831"/>
            <a:ext cx="6837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و يعكف على دراسة سلوك الحيوانات التي تعيش في جزيرة </a:t>
            </a:r>
            <a:r>
              <a:rPr lang="ar-SA" sz="2400" b="1" dirty="0" err="1"/>
              <a:t>الفناتير</a:t>
            </a:r>
            <a:r>
              <a:rPr lang="ar-SA" sz="2400" b="1" dirty="0"/>
              <a:t>، </a:t>
            </a:r>
            <a:endParaRPr lang="ar-SA" sz="2400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813B8C1-E263-4AAE-8DCD-C54BAC819617}"/>
              </a:ext>
            </a:extLst>
          </p:cNvPr>
          <p:cNvSpPr txBox="1"/>
          <p:nvPr/>
        </p:nvSpPr>
        <p:spPr>
          <a:xfrm>
            <a:off x="5818909" y="3508629"/>
            <a:ext cx="4776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و يقوم باتباع الطريقة العلمية في البحث. </a:t>
            </a:r>
            <a:endParaRPr lang="ar-SA" sz="2400" dirty="0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C19AABAE-EFED-4F31-ADBA-EDC9B7C8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5" y="922062"/>
            <a:ext cx="3872440" cy="49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6E9480E-5712-4F54-A7F9-8D591BBDFE83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1067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 animBg="1"/>
      <p:bldP spid="27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7B4BBC7-854B-4F0C-A31A-90C4D68FB5FB}"/>
              </a:ext>
            </a:extLst>
          </p:cNvPr>
          <p:cNvSpPr txBox="1"/>
          <p:nvPr/>
        </p:nvSpPr>
        <p:spPr>
          <a:xfrm>
            <a:off x="9238239" y="1266629"/>
            <a:ext cx="2347625" cy="44063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36000">
            <a:spAutoFit/>
          </a:bodyPr>
          <a:lstStyle/>
          <a:p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B8AD274-23FB-4D34-828A-F46B9C92B25C}"/>
              </a:ext>
            </a:extLst>
          </p:cNvPr>
          <p:cNvSpPr txBox="1"/>
          <p:nvPr/>
        </p:nvSpPr>
        <p:spPr>
          <a:xfrm>
            <a:off x="5766990" y="1919603"/>
            <a:ext cx="6086238" cy="122902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/>
            <a:endParaRPr lang="ar-SA" sz="2000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A301A11-93DE-4C3C-A702-F6FB709C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30" y="714117"/>
            <a:ext cx="4141560" cy="5757626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E59C0CD-66D0-4B33-A202-B20F516FF23E}"/>
              </a:ext>
            </a:extLst>
          </p:cNvPr>
          <p:cNvSpPr txBox="1"/>
          <p:nvPr/>
        </p:nvSpPr>
        <p:spPr>
          <a:xfrm>
            <a:off x="9420080" y="1207172"/>
            <a:ext cx="1810618" cy="51077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الطريقة العلمية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905EB13-EDA9-480B-98D6-7BC5A609FD6E}"/>
              </a:ext>
            </a:extLst>
          </p:cNvPr>
          <p:cNvSpPr txBox="1"/>
          <p:nvPr/>
        </p:nvSpPr>
        <p:spPr>
          <a:xfrm>
            <a:off x="5669066" y="2055763"/>
            <a:ext cx="6236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هي عملية يستخدمها العلماء لدراسة العالم من حولهم،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72E2679-9731-40C8-9049-3E473A85E177}"/>
              </a:ext>
            </a:extLst>
          </p:cNvPr>
          <p:cNvSpPr txBox="1"/>
          <p:nvPr/>
        </p:nvSpPr>
        <p:spPr>
          <a:xfrm>
            <a:off x="5766990" y="2501568"/>
            <a:ext cx="6086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 والحصول على إجابات عن أسئلتهم المختلفة.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0EFDBD3-CA47-4114-9040-825AC80166CA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3073B4-EA43-4FE3-BDF2-7F76852752AC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41178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23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7B9991D-AC6B-41A3-A22D-3FE26FCBA03F}"/>
              </a:ext>
            </a:extLst>
          </p:cNvPr>
          <p:cNvSpPr txBox="1"/>
          <p:nvPr/>
        </p:nvSpPr>
        <p:spPr>
          <a:xfrm>
            <a:off x="4328386" y="1005288"/>
            <a:ext cx="7566102" cy="560017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/>
            <a:endParaRPr lang="ar-SA" sz="24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4E317AD-F62E-4731-BD33-1A013F1D905E}"/>
              </a:ext>
            </a:extLst>
          </p:cNvPr>
          <p:cNvSpPr txBox="1"/>
          <p:nvPr/>
        </p:nvSpPr>
        <p:spPr>
          <a:xfrm>
            <a:off x="1447115" y="4829400"/>
            <a:ext cx="6924410" cy="919401"/>
          </a:xfrm>
          <a:prstGeom prst="roundRect">
            <a:avLst/>
          </a:prstGeom>
          <a:noFill/>
          <a:ln>
            <a:solidFill>
              <a:srgbClr val="238D8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طائر بحري من الطيور التي تعيش وتتكاثر على جزر الخليج العربي</a:t>
            </a:r>
          </a:p>
          <a:p>
            <a:pPr algn="ctr"/>
            <a:r>
              <a:rPr lang="ar-SA" sz="2400" b="1" dirty="0"/>
              <a:t> والبحر الأحمر وخليج عدن ويتغذى على الأسماك فقط. </a:t>
            </a:r>
            <a:endParaRPr lang="ar-SA" sz="2400" dirty="0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33F6EAA-1164-4690-B075-C30B01DC7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6779" r="2483" b="15017"/>
          <a:stretch/>
        </p:blipFill>
        <p:spPr bwMode="auto">
          <a:xfrm>
            <a:off x="6939780" y="1828753"/>
            <a:ext cx="4432805" cy="2745776"/>
          </a:xfrm>
          <a:prstGeom prst="roundRect">
            <a:avLst>
              <a:gd name="adj" fmla="val 818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2704C88-39DA-472D-9B4B-C354183C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03" y="958203"/>
            <a:ext cx="2791451" cy="3616326"/>
          </a:xfrm>
          <a:prstGeom prst="roundRect">
            <a:avLst>
              <a:gd name="adj" fmla="val 43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AC7EC2E-753B-43D5-B1A2-F9FB4A8FE5CE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14F22A6-B29C-4786-A806-85672165208E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DDA1F39-C695-46BF-BD17-DA8A1B072606}"/>
              </a:ext>
            </a:extLst>
          </p:cNvPr>
          <p:cNvSpPr txBox="1"/>
          <p:nvPr/>
        </p:nvSpPr>
        <p:spPr>
          <a:xfrm>
            <a:off x="4426527" y="1015086"/>
            <a:ext cx="7379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يقوم عبد الله بدراسة نوع من الطيور يسمى طائر الخرشنة الأبيض الخد،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52C02A1-F9F1-4A2C-A81B-50909E362DC4}"/>
              </a:ext>
            </a:extLst>
          </p:cNvPr>
          <p:cNvSpPr txBox="1"/>
          <p:nvPr/>
        </p:nvSpPr>
        <p:spPr>
          <a:xfrm>
            <a:off x="8956964" y="4829400"/>
            <a:ext cx="2555923" cy="617934"/>
          </a:xfrm>
          <a:prstGeom prst="roundRect">
            <a:avLst>
              <a:gd name="adj" fmla="val 43592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طائر الخرشنة </a:t>
            </a:r>
            <a:endParaRPr lang="ar-S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26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1AE5BC0-F39F-4DFA-9D14-D24A804F212A}"/>
              </a:ext>
            </a:extLst>
          </p:cNvPr>
          <p:cNvSpPr txBox="1"/>
          <p:nvPr/>
        </p:nvSpPr>
        <p:spPr>
          <a:xfrm>
            <a:off x="10139985" y="991547"/>
            <a:ext cx="1736116" cy="44267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طرح الأسئلة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B90539-B64F-451B-A224-814415BF2DDD}"/>
              </a:ext>
            </a:extLst>
          </p:cNvPr>
          <p:cNvSpPr txBox="1"/>
          <p:nvPr/>
        </p:nvSpPr>
        <p:spPr>
          <a:xfrm>
            <a:off x="5496793" y="1769409"/>
            <a:ext cx="600416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/>
              <a:t>وضع الباحث عبد الله سؤالا، هو: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7E36603-3300-451E-B412-CDA0A718EBBF}"/>
              </a:ext>
            </a:extLst>
          </p:cNvPr>
          <p:cNvSpPr txBox="1"/>
          <p:nvPr/>
        </p:nvSpPr>
        <p:spPr>
          <a:xfrm>
            <a:off x="6033855" y="3787372"/>
            <a:ext cx="5457417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38D8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يمثل طرح الأسئلة الخطوة الثانية من الطريقة العلمية.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C541117-232F-4F03-BF65-C76858E202CE}"/>
              </a:ext>
            </a:extLst>
          </p:cNvPr>
          <p:cNvSpPr txBox="1"/>
          <p:nvPr/>
        </p:nvSpPr>
        <p:spPr>
          <a:xfrm>
            <a:off x="5642264" y="2582384"/>
            <a:ext cx="6004163" cy="911364"/>
          </a:xfrm>
          <a:prstGeom prst="roundRect">
            <a:avLst>
              <a:gd name="adj" fmla="val 15320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كيف تحمي طيور الخرشنة البيضاء الخد بيوضها من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درجات الحرارة العالية، وتحافظ عليها حتى تفقس؟ 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781B51E6-376E-4D20-B5E2-69F6292A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30" y="665047"/>
            <a:ext cx="4141560" cy="5757626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D86559D4-847C-400B-A4C9-27B988D58DE5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573A6EC5-46E5-46BF-B6E5-2B3DE0B19353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19053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CE5B4853-9E4E-41A1-B50F-D9C906A97421}"/>
              </a:ext>
            </a:extLst>
          </p:cNvPr>
          <p:cNvSpPr txBox="1"/>
          <p:nvPr/>
        </p:nvSpPr>
        <p:spPr>
          <a:xfrm>
            <a:off x="4909320" y="1601230"/>
            <a:ext cx="6603567" cy="944344"/>
          </a:xfrm>
          <a:prstGeom prst="roundRect">
            <a:avLst>
              <a:gd name="adj" fmla="val 10804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ADEE"/>
                </a:solidFill>
              </a:rPr>
              <a:t>وضع الباحث عبد الله فرضية أن طائر الخرشنة الأبيض الخد </a:t>
            </a:r>
          </a:p>
          <a:p>
            <a:pPr algn="ctr"/>
            <a:r>
              <a:rPr lang="ar-SA" sz="2400" b="1" dirty="0">
                <a:solidFill>
                  <a:srgbClr val="00ADEE"/>
                </a:solidFill>
              </a:rPr>
              <a:t>يحافظ على درجة حرارة بيوضه في </a:t>
            </a:r>
            <a:r>
              <a:rPr lang="ar-SA" sz="2800" b="1" dirty="0">
                <a:solidFill>
                  <a:srgbClr val="00ADEE"/>
                </a:solidFill>
              </a:rPr>
              <a:t>حدود</a:t>
            </a:r>
            <a:r>
              <a:rPr lang="ar-SA" sz="2400" b="1" dirty="0">
                <a:solidFill>
                  <a:srgbClr val="00ADEE"/>
                </a:solidFill>
              </a:rPr>
              <a:t> معينة؛ حتى تفقس. 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F3A5A6F5-3128-45F6-B65C-38B9E184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026" y="2670463"/>
            <a:ext cx="3010423" cy="3795699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D930DB4-A4D3-4791-A433-EDAEBF037D78}"/>
              </a:ext>
            </a:extLst>
          </p:cNvPr>
          <p:cNvSpPr txBox="1"/>
          <p:nvPr/>
        </p:nvSpPr>
        <p:spPr>
          <a:xfrm>
            <a:off x="9073776" y="1001516"/>
            <a:ext cx="2439111" cy="51077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تكوين الفرضيات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8C91F53-5C5C-47AA-80BA-2E94972F7860}"/>
              </a:ext>
            </a:extLst>
          </p:cNvPr>
          <p:cNvSpPr txBox="1"/>
          <p:nvPr/>
        </p:nvSpPr>
        <p:spPr>
          <a:xfrm>
            <a:off x="7877400" y="3277446"/>
            <a:ext cx="4017679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وهذه الخطوة الثالثة من الطريقة العلمية.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695A74E-028C-4F08-A221-C09312255A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921" y="421165"/>
            <a:ext cx="4141560" cy="575762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DA10597-DB75-4B24-BBE5-300B6B73BADC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3A1B03C-AA43-407B-BD60-5541804AF125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35606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E8D171D-B5F3-49A5-B48F-50175D850D2E}"/>
              </a:ext>
            </a:extLst>
          </p:cNvPr>
          <p:cNvSpPr txBox="1"/>
          <p:nvPr/>
        </p:nvSpPr>
        <p:spPr>
          <a:xfrm>
            <a:off x="8229601" y="973083"/>
            <a:ext cx="3601183" cy="515779"/>
          </a:xfrm>
          <a:prstGeom prst="roundRect">
            <a:avLst>
              <a:gd name="adj" fmla="val 49529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كيف يختبر العلماء فرضياتهم؟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7116CB-D4D5-4938-914B-F72B0F762282}"/>
              </a:ext>
            </a:extLst>
          </p:cNvPr>
          <p:cNvSpPr txBox="1"/>
          <p:nvPr/>
        </p:nvSpPr>
        <p:spPr>
          <a:xfrm>
            <a:off x="6137609" y="1679221"/>
            <a:ext cx="5544284" cy="442674"/>
          </a:xfrm>
          <a:prstGeom prst="roundRect">
            <a:avLst/>
          </a:prstGeom>
          <a:noFill/>
          <a:ln>
            <a:solidFill>
              <a:srgbClr val="005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5000"/>
                </a:solidFill>
              </a:rPr>
              <a:t>عادة ما يجري العلماء أبحاثهم، أو بعضها، في المختبر.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DAE9300-F93D-441A-9826-1BF720D51B9D}"/>
              </a:ext>
            </a:extLst>
          </p:cNvPr>
          <p:cNvSpPr txBox="1"/>
          <p:nvPr/>
        </p:nvSpPr>
        <p:spPr>
          <a:xfrm>
            <a:off x="6096000" y="3052358"/>
            <a:ext cx="5585893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ترى، كيف سيقوم عبد الله بإجراء التخطيط لاختبار الفرضية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1CC64D91-BE7B-4F64-83C4-FC5B7EEA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9" t="18182" r="23980" b="9091"/>
          <a:stretch/>
        </p:blipFill>
        <p:spPr>
          <a:xfrm>
            <a:off x="5735782" y="3584305"/>
            <a:ext cx="5309754" cy="2812959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9EBA707-0F2C-4C38-A211-B2049C2790DB}"/>
              </a:ext>
            </a:extLst>
          </p:cNvPr>
          <p:cNvSpPr txBox="1"/>
          <p:nvPr/>
        </p:nvSpPr>
        <p:spPr>
          <a:xfrm>
            <a:off x="6096000" y="2168079"/>
            <a:ext cx="5585893" cy="783193"/>
          </a:xfrm>
          <a:prstGeom prst="roundRect">
            <a:avLst/>
          </a:prstGeom>
          <a:noFill/>
          <a:ln>
            <a:solidFill>
              <a:srgbClr val="005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5000"/>
                </a:solidFill>
              </a:rPr>
              <a:t>أن دراسة المخلوقات الحية تحتاج إلى مراقبة سلوك الحيوانات</a:t>
            </a:r>
          </a:p>
          <a:p>
            <a:pPr algn="ctr"/>
            <a:r>
              <a:rPr lang="ar-SA" sz="2000" b="1" dirty="0">
                <a:solidFill>
                  <a:srgbClr val="005000"/>
                </a:solidFill>
              </a:rPr>
              <a:t> في الأماكن الطبيعية التي تعيش فيها. </a:t>
            </a:r>
            <a:endParaRPr lang="ar-SA" sz="2000" dirty="0">
              <a:solidFill>
                <a:srgbClr val="005000"/>
              </a:solidFill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D6975487-96E0-453B-864D-55D2FD3D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6" y="394087"/>
            <a:ext cx="4172267" cy="60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9AA2EDE-4E46-4BD0-B375-E375F13E619F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2D1F694-3314-4BFA-A0E8-6AC86F3ADDA0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30385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E8D171D-B5F3-49A5-B48F-50175D850D2E}"/>
              </a:ext>
            </a:extLst>
          </p:cNvPr>
          <p:cNvSpPr txBox="1"/>
          <p:nvPr/>
        </p:nvSpPr>
        <p:spPr>
          <a:xfrm>
            <a:off x="8903698" y="994198"/>
            <a:ext cx="2873820" cy="515779"/>
          </a:xfrm>
          <a:prstGeom prst="roundRect">
            <a:avLst>
              <a:gd name="adj" fmla="val 49529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التخطيط لاختبار الفرضية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3B1B3C0-772F-40CA-A345-7F6C4836B32B}"/>
              </a:ext>
            </a:extLst>
          </p:cNvPr>
          <p:cNvSpPr txBox="1"/>
          <p:nvPr/>
        </p:nvSpPr>
        <p:spPr>
          <a:xfrm>
            <a:off x="5263450" y="1768088"/>
            <a:ext cx="6393375" cy="837962"/>
          </a:xfrm>
          <a:prstGeom prst="roundRect">
            <a:avLst>
              <a:gd name="adj" fmla="val 26839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اتبع عبد الله خطوات الطريقة العلمية، التي يمكن أن يتبعها باحثون آخرون </a:t>
            </a: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يكررون البحث نفسه للتأكد من النتائج الني توصل إليها.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1CC64D91-BE7B-4F64-83C4-FC5B7EEA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9" t="18182" r="23980" b="9091"/>
          <a:stretch/>
        </p:blipFill>
        <p:spPr>
          <a:xfrm>
            <a:off x="5870864" y="2733569"/>
            <a:ext cx="5075304" cy="3588716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4F3452DC-746A-4473-9F14-7CD82A5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0" y="665047"/>
            <a:ext cx="4141560" cy="575762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C22CEE-22E6-48E5-8731-C4993BB7E032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08DCF8C-8165-47F5-A64A-E8DD3D9FA87B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28091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481D0F8D-DB0C-4C7E-97FE-3A2A8F44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37" y="647659"/>
            <a:ext cx="9240982" cy="41009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1CF3F6-6C22-4C12-A752-3F808C85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21" y="1246911"/>
            <a:ext cx="3326572" cy="163213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769E4DB-4521-4BC6-AC14-191E78C563BC}"/>
              </a:ext>
            </a:extLst>
          </p:cNvPr>
          <p:cNvSpPr txBox="1"/>
          <p:nvPr/>
        </p:nvSpPr>
        <p:spPr>
          <a:xfrm>
            <a:off x="3895290" y="4672370"/>
            <a:ext cx="4156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i="0" u="none" strike="noStrike" baseline="0" dirty="0">
                <a:latin typeface="AXtManalBLack"/>
              </a:rPr>
              <a:t>الصف الثالث الابتدائي</a:t>
            </a:r>
            <a:endParaRPr lang="ar-SA" sz="36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AAE1FE7-AD55-4334-B544-9C8B04F572E9}"/>
              </a:ext>
            </a:extLst>
          </p:cNvPr>
          <p:cNvSpPr txBox="1"/>
          <p:nvPr/>
        </p:nvSpPr>
        <p:spPr>
          <a:xfrm>
            <a:off x="4330844" y="5318701"/>
            <a:ext cx="3530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u="none" strike="noStrike" baseline="0" dirty="0">
                <a:solidFill>
                  <a:srgbClr val="F6B14A"/>
                </a:solidFill>
                <a:latin typeface="AXtManalBLack"/>
              </a:rPr>
              <a:t>الفصل الدراسي الأول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7127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7116CB-D4D5-4938-914B-F72B0F762282}"/>
              </a:ext>
            </a:extLst>
          </p:cNvPr>
          <p:cNvSpPr txBox="1"/>
          <p:nvPr/>
        </p:nvSpPr>
        <p:spPr>
          <a:xfrm>
            <a:off x="7451795" y="1914180"/>
            <a:ext cx="4370110" cy="783193"/>
          </a:xfrm>
          <a:prstGeom prst="roundRect">
            <a:avLst/>
          </a:prstGeom>
          <a:noFill/>
          <a:ln>
            <a:solidFill>
              <a:srgbClr val="005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5000"/>
                </a:solidFill>
              </a:rPr>
              <a:t>قرر عبد الله كذلك أن يسجل درجات حرارة كل من:</a:t>
            </a:r>
          </a:p>
          <a:p>
            <a:pPr algn="ctr"/>
            <a:r>
              <a:rPr lang="ar-SA" sz="2000" b="1" dirty="0">
                <a:solidFill>
                  <a:srgbClr val="005000"/>
                </a:solidFill>
              </a:rPr>
              <a:t> الجو، والتربة، والبيوض، ويسجل الأوقات بدقة،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8537988-6956-42AE-9C6C-3BAF1EE74F92}"/>
              </a:ext>
            </a:extLst>
          </p:cNvPr>
          <p:cNvSpPr txBox="1"/>
          <p:nvPr/>
        </p:nvSpPr>
        <p:spPr>
          <a:xfrm>
            <a:off x="1901537" y="4964226"/>
            <a:ext cx="4610798" cy="783193"/>
          </a:xfrm>
          <a:prstGeom prst="roundRect">
            <a:avLst/>
          </a:prstGeom>
          <a:noFill/>
          <a:ln>
            <a:solidFill>
              <a:srgbClr val="005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5000"/>
                </a:solidFill>
              </a:rPr>
              <a:t>كما يراقب بالمنظار الطيور وهي تحتضن البيوض،</a:t>
            </a:r>
          </a:p>
          <a:p>
            <a:pPr algn="ctr"/>
            <a:r>
              <a:rPr lang="ar-SA" sz="2000" b="1" dirty="0">
                <a:solidFill>
                  <a:srgbClr val="005000"/>
                </a:solidFill>
              </a:rPr>
              <a:t> ويدون كل هذه الملاحظات في مذكرة.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63EFCD6-157C-4DE0-9DE3-C44253AA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0" r="46726"/>
          <a:stretch/>
        </p:blipFill>
        <p:spPr>
          <a:xfrm>
            <a:off x="4157748" y="928372"/>
            <a:ext cx="3194985" cy="34344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1C4F527-9CEC-4BCB-B1DC-5B8081180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7" t="8388" r="7743" b="11984"/>
          <a:stretch/>
        </p:blipFill>
        <p:spPr>
          <a:xfrm>
            <a:off x="288478" y="928372"/>
            <a:ext cx="3688593" cy="343449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EE113D6-42BD-41D5-9619-1A8259FE2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28" t="1" r="6158" b="3663"/>
          <a:stretch/>
        </p:blipFill>
        <p:spPr>
          <a:xfrm>
            <a:off x="7886700" y="2943179"/>
            <a:ext cx="3813463" cy="3387127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0027D7A-B22C-4429-88D3-F745ABC2E5B1}"/>
              </a:ext>
            </a:extLst>
          </p:cNvPr>
          <p:cNvSpPr txBox="1"/>
          <p:nvPr/>
        </p:nvSpPr>
        <p:spPr>
          <a:xfrm>
            <a:off x="8743900" y="1121082"/>
            <a:ext cx="2873820" cy="515779"/>
          </a:xfrm>
          <a:prstGeom prst="roundRect">
            <a:avLst>
              <a:gd name="adj" fmla="val 49529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التخطيط لاختبار الفرضية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CDE3E3B-ED1D-4D5F-8333-957839FA3491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1BB82F8-54A9-42DB-A372-1C19E5CCAED0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359149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250F9F3-F365-4465-86D3-632CF9312FF9}"/>
              </a:ext>
            </a:extLst>
          </p:cNvPr>
          <p:cNvSpPr txBox="1"/>
          <p:nvPr/>
        </p:nvSpPr>
        <p:spPr>
          <a:xfrm>
            <a:off x="5057055" y="1523651"/>
            <a:ext cx="6508027" cy="442674"/>
          </a:xfrm>
          <a:prstGeom prst="roundRect">
            <a:avLst/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قَامَ عَبْدُاللهِ بِوَضْعِ أَجْهِزَةِ قِيَاسٍ حَسَّاسَةٍ لِقِيَاسِ دَرَجَاتِ حَرَارَةِ البُيُوضِ،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BE79DFD-C7AE-453A-9AE3-9B04D18436C9}"/>
              </a:ext>
            </a:extLst>
          </p:cNvPr>
          <p:cNvSpPr txBox="1"/>
          <p:nvPr/>
        </p:nvSpPr>
        <p:spPr>
          <a:xfrm>
            <a:off x="5057054" y="2055051"/>
            <a:ext cx="6508027" cy="442674"/>
          </a:xfrm>
          <a:prstGeom prst="roundRect">
            <a:avLst/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وَضَعَ مِقْيَاس لِقِيَاسِ دَرَجَةِ حَرَارَةِ التُّرْبَةِ لِثَلاثَةِ طُيُورٍ تَحْتَضِنُ بيوضَها،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6C0AF35-07A6-4E58-A32A-95D641DCA0D1}"/>
              </a:ext>
            </a:extLst>
          </p:cNvPr>
          <p:cNvSpPr txBox="1"/>
          <p:nvPr/>
        </p:nvSpPr>
        <p:spPr>
          <a:xfrm>
            <a:off x="5929281" y="2701599"/>
            <a:ext cx="5635800" cy="442674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رَبَطَ هَذِهِ المِجَسَّاتِ بِجِهَازِ الْحَاسُوبِ لِرَصْدِ دَرَجَاتِ الْحَرَارَةِ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id="{172ED349-6055-4CD0-9FDA-38DB91CB4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/>
          <a:stretch/>
        </p:blipFill>
        <p:spPr bwMode="auto">
          <a:xfrm>
            <a:off x="406333" y="2069813"/>
            <a:ext cx="4020194" cy="419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D32E30EE-B08B-4B8F-9D01-73BA922D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873127"/>
            <a:ext cx="4104264" cy="109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B575CF42-C24A-4013-8DE8-423034F6C008}"/>
              </a:ext>
            </a:extLst>
          </p:cNvPr>
          <p:cNvSpPr txBox="1"/>
          <p:nvPr/>
        </p:nvSpPr>
        <p:spPr>
          <a:xfrm>
            <a:off x="5929281" y="3226470"/>
            <a:ext cx="5635800" cy="442674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وَأَخَذَ يُتَابِعُ الطُّيُورَ، وَيُرَاقِبُ سُلُوكَهَا خِلالَ فَتْرَةِ النَّهَارِ،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A20311F2-8392-406B-B18E-CA7FAA05F8CE}"/>
              </a:ext>
            </a:extLst>
          </p:cNvPr>
          <p:cNvSpPr txBox="1"/>
          <p:nvPr/>
        </p:nvSpPr>
        <p:spPr>
          <a:xfrm>
            <a:off x="8551718" y="958241"/>
            <a:ext cx="2961169" cy="429816"/>
          </a:xfrm>
          <a:prstGeom prst="roundRect">
            <a:avLst>
              <a:gd name="adj" fmla="val 49529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000" b="1">
                <a:solidFill>
                  <a:schemeClr val="bg1"/>
                </a:solidFill>
              </a:rPr>
              <a:t>جَمْعُ الْبَيَانَاتِ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CDE9468-CC85-4297-81C6-E297467B3161}"/>
              </a:ext>
            </a:extLst>
          </p:cNvPr>
          <p:cNvSpPr txBox="1"/>
          <p:nvPr/>
        </p:nvSpPr>
        <p:spPr>
          <a:xfrm>
            <a:off x="4870935" y="4055759"/>
            <a:ext cx="7072956" cy="427196"/>
          </a:xfrm>
          <a:prstGeom prst="roundRect">
            <a:avLst>
              <a:gd name="adj" fmla="val 11016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وَيُسَجِّلُ مُلاحَظَاتِهِ مِنَ السَّاعَةِ 4:30 صَبَاحًا حَتَّى السَّاعَةِ 6 مَسَاءً بِصُورَةٍ مُتَوَاصِلَةٍ. </a:t>
            </a:r>
          </a:p>
        </p:txBody>
      </p:sp>
      <p:sp>
        <p:nvSpPr>
          <p:cNvPr id="51" name="AutoShape 15">
            <a:extLst>
              <a:ext uri="{FF2B5EF4-FFF2-40B4-BE49-F238E27FC236}">
                <a16:creationId xmlns:a16="http://schemas.microsoft.com/office/drawing/2014/main" id="{438FACC1-439A-4357-A671-8C2AC2A80C2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558676" y="5539474"/>
            <a:ext cx="6094269" cy="782273"/>
          </a:xfrm>
          <a:prstGeom prst="roundRect">
            <a:avLst/>
          </a:prstGeom>
          <a:noFill/>
          <a:ln w="9525">
            <a:solidFill>
              <a:srgbClr val="00AD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وَيُحَدِّدُ جِهَازُ الْحَاسُوبِ عَلَى مَدَارِ الْيَوْمِ الأَوْقَاتَ الَّتِي تَتَغَيَّرُ فِيهَا </a:t>
            </a:r>
          </a:p>
          <a:p>
            <a:pPr algn="ctr"/>
            <a:r>
              <a:rPr lang="ar-SA" sz="2000" b="1" dirty="0">
                <a:solidFill>
                  <a:srgbClr val="002060"/>
                </a:solidFill>
              </a:rPr>
              <a:t>دَرَجَةُ حَرَارَةِ  ُكلٍّ مِنَ الْجَوِّ، وَالتُّرْبَةِ، وَالْبُيُوضِ.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3A115F7E-7706-4DD9-9561-F8216BEB41DA}"/>
              </a:ext>
            </a:extLst>
          </p:cNvPr>
          <p:cNvSpPr txBox="1"/>
          <p:nvPr/>
        </p:nvSpPr>
        <p:spPr>
          <a:xfrm>
            <a:off x="5558425" y="4554864"/>
            <a:ext cx="6094520" cy="442674"/>
          </a:xfrm>
          <a:prstGeom prst="roundRect">
            <a:avLst/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002060"/>
                </a:solidFill>
              </a:rPr>
              <a:t>الملاحظات الَّتِي جَمَعَهَا فِي جِهَازِ الْحَاسُوبِ كَانَتْ عَلَى شَكْلِ مَعْلُومَاتٍ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BE054F46-7FC3-4FB3-A257-DD752A83CFBF}"/>
              </a:ext>
            </a:extLst>
          </p:cNvPr>
          <p:cNvSpPr txBox="1"/>
          <p:nvPr/>
        </p:nvSpPr>
        <p:spPr>
          <a:xfrm>
            <a:off x="5558425" y="5047169"/>
            <a:ext cx="6094520" cy="442674"/>
          </a:xfrm>
          <a:prstGeom prst="roundRect">
            <a:avLst/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002060"/>
                </a:solidFill>
              </a:rPr>
              <a:t>، ثُمَّ يَقُومُ بِتَحْوِيلِهَا إِلَى رُسُومٍ بَيَانِيَّةٍ يُقَارِنُ فِيهَا دَرَجَاتِ الْحَرَارَةِ.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00C310AC-895B-4A1A-B18E-B2251D884649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8C8888B-106B-4B15-8418-D29D265AB238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31969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44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5862E2F-B6FA-496B-8604-572F9F94AC8E}"/>
              </a:ext>
            </a:extLst>
          </p:cNvPr>
          <p:cNvSpPr txBox="1"/>
          <p:nvPr/>
        </p:nvSpPr>
        <p:spPr>
          <a:xfrm>
            <a:off x="7190506" y="3739736"/>
            <a:ext cx="4699182" cy="450413"/>
          </a:xfrm>
          <a:prstGeom prst="roundRect">
            <a:avLst>
              <a:gd name="adj" fmla="val 20450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لاحَظَ عَبْدُاللَّهِ أَنَّ دَرَجَاتِ الْحَرَارَةِ فِي الْجَزِيرَةِ مُرْتَفِعَةٌ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2F2F623-DA5B-4B27-8BE8-A082008DAAE7}"/>
              </a:ext>
            </a:extLst>
          </p:cNvPr>
          <p:cNvSpPr txBox="1"/>
          <p:nvPr/>
        </p:nvSpPr>
        <p:spPr>
          <a:xfrm>
            <a:off x="8459570" y="1063477"/>
            <a:ext cx="3053317" cy="56263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chemeClr val="bg1"/>
                </a:solidFill>
                <a:latin typeface="AXtManalBLack"/>
              </a:rPr>
              <a:t>كيف يحلل العلماء البيانات 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7CBA437-27E1-4863-A3C9-19999980A664}"/>
              </a:ext>
            </a:extLst>
          </p:cNvPr>
          <p:cNvSpPr txBox="1"/>
          <p:nvPr/>
        </p:nvSpPr>
        <p:spPr>
          <a:xfrm>
            <a:off x="7190507" y="1859460"/>
            <a:ext cx="4699181" cy="762655"/>
          </a:xfrm>
          <a:prstGeom prst="roundRect">
            <a:avLst>
              <a:gd name="adj" fmla="val 13465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يَدْرُسُ الْبَاحِثُ عَبْدُ اللَّهِ الْبَيَانَاتِ الَّتِي جَمَعَهَا في الأَوْقَاتِ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جَمِيعِهَا عَنْ سُلُوكِ كُلِّ طَائِرٍ مِنَ الطُّيُورِ الثَّلاثَةِ، 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9D99AB0-A082-4C76-86BF-66BF590CF6D5}"/>
              </a:ext>
            </a:extLst>
          </p:cNvPr>
          <p:cNvSpPr txBox="1"/>
          <p:nvPr/>
        </p:nvSpPr>
        <p:spPr>
          <a:xfrm>
            <a:off x="7190507" y="2759961"/>
            <a:ext cx="4699181" cy="783193"/>
          </a:xfrm>
          <a:prstGeom prst="roundRect">
            <a:avLst/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ثُمَّ يُحَوِّلُ الْبَيَانَاتِ إِلَى رُسُومٍ بيَاَنيِةَّ لكِيْ يسَتنَتْجِ مِنهْا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أنَمْاطاً للِسُّلوُكِ بهِدَفِ اخْتِبَارِ فَرْضِيَّتِهِ.</a:t>
            </a:r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B5B1B1B7-4B3F-405A-936A-986CB758A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4859" r="6910" b="68949"/>
          <a:stretch/>
        </p:blipFill>
        <p:spPr bwMode="auto">
          <a:xfrm>
            <a:off x="377482" y="3701569"/>
            <a:ext cx="3225728" cy="236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21150EF-5627-46C9-9C1D-1D8B7214A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9" t="14132" r="8992" b="7554"/>
          <a:stretch/>
        </p:blipFill>
        <p:spPr>
          <a:xfrm>
            <a:off x="302310" y="562697"/>
            <a:ext cx="3376072" cy="2126821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0BE71338-ED25-40B4-8B29-EABC256E8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3935" r="6230" b="12064"/>
          <a:stretch/>
        </p:blipFill>
        <p:spPr bwMode="auto">
          <a:xfrm>
            <a:off x="3861786" y="1987809"/>
            <a:ext cx="2930625" cy="212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44E75BB-7CBB-4D55-B418-E58EDAADF37B}"/>
              </a:ext>
            </a:extLst>
          </p:cNvPr>
          <p:cNvSpPr txBox="1"/>
          <p:nvPr/>
        </p:nvSpPr>
        <p:spPr>
          <a:xfrm>
            <a:off x="4372301" y="5223238"/>
            <a:ext cx="6974572" cy="776347"/>
          </a:xfrm>
          <a:prstGeom prst="roundRect">
            <a:avLst>
              <a:gd name="adj" fmla="val 15214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وَقَدْ لاحَظَ أَنَّ طَائِرَ الْخَرْشَنَةِ </a:t>
            </a:r>
            <a:r>
              <a:rPr lang="ar-SA" sz="2000" b="1" dirty="0">
                <a:solidFill>
                  <a:srgbClr val="002060"/>
                </a:solidFill>
                <a:latin typeface="Lotus-Light"/>
              </a:rPr>
              <a:t>ي</a:t>
            </a:r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حْمِي بُيُوضَهُ طِيلَةَ الْيَوْمِ بالسلوكيات الَّتِي وَضَّحَهَا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البَاحِثُ بِالصُّوَرِ المُرْفَقَةِ فِي دَفْتَرِهِ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95D7A994-0B19-445C-9CEF-2041EFA61245}"/>
              </a:ext>
            </a:extLst>
          </p:cNvPr>
          <p:cNvSpPr txBox="1"/>
          <p:nvPr/>
        </p:nvSpPr>
        <p:spPr>
          <a:xfrm>
            <a:off x="4372301" y="4686107"/>
            <a:ext cx="6974572" cy="450413"/>
          </a:xfrm>
          <a:prstGeom prst="roundRect">
            <a:avLst>
              <a:gd name="adj" fmla="val 20450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كَمَا لاحَظَ أَنَّ أَعْلَى دَرَجَةِ حَرَارَةٍ لِلتُّرْبَةِ وَصَلَتْ إِلَى 60 </a:t>
            </a:r>
            <a:r>
              <a:rPr lang="ar-SA" sz="2000" b="1" i="0" u="none" strike="noStrike" baseline="0" dirty="0" err="1">
                <a:solidFill>
                  <a:srgbClr val="002060"/>
                </a:solidFill>
                <a:latin typeface="Lotus-Light"/>
              </a:rPr>
              <a:t>سيليزية</a:t>
            </a:r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 في فَتْرَةِ البَحْثِ. </a:t>
            </a:r>
            <a:endParaRPr lang="ar-SA" sz="2000" dirty="0">
              <a:solidFill>
                <a:srgbClr val="002060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B7E2925-B92E-4872-B74C-F69366191037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704740E-45A5-47FC-A635-C8FCFB970989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300418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7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75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8" grpId="0" animBg="1"/>
      <p:bldP spid="35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5862E2F-B6FA-496B-8604-572F9F94AC8E}"/>
              </a:ext>
            </a:extLst>
          </p:cNvPr>
          <p:cNvSpPr txBox="1"/>
          <p:nvPr/>
        </p:nvSpPr>
        <p:spPr>
          <a:xfrm>
            <a:off x="4468092" y="4016467"/>
            <a:ext cx="7249816" cy="796885"/>
          </a:xfrm>
          <a:prstGeom prst="roundRect">
            <a:avLst>
              <a:gd name="adj" fmla="val 20450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إن معرفة كيفية محافظة طائر الخرشنة على درجة حرارة بيوضه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تساعد العلماء على حماية هذا الطائر. </a:t>
            </a:r>
            <a:endParaRPr lang="ar-SA" sz="2000" b="1" dirty="0">
              <a:solidFill>
                <a:srgbClr val="00206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2F2F623-DA5B-4B27-8BE8-A082008DAAE7}"/>
              </a:ext>
            </a:extLst>
          </p:cNvPr>
          <p:cNvSpPr txBox="1"/>
          <p:nvPr/>
        </p:nvSpPr>
        <p:spPr>
          <a:xfrm>
            <a:off x="9261143" y="1070397"/>
            <a:ext cx="2251744" cy="56263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chemeClr val="bg1"/>
                </a:solidFill>
                <a:latin typeface="AXtManalBLack"/>
              </a:rPr>
              <a:t>كيف يستنتج العلماء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7CBA437-27E1-4863-A3C9-19999980A664}"/>
              </a:ext>
            </a:extLst>
          </p:cNvPr>
          <p:cNvSpPr txBox="1"/>
          <p:nvPr/>
        </p:nvSpPr>
        <p:spPr>
          <a:xfrm>
            <a:off x="5315021" y="1713306"/>
            <a:ext cx="6278598" cy="762655"/>
          </a:xfrm>
          <a:prstGeom prst="roundRect">
            <a:avLst>
              <a:gd name="adj" fmla="val 13465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C00000"/>
                </a:solidFill>
                <a:latin typeface="Lotus-Light"/>
              </a:rPr>
              <a:t>هل تو صل الباحث عبد الله إلى أن طائر الخرشنة الأبيض الخد لديه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C00000"/>
                </a:solidFill>
                <a:latin typeface="Lotus-Light"/>
              </a:rPr>
              <a:t>سلوكيات تحافظ على درجة  حرارة بيوضه حتى تفقس؟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9D99AB0-A082-4C76-86BF-66BF590CF6D5}"/>
              </a:ext>
            </a:extLst>
          </p:cNvPr>
          <p:cNvSpPr txBox="1"/>
          <p:nvPr/>
        </p:nvSpPr>
        <p:spPr>
          <a:xfrm>
            <a:off x="4468091" y="2624945"/>
            <a:ext cx="7249816" cy="1123712"/>
          </a:xfrm>
          <a:prstGeom prst="roundRect">
            <a:avLst/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 نعم، وقد دعمت  النتائج الفرضية التي وضعها؛ فطائر الخرشنة  الأبيض الخد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 حافظ على درجة حرارة البيوض بين ٣٧ و ٤٠ درجة منويه،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وهو شرط أساسي لكي تفقس البيوض. وقد فقست بيوض الطيور  الثلاثة جميعها. </a:t>
            </a:r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B5B1B1B7-4B3F-405A-936A-986CB758A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4859" r="6910" b="68949"/>
          <a:stretch/>
        </p:blipFill>
        <p:spPr bwMode="auto">
          <a:xfrm>
            <a:off x="602851" y="3748657"/>
            <a:ext cx="3225728" cy="236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95D7A994-0B19-445C-9CEF-2041EFA61245}"/>
              </a:ext>
            </a:extLst>
          </p:cNvPr>
          <p:cNvSpPr txBox="1"/>
          <p:nvPr/>
        </p:nvSpPr>
        <p:spPr>
          <a:xfrm>
            <a:off x="4801184" y="4980769"/>
            <a:ext cx="6189371" cy="1143357"/>
          </a:xfrm>
          <a:prstGeom prst="roundRect">
            <a:avLst>
              <a:gd name="adj" fmla="val 20450"/>
            </a:avLst>
          </a:prstGeom>
          <a:noFill/>
          <a:ln>
            <a:solidFill>
              <a:srgbClr val="00AD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ويجب إرشاد السياح والمتنزهين إلى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 عدم دخول الـجزيرة في أثناء فترة احتضان هذه الطيور لبيوضها؛ </a:t>
            </a:r>
          </a:p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حتى لا تبتعد عن أعشاشها مدة طويلة.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B7E2925-B92E-4872-B74C-F69366191037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pic>
        <p:nvPicPr>
          <p:cNvPr id="15" name="Picture 37">
            <a:extLst>
              <a:ext uri="{FF2B5EF4-FFF2-40B4-BE49-F238E27FC236}">
                <a16:creationId xmlns:a16="http://schemas.microsoft.com/office/drawing/2014/main" id="{3640D998-38B5-486E-AE98-CB0494CA0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2" y="618014"/>
            <a:ext cx="3676466" cy="300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C71974B-A86D-4020-A217-AAC1CC4F9E1F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29539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75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7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75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75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8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AFD701B-7C8F-402C-BFDC-11033045753C}"/>
              </a:ext>
            </a:extLst>
          </p:cNvPr>
          <p:cNvSpPr txBox="1"/>
          <p:nvPr/>
        </p:nvSpPr>
        <p:spPr>
          <a:xfrm>
            <a:off x="5113414" y="4528644"/>
            <a:ext cx="6725294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 هذه الأسئلة الجديدة تؤدي إلى صياغة فرضيات، والتوصل إلى معلومات جديدة.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0E56B9F-D6D1-444D-B007-9B5EF162D528}"/>
              </a:ext>
            </a:extLst>
          </p:cNvPr>
          <p:cNvSpPr txBox="1"/>
          <p:nvPr/>
        </p:nvSpPr>
        <p:spPr>
          <a:xfrm>
            <a:off x="5382489" y="1917418"/>
            <a:ext cx="6456218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نشر الباحث عبد الله النتائج لباحثين اخرين أن يدرسوها ويتعلموا منها، </a:t>
            </a:r>
          </a:p>
          <a:p>
            <a:pPr algn="ctr"/>
            <a:r>
              <a:rPr lang="ar-SA" sz="2000" b="1" dirty="0">
                <a:solidFill>
                  <a:srgbClr val="002060"/>
                </a:solidFill>
              </a:rPr>
              <a:t>كما ساعدته هذه النتائج على طرح التساؤلات الآتية: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20B1CFF-1498-4284-AAF4-FDE9CF62A90E}"/>
              </a:ext>
            </a:extLst>
          </p:cNvPr>
          <p:cNvSpPr txBox="1"/>
          <p:nvPr/>
        </p:nvSpPr>
        <p:spPr>
          <a:xfrm>
            <a:off x="5382489" y="2803023"/>
            <a:ext cx="6456218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ما العوامل التي تؤثر في تكاثر طيور الـخرشنة البيضاء الخد؟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A3DBD6C-6A19-450C-8DF5-7C96B4DF6218}"/>
              </a:ext>
            </a:extLst>
          </p:cNvPr>
          <p:cNvSpPr txBox="1"/>
          <p:nvPr/>
        </p:nvSpPr>
        <p:spPr>
          <a:xfrm>
            <a:off x="5382490" y="3289208"/>
            <a:ext cx="6456217" cy="7831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هل يمكن للعلماء أن يقوموا بالتجربة نفسها على طيور اخرى أو حيوانات تعيش في الجزيرة ومنها السلحفاة البحرية الخضراء وحيوان الإسفنج؟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0C1DF28-131C-4DF4-B982-F3F51850465E}"/>
              </a:ext>
            </a:extLst>
          </p:cNvPr>
          <p:cNvSpPr txBox="1"/>
          <p:nvPr/>
        </p:nvSpPr>
        <p:spPr>
          <a:xfrm>
            <a:off x="5113413" y="5088468"/>
            <a:ext cx="6725294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</a:rPr>
              <a:t>وحينما نتعلم عن حيوانات جزيرة </a:t>
            </a:r>
            <a:r>
              <a:rPr lang="ar-SA" sz="2000" b="1" dirty="0" err="1">
                <a:solidFill>
                  <a:srgbClr val="002060"/>
                </a:solidFill>
              </a:rPr>
              <a:t>الفناتير</a:t>
            </a:r>
            <a:r>
              <a:rPr lang="ar-SA" sz="2000" b="1" dirty="0">
                <a:solidFill>
                  <a:srgbClr val="002060"/>
                </a:solidFill>
              </a:rPr>
              <a:t> نستطيع حمايتها.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2BAB841-5B36-430E-876F-A1867FBFFB07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B9281935-D5D7-4374-BA9D-247F3135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8" y="586272"/>
            <a:ext cx="3301275" cy="28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قد تكون صورة ‏تحتوي على النص '‏السلحفاه البحريه یه الخضراء f معلو معلومات مات عن السلاحف وكيفية تر تربيتها فى المنزل‏'‏">
            <a:extLst>
              <a:ext uri="{FF2B5EF4-FFF2-40B4-BE49-F238E27FC236}">
                <a16:creationId xmlns:a16="http://schemas.microsoft.com/office/drawing/2014/main" id="{132EBD6B-DC70-4E45-8157-65DA84DA1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0" t="4862" r="9086" b="53305"/>
          <a:stretch/>
        </p:blipFill>
        <p:spPr bwMode="auto">
          <a:xfrm>
            <a:off x="626488" y="3590666"/>
            <a:ext cx="3301275" cy="27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5B72876-02CE-4D4E-A252-B69A7552D5A8}"/>
              </a:ext>
            </a:extLst>
          </p:cNvPr>
          <p:cNvSpPr txBox="1"/>
          <p:nvPr/>
        </p:nvSpPr>
        <p:spPr>
          <a:xfrm>
            <a:off x="9261143" y="1064815"/>
            <a:ext cx="2251744" cy="56263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chemeClr val="bg1"/>
                </a:solidFill>
                <a:latin typeface="AXtManalBLack"/>
              </a:rPr>
              <a:t>كيف يستنتج العلماء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210D12E-143F-42C7-97DB-AFC42B129AB8}"/>
              </a:ext>
            </a:extLst>
          </p:cNvPr>
          <p:cNvSpPr txBox="1"/>
          <p:nvPr/>
        </p:nvSpPr>
        <p:spPr>
          <a:xfrm>
            <a:off x="8551718" y="460736"/>
            <a:ext cx="2961169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ماذا يعمل العلماء؟ </a:t>
            </a:r>
          </a:p>
        </p:txBody>
      </p:sp>
    </p:spTree>
    <p:extLst>
      <p:ext uri="{BB962C8B-B14F-4D97-AF65-F5344CB8AC3E}">
        <p14:creationId xmlns:p14="http://schemas.microsoft.com/office/powerpoint/2010/main" val="3071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3" grpId="0" animBg="1"/>
      <p:bldP spid="25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14B80593-F856-46CA-8D3B-4CB6526A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74" y="443820"/>
            <a:ext cx="3513331" cy="574916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FE296A-6939-4311-8E4A-706E3CD9E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2" t="18506" r="15032" b="74854"/>
          <a:stretch/>
        </p:blipFill>
        <p:spPr>
          <a:xfrm>
            <a:off x="2276138" y="856695"/>
            <a:ext cx="4180779" cy="66582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7DF42C-A6CF-4E7B-ABF3-5EC9B13F7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2" t="27079" r="15032" b="66281"/>
          <a:stretch/>
        </p:blipFill>
        <p:spPr>
          <a:xfrm>
            <a:off x="2276138" y="2736946"/>
            <a:ext cx="4180779" cy="665826"/>
          </a:xfrm>
          <a:prstGeom prst="rect">
            <a:avLst/>
          </a:prstGeom>
        </p:spPr>
      </p:pic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838FC406-7C12-4653-B175-361612ED962D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>
            <a:off x="6456918" y="1189609"/>
            <a:ext cx="2474023" cy="5149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موصل: على شكل مرفق 6">
            <a:extLst>
              <a:ext uri="{FF2B5EF4-FFF2-40B4-BE49-F238E27FC236}">
                <a16:creationId xmlns:a16="http://schemas.microsoft.com/office/drawing/2014/main" id="{33D8244C-9A9C-4FAD-B489-90DDAAA639C9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 flipV="1">
            <a:off x="6456917" y="2237173"/>
            <a:ext cx="2474020" cy="8326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B30A0DA-D5F8-4908-84AC-DDF2A54BFF5F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135008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14B80593-F856-46CA-8D3B-4CB6526A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74" y="443820"/>
            <a:ext cx="3513331" cy="57491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EB4B6EF-9A93-46CC-8E89-000B95E5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7" y="986636"/>
            <a:ext cx="3701988" cy="5220664"/>
          </a:xfrm>
          <a:prstGeom prst="rect">
            <a:avLst/>
          </a:prstGeom>
        </p:spPr>
      </p:pic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7F2D6599-A5E5-4452-8AC8-31227C92175B}"/>
              </a:ext>
            </a:extLst>
          </p:cNvPr>
          <p:cNvCxnSpPr>
            <a:cxnSpLocks/>
          </p:cNvCxnSpPr>
          <p:nvPr/>
        </p:nvCxnSpPr>
        <p:spPr>
          <a:xfrm rot="10800000">
            <a:off x="4856085" y="1642369"/>
            <a:ext cx="4048222" cy="107419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DB4AC25-C341-4C3A-A4BA-7C7631EBD267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38981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14B80593-F856-46CA-8D3B-4CB6526A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74" y="443820"/>
            <a:ext cx="3513331" cy="5749161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2FE0F758-186C-487A-8B31-4B80A6F34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25" y="651298"/>
            <a:ext cx="3208861" cy="57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6DA2537E-9119-42F8-B88D-51D0DA021F9A}"/>
              </a:ext>
            </a:extLst>
          </p:cNvPr>
          <p:cNvCxnSpPr>
            <a:cxnSpLocks/>
          </p:cNvCxnSpPr>
          <p:nvPr/>
        </p:nvCxnSpPr>
        <p:spPr>
          <a:xfrm rot="10800000">
            <a:off x="4935987" y="1704514"/>
            <a:ext cx="3968319" cy="15269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EFB1A5D-9F29-40C8-8025-D5001F7BB519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4261971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14B80593-F856-46CA-8D3B-4CB6526A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74" y="443820"/>
            <a:ext cx="3513331" cy="574916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571D5E9-3B62-468E-87DE-C59B3EFA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4" y="1109538"/>
            <a:ext cx="3362623" cy="44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3B3ABB9C-66EE-4908-88C6-22982337587B}"/>
              </a:ext>
            </a:extLst>
          </p:cNvPr>
          <p:cNvCxnSpPr/>
          <p:nvPr/>
        </p:nvCxnSpPr>
        <p:spPr>
          <a:xfrm rot="10800000">
            <a:off x="5033640" y="1970843"/>
            <a:ext cx="3852909" cy="224605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84DE95B-16BA-4327-AB20-1DB1AA68D5E8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2516551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14B80593-F856-46CA-8D3B-4CB6526A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74" y="443820"/>
            <a:ext cx="3513331" cy="5749161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AB006545-8CA7-4034-8E0D-68539345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22" y="967390"/>
            <a:ext cx="3836861" cy="441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97CE6F94-49F3-4565-8122-34901496A46C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>
            <a:off x="5095784" y="3176253"/>
            <a:ext cx="3790769" cy="26475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15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0F8B794-C76E-4336-93F8-FA9595B5CC00}"/>
              </a:ext>
            </a:extLst>
          </p:cNvPr>
          <p:cNvSpPr txBox="1"/>
          <p:nvPr/>
        </p:nvSpPr>
        <p:spPr>
          <a:xfrm flipH="1">
            <a:off x="8460158" y="1846379"/>
            <a:ext cx="2989729" cy="601895"/>
          </a:xfrm>
          <a:prstGeom prst="roundRect">
            <a:avLst>
              <a:gd name="adj" fmla="val 50000"/>
            </a:avLst>
          </a:prstGeom>
          <a:solidFill>
            <a:srgbClr val="22968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108000" bIns="144000">
            <a:spAutoFit/>
          </a:bodyPr>
          <a:lstStyle/>
          <a:p>
            <a:pPr algn="ctr"/>
            <a:endParaRPr lang="ar-SA" sz="2800" b="1" dirty="0">
              <a:solidFill>
                <a:schemeClr val="bg1"/>
              </a:solidFill>
              <a:latin typeface="GEFlow-Bold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D2A2287-6656-4273-BF8E-129E74607630}"/>
              </a:ext>
            </a:extLst>
          </p:cNvPr>
          <p:cNvSpPr txBox="1"/>
          <p:nvPr/>
        </p:nvSpPr>
        <p:spPr>
          <a:xfrm>
            <a:off x="8855918" y="1889922"/>
            <a:ext cx="1927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Flow-Bold"/>
              </a:rPr>
              <a:t>الثالث الابتدائي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ABDB5B29-806B-4E72-A36A-25C745CE59AA}"/>
              </a:ext>
            </a:extLst>
          </p:cNvPr>
          <p:cNvSpPr txBox="1"/>
          <p:nvPr/>
        </p:nvSpPr>
        <p:spPr>
          <a:xfrm flipH="1">
            <a:off x="8460160" y="2614750"/>
            <a:ext cx="3386027" cy="609276"/>
          </a:xfrm>
          <a:prstGeom prst="roundRect">
            <a:avLst>
              <a:gd name="adj" fmla="val 15891"/>
            </a:avLst>
          </a:prstGeom>
          <a:solidFill>
            <a:srgbClr val="22968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108000" bIns="144000">
            <a:spAutoFit/>
          </a:bodyPr>
          <a:lstStyle/>
          <a:p>
            <a:pPr algn="ctr"/>
            <a:endParaRPr lang="ar-SA" sz="2800" b="1" dirty="0">
              <a:solidFill>
                <a:schemeClr val="bg1"/>
              </a:solidFill>
              <a:latin typeface="GEFlow-Bold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E6BA7E6-0C09-47AC-8605-81C92F024809}"/>
              </a:ext>
            </a:extLst>
          </p:cNvPr>
          <p:cNvSpPr txBox="1"/>
          <p:nvPr/>
        </p:nvSpPr>
        <p:spPr>
          <a:xfrm>
            <a:off x="8759536" y="2669524"/>
            <a:ext cx="3210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Flow-Bold"/>
              </a:rPr>
              <a:t>الفصل الدراسي الأول </a:t>
            </a:r>
            <a:endParaRPr lang="ar-SA" sz="2800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09AE9EC-D6FE-43C0-8045-07542EFF68C7}"/>
              </a:ext>
            </a:extLst>
          </p:cNvPr>
          <p:cNvSpPr txBox="1"/>
          <p:nvPr/>
        </p:nvSpPr>
        <p:spPr>
          <a:xfrm>
            <a:off x="796499" y="-866565"/>
            <a:ext cx="4175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-Bold"/>
              </a:rPr>
              <a:t>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3556533-FA9C-4201-9AE8-6A1A29B232B0}"/>
              </a:ext>
            </a:extLst>
          </p:cNvPr>
          <p:cNvSpPr txBox="1"/>
          <p:nvPr/>
        </p:nvSpPr>
        <p:spPr>
          <a:xfrm flipH="1">
            <a:off x="8460157" y="3449897"/>
            <a:ext cx="3164511" cy="601895"/>
          </a:xfrm>
          <a:prstGeom prst="roundRect">
            <a:avLst>
              <a:gd name="adj" fmla="val 45031"/>
            </a:avLst>
          </a:prstGeom>
          <a:solidFill>
            <a:srgbClr val="22968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108000" bIns="144000">
            <a:spAutoFit/>
          </a:bodyPr>
          <a:lstStyle/>
          <a:p>
            <a:pPr algn="ctr"/>
            <a:endParaRPr lang="ar-SA" sz="2800" b="1" dirty="0">
              <a:solidFill>
                <a:schemeClr val="bg1"/>
              </a:solidFill>
              <a:latin typeface="GEFlow-Bold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B973450-4923-4F78-AF3A-DEB76842AE2E}"/>
              </a:ext>
            </a:extLst>
          </p:cNvPr>
          <p:cNvSpPr txBox="1"/>
          <p:nvPr/>
        </p:nvSpPr>
        <p:spPr>
          <a:xfrm>
            <a:off x="8720533" y="3489234"/>
            <a:ext cx="2406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Flow-Bold"/>
              </a:rPr>
              <a:t>الطريقة العلمية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BBE96499-C81C-48BA-B6ED-D7D5D6C25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68573" r="54200" b="8717"/>
          <a:stretch/>
        </p:blipFill>
        <p:spPr>
          <a:xfrm flipH="1">
            <a:off x="10905231" y="1687909"/>
            <a:ext cx="1191420" cy="86188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C5A5943-10EC-4FC4-90F5-AB5D9177BB05}"/>
              </a:ext>
            </a:extLst>
          </p:cNvPr>
          <p:cNvSpPr txBox="1"/>
          <p:nvPr/>
        </p:nvSpPr>
        <p:spPr>
          <a:xfrm>
            <a:off x="10631446" y="1911064"/>
            <a:ext cx="1109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GEFlow-Bold"/>
              </a:rPr>
              <a:t>الصف</a:t>
            </a:r>
            <a:endParaRPr lang="ar-SA" sz="2400" dirty="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C35B9537-1857-48E1-9172-13BDC9B51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68573" r="54200" b="8717"/>
          <a:stretch/>
        </p:blipFill>
        <p:spPr>
          <a:xfrm flipH="1">
            <a:off x="11024754" y="3291470"/>
            <a:ext cx="1071897" cy="8618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B83AF92-10EB-4079-88B4-13AD281259B1}"/>
              </a:ext>
            </a:extLst>
          </p:cNvPr>
          <p:cNvSpPr txBox="1"/>
          <p:nvPr/>
        </p:nvSpPr>
        <p:spPr>
          <a:xfrm flipH="1">
            <a:off x="8460159" y="1066006"/>
            <a:ext cx="2989727" cy="601895"/>
          </a:xfrm>
          <a:prstGeom prst="roundRect">
            <a:avLst>
              <a:gd name="adj" fmla="val 50000"/>
            </a:avLst>
          </a:prstGeom>
          <a:solidFill>
            <a:srgbClr val="22968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108000" bIns="144000">
            <a:spAutoFit/>
          </a:bodyPr>
          <a:lstStyle/>
          <a:p>
            <a:pPr algn="ctr"/>
            <a:endParaRPr lang="ar-SA" sz="2800" b="1" dirty="0">
              <a:solidFill>
                <a:schemeClr val="bg1"/>
              </a:solidFill>
              <a:latin typeface="GEFlow-Bol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8395C59-6D0A-4761-9958-9790149B8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68573" r="54200" b="8717"/>
          <a:stretch/>
        </p:blipFill>
        <p:spPr>
          <a:xfrm flipH="1">
            <a:off x="10816935" y="903011"/>
            <a:ext cx="1279849" cy="861884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A182F2E6-9BDA-49B7-ACEB-B793F3C18AB5}"/>
              </a:ext>
            </a:extLst>
          </p:cNvPr>
          <p:cNvSpPr txBox="1"/>
          <p:nvPr/>
        </p:nvSpPr>
        <p:spPr>
          <a:xfrm>
            <a:off x="10905232" y="1128340"/>
            <a:ext cx="835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GEFlow-Bold"/>
              </a:rPr>
              <a:t>المادة </a:t>
            </a:r>
            <a:endParaRPr lang="ar-SA" sz="2400" dirty="0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AE3BAD3-9823-46AF-BBD8-439140E6DA43}"/>
              </a:ext>
            </a:extLst>
          </p:cNvPr>
          <p:cNvSpPr txBox="1"/>
          <p:nvPr/>
        </p:nvSpPr>
        <p:spPr>
          <a:xfrm>
            <a:off x="9506012" y="1066006"/>
            <a:ext cx="835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GEFlow-Bold"/>
              </a:rPr>
              <a:t>علوم  </a:t>
            </a:r>
            <a:endParaRPr lang="ar-SA" sz="2800" dirty="0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841FBF2-E4C4-463E-9313-C3AA5CCBF02C}"/>
              </a:ext>
            </a:extLst>
          </p:cNvPr>
          <p:cNvSpPr txBox="1"/>
          <p:nvPr/>
        </p:nvSpPr>
        <p:spPr>
          <a:xfrm>
            <a:off x="4972479" y="41564"/>
            <a:ext cx="1868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  <a:latin typeface="GEFlow"/>
              </a:rPr>
              <a:t>العلوم </a:t>
            </a:r>
          </a:p>
        </p:txBody>
      </p:sp>
      <p:pic>
        <p:nvPicPr>
          <p:cNvPr id="83" name="Picture 5">
            <a:extLst>
              <a:ext uri="{FF2B5EF4-FFF2-40B4-BE49-F238E27FC236}">
                <a16:creationId xmlns:a16="http://schemas.microsoft.com/office/drawing/2014/main" id="{91CBCC6C-A710-4E5E-9B14-5A844418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3" y="886307"/>
            <a:ext cx="3936604" cy="520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/>
      <p:bldP spid="35" grpId="0" animBg="1"/>
      <p:bldP spid="36" grpId="0"/>
      <p:bldP spid="16" grpId="0" animBg="1"/>
      <p:bldP spid="17" grpId="0"/>
      <p:bldP spid="28" grpId="0"/>
      <p:bldP spid="39" grpId="0" animBg="1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14B80593-F856-46CA-8D3B-4CB6526A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74" y="443820"/>
            <a:ext cx="3513331" cy="574916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571D5E9-3B62-468E-87DE-C59B3EFA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18" y="883228"/>
            <a:ext cx="3362623" cy="44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AB006545-8CA7-4034-8E0D-68539345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5" y="883229"/>
            <a:ext cx="3460872" cy="441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7DAE7AE-8CA1-40D2-9743-140F5A368059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3907200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6BD5152-E2A7-4ADF-B0F6-BD0DB4F16354}"/>
              </a:ext>
            </a:extLst>
          </p:cNvPr>
          <p:cNvSpPr txBox="1"/>
          <p:nvPr/>
        </p:nvSpPr>
        <p:spPr>
          <a:xfrm>
            <a:off x="8874096" y="430756"/>
            <a:ext cx="2659984" cy="40011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endParaRPr lang="ar-SA" b="1" dirty="0">
              <a:solidFill>
                <a:schemeClr val="bg1"/>
              </a:solidFill>
              <a:latin typeface="GEFlow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51C5AC4-8634-4B5D-88F5-35006A0C5A2E}"/>
              </a:ext>
            </a:extLst>
          </p:cNvPr>
          <p:cNvSpPr txBox="1"/>
          <p:nvPr/>
        </p:nvSpPr>
        <p:spPr>
          <a:xfrm>
            <a:off x="8994812" y="412703"/>
            <a:ext cx="2539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GEFlow"/>
              </a:rPr>
              <a:t>أفكر وأتحدث و أكتب </a:t>
            </a:r>
            <a:endParaRPr lang="ar-SA" sz="2400" b="1" dirty="0">
              <a:solidFill>
                <a:schemeClr val="bg1"/>
              </a:solidFill>
              <a:latin typeface="GEFlow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5485B53-B2F6-4D7F-9701-D7ADD04FCD39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1080645-AAD7-4ECB-8FEF-DE1F7C8C430B}"/>
              </a:ext>
            </a:extLst>
          </p:cNvPr>
          <p:cNvSpPr txBox="1"/>
          <p:nvPr/>
        </p:nvSpPr>
        <p:spPr>
          <a:xfrm>
            <a:off x="6789133" y="1038063"/>
            <a:ext cx="4707766" cy="588963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42CB47B-8AD2-435A-B946-202F06C5446F}"/>
              </a:ext>
            </a:extLst>
          </p:cNvPr>
          <p:cNvSpPr txBox="1"/>
          <p:nvPr/>
        </p:nvSpPr>
        <p:spPr>
          <a:xfrm>
            <a:off x="6275771" y="1091505"/>
            <a:ext cx="543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rgbClr val="C00000"/>
                </a:solidFill>
                <a:latin typeface="AXtManalBold"/>
              </a:rPr>
              <a:t>ما أهمية الطريقة العلمية للعلماء 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FCD0400-41DE-4B11-9E9A-961D8F341A8B}"/>
              </a:ext>
            </a:extLst>
          </p:cNvPr>
          <p:cNvSpPr txBox="1"/>
          <p:nvPr/>
        </p:nvSpPr>
        <p:spPr>
          <a:xfrm>
            <a:off x="4619527" y="1769321"/>
            <a:ext cx="6702104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sz="2000" dirty="0">
              <a:solidFill>
                <a:srgbClr val="C00000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0380EAE-F681-4F7B-8F6D-0E3BF093F705}"/>
              </a:ext>
            </a:extLst>
          </p:cNvPr>
          <p:cNvSpPr txBox="1"/>
          <p:nvPr/>
        </p:nvSpPr>
        <p:spPr>
          <a:xfrm>
            <a:off x="4764425" y="1893206"/>
            <a:ext cx="6624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B0F0"/>
                </a:solidFill>
                <a:latin typeface="AXtManalBold"/>
              </a:rPr>
              <a:t>١- ترشد إلى كيفية البحث والإجابة عن الأسئلة حول الظواهر الطبيعية.</a:t>
            </a:r>
            <a:endParaRPr lang="ar-SA" sz="2000" dirty="0">
              <a:solidFill>
                <a:srgbClr val="00B0F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59D72716-A0D8-4FC4-909A-488A80C2184E}"/>
              </a:ext>
            </a:extLst>
          </p:cNvPr>
          <p:cNvSpPr txBox="1"/>
          <p:nvPr/>
        </p:nvSpPr>
        <p:spPr>
          <a:xfrm>
            <a:off x="4293117" y="2844469"/>
            <a:ext cx="7168272" cy="649188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90B8BF1-082A-4FB7-B03B-0D12A4A55813}"/>
              </a:ext>
            </a:extLst>
          </p:cNvPr>
          <p:cNvSpPr txBox="1"/>
          <p:nvPr/>
        </p:nvSpPr>
        <p:spPr>
          <a:xfrm>
            <a:off x="4619527" y="2946472"/>
            <a:ext cx="6914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AXtManalBold"/>
              </a:rPr>
              <a:t>ما الأسئلة الأخرى التي يمكنني أن أطرحها حول الحيوانات 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D721176-A1B8-4DFD-9263-BF4ADB7AD4A9}"/>
              </a:ext>
            </a:extLst>
          </p:cNvPr>
          <p:cNvSpPr txBox="1"/>
          <p:nvPr/>
        </p:nvSpPr>
        <p:spPr>
          <a:xfrm>
            <a:off x="4328627" y="3651397"/>
            <a:ext cx="7168272" cy="649188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261A03F-A301-4694-B690-AFDA77E3E5E6}"/>
              </a:ext>
            </a:extLst>
          </p:cNvPr>
          <p:cNvSpPr txBox="1"/>
          <p:nvPr/>
        </p:nvSpPr>
        <p:spPr>
          <a:xfrm>
            <a:off x="4582343" y="3666786"/>
            <a:ext cx="6914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AXtManalBold"/>
              </a:rPr>
              <a:t>أختار أحد الحيوانات ثم أطرح سؤالاً يمكن اختباره 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C1604A6-19F0-479E-80B7-8BA1AE7D4F64}"/>
              </a:ext>
            </a:extLst>
          </p:cNvPr>
          <p:cNvSpPr txBox="1"/>
          <p:nvPr/>
        </p:nvSpPr>
        <p:spPr>
          <a:xfrm>
            <a:off x="3308876" y="4462360"/>
            <a:ext cx="8225206" cy="649188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sz="2400" dirty="0">
              <a:solidFill>
                <a:srgbClr val="00ADEE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53272AFB-C2F3-4030-B86A-531CBC264E93}"/>
              </a:ext>
            </a:extLst>
          </p:cNvPr>
          <p:cNvSpPr txBox="1"/>
          <p:nvPr/>
        </p:nvSpPr>
        <p:spPr>
          <a:xfrm>
            <a:off x="3427825" y="4490303"/>
            <a:ext cx="8033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ADEE"/>
                </a:solidFill>
                <a:latin typeface="AXtManalBold"/>
              </a:rPr>
              <a:t>إذا وضع طائر الحمام البيض في جزيرة </a:t>
            </a:r>
            <a:r>
              <a:rPr lang="ar-SA" sz="2400" b="1" dirty="0" err="1">
                <a:solidFill>
                  <a:srgbClr val="00ADEE"/>
                </a:solidFill>
                <a:latin typeface="AXtManalBold"/>
              </a:rPr>
              <a:t>الفناتير</a:t>
            </a:r>
            <a:r>
              <a:rPr lang="ar-SA" sz="2400" b="1" dirty="0">
                <a:solidFill>
                  <a:srgbClr val="00ADEE"/>
                </a:solidFill>
                <a:latin typeface="AXtManalBold"/>
              </a:rPr>
              <a:t> فهل تفقس وتخرج صغارا ؟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F4C012FB-8A6B-42EE-A76E-2C6E037A236A}"/>
              </a:ext>
            </a:extLst>
          </p:cNvPr>
          <p:cNvSpPr txBox="1"/>
          <p:nvPr/>
        </p:nvSpPr>
        <p:spPr>
          <a:xfrm>
            <a:off x="3308877" y="5269288"/>
            <a:ext cx="8225203" cy="649188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sz="2400" dirty="0">
              <a:solidFill>
                <a:srgbClr val="00ADEE"/>
              </a:solidFill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67FB6D64-7F18-4163-8A04-548905CD17A5}"/>
              </a:ext>
            </a:extLst>
          </p:cNvPr>
          <p:cNvSpPr txBox="1"/>
          <p:nvPr/>
        </p:nvSpPr>
        <p:spPr>
          <a:xfrm>
            <a:off x="3379802" y="5297878"/>
            <a:ext cx="8033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ADEE"/>
                </a:solidFill>
                <a:latin typeface="AXtManalBold"/>
              </a:rPr>
              <a:t>أتوقع عدم نجاح العملية بسبب درجة حرارة الجزيرة</a:t>
            </a:r>
          </a:p>
        </p:txBody>
      </p:sp>
    </p:spTree>
    <p:extLst>
      <p:ext uri="{BB962C8B-B14F-4D97-AF65-F5344CB8AC3E}">
        <p14:creationId xmlns:p14="http://schemas.microsoft.com/office/powerpoint/2010/main" val="21153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4" grpId="0" animBg="1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C07C80-DA39-4CE0-ACE7-94B684D992C6}"/>
              </a:ext>
            </a:extLst>
          </p:cNvPr>
          <p:cNvSpPr txBox="1"/>
          <p:nvPr/>
        </p:nvSpPr>
        <p:spPr>
          <a:xfrm>
            <a:off x="3048000" y="285293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/>
              <a:t>انتهى </a:t>
            </a:r>
          </a:p>
        </p:txBody>
      </p:sp>
    </p:spTree>
    <p:extLst>
      <p:ext uri="{BB962C8B-B14F-4D97-AF65-F5344CB8AC3E}">
        <p14:creationId xmlns:p14="http://schemas.microsoft.com/office/powerpoint/2010/main" val="25893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C07C80-DA39-4CE0-ACE7-94B684D992C6}"/>
              </a:ext>
            </a:extLst>
          </p:cNvPr>
          <p:cNvSpPr txBox="1"/>
          <p:nvPr/>
        </p:nvSpPr>
        <p:spPr>
          <a:xfrm>
            <a:off x="3048000" y="285293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/>
              <a:t>اعداد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2C57E-56FE-419D-AB8D-D7CD31B67412}"/>
              </a:ext>
            </a:extLst>
          </p:cNvPr>
          <p:cNvSpPr txBox="1"/>
          <p:nvPr/>
        </p:nvSpPr>
        <p:spPr>
          <a:xfrm>
            <a:off x="2855640" y="377626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00FF"/>
                </a:solidFill>
              </a:rPr>
              <a:t>أ. يوسف البلوي </a:t>
            </a:r>
          </a:p>
        </p:txBody>
      </p:sp>
    </p:spTree>
    <p:extLst>
      <p:ext uri="{BB962C8B-B14F-4D97-AF65-F5344CB8AC3E}">
        <p14:creationId xmlns:p14="http://schemas.microsoft.com/office/powerpoint/2010/main" val="36278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C5669-9C3B-492E-9EE1-C7A08786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084B4B4-6AA1-43F6-93B4-C70E8CFAF982}"/>
              </a:ext>
            </a:extLst>
          </p:cNvPr>
          <p:cNvSpPr txBox="1"/>
          <p:nvPr/>
        </p:nvSpPr>
        <p:spPr>
          <a:xfrm>
            <a:off x="9162058" y="734071"/>
            <a:ext cx="2441777" cy="538256"/>
          </a:xfrm>
          <a:prstGeom prst="roundRect">
            <a:avLst>
              <a:gd name="adj" fmla="val 50000"/>
            </a:avLst>
          </a:prstGeom>
          <a:solidFill>
            <a:srgbClr val="27A09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36000" bIns="108000">
            <a:spAutoFit/>
          </a:bodyPr>
          <a:lstStyle/>
          <a:p>
            <a:pPr algn="ctr"/>
            <a:endParaRPr lang="ar-SA" sz="2000" b="1" dirty="0">
              <a:solidFill>
                <a:schemeClr val="bg1"/>
              </a:solidFill>
              <a:latin typeface="GEFlow-Bold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FA6BBF9-AD2A-47DB-8EE6-923BD58C8DA9}"/>
              </a:ext>
            </a:extLst>
          </p:cNvPr>
          <p:cNvSpPr txBox="1"/>
          <p:nvPr/>
        </p:nvSpPr>
        <p:spPr>
          <a:xfrm>
            <a:off x="9162059" y="769029"/>
            <a:ext cx="2152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-Bold"/>
              </a:rPr>
              <a:t>الأهداف التعليمية</a:t>
            </a:r>
          </a:p>
        </p:txBody>
      </p:sp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F503C0B6-3A0D-49A6-BCB4-212164635230}"/>
              </a:ext>
            </a:extLst>
          </p:cNvPr>
          <p:cNvCxnSpPr>
            <a:cxnSpLocks/>
            <a:stCxn id="23" idx="2"/>
            <a:endCxn id="12" idx="6"/>
          </p:cNvCxnSpPr>
          <p:nvPr/>
        </p:nvCxnSpPr>
        <p:spPr>
          <a:xfrm rot="5400000">
            <a:off x="8367112" y="2257608"/>
            <a:ext cx="895663" cy="36079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AC2F8D7-5757-4165-B31B-EF73E087498D}"/>
              </a:ext>
            </a:extLst>
          </p:cNvPr>
          <p:cNvSpPr/>
          <p:nvPr/>
        </p:nvSpPr>
        <p:spPr>
          <a:xfrm>
            <a:off x="2309209" y="2669694"/>
            <a:ext cx="6323085" cy="461665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7A094"/>
                </a:solidFill>
                <a:latin typeface="STC-Regular"/>
              </a:rPr>
              <a:t>تحديد خطوات الطريقة العلمية.</a:t>
            </a:r>
          </a:p>
        </p:txBody>
      </p:sp>
      <p:sp>
        <p:nvSpPr>
          <p:cNvPr id="12" name="مخطط انسيابي: رابط 11">
            <a:extLst>
              <a:ext uri="{FF2B5EF4-FFF2-40B4-BE49-F238E27FC236}">
                <a16:creationId xmlns:a16="http://schemas.microsoft.com/office/drawing/2014/main" id="{900D791A-FD41-4E90-A84D-F1937CF5365D}"/>
              </a:ext>
            </a:extLst>
          </p:cNvPr>
          <p:cNvSpPr/>
          <p:nvPr/>
        </p:nvSpPr>
        <p:spPr>
          <a:xfrm>
            <a:off x="8146473" y="2640755"/>
            <a:ext cx="488075" cy="49016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5B99D1C-0D4E-4F68-8869-1A152752CA0C}"/>
              </a:ext>
            </a:extLst>
          </p:cNvPr>
          <p:cNvSpPr/>
          <p:nvPr/>
        </p:nvSpPr>
        <p:spPr>
          <a:xfrm>
            <a:off x="2309209" y="3812851"/>
            <a:ext cx="6200821" cy="49016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7A094"/>
                </a:solidFill>
                <a:latin typeface="STC-Regular"/>
              </a:rPr>
              <a:t>أتعلم كيف يضع العلماء الفرضيات ويختبرونها</a:t>
            </a:r>
          </a:p>
        </p:txBody>
      </p:sp>
      <p:cxnSp>
        <p:nvCxnSpPr>
          <p:cNvPr id="20" name="موصل: على شكل مرفق 19">
            <a:extLst>
              <a:ext uri="{FF2B5EF4-FFF2-40B4-BE49-F238E27FC236}">
                <a16:creationId xmlns:a16="http://schemas.microsoft.com/office/drawing/2014/main" id="{71F995CF-72EA-4079-97D9-36D3FB9342EF}"/>
              </a:ext>
            </a:extLst>
          </p:cNvPr>
          <p:cNvCxnSpPr>
            <a:cxnSpLocks/>
            <a:stCxn id="23" idx="2"/>
            <a:endCxn id="15" idx="6"/>
          </p:cNvCxnSpPr>
          <p:nvPr/>
        </p:nvCxnSpPr>
        <p:spPr>
          <a:xfrm rot="5400000">
            <a:off x="7777177" y="2847543"/>
            <a:ext cx="2075532" cy="36079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صورة 20">
            <a:extLst>
              <a:ext uri="{FF2B5EF4-FFF2-40B4-BE49-F238E27FC236}">
                <a16:creationId xmlns:a16="http://schemas.microsoft.com/office/drawing/2014/main" id="{B1091BE9-5F79-4BF5-9A8D-761F9CA81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68573" r="54200" b="8717"/>
          <a:stretch/>
        </p:blipFill>
        <p:spPr>
          <a:xfrm flipH="1">
            <a:off x="11173957" y="571291"/>
            <a:ext cx="859757" cy="801470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8A4FA5FB-DB9D-4040-8D08-89FBD7FA7AC8}"/>
              </a:ext>
            </a:extLst>
          </p:cNvPr>
          <p:cNvSpPr/>
          <p:nvPr/>
        </p:nvSpPr>
        <p:spPr>
          <a:xfrm>
            <a:off x="7470854" y="1451915"/>
            <a:ext cx="3048967" cy="538257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سأتَعلمُ في هذا الدرسِ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B4821BF-E701-4290-9901-AB08C5AADA15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5" name="مخطط انسيابي: رابط 14">
            <a:extLst>
              <a:ext uri="{FF2B5EF4-FFF2-40B4-BE49-F238E27FC236}">
                <a16:creationId xmlns:a16="http://schemas.microsoft.com/office/drawing/2014/main" id="{B32575EB-58C9-4CA0-917A-7800F94FC244}"/>
              </a:ext>
            </a:extLst>
          </p:cNvPr>
          <p:cNvSpPr/>
          <p:nvPr/>
        </p:nvSpPr>
        <p:spPr>
          <a:xfrm>
            <a:off x="8146473" y="3820624"/>
            <a:ext cx="488075" cy="49016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32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13" grpId="0" animBg="1"/>
      <p:bldP spid="12" grpId="0" animBg="1"/>
      <p:bldP spid="16" grpId="0" animBg="1"/>
      <p:bldP spid="2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084B4B4-6AA1-43F6-93B4-C70E8CFAF982}"/>
              </a:ext>
            </a:extLst>
          </p:cNvPr>
          <p:cNvSpPr txBox="1"/>
          <p:nvPr/>
        </p:nvSpPr>
        <p:spPr>
          <a:xfrm>
            <a:off x="9825587" y="591885"/>
            <a:ext cx="1777318" cy="454844"/>
          </a:xfrm>
          <a:prstGeom prst="roundRect">
            <a:avLst>
              <a:gd name="adj" fmla="val 50000"/>
            </a:avLst>
          </a:prstGeom>
          <a:solidFill>
            <a:srgbClr val="27A09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36000" bIns="108000">
            <a:spAutoFit/>
          </a:bodyPr>
          <a:lstStyle/>
          <a:p>
            <a:pPr algn="ctr"/>
            <a:endParaRPr lang="ar-SA" sz="2000" b="1" dirty="0">
              <a:solidFill>
                <a:schemeClr val="bg1"/>
              </a:solidFill>
              <a:latin typeface="GEFlow-Bold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FA6BBF9-AD2A-47DB-8EE6-923BD58C8DA9}"/>
              </a:ext>
            </a:extLst>
          </p:cNvPr>
          <p:cNvSpPr txBox="1"/>
          <p:nvPr/>
        </p:nvSpPr>
        <p:spPr>
          <a:xfrm>
            <a:off x="9966643" y="575620"/>
            <a:ext cx="1495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-Bold"/>
              </a:rPr>
              <a:t>المفردات </a:t>
            </a:r>
          </a:p>
        </p:txBody>
      </p:sp>
      <p:cxnSp>
        <p:nvCxnSpPr>
          <p:cNvPr id="3" name="موصل: على شكل مرفق 2">
            <a:extLst>
              <a:ext uri="{FF2B5EF4-FFF2-40B4-BE49-F238E27FC236}">
                <a16:creationId xmlns:a16="http://schemas.microsoft.com/office/drawing/2014/main" id="{F503C0B6-3A0D-49A6-BCB4-212164635230}"/>
              </a:ext>
            </a:extLst>
          </p:cNvPr>
          <p:cNvCxnSpPr>
            <a:cxnSpLocks/>
            <a:stCxn id="23" idx="2"/>
            <a:endCxn id="13" idx="3"/>
          </p:cNvCxnSpPr>
          <p:nvPr/>
        </p:nvCxnSpPr>
        <p:spPr>
          <a:xfrm rot="5400000">
            <a:off x="9811044" y="1817498"/>
            <a:ext cx="496039" cy="6721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AC2F8D7-5757-4165-B31B-EF73E087498D}"/>
              </a:ext>
            </a:extLst>
          </p:cNvPr>
          <p:cNvSpPr/>
          <p:nvPr/>
        </p:nvSpPr>
        <p:spPr>
          <a:xfrm>
            <a:off x="8154064" y="2132454"/>
            <a:ext cx="1568935" cy="538256"/>
          </a:xfrm>
          <a:prstGeom prst="roundRect">
            <a:avLst>
              <a:gd name="adj" fmla="val 28765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STC-Regular"/>
              </a:rPr>
              <a:t>الفرضية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B1091BE9-5F79-4BF5-9A8D-761F9CA81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68573" r="54200" b="8717"/>
          <a:stretch/>
        </p:blipFill>
        <p:spPr>
          <a:xfrm flipH="1">
            <a:off x="11317984" y="436036"/>
            <a:ext cx="769525" cy="717356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8A4FA5FB-DB9D-4040-8D08-89FBD7FA7AC8}"/>
              </a:ext>
            </a:extLst>
          </p:cNvPr>
          <p:cNvSpPr/>
          <p:nvPr/>
        </p:nvSpPr>
        <p:spPr>
          <a:xfrm>
            <a:off x="8870643" y="1367286"/>
            <a:ext cx="3048967" cy="538257"/>
          </a:xfrm>
          <a:prstGeom prst="roundRect">
            <a:avLst>
              <a:gd name="adj" fmla="val 50000"/>
            </a:avLst>
          </a:prstGeom>
          <a:solidFill>
            <a:srgbClr val="00B0F0">
              <a:alpha val="32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rgbClr val="002060"/>
                </a:solidFill>
              </a:rPr>
              <a:t>توضيح المفردات وتطويرها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B4821BF-E701-4290-9901-AB08C5AADA15}"/>
              </a:ext>
            </a:extLst>
          </p:cNvPr>
          <p:cNvSpPr txBox="1"/>
          <p:nvPr/>
        </p:nvSpPr>
        <p:spPr>
          <a:xfrm>
            <a:off x="5099747" y="190333"/>
            <a:ext cx="1868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"/>
              </a:rPr>
              <a:t>نظرة على الفصل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24F7A19F-7AFC-40CE-9273-6C20481681A6}"/>
              </a:ext>
            </a:extLst>
          </p:cNvPr>
          <p:cNvSpPr/>
          <p:nvPr/>
        </p:nvSpPr>
        <p:spPr>
          <a:xfrm>
            <a:off x="762238" y="2132454"/>
            <a:ext cx="7174225" cy="538256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1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rgbClr val="002060"/>
                </a:solidFill>
                <a:latin typeface="STC-Regular"/>
              </a:rPr>
              <a:t>تعني تخمينا ذكيا أو إجابة محتملة أو فكرة تحتاج إلى إثبات</a:t>
            </a:r>
          </a:p>
        </p:txBody>
      </p:sp>
      <p:cxnSp>
        <p:nvCxnSpPr>
          <p:cNvPr id="22" name="موصل: على شكل مرفق 21">
            <a:extLst>
              <a:ext uri="{FF2B5EF4-FFF2-40B4-BE49-F238E27FC236}">
                <a16:creationId xmlns:a16="http://schemas.microsoft.com/office/drawing/2014/main" id="{3EC10736-3C94-43DC-8DFB-0D3655808AB8}"/>
              </a:ext>
            </a:extLst>
          </p:cNvPr>
          <p:cNvCxnSpPr>
            <a:cxnSpLocks/>
            <a:stCxn id="23" idx="2"/>
            <a:endCxn id="24" idx="3"/>
          </p:cNvCxnSpPr>
          <p:nvPr/>
        </p:nvCxnSpPr>
        <p:spPr>
          <a:xfrm rot="5400000">
            <a:off x="9460547" y="2161913"/>
            <a:ext cx="1190951" cy="67821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2298935-853E-48ED-BDC3-D5C92BA6D9B6}"/>
              </a:ext>
            </a:extLst>
          </p:cNvPr>
          <p:cNvSpPr/>
          <p:nvPr/>
        </p:nvSpPr>
        <p:spPr>
          <a:xfrm>
            <a:off x="8147982" y="2827366"/>
            <a:ext cx="1568935" cy="538256"/>
          </a:xfrm>
          <a:prstGeom prst="roundRect">
            <a:avLst>
              <a:gd name="adj" fmla="val 28765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STC-Regular"/>
              </a:rPr>
              <a:t>التوقع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06E082F1-147A-4D67-97E0-937888038F9C}"/>
              </a:ext>
            </a:extLst>
          </p:cNvPr>
          <p:cNvSpPr/>
          <p:nvPr/>
        </p:nvSpPr>
        <p:spPr>
          <a:xfrm>
            <a:off x="762237" y="2827366"/>
            <a:ext cx="7174225" cy="538256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1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rgbClr val="002060"/>
                </a:solidFill>
                <a:latin typeface="STC-Regular"/>
              </a:rPr>
              <a:t>يعني أن يخمن العلماء النتائج التي سيصلون إليها قبل إجراء البحث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9F3D85E3-03B4-4B39-B561-65F53AE79368}"/>
              </a:ext>
            </a:extLst>
          </p:cNvPr>
          <p:cNvSpPr/>
          <p:nvPr/>
        </p:nvSpPr>
        <p:spPr>
          <a:xfrm>
            <a:off x="8147982" y="3914679"/>
            <a:ext cx="1568935" cy="538256"/>
          </a:xfrm>
          <a:prstGeom prst="roundRect">
            <a:avLst>
              <a:gd name="adj" fmla="val 28765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accent2">
                    <a:lumMod val="50000"/>
                  </a:schemeClr>
                </a:solidFill>
                <a:latin typeface="STC-Regular"/>
              </a:rPr>
              <a:t>التحليل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STC-Regular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6A69A64B-5E97-438C-826F-298F766A5488}"/>
              </a:ext>
            </a:extLst>
          </p:cNvPr>
          <p:cNvSpPr/>
          <p:nvPr/>
        </p:nvSpPr>
        <p:spPr>
          <a:xfrm>
            <a:off x="762236" y="3776847"/>
            <a:ext cx="7174225" cy="911782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1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rgbClr val="002060"/>
                </a:solidFill>
                <a:latin typeface="STC-Regular"/>
              </a:rPr>
              <a:t>يقوم العلماء بتحليل البيانات، ودراستها بعمق وتفصيل، لفهمها واكتشاف المزيد عنها، ويتأكدون من دقتها وأوجه التشابه والاختلاف بينها ، 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9F81BA0-8C52-4EB5-8E47-80358E724535}"/>
              </a:ext>
            </a:extLst>
          </p:cNvPr>
          <p:cNvSpPr/>
          <p:nvPr/>
        </p:nvSpPr>
        <p:spPr>
          <a:xfrm>
            <a:off x="8147982" y="4878719"/>
            <a:ext cx="1568935" cy="538256"/>
          </a:xfrm>
          <a:prstGeom prst="roundRect">
            <a:avLst>
              <a:gd name="adj" fmla="val 28765"/>
            </a:avLst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STC-Regular"/>
              </a:rPr>
              <a:t>التحليل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F4257FD2-FFCD-44A2-9F30-30BA2DE56818}"/>
              </a:ext>
            </a:extLst>
          </p:cNvPr>
          <p:cNvSpPr/>
          <p:nvPr/>
        </p:nvSpPr>
        <p:spPr>
          <a:xfrm>
            <a:off x="762236" y="4942305"/>
            <a:ext cx="7174225" cy="538256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  <a:alpha val="1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rgbClr val="002060"/>
                </a:solidFill>
                <a:latin typeface="STC-Regular"/>
              </a:rPr>
              <a:t>المعلومات التي يجمعها العلماء يتم تحليلها وتنظيمها لصوغ استنتاجات منها.</a:t>
            </a:r>
          </a:p>
        </p:txBody>
      </p:sp>
      <p:cxnSp>
        <p:nvCxnSpPr>
          <p:cNvPr id="34" name="موصل: على شكل مرفق 33">
            <a:extLst>
              <a:ext uri="{FF2B5EF4-FFF2-40B4-BE49-F238E27FC236}">
                <a16:creationId xmlns:a16="http://schemas.microsoft.com/office/drawing/2014/main" id="{78DBF78C-6688-4F20-9ECB-FF58B43EED69}"/>
              </a:ext>
            </a:extLst>
          </p:cNvPr>
          <p:cNvCxnSpPr>
            <a:cxnSpLocks/>
            <a:stCxn id="23" idx="2"/>
            <a:endCxn id="28" idx="3"/>
          </p:cNvCxnSpPr>
          <p:nvPr/>
        </p:nvCxnSpPr>
        <p:spPr>
          <a:xfrm rot="5400000">
            <a:off x="8916890" y="2705570"/>
            <a:ext cx="2278264" cy="67821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موصل: على شكل مرفق 34">
            <a:extLst>
              <a:ext uri="{FF2B5EF4-FFF2-40B4-BE49-F238E27FC236}">
                <a16:creationId xmlns:a16="http://schemas.microsoft.com/office/drawing/2014/main" id="{12FB0738-0A5F-4283-BA80-58A5AD94F7B5}"/>
              </a:ext>
            </a:extLst>
          </p:cNvPr>
          <p:cNvCxnSpPr>
            <a:cxnSpLocks/>
            <a:stCxn id="23" idx="2"/>
            <a:endCxn id="30" idx="3"/>
          </p:cNvCxnSpPr>
          <p:nvPr/>
        </p:nvCxnSpPr>
        <p:spPr>
          <a:xfrm rot="5400000">
            <a:off x="8434870" y="3187590"/>
            <a:ext cx="3242304" cy="67821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13" grpId="0" animBg="1"/>
      <p:bldP spid="23" grpId="0" animBg="1"/>
      <p:bldP spid="19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F45E4710-B2F9-4092-9CC2-78D384FBB0A6}"/>
              </a:ext>
            </a:extLst>
          </p:cNvPr>
          <p:cNvSpPr txBox="1"/>
          <p:nvPr/>
        </p:nvSpPr>
        <p:spPr>
          <a:xfrm>
            <a:off x="9424555" y="800577"/>
            <a:ext cx="2255702" cy="553127"/>
          </a:xfrm>
          <a:prstGeom prst="roundRect">
            <a:avLst>
              <a:gd name="adj" fmla="val 12524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3600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Flow-Bold"/>
              </a:rPr>
              <a:t>أعمل كالعلماء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91A3EB-D0DF-42E3-BDCC-F6C5F4D18F3B}"/>
              </a:ext>
            </a:extLst>
          </p:cNvPr>
          <p:cNvSpPr txBox="1"/>
          <p:nvPr/>
        </p:nvSpPr>
        <p:spPr>
          <a:xfrm>
            <a:off x="10214264" y="119705"/>
            <a:ext cx="1378833" cy="3895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GEFlow"/>
              </a:rPr>
              <a:t>مقدمة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0797E8E-FE56-4461-89B5-AC9EB35C1A1F}"/>
              </a:ext>
            </a:extLst>
          </p:cNvPr>
          <p:cNvSpPr txBox="1"/>
          <p:nvPr/>
        </p:nvSpPr>
        <p:spPr>
          <a:xfrm>
            <a:off x="5398850" y="2548134"/>
            <a:ext cx="6407866" cy="578578"/>
          </a:xfrm>
          <a:prstGeom prst="roundRect">
            <a:avLst>
              <a:gd name="adj" fmla="val 37859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3600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-Bold"/>
              </a:rPr>
              <a:t>هل شاهدتم برامج تلفازية حول حياة الحيوانات في جزيرة ما 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9F3D403F-D160-4468-AA17-A5D92928E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5"/>
          <a:stretch/>
        </p:blipFill>
        <p:spPr bwMode="auto">
          <a:xfrm>
            <a:off x="511742" y="996577"/>
            <a:ext cx="4450875" cy="52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535E99E-E532-49D6-B5A3-9408F1061988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28046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5D3DF29-ADC1-4BAA-B5BB-F8E353D98EB6}"/>
              </a:ext>
            </a:extLst>
          </p:cNvPr>
          <p:cNvSpPr txBox="1"/>
          <p:nvPr/>
        </p:nvSpPr>
        <p:spPr>
          <a:xfrm>
            <a:off x="5968509" y="1602685"/>
            <a:ext cx="5711780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C00000"/>
                </a:solidFill>
                <a:latin typeface="Lotus-Bold"/>
              </a:rPr>
              <a:t>ما الحيوانات التي عرضها البرنامج؟ وما وصفها؟</a:t>
            </a:r>
            <a:endParaRPr lang="ar-SA" sz="2000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140D189-AA8F-41CA-843C-1DB2B3DE441D}"/>
              </a:ext>
            </a:extLst>
          </p:cNvPr>
          <p:cNvSpPr txBox="1"/>
          <p:nvPr/>
        </p:nvSpPr>
        <p:spPr>
          <a:xfrm>
            <a:off x="5931861" y="3421152"/>
            <a:ext cx="5785076" cy="4426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C00000"/>
                </a:solidFill>
                <a:latin typeface="Lotus-Bold"/>
              </a:rPr>
              <a:t>هل تستطيع أن تعطي بعض الصفات الخاصة لهذه الحيوانات؟</a:t>
            </a:r>
            <a:endParaRPr lang="ar-SA" sz="2000" dirty="0">
              <a:solidFill>
                <a:srgbClr val="C0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8E01B08-3767-4473-AC83-BEC9DE910FC0}"/>
              </a:ext>
            </a:extLst>
          </p:cNvPr>
          <p:cNvSpPr txBox="1"/>
          <p:nvPr/>
        </p:nvSpPr>
        <p:spPr>
          <a:xfrm>
            <a:off x="5920382" y="2135347"/>
            <a:ext cx="5785076" cy="446544"/>
          </a:xfrm>
          <a:prstGeom prst="roundRect">
            <a:avLst>
              <a:gd name="adj" fmla="val 19131"/>
            </a:avLst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Lotus-Light"/>
              </a:rPr>
              <a:t>الغزلان - الخيول - الذئاب - طيور- أسماك – </a:t>
            </a:r>
            <a:r>
              <a:rPr lang="ar-SA" sz="2000" b="1" i="0" u="none" strike="noStrike" baseline="0" dirty="0">
                <a:solidFill>
                  <a:srgbClr val="002060"/>
                </a:solidFill>
                <a:latin typeface="Lotus-Light"/>
              </a:rPr>
              <a:t>ثعابين - أرانب،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B19348-7ACD-45EE-A7B9-12395C0E79D6}"/>
              </a:ext>
            </a:extLst>
          </p:cNvPr>
          <p:cNvSpPr txBox="1"/>
          <p:nvPr/>
        </p:nvSpPr>
        <p:spPr>
          <a:xfrm>
            <a:off x="10214264" y="119705"/>
            <a:ext cx="1378833" cy="3895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GEFlow"/>
              </a:rPr>
              <a:t>مقدمة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A5AFEF8-12C6-4700-BDBA-62B4C852B5AE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236508-7E5A-4625-AA04-9187413B251E}"/>
              </a:ext>
            </a:extLst>
          </p:cNvPr>
          <p:cNvSpPr txBox="1"/>
          <p:nvPr/>
        </p:nvSpPr>
        <p:spPr>
          <a:xfrm>
            <a:off x="5920382" y="3992391"/>
            <a:ext cx="578507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Bold"/>
              </a:rPr>
              <a:t>الحيوانات تنمو - تتكاثر - تتغذى - تتحرك – تتنفس </a:t>
            </a:r>
            <a:endParaRPr lang="ar-SA" sz="2000" dirty="0">
              <a:solidFill>
                <a:srgbClr val="00206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5846929-3E4F-4705-8927-393A83F9E0BB}"/>
              </a:ext>
            </a:extLst>
          </p:cNvPr>
          <p:cNvSpPr txBox="1"/>
          <p:nvPr/>
        </p:nvSpPr>
        <p:spPr>
          <a:xfrm>
            <a:off x="5931861" y="4482347"/>
            <a:ext cx="578507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Bold"/>
              </a:rPr>
              <a:t>بعض الحيوانات تأكل الأعشاب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754529-804F-460A-8842-62DFA071EA7A}"/>
              </a:ext>
            </a:extLst>
          </p:cNvPr>
          <p:cNvSpPr txBox="1"/>
          <p:nvPr/>
        </p:nvSpPr>
        <p:spPr>
          <a:xfrm>
            <a:off x="5931861" y="4972303"/>
            <a:ext cx="578507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Lotus-Bold"/>
              </a:rPr>
              <a:t>و بعضها تأكل اللحوم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B814392-4A69-4EDB-8AA0-B5BD07FE5C27}"/>
              </a:ext>
            </a:extLst>
          </p:cNvPr>
          <p:cNvSpPr txBox="1"/>
          <p:nvPr/>
        </p:nvSpPr>
        <p:spPr>
          <a:xfrm>
            <a:off x="5931861" y="5462259"/>
            <a:ext cx="578507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002060"/>
                </a:solidFill>
                <a:latin typeface="Lotus-Bold"/>
              </a:rPr>
              <a:t>الطيور لها ريش و تستطيع الطيران </a:t>
            </a:r>
          </a:p>
        </p:txBody>
      </p:sp>
      <p:pic>
        <p:nvPicPr>
          <p:cNvPr id="11268" name="Picture 4" descr="حيوانات في الطبيعة">
            <a:extLst>
              <a:ext uri="{FF2B5EF4-FFF2-40B4-BE49-F238E27FC236}">
                <a16:creationId xmlns:a16="http://schemas.microsoft.com/office/drawing/2014/main" id="{00D2102F-B1BC-4E98-B510-42C2A274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8" y="588586"/>
            <a:ext cx="2660569" cy="16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تفسير رؤية الذئب أو الذئاب في الحلم أو المنام لابن سيرين">
            <a:extLst>
              <a:ext uri="{FF2B5EF4-FFF2-40B4-BE49-F238E27FC236}">
                <a16:creationId xmlns:a16="http://schemas.microsoft.com/office/drawing/2014/main" id="{EE8BDE4A-748B-4D48-BFAA-6A50CFC6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35" y="1269192"/>
            <a:ext cx="2332143" cy="15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كم من الوقت يحمل الأرنب؟ - معلومات عنها طرق العيش الغذاء بيئتها التربية و  التكاثر عالم الحيوان">
            <a:extLst>
              <a:ext uri="{FF2B5EF4-FFF2-40B4-BE49-F238E27FC236}">
                <a16:creationId xmlns:a16="http://schemas.microsoft.com/office/drawing/2014/main" id="{B1CAC2B4-5D7A-49A3-BC70-0D7AF1F8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29" y="4486626"/>
            <a:ext cx="1830459" cy="15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أخطر 10 أفاعي في العالم">
            <a:extLst>
              <a:ext uri="{FF2B5EF4-FFF2-40B4-BE49-F238E27FC236}">
                <a16:creationId xmlns:a16="http://schemas.microsoft.com/office/drawing/2014/main" id="{3C6518F2-A5E8-4F74-B50B-91CF4A07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33" y="3630861"/>
            <a:ext cx="2441864" cy="18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معلومات عن طيور الحمام بالصور والفيديو - نورليك">
            <a:extLst>
              <a:ext uri="{FF2B5EF4-FFF2-40B4-BE49-F238E27FC236}">
                <a16:creationId xmlns:a16="http://schemas.microsoft.com/office/drawing/2014/main" id="{9C778C32-24AA-4E43-9F6D-57E875248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3" y="2847069"/>
            <a:ext cx="2143424" cy="15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  <p:bldP spid="15" grpId="0" animBg="1"/>
      <p:bldP spid="16" grpId="0" animBg="1"/>
      <p:bldP spid="1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5F32045-6F59-40AB-B796-F3A7D9AECA7D}"/>
              </a:ext>
            </a:extLst>
          </p:cNvPr>
          <p:cNvSpPr txBox="1"/>
          <p:nvPr/>
        </p:nvSpPr>
        <p:spPr>
          <a:xfrm>
            <a:off x="5039591" y="2532171"/>
            <a:ext cx="6660572" cy="1194435"/>
          </a:xfrm>
          <a:prstGeom prst="roundRect">
            <a:avLst>
              <a:gd name="adj" fmla="val 30766"/>
            </a:avLst>
          </a:prstGeom>
          <a:noFill/>
          <a:ln>
            <a:solidFill>
              <a:srgbClr val="238D83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ar-SA" sz="3200" b="1" dirty="0">
                <a:solidFill>
                  <a:srgbClr val="238D83"/>
                </a:solidFill>
                <a:latin typeface="Lotus-Bold"/>
              </a:rPr>
              <a:t>ي</a:t>
            </a:r>
            <a:r>
              <a:rPr lang="ar-SA" sz="3200" b="1" i="0" u="none" strike="noStrike" baseline="0" dirty="0">
                <a:solidFill>
                  <a:srgbClr val="238D83"/>
                </a:solidFill>
                <a:latin typeface="Lotus-Bold"/>
              </a:rPr>
              <a:t>بلغ  متوسِّط المسافة الَّتِي ُ يسافرها </a:t>
            </a:r>
            <a:endParaRPr lang="ar-SA" sz="3200" b="1" dirty="0">
              <a:solidFill>
                <a:srgbClr val="238D83"/>
              </a:solidFill>
              <a:latin typeface="Lotus-Bold"/>
            </a:endParaRPr>
          </a:p>
          <a:p>
            <a:pPr algn="ctr"/>
            <a:r>
              <a:rPr lang="ar-SA" sz="3200" b="1" i="0" u="none" strike="noStrike" baseline="0" dirty="0">
                <a:solidFill>
                  <a:srgbClr val="238D83"/>
                </a:solidFill>
                <a:latin typeface="Lotus-Bold"/>
              </a:rPr>
              <a:t> طائِر</a:t>
            </a:r>
            <a:r>
              <a:rPr lang="ar-SA" sz="3200" b="1" dirty="0">
                <a:solidFill>
                  <a:srgbClr val="238D83"/>
                </a:solidFill>
                <a:latin typeface="Lotus-Bold"/>
              </a:rPr>
              <a:t> </a:t>
            </a:r>
            <a:r>
              <a:rPr lang="ar-SA" sz="3200" b="1" i="0" u="none" strike="noStrike" baseline="0" dirty="0">
                <a:solidFill>
                  <a:srgbClr val="238D83"/>
                </a:solidFill>
                <a:latin typeface="Lotus-Bold"/>
              </a:rPr>
              <a:t>الخرشنة في حياتِه ٢٫٤ مليون كم َ تقريبا.</a:t>
            </a:r>
            <a:endParaRPr lang="ar-SA" sz="3200" dirty="0">
              <a:solidFill>
                <a:srgbClr val="238D83"/>
              </a:solidFill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CE6BA3B9-0B96-471F-8052-AF43F1A16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18477" r="17411" b="2835"/>
          <a:stretch/>
        </p:blipFill>
        <p:spPr bwMode="auto">
          <a:xfrm>
            <a:off x="584246" y="674725"/>
            <a:ext cx="4106084" cy="49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B19348-7ACD-45EE-A7B9-12395C0E79D6}"/>
              </a:ext>
            </a:extLst>
          </p:cNvPr>
          <p:cNvSpPr txBox="1"/>
          <p:nvPr/>
        </p:nvSpPr>
        <p:spPr>
          <a:xfrm>
            <a:off x="10214264" y="119705"/>
            <a:ext cx="1378833" cy="3895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GEFlow"/>
              </a:rPr>
              <a:t>مقدمة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A5AFEF8-12C6-4700-BDBA-62B4C852B5AE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202AF2A-6109-4155-B959-F31BB118E643}"/>
              </a:ext>
            </a:extLst>
          </p:cNvPr>
          <p:cNvSpPr txBox="1"/>
          <p:nvPr/>
        </p:nvSpPr>
        <p:spPr>
          <a:xfrm>
            <a:off x="1027813" y="5609720"/>
            <a:ext cx="2202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u="none" strike="noStrike" baseline="0" dirty="0">
                <a:solidFill>
                  <a:srgbClr val="238D83"/>
                </a:solidFill>
                <a:latin typeface="Lotus-Bold"/>
              </a:rPr>
              <a:t>طائِر</a:t>
            </a:r>
            <a:r>
              <a:rPr lang="ar-SA" sz="2400" b="1" dirty="0">
                <a:solidFill>
                  <a:srgbClr val="238D83"/>
                </a:solidFill>
                <a:latin typeface="Lotus-Bold"/>
              </a:rPr>
              <a:t> </a:t>
            </a:r>
            <a:r>
              <a:rPr lang="ar-SA" sz="2400" b="1" i="0" u="none" strike="noStrike" baseline="0" dirty="0">
                <a:solidFill>
                  <a:srgbClr val="238D83"/>
                </a:solidFill>
                <a:latin typeface="Lotus-Bold"/>
              </a:rPr>
              <a:t>الخرشنة 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30737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E0E88D02-DA7E-4BA7-A8D9-879841B0B5A8}"/>
              </a:ext>
            </a:extLst>
          </p:cNvPr>
          <p:cNvSpPr txBox="1"/>
          <p:nvPr/>
        </p:nvSpPr>
        <p:spPr>
          <a:xfrm>
            <a:off x="9931634" y="2180763"/>
            <a:ext cx="1686417" cy="47672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200" b="1" dirty="0">
                <a:solidFill>
                  <a:srgbClr val="C00000"/>
                </a:solidFill>
                <a:latin typeface="GEFlow-Bold"/>
              </a:rPr>
              <a:t>جزيرة </a:t>
            </a:r>
            <a:r>
              <a:rPr lang="ar-SA" sz="2200" b="1" dirty="0" err="1">
                <a:solidFill>
                  <a:srgbClr val="C00000"/>
                </a:solidFill>
                <a:latin typeface="GEFlow-Bold"/>
              </a:rPr>
              <a:t>الفناتير</a:t>
            </a:r>
            <a:r>
              <a:rPr lang="ar-SA" sz="2200" b="1" dirty="0">
                <a:solidFill>
                  <a:srgbClr val="C00000"/>
                </a:solidFill>
                <a:latin typeface="GEFlow-Bold"/>
              </a:rPr>
              <a:t>:</a:t>
            </a:r>
            <a:endParaRPr lang="ar-SA" sz="2200" b="1" dirty="0">
              <a:latin typeface="GEFlow-Bold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3F4FBA-8003-4701-A693-24F178686D0E}"/>
              </a:ext>
            </a:extLst>
          </p:cNvPr>
          <p:cNvSpPr txBox="1"/>
          <p:nvPr/>
        </p:nvSpPr>
        <p:spPr>
          <a:xfrm>
            <a:off x="6096000" y="3285485"/>
            <a:ext cx="5545154" cy="47672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200" b="1" dirty="0">
                <a:latin typeface="GEFlow-Bold"/>
              </a:rPr>
              <a:t>وهي قريبة من مدينة الجبيل الصناعية</a:t>
            </a:r>
            <a:endParaRPr lang="ar-SA" sz="22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7BBDEE3-058F-4D6A-83C6-616A20A95929}"/>
              </a:ext>
            </a:extLst>
          </p:cNvPr>
          <p:cNvSpPr txBox="1"/>
          <p:nvPr/>
        </p:nvSpPr>
        <p:spPr>
          <a:xfrm>
            <a:off x="6096000" y="3837846"/>
            <a:ext cx="5545154" cy="47672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200" b="1" dirty="0">
                <a:latin typeface="GEFlow-Bold"/>
              </a:rPr>
              <a:t>نشأت عن مخلفات حفر قناة مرور القوارب لمرسى </a:t>
            </a:r>
            <a:r>
              <a:rPr lang="ar-SA" sz="2200" b="1" dirty="0" err="1">
                <a:latin typeface="GEFlow-Bold"/>
              </a:rPr>
              <a:t>الفناتير</a:t>
            </a:r>
            <a:endParaRPr lang="ar-SA" sz="22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56E2D7-00C3-4063-BB28-991552AEF91F}"/>
              </a:ext>
            </a:extLst>
          </p:cNvPr>
          <p:cNvSpPr txBox="1"/>
          <p:nvPr/>
        </p:nvSpPr>
        <p:spPr>
          <a:xfrm>
            <a:off x="6096000" y="4421667"/>
            <a:ext cx="5545154" cy="47672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200" b="1" dirty="0">
                <a:latin typeface="GEFlow-Bold"/>
              </a:rPr>
              <a:t>وهى الآن محمية طبيعية.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AF1E338-BCCB-408E-B524-64519EA5ECB7}"/>
              </a:ext>
            </a:extLst>
          </p:cNvPr>
          <p:cNvSpPr txBox="1"/>
          <p:nvPr/>
        </p:nvSpPr>
        <p:spPr>
          <a:xfrm>
            <a:off x="8478175" y="946485"/>
            <a:ext cx="2133264" cy="497384"/>
          </a:xfrm>
          <a:prstGeom prst="roundRect">
            <a:avLst>
              <a:gd name="adj" fmla="val 13619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GEFlow-Bold"/>
              </a:rPr>
              <a:t>أنظر و أتساءل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A270059-7EFF-44AE-9FA7-9EA829130A0B}"/>
              </a:ext>
            </a:extLst>
          </p:cNvPr>
          <p:cNvSpPr txBox="1"/>
          <p:nvPr/>
        </p:nvSpPr>
        <p:spPr>
          <a:xfrm>
            <a:off x="10611439" y="119705"/>
            <a:ext cx="981658" cy="3895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GEFlow"/>
              </a:rPr>
              <a:t>مقدمة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5C47CD-6BE4-4EB9-8FDF-19430DE77206}"/>
              </a:ext>
            </a:extLst>
          </p:cNvPr>
          <p:cNvSpPr txBox="1"/>
          <p:nvPr/>
        </p:nvSpPr>
        <p:spPr>
          <a:xfrm>
            <a:off x="6096000" y="2733124"/>
            <a:ext cx="5522051" cy="47672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200" b="1" dirty="0">
                <a:latin typeface="GEFlow-Bold"/>
              </a:rPr>
              <a:t>هي إحدى الجزر الاصطناعية في الخليج العربي، 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CB1671B6-EB16-4673-9E41-C70643A64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6"/>
          <a:stretch/>
        </p:blipFill>
        <p:spPr bwMode="auto">
          <a:xfrm>
            <a:off x="447578" y="719729"/>
            <a:ext cx="4415368" cy="55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0DF450FF-D0D5-4C85-8BB1-A32AA0CB4F05}"/>
              </a:ext>
            </a:extLst>
          </p:cNvPr>
          <p:cNvCxnSpPr>
            <a:cxnSpLocks/>
            <a:stCxn id="23" idx="2"/>
          </p:cNvCxnSpPr>
          <p:nvPr/>
        </p:nvCxnSpPr>
        <p:spPr>
          <a:xfrm rot="5400000">
            <a:off x="6955183" y="-648369"/>
            <a:ext cx="497386" cy="4681862"/>
          </a:xfrm>
          <a:prstGeom prst="bentConnector2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2A7D741-0CFC-4AD5-B1F2-BA91F3216CC0}"/>
              </a:ext>
            </a:extLst>
          </p:cNvPr>
          <p:cNvSpPr txBox="1"/>
          <p:nvPr/>
        </p:nvSpPr>
        <p:spPr>
          <a:xfrm>
            <a:off x="4909320" y="157065"/>
            <a:ext cx="237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GEFlow"/>
              </a:rPr>
              <a:t>الطريقة العلمية</a:t>
            </a:r>
          </a:p>
        </p:txBody>
      </p:sp>
    </p:spTree>
    <p:extLst>
      <p:ext uri="{BB962C8B-B14F-4D97-AF65-F5344CB8AC3E}">
        <p14:creationId xmlns:p14="http://schemas.microsoft.com/office/powerpoint/2010/main" val="16873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23" grpId="0" animBg="1"/>
      <p:bldP spid="1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1214</Words>
  <Application>Microsoft Office PowerPoint</Application>
  <PresentationFormat>Widescreen</PresentationFormat>
  <Paragraphs>201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AXtManalBLack</vt:lpstr>
      <vt:lpstr>AXtManalBold</vt:lpstr>
      <vt:lpstr>Calibri</vt:lpstr>
      <vt:lpstr>Calibri Light</vt:lpstr>
      <vt:lpstr>GEFlow</vt:lpstr>
      <vt:lpstr>GEFlow-Bold</vt:lpstr>
      <vt:lpstr>Lotus-Bold</vt:lpstr>
      <vt:lpstr>Lotus-Light</vt:lpstr>
      <vt:lpstr>STC-Regular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برزنتيشن علوم المرحلة الابتدائية</dc:creator>
  <cp:keywords>برزنتيشن علوم المرحلة الابتدائية</cp:keywords>
  <cp:lastModifiedBy>star</cp:lastModifiedBy>
  <cp:revision>183</cp:revision>
  <dcterms:created xsi:type="dcterms:W3CDTF">2023-07-10T08:38:16Z</dcterms:created>
  <dcterms:modified xsi:type="dcterms:W3CDTF">2023-08-18T11:14:05Z</dcterms:modified>
</cp:coreProperties>
</file>