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n-lt"/>
        <a:ea typeface="+mn-ea"/>
        <a:cs typeface="+mn-cs"/>
        <a:sym typeface="Calibri"/>
      </a:defRPr>
    </a:lvl1pPr>
    <a:lvl2pPr indent="228600" defTabSz="457200" rtl="1" latinLnBrk="0">
      <a:defRPr sz="600">
        <a:latin typeface="+mn-lt"/>
        <a:ea typeface="+mn-ea"/>
        <a:cs typeface="+mn-cs"/>
        <a:sym typeface="Calibri"/>
      </a:defRPr>
    </a:lvl2pPr>
    <a:lvl3pPr indent="457200" defTabSz="457200" rtl="1" latinLnBrk="0">
      <a:defRPr sz="600">
        <a:latin typeface="+mn-lt"/>
        <a:ea typeface="+mn-ea"/>
        <a:cs typeface="+mn-cs"/>
        <a:sym typeface="Calibri"/>
      </a:defRPr>
    </a:lvl3pPr>
    <a:lvl4pPr indent="685800" defTabSz="457200" rtl="1" latinLnBrk="0">
      <a:defRPr sz="600">
        <a:latin typeface="+mn-lt"/>
        <a:ea typeface="+mn-ea"/>
        <a:cs typeface="+mn-cs"/>
        <a:sym typeface="Calibri"/>
      </a:defRPr>
    </a:lvl4pPr>
    <a:lvl5pPr indent="914400" defTabSz="457200" rtl="1" latinLnBrk="0">
      <a:defRPr sz="600">
        <a:latin typeface="+mn-lt"/>
        <a:ea typeface="+mn-ea"/>
        <a:cs typeface="+mn-cs"/>
        <a:sym typeface="Calibri"/>
      </a:defRPr>
    </a:lvl5pPr>
    <a:lvl6pPr indent="1143000" defTabSz="457200" rtl="1" latinLnBrk="0">
      <a:defRPr sz="600">
        <a:latin typeface="+mn-lt"/>
        <a:ea typeface="+mn-ea"/>
        <a:cs typeface="+mn-cs"/>
        <a:sym typeface="Calibri"/>
      </a:defRPr>
    </a:lvl6pPr>
    <a:lvl7pPr indent="1371600" defTabSz="457200" rtl="1" latinLnBrk="0">
      <a:defRPr sz="600">
        <a:latin typeface="+mn-lt"/>
        <a:ea typeface="+mn-ea"/>
        <a:cs typeface="+mn-cs"/>
        <a:sym typeface="Calibri"/>
      </a:defRPr>
    </a:lvl7pPr>
    <a:lvl8pPr indent="1600200" defTabSz="457200" rtl="1" latinLnBrk="0">
      <a:defRPr sz="600">
        <a:latin typeface="+mn-lt"/>
        <a:ea typeface="+mn-ea"/>
        <a:cs typeface="+mn-cs"/>
        <a:sym typeface="Calibri"/>
      </a:defRPr>
    </a:lvl8pPr>
    <a:lvl9pPr indent="1828800" defTabSz="457200" rtl="1" latinLnBrk="0">
      <a:defRPr sz="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hyperlink" Target="https://www.liveworksheets.com/pe3176484pl" TargetMode="External"/><Relationship Id="rId7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slide" Target="slide7.xml"/><Relationship Id="rId5" Type="http://schemas.openxmlformats.org/officeDocument/2006/relationships/image" Target="../media/image14.png"/><Relationship Id="rId6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39716"/>
          </a:xfrm>
          <a:prstGeom prst="roundRect">
            <a:avLst>
              <a:gd name="adj" fmla="val 1536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2944895" y="1101051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الثاني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664534" y="90159"/>
            <a:ext cx="3479466" cy="890690"/>
            <a:chOff x="0" y="0"/>
            <a:chExt cx="3479465" cy="890688"/>
          </a:xfrm>
        </p:grpSpPr>
        <p:sp>
          <p:nvSpPr>
            <p:cNvPr id="100" name="دائرة"/>
            <p:cNvSpPr/>
            <p:nvPr/>
          </p:nvSpPr>
          <p:spPr>
            <a:xfrm>
              <a:off x="2640490" y="308726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0"/>
              <a:ext cx="3479466" cy="890689"/>
              <a:chOff x="0" y="0"/>
              <a:chExt cx="3479465" cy="890688"/>
            </a:xfrm>
          </p:grpSpPr>
          <p:sp>
            <p:nvSpPr>
              <p:cNvPr id="101" name="الفصل"/>
              <p:cNvSpPr txBox="1"/>
              <p:nvPr/>
            </p:nvSpPr>
            <p:spPr>
              <a:xfrm>
                <a:off x="2193764" y="0"/>
                <a:ext cx="1285702" cy="432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 txBox="1"/>
              <p:nvPr/>
            </p:nvSpPr>
            <p:spPr>
              <a:xfrm>
                <a:off x="2546868" y="151042"/>
                <a:ext cx="567005" cy="716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216025"/>
                <a:ext cx="2689663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609344">
                  <a:lnSpc>
                    <a:spcPct val="90000"/>
                  </a:lnSpc>
                  <a:spcBef>
                    <a:spcPts val="1700"/>
                  </a:spcBef>
                  <a:defRPr sz="176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الإحصاء و التمثيلات البيانية</a:t>
                </a:r>
              </a:p>
            </p:txBody>
          </p:sp>
        </p:grpSp>
      </p:grpSp>
      <p:pic>
        <p:nvPicPr>
          <p:cNvPr id="106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2933" t="42237" r="26031" b="37767"/>
          <a:stretch>
            <a:fillRect/>
          </a:stretch>
        </p:blipFill>
        <p:spPr>
          <a:xfrm>
            <a:off x="3563311" y="4215316"/>
            <a:ext cx="1716643" cy="36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262" y="1400621"/>
            <a:ext cx="1025106" cy="102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G_4507.jpeg" descr="IMG_4507.jpeg"/>
          <p:cNvPicPr>
            <a:picLocks noChangeAspect="1"/>
          </p:cNvPicPr>
          <p:nvPr/>
        </p:nvPicPr>
        <p:blipFill>
          <a:blip r:embed="rId5">
            <a:extLst/>
          </a:blip>
          <a:srcRect l="769" t="0" r="769" b="0"/>
          <a:stretch>
            <a:fillRect/>
          </a:stretch>
        </p:blipFill>
        <p:spPr>
          <a:xfrm>
            <a:off x="3516071" y="1914510"/>
            <a:ext cx="407535" cy="40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G_1141.png" descr="IMG_1141.pn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26419" t="5676" r="26419" b="38459"/>
          <a:stretch>
            <a:fillRect/>
          </a:stretch>
        </p:blipFill>
        <p:spPr>
          <a:xfrm>
            <a:off x="5932366" y="1915103"/>
            <a:ext cx="495761" cy="398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7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60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883" y="2208445"/>
            <a:ext cx="2089108" cy="208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0" t="28981" r="0" b="41876"/>
          <a:stretch>
            <a:fillRect/>
          </a:stretch>
        </p:blipFill>
        <p:spPr>
          <a:xfrm>
            <a:off x="2180046" y="482435"/>
            <a:ext cx="5352216" cy="172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صورة 8" descr="صورة 8"/>
          <p:cNvPicPr>
            <a:picLocks noChangeAspect="1"/>
          </p:cNvPicPr>
          <p:nvPr/>
        </p:nvPicPr>
        <p:blipFill>
          <a:blip r:embed="rId4">
            <a:extLst/>
          </a:blip>
          <a:srcRect l="92845" t="0" r="0" b="93529"/>
          <a:stretch>
            <a:fillRect/>
          </a:stretch>
        </p:blipFill>
        <p:spPr>
          <a:xfrm>
            <a:off x="7605459" y="507343"/>
            <a:ext cx="527277" cy="46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تجميع"/>
          <p:cNvGrpSpPr/>
          <p:nvPr/>
        </p:nvGrpSpPr>
        <p:grpSpPr>
          <a:xfrm>
            <a:off x="6211874" y="2170374"/>
            <a:ext cx="2130261" cy="521156"/>
            <a:chOff x="0" y="0"/>
            <a:chExt cx="2130260" cy="521155"/>
          </a:xfrm>
        </p:grpSpPr>
        <p:pic>
          <p:nvPicPr>
            <p:cNvPr id="163" name="صورة 10" descr="صورة 10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2940" t="61926" r="0" b="31468"/>
            <a:stretch>
              <a:fillRect/>
            </a:stretch>
          </p:blipFill>
          <p:spPr>
            <a:xfrm>
              <a:off x="1564744" y="0"/>
              <a:ext cx="565517" cy="521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أكبر عدد هو ١٩"/>
            <p:cNvSpPr txBox="1"/>
            <p:nvPr/>
          </p:nvSpPr>
          <p:spPr>
            <a:xfrm>
              <a:off x="0" y="78939"/>
              <a:ext cx="1564745" cy="401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defRPr sz="1800">
                  <a:solidFill>
                    <a:srgbClr val="0061FE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أكبر عدد هو ١٩ </a:t>
              </a:r>
            </a:p>
          </p:txBody>
        </p:sp>
      </p:grpSp>
      <p:grpSp>
        <p:nvGrpSpPr>
          <p:cNvPr id="168" name="تجميع"/>
          <p:cNvGrpSpPr/>
          <p:nvPr/>
        </p:nvGrpSpPr>
        <p:grpSpPr>
          <a:xfrm>
            <a:off x="3653034" y="2691529"/>
            <a:ext cx="4689101" cy="489190"/>
            <a:chOff x="0" y="0"/>
            <a:chExt cx="4689100" cy="489189"/>
          </a:xfrm>
        </p:grpSpPr>
        <p:pic>
          <p:nvPicPr>
            <p:cNvPr id="166" name="صورة 13" descr="صورة 13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2305" t="82432" r="318" b="11275"/>
            <a:stretch>
              <a:fillRect/>
            </a:stretch>
          </p:blipFill>
          <p:spPr>
            <a:xfrm>
              <a:off x="4106877" y="0"/>
              <a:ext cx="582224" cy="489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بما أن العدد ٦ يظهر أكثر من غيره , فهو المنوال"/>
            <p:cNvSpPr txBox="1"/>
            <p:nvPr/>
          </p:nvSpPr>
          <p:spPr>
            <a:xfrm>
              <a:off x="0" y="63064"/>
              <a:ext cx="4123547" cy="401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defRPr sz="1800">
                  <a:solidFill>
                    <a:srgbClr val="0061FE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بما أن العدد ٦ يظهر أكثر من غيره , فهو المنوال</a:t>
              </a:r>
            </a:p>
          </p:txBody>
        </p:sp>
      </p:grpSp>
      <p:grpSp>
        <p:nvGrpSpPr>
          <p:cNvPr id="171" name="تجميع"/>
          <p:cNvGrpSpPr/>
          <p:nvPr/>
        </p:nvGrpSpPr>
        <p:grpSpPr>
          <a:xfrm>
            <a:off x="6379446" y="3252998"/>
            <a:ext cx="1951310" cy="477437"/>
            <a:chOff x="0" y="0"/>
            <a:chExt cx="1951309" cy="477436"/>
          </a:xfrm>
        </p:grpSpPr>
        <p:pic>
          <p:nvPicPr>
            <p:cNvPr id="169" name="صورة 8" descr="صورة 8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8304" t="8509" r="6166" b="87961"/>
            <a:stretch>
              <a:fillRect/>
            </a:stretch>
          </p:blipFill>
          <p:spPr>
            <a:xfrm>
              <a:off x="1424683" y="0"/>
              <a:ext cx="526627" cy="477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١٩ – ٤= ١٥ سنة"/>
            <p:cNvSpPr txBox="1"/>
            <p:nvPr/>
          </p:nvSpPr>
          <p:spPr>
            <a:xfrm>
              <a:off x="-1" y="0"/>
              <a:ext cx="1352554" cy="401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defRPr sz="1800">
                  <a:solidFill>
                    <a:srgbClr val="0061FE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١٩ – ٤= ١٥ سنة</a:t>
              </a:r>
            </a:p>
          </p:txBody>
        </p:sp>
      </p:grpSp>
      <p:grpSp>
        <p:nvGrpSpPr>
          <p:cNvPr id="174" name="تجميع"/>
          <p:cNvGrpSpPr/>
          <p:nvPr/>
        </p:nvGrpSpPr>
        <p:grpSpPr>
          <a:xfrm>
            <a:off x="4666559" y="3622761"/>
            <a:ext cx="3592067" cy="1099472"/>
            <a:chOff x="0" y="0"/>
            <a:chExt cx="3592065" cy="1099470"/>
          </a:xfrm>
        </p:grpSpPr>
        <p:pic>
          <p:nvPicPr>
            <p:cNvPr id="172" name="صورة 11" descr="صورة 11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132" t="20697" r="5997" b="75606"/>
            <a:stretch>
              <a:fillRect/>
            </a:stretch>
          </p:blipFill>
          <p:spPr>
            <a:xfrm>
              <a:off x="3085501" y="136712"/>
              <a:ext cx="506565" cy="545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ليس هناك معلم خبرته ١٦ سنة.…"/>
            <p:cNvSpPr txBox="1"/>
            <p:nvPr/>
          </p:nvSpPr>
          <p:spPr>
            <a:xfrm>
              <a:off x="-1" y="0"/>
              <a:ext cx="2953871" cy="109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/>
            <a:p>
              <a:pPr algn="r" rtl="0">
                <a:defRPr b="1" sz="18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ليس هناك معلم خبرته </a:t>
              </a:r>
              <a:r>
                <a:t>١٦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سنة</a:t>
              </a:r>
              <a:r>
                <a:t>.</a:t>
              </a:r>
            </a:p>
            <a:p>
              <a:pPr algn="r" rtl="0">
                <a:defRPr b="1" sz="1800">
                  <a:solidFill>
                    <a:srgbClr val="0061FE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هناك معلم واحد خبرته </a:t>
              </a:r>
              <a:r>
                <a:t>١٣ </a:t>
              </a: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سنة</a:t>
              </a:r>
              <a: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604" y="1638050"/>
            <a:ext cx="3425891" cy="3425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837" t="2195" r="0" b="40302"/>
          <a:stretch>
            <a:fillRect/>
          </a:stretch>
        </p:blipFill>
        <p:spPr>
          <a:xfrm>
            <a:off x="3895098" y="493756"/>
            <a:ext cx="4152963" cy="3961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36271" y="925588"/>
            <a:ext cx="571501" cy="37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0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مربع نص 6"/>
          <p:cNvSpPr txBox="1"/>
          <p:nvPr/>
        </p:nvSpPr>
        <p:spPr>
          <a:xfrm>
            <a:off x="1697092" y="1160589"/>
            <a:ext cx="6355645" cy="17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2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الإجابة الصحية   </a:t>
            </a:r>
            <a:r>
              <a:rPr b="0" sz="2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د</a:t>
            </a:r>
          </a:p>
          <a:p>
            <a:pPr algn="r" rtl="0">
              <a:defRPr sz="1600"/>
            </a:pPr>
          </a:p>
          <a:p>
            <a:pPr algn="r" rtl="0">
              <a:defRPr sz="1600">
                <a:solidFill>
                  <a:srgbClr val="E46C0A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شرح الحل</a:t>
            </a:r>
            <a:r>
              <a:t>:</a:t>
            </a:r>
          </a:p>
          <a:p>
            <a:pPr algn="r" rtl="0">
              <a:defRPr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بما أن اكبر قيمة = ١٠ , وأصغر قيمة =٠, فالمدى يساوي ١٠ – ٠ =١٠ قصص</a:t>
            </a:r>
            <a:endParaRPr sz="2000">
              <a:solidFill>
                <a:srgbClr val="00B050"/>
              </a:solidFill>
            </a:endParaRPr>
          </a:p>
        </p:txBody>
      </p:sp>
      <p:pic>
        <p:nvPicPr>
          <p:cNvPr id="185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rcRect l="89643" t="3994" r="0" b="90625"/>
          <a:stretch>
            <a:fillRect/>
          </a:stretch>
        </p:blipFill>
        <p:spPr>
          <a:xfrm>
            <a:off x="7626393" y="505653"/>
            <a:ext cx="580793" cy="496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2397" t="11583" r="2787" b="48608"/>
          <a:stretch>
            <a:fillRect/>
          </a:stretch>
        </p:blipFill>
        <p:spPr>
          <a:xfrm>
            <a:off x="4080497" y="505653"/>
            <a:ext cx="4195300" cy="2710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57766" y="942937"/>
            <a:ext cx="571501" cy="417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3" descr="صورة 3"/>
          <p:cNvPicPr>
            <a:picLocks noChangeAspect="1"/>
          </p:cNvPicPr>
          <p:nvPr/>
        </p:nvPicPr>
        <p:blipFill>
          <a:blip r:embed="rId2">
            <a:extLst/>
          </a:blip>
          <a:srcRect l="6056" t="50000" r="9724" b="24379"/>
          <a:stretch>
            <a:fillRect/>
          </a:stretch>
        </p:blipFill>
        <p:spPr>
          <a:xfrm>
            <a:off x="2106865" y="1748035"/>
            <a:ext cx="3518803" cy="164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3559.png" descr="IMG_35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6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9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صورة 9" descr="صورة 9"/>
          <p:cNvPicPr>
            <a:picLocks noChangeAspect="1"/>
          </p:cNvPicPr>
          <p:nvPr/>
        </p:nvPicPr>
        <p:blipFill>
          <a:blip r:embed="rId4">
            <a:extLst/>
          </a:blip>
          <a:srcRect l="2397" t="11131" r="2787" b="24499"/>
          <a:stretch>
            <a:fillRect/>
          </a:stretch>
        </p:blipFill>
        <p:spPr>
          <a:xfrm>
            <a:off x="3723636" y="505653"/>
            <a:ext cx="3743644" cy="39115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مستطيل 10"/>
          <p:cNvSpPr/>
          <p:nvPr/>
        </p:nvSpPr>
        <p:spPr>
          <a:xfrm>
            <a:off x="3729986" y="3193825"/>
            <a:ext cx="3488268" cy="338668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 rtl="0">
              <a:defRPr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3794" t="10000" r="0" b="71013"/>
          <a:stretch>
            <a:fillRect/>
          </a:stretch>
        </p:blipFill>
        <p:spPr>
          <a:xfrm>
            <a:off x="2418839" y="694506"/>
            <a:ext cx="5793771" cy="203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9" descr="صورة 9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595472" y="1178424"/>
            <a:ext cx="571501" cy="41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7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8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0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5743" t="28681" r="43021" b="42244"/>
          <a:stretch>
            <a:fillRect/>
          </a:stretch>
        </p:blipFill>
        <p:spPr>
          <a:xfrm>
            <a:off x="3217506" y="924196"/>
            <a:ext cx="3453862" cy="3295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rcRect l="90789" t="10000" r="0" b="84818"/>
          <a:stretch>
            <a:fillRect/>
          </a:stretch>
        </p:blipFill>
        <p:spPr>
          <a:xfrm>
            <a:off x="7648919" y="588401"/>
            <a:ext cx="554674" cy="554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2" y="2296648"/>
            <a:ext cx="2571038" cy="257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7" descr="صورة 7"/>
          <p:cNvPicPr>
            <a:picLocks noChangeAspect="1"/>
          </p:cNvPicPr>
          <p:nvPr/>
        </p:nvPicPr>
        <p:blipFill>
          <a:blip r:embed="rId3">
            <a:extLst/>
          </a:blip>
          <a:srcRect l="1617" t="30287" r="2396" b="26720"/>
          <a:stretch>
            <a:fillRect/>
          </a:stretch>
        </p:blipFill>
        <p:spPr>
          <a:xfrm>
            <a:off x="2557155" y="595913"/>
            <a:ext cx="5234658" cy="358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 8" descr="صورة 8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385347" y="1891249"/>
            <a:ext cx="571501" cy="41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صورة 9" descr="صورة 9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 rot="16200000">
            <a:off x="7385347" y="3658104"/>
            <a:ext cx="571501" cy="419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9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0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2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مربع نص 6"/>
          <p:cNvSpPr txBox="1"/>
          <p:nvPr/>
        </p:nvSpPr>
        <p:spPr>
          <a:xfrm>
            <a:off x="1697092" y="560261"/>
            <a:ext cx="6446816" cy="397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رتب البيانات من الأصغر الى الأكبر</a:t>
            </a:r>
            <a:r>
              <a:t>:</a:t>
            </a:r>
            <a:r>
              <a:rPr b="1" sz="1900"/>
              <a:t> ٥٣ ، ٥٤ ،٦٥ ، ٦٧ ، ٦٨ ، ٨٠ ، ١٠٣</a:t>
            </a:r>
            <a:endParaRPr b="1" sz="1900"/>
          </a:p>
          <a:p>
            <a:pPr algn="r" rtl="0">
              <a:defRPr sz="1600" u="sng">
                <a:solidFill>
                  <a:srgbClr val="E63B7A"/>
                </a:solidFill>
              </a:defRPr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المتوسط الحسابي</a:t>
            </a:r>
            <a:r>
              <a:t>:</a:t>
            </a:r>
          </a:p>
          <a:p>
            <a:pPr algn="r" rtl="0">
              <a:defRPr sz="16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f>
                  <m:fPr>
                    <m:ctrlP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١٠٣+٨٠+٦٨+٦٧+٦٥+٥٤+٥٣</m:t>
                    </m:r>
                  </m:num>
                  <m:den>
                    <m:r>
                      <m:rPr>
                        <m:nor/>
                      </m:rPr>
                      <a:rPr xmlns:a="http://schemas.openxmlformats.org/drawingml/2006/main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٧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</a:t>
            </a:r>
            <a14:m>
              <m:oMath>
                <m:f>
                  <m:fPr>
                    <m:ctrl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٤٩٠</m:t>
                    </m:r>
                  </m:num>
                  <m:den>
                    <m:r>
                      <m:rPr>
                        <m:nor/>
                      </m:rPr>
                      <a:rPr xmlns:a="http://schemas.openxmlformats.org/drawingml/2006/main" sz="1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٧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</a:t>
            </a:r>
            <a:r>
              <a:rPr b="1" sz="1900">
                <a:latin typeface="+mn-lt"/>
                <a:ea typeface="+mn-ea"/>
                <a:cs typeface="+mn-cs"/>
                <a:sym typeface="Calibri"/>
              </a:rPr>
              <a:t>٧٠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دقيقة</a:t>
            </a:r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الوسيط:</a:t>
            </a:r>
          </a:p>
          <a:p>
            <a:pPr algn="r" rtl="0">
              <a:defRPr b="1" sz="1900"/>
            </a:pPr>
            <a:r>
              <a:t> ٥٣ ، ٥٤ ،٦٥ ، ٦٧ ، ٦٨ ، ٨٠ ، ١٠٣</a:t>
            </a: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بما أن العدد</a:t>
            </a:r>
            <a:r>
              <a:rPr sz="1900"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rPr b="1" sz="1900"/>
              <a:t>٦٧</a:t>
            </a:r>
            <a:r>
              <a:t>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في المنتصف فإنه هو الوسيط</a:t>
            </a:r>
            <a:r>
              <a:t>.</a:t>
            </a:r>
          </a:p>
          <a:p>
            <a:pPr algn="r" rtl="0">
              <a:defRPr sz="1600">
                <a:solidFill>
                  <a:srgbClr val="376092"/>
                </a:solidFill>
              </a:defRPr>
            </a:pPr>
          </a:p>
          <a:p>
            <a:pPr algn="r" rtl="0">
              <a:defRPr sz="1600">
                <a:solidFill>
                  <a:srgbClr val="376092"/>
                </a:solidFill>
              </a:defRPr>
            </a:pPr>
            <a:r>
              <a:rPr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المنوال: </a:t>
            </a:r>
            <a:r>
              <a:rPr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لا يوجد منوال</a:t>
            </a:r>
            <a:endParaRPr>
              <a:solidFill>
                <a:srgbClr val="000000"/>
              </a:solidFill>
            </a:endParaRPr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المدى:</a:t>
            </a: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بما أن أكبر قيمة </a:t>
            </a:r>
            <a:r>
              <a:rPr b="1" sz="1800">
                <a:solidFill>
                  <a:srgbClr val="0061FE"/>
                </a:solidFill>
              </a:rPr>
              <a:t>= ١٠٣</a:t>
            </a:r>
            <a:r>
              <a:t> ،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واصغر قيمة </a:t>
            </a:r>
            <a:r>
              <a:rPr b="1" sz="1800">
                <a:solidFill>
                  <a:srgbClr val="0061FE"/>
                </a:solidFill>
              </a:rPr>
              <a:t>=٥٣</a:t>
            </a:r>
            <a:r>
              <a:t>.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فالمدى </a:t>
            </a:r>
            <a:r>
              <a:rPr b="1" sz="1800">
                <a:solidFill>
                  <a:srgbClr val="0061FE"/>
                </a:solidFill>
              </a:rPr>
              <a:t>= ١٠٣ – ٥٣ = ٥٠</a:t>
            </a:r>
            <a:endParaRPr sz="2000">
              <a:solidFill>
                <a:srgbClr val="00B050"/>
              </a:solidFill>
            </a:endParaRPr>
          </a:p>
        </p:txBody>
      </p:sp>
      <p:pic>
        <p:nvPicPr>
          <p:cNvPr id="144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89737" t="41228" r="1389" b="52964"/>
          <a:stretch>
            <a:fillRect/>
          </a:stretch>
        </p:blipFill>
        <p:spPr>
          <a:xfrm>
            <a:off x="8432861" y="560261"/>
            <a:ext cx="483874" cy="48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46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47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مربع نص 6"/>
          <p:cNvSpPr txBox="1"/>
          <p:nvPr/>
        </p:nvSpPr>
        <p:spPr>
          <a:xfrm>
            <a:off x="1851377" y="462843"/>
            <a:ext cx="6355646" cy="4366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رتب البيانات من الأصغر الى الأكبر</a:t>
            </a:r>
            <a:r>
              <a:rPr b="1" sz="2100"/>
              <a:t>: ٥ ، ٥ ، ٦ ،٨ </a:t>
            </a:r>
            <a:endParaRPr b="1" sz="2100"/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المتوسط الحسابي:</a:t>
            </a:r>
          </a:p>
          <a:p>
            <a:pPr algn="r" rtl="0">
              <a:defRPr sz="23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f>
                  <m:fPr>
                    <m:ctrl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٨+٦+٥+٥</m:t>
                    </m:r>
                  </m:num>
                  <m:den>
                    <m:r>
                      <m:rPr>
                        <m:nor/>
                      </m:rPr>
                      <a:rPr xmlns:a="http://schemas.openxmlformats.org/drawingml/2006/main" sz="2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٤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</a:t>
            </a:r>
            <a14:m>
              <m:oMath>
                <m:f>
                  <m:fPr>
                    <m:ctrlP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٢٤</m:t>
                    </m:r>
                  </m:num>
                  <m:den>
                    <m:r>
                      <m:rPr>
                        <m:nor/>
                      </m:rP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٤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=٦</a:t>
            </a:r>
            <a:endParaRPr sz="1600"/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الوسيط:</a:t>
            </a: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بما أن عدد البيانات زوجي </a:t>
            </a:r>
            <a:r>
              <a:t>,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فالوسيط هو المتوسط الحسابي للعددين الأوسطين</a:t>
            </a:r>
            <a:endParaRPr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defRPr sz="16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f>
                  <m:fPr>
                    <m:ctrlPr>
                      <a:rPr xmlns:a="http://schemas.openxmlformats.org/drawingml/2006/main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m:rPr>
                        <m:nor/>
                      </m:rPr>
                      <a:rPr xmlns:a="http://schemas.openxmlformats.org/drawingml/2006/main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٦+٥</m:t>
                    </m:r>
                  </m:num>
                  <m:den>
                    <m:r>
                      <m:rPr>
                        <m:nor/>
                      </m:rPr>
                      <a:rPr xmlns:a="http://schemas.openxmlformats.org/drawingml/2006/main"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٢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</a:t>
            </a:r>
            <a:r>
              <a:rPr b="1" sz="1800">
                <a:solidFill>
                  <a:srgbClr val="0061FE"/>
                </a:solidFill>
                <a:latin typeface="+mn-lt"/>
                <a:ea typeface="+mn-ea"/>
                <a:cs typeface="+mn-cs"/>
                <a:sym typeface="Calibri"/>
              </a:rPr>
              <a:t>٥٫٥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المنوال:</a:t>
            </a: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بما أن العدد </a:t>
            </a:r>
            <a:r>
              <a:t>٥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يظهر أكثر من غيره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فهو المنوال</a:t>
            </a:r>
          </a:p>
          <a:p>
            <a:pPr algn="r" rtl="0">
              <a:defRPr sz="1600" u="sng">
                <a:solidFill>
                  <a:srgbClr val="E63B7A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المدى:</a:t>
            </a:r>
          </a:p>
          <a:p>
            <a:pPr algn="r" rtl="0">
              <a:defRPr sz="16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بما أن أكبر قيمة</a:t>
            </a:r>
            <a:r>
              <a:rPr b="1" sz="1800">
                <a:solidFill>
                  <a:srgbClr val="0061FE"/>
                </a:solidFill>
              </a:rPr>
              <a:t> =٨</a:t>
            </a:r>
            <a:r>
              <a:t>,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واصغر قيمة</a:t>
            </a:r>
            <a:r>
              <a:rPr b="1" sz="1800">
                <a:solidFill>
                  <a:srgbClr val="0061FE"/>
                </a:solidFill>
              </a:rPr>
              <a:t>=٥</a:t>
            </a:r>
            <a:r>
              <a:t>. 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فالمدى </a:t>
            </a:r>
            <a:r>
              <a:rPr b="1" sz="1800">
                <a:solidFill>
                  <a:srgbClr val="0061FE"/>
                </a:solidFill>
              </a:rP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 </a:t>
            </a:r>
            <a:r>
              <a:rPr b="1" sz="1800">
                <a:solidFill>
                  <a:srgbClr val="0061FE"/>
                </a:solidFill>
              </a:rPr>
              <a:t>٨ – ٥= ٣</a:t>
            </a:r>
            <a:endParaRPr sz="2000">
              <a:solidFill>
                <a:srgbClr val="00B050"/>
              </a:solidFill>
            </a:endParaRPr>
          </a:p>
        </p:txBody>
      </p:sp>
      <p:pic>
        <p:nvPicPr>
          <p:cNvPr id="151" name="صورة 7" descr="صورة 7"/>
          <p:cNvPicPr>
            <a:picLocks noChangeAspect="1"/>
          </p:cNvPicPr>
          <p:nvPr/>
        </p:nvPicPr>
        <p:blipFill>
          <a:blip r:embed="rId4">
            <a:extLst/>
          </a:blip>
          <a:srcRect l="90646" t="62021" r="1455" b="32808"/>
          <a:stretch>
            <a:fillRect/>
          </a:stretch>
        </p:blipFill>
        <p:spPr>
          <a:xfrm>
            <a:off x="8432862" y="693304"/>
            <a:ext cx="430731" cy="430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4472" r="0" b="34661"/>
          <a:stretch>
            <a:fillRect/>
          </a:stretch>
        </p:blipFill>
        <p:spPr>
          <a:xfrm>
            <a:off x="3622330" y="501537"/>
            <a:ext cx="3566001" cy="3858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4" descr="صورة 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3693269" y="2572313"/>
            <a:ext cx="571501" cy="375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