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3" r:id="rId2"/>
    <p:sldId id="256" r:id="rId3"/>
    <p:sldId id="257" r:id="rId4"/>
    <p:sldId id="258" r:id="rId5"/>
    <p:sldId id="291" r:id="rId6"/>
    <p:sldId id="259" r:id="rId7"/>
    <p:sldId id="260" r:id="rId8"/>
    <p:sldId id="264" r:id="rId9"/>
    <p:sldId id="261" r:id="rId10"/>
    <p:sldId id="263" r:id="rId11"/>
    <p:sldId id="292" r:id="rId12"/>
    <p:sldId id="265" r:id="rId13"/>
    <p:sldId id="271" r:id="rId14"/>
    <p:sldId id="285" r:id="rId15"/>
    <p:sldId id="272" r:id="rId16"/>
    <p:sldId id="293" r:id="rId17"/>
    <p:sldId id="294" r:id="rId18"/>
    <p:sldId id="274" r:id="rId19"/>
    <p:sldId id="295" r:id="rId20"/>
    <p:sldId id="266" r:id="rId21"/>
  </p:sldIdLst>
  <p:sldSz cx="18288000" cy="10287000"/>
  <p:notesSz cx="6858000" cy="9144000"/>
  <p:embeddedFontLst>
    <p:embeddedFont>
      <p:font typeface="AbdoLine-Light" panose="02000500030000020004" pitchFamily="50" charset="-78"/>
      <p:regular r:id="rId22"/>
    </p:embeddedFont>
    <p:embeddedFont>
      <p:font typeface="Brush Script MT" panose="03060802040406070304" pitchFamily="66" charset="0"/>
      <p:italic r:id="rId23"/>
    </p:embeddedFont>
    <p:embeddedFont>
      <p:font typeface="Calibri" panose="020F0502020204030204" pitchFamily="34" charset="0"/>
      <p:regular r:id="rId24"/>
      <p:bold r:id="rId25"/>
    </p:embeddedFont>
    <p:embeddedFont>
      <p:font typeface="TS Qamus" panose="020B0604020202020204" pitchFamily="34" charset="-78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EF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8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1.png"/><Relationship Id="rId3" Type="http://schemas.openxmlformats.org/officeDocument/2006/relationships/image" Target="../media/image25.svg"/><Relationship Id="rId7" Type="http://schemas.openxmlformats.org/officeDocument/2006/relationships/image" Target="../media/image55.svg"/><Relationship Id="rId12" Type="http://schemas.openxmlformats.org/officeDocument/2006/relationships/image" Target="../media/image8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36.png"/><Relationship Id="rId5" Type="http://schemas.openxmlformats.org/officeDocument/2006/relationships/image" Target="../media/image57.svg"/><Relationship Id="rId10" Type="http://schemas.openxmlformats.org/officeDocument/2006/relationships/image" Target="../media/image10.jpeg"/><Relationship Id="rId4" Type="http://schemas.openxmlformats.org/officeDocument/2006/relationships/image" Target="../media/image56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36.png"/><Relationship Id="rId3" Type="http://schemas.openxmlformats.org/officeDocument/2006/relationships/image" Target="../media/image63.svg"/><Relationship Id="rId7" Type="http://schemas.openxmlformats.org/officeDocument/2006/relationships/image" Target="../media/image8.svg"/><Relationship Id="rId12" Type="http://schemas.openxmlformats.org/officeDocument/2006/relationships/image" Target="../media/image8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82.png"/><Relationship Id="rId5" Type="http://schemas.openxmlformats.org/officeDocument/2006/relationships/image" Target="../media/image65.svg"/><Relationship Id="rId10" Type="http://schemas.openxmlformats.org/officeDocument/2006/relationships/image" Target="../media/image81.png"/><Relationship Id="rId4" Type="http://schemas.openxmlformats.org/officeDocument/2006/relationships/image" Target="../media/image64.png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7.svg"/><Relationship Id="rId7" Type="http://schemas.openxmlformats.org/officeDocument/2006/relationships/image" Target="../media/image8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6.png"/><Relationship Id="rId5" Type="http://schemas.openxmlformats.org/officeDocument/2006/relationships/image" Target="../media/image85.svg"/><Relationship Id="rId10" Type="http://schemas.openxmlformats.org/officeDocument/2006/relationships/image" Target="../media/image86.png"/><Relationship Id="rId4" Type="http://schemas.openxmlformats.org/officeDocument/2006/relationships/image" Target="../media/image84.png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0.jpeg"/><Relationship Id="rId3" Type="http://schemas.openxmlformats.org/officeDocument/2006/relationships/image" Target="../media/image55.svg"/><Relationship Id="rId7" Type="http://schemas.openxmlformats.org/officeDocument/2006/relationships/image" Target="../media/image8.svg"/><Relationship Id="rId12" Type="http://schemas.openxmlformats.org/officeDocument/2006/relationships/image" Target="../media/image57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56.png"/><Relationship Id="rId5" Type="http://schemas.openxmlformats.org/officeDocument/2006/relationships/image" Target="../media/image59.svg"/><Relationship Id="rId10" Type="http://schemas.openxmlformats.org/officeDocument/2006/relationships/image" Target="../media/image88.png"/><Relationship Id="rId4" Type="http://schemas.openxmlformats.org/officeDocument/2006/relationships/image" Target="../media/image58.png"/><Relationship Id="rId9" Type="http://schemas.openxmlformats.org/officeDocument/2006/relationships/image" Target="../media/image87.png"/><Relationship Id="rId1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9.png"/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12" Type="http://schemas.openxmlformats.org/officeDocument/2006/relationships/image" Target="../media/image8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10.jpeg"/><Relationship Id="rId5" Type="http://schemas.openxmlformats.org/officeDocument/2006/relationships/image" Target="../media/image57.svg"/><Relationship Id="rId10" Type="http://schemas.openxmlformats.org/officeDocument/2006/relationships/image" Target="../media/image9.jpg"/><Relationship Id="rId4" Type="http://schemas.openxmlformats.org/officeDocument/2006/relationships/image" Target="../media/image56.png"/><Relationship Id="rId9" Type="http://schemas.openxmlformats.org/officeDocument/2006/relationships/image" Target="../media/image8.svg"/><Relationship Id="rId1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36.png"/><Relationship Id="rId3" Type="http://schemas.openxmlformats.org/officeDocument/2006/relationships/image" Target="../media/image63.svg"/><Relationship Id="rId7" Type="http://schemas.openxmlformats.org/officeDocument/2006/relationships/image" Target="../media/image8.svg"/><Relationship Id="rId12" Type="http://schemas.openxmlformats.org/officeDocument/2006/relationships/image" Target="../media/image9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82.png"/><Relationship Id="rId5" Type="http://schemas.openxmlformats.org/officeDocument/2006/relationships/image" Target="../media/image65.svg"/><Relationship Id="rId10" Type="http://schemas.openxmlformats.org/officeDocument/2006/relationships/image" Target="../media/image81.png"/><Relationship Id="rId4" Type="http://schemas.openxmlformats.org/officeDocument/2006/relationships/image" Target="../media/image64.png"/><Relationship Id="rId9" Type="http://schemas.openxmlformats.org/officeDocument/2006/relationships/image" Target="../media/image10.jpeg"/><Relationship Id="rId14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36.png"/><Relationship Id="rId3" Type="http://schemas.openxmlformats.org/officeDocument/2006/relationships/image" Target="../media/image63.svg"/><Relationship Id="rId7" Type="http://schemas.openxmlformats.org/officeDocument/2006/relationships/image" Target="../media/image8.svg"/><Relationship Id="rId12" Type="http://schemas.openxmlformats.org/officeDocument/2006/relationships/image" Target="../media/image9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82.png"/><Relationship Id="rId5" Type="http://schemas.openxmlformats.org/officeDocument/2006/relationships/image" Target="../media/image65.svg"/><Relationship Id="rId10" Type="http://schemas.openxmlformats.org/officeDocument/2006/relationships/image" Target="../media/image81.png"/><Relationship Id="rId4" Type="http://schemas.openxmlformats.org/officeDocument/2006/relationships/image" Target="../media/image64.png"/><Relationship Id="rId9" Type="http://schemas.openxmlformats.org/officeDocument/2006/relationships/image" Target="../media/image10.jpeg"/><Relationship Id="rId14" Type="http://schemas.openxmlformats.org/officeDocument/2006/relationships/image" Target="../media/image9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27.svg"/><Relationship Id="rId7" Type="http://schemas.openxmlformats.org/officeDocument/2006/relationships/hyperlink" Target="https://www.liveworksheets.com/2-qo1239308sz" TargetMode="External"/><Relationship Id="rId12" Type="http://schemas.openxmlformats.org/officeDocument/2006/relationships/image" Target="../media/image9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96.png"/><Relationship Id="rId5" Type="http://schemas.openxmlformats.org/officeDocument/2006/relationships/image" Target="../media/image10.jpeg"/><Relationship Id="rId10" Type="http://schemas.openxmlformats.org/officeDocument/2006/relationships/image" Target="../media/image95.png"/><Relationship Id="rId4" Type="http://schemas.openxmlformats.org/officeDocument/2006/relationships/image" Target="../media/image9.jpg"/><Relationship Id="rId9" Type="http://schemas.openxmlformats.org/officeDocument/2006/relationships/image" Target="../media/image9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18" Type="http://schemas.openxmlformats.org/officeDocument/2006/relationships/image" Target="../media/image94.png"/><Relationship Id="rId3" Type="http://schemas.openxmlformats.org/officeDocument/2006/relationships/image" Target="../media/image99.svg"/><Relationship Id="rId7" Type="http://schemas.openxmlformats.org/officeDocument/2006/relationships/image" Target="../media/image103.svg"/><Relationship Id="rId12" Type="http://schemas.openxmlformats.org/officeDocument/2006/relationships/image" Target="../media/image8.svg"/><Relationship Id="rId17" Type="http://schemas.openxmlformats.org/officeDocument/2006/relationships/image" Target="../media/image81.png"/><Relationship Id="rId2" Type="http://schemas.openxmlformats.org/officeDocument/2006/relationships/image" Target="../media/image98.png"/><Relationship Id="rId16" Type="http://schemas.openxmlformats.org/officeDocument/2006/relationships/image" Target="../media/image10.jpeg"/><Relationship Id="rId20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7.png"/><Relationship Id="rId5" Type="http://schemas.openxmlformats.org/officeDocument/2006/relationships/image" Target="../media/image101.svg"/><Relationship Id="rId15" Type="http://schemas.openxmlformats.org/officeDocument/2006/relationships/image" Target="../media/image9.jpg"/><Relationship Id="rId10" Type="http://schemas.openxmlformats.org/officeDocument/2006/relationships/image" Target="../media/image106.png"/><Relationship Id="rId19" Type="http://schemas.openxmlformats.org/officeDocument/2006/relationships/image" Target="../media/image36.png"/><Relationship Id="rId4" Type="http://schemas.openxmlformats.org/officeDocument/2006/relationships/image" Target="../media/image100.png"/><Relationship Id="rId9" Type="http://schemas.openxmlformats.org/officeDocument/2006/relationships/image" Target="../media/image105.svg"/><Relationship Id="rId14" Type="http://schemas.openxmlformats.org/officeDocument/2006/relationships/image" Target="../media/image10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.jpeg"/><Relationship Id="rId18" Type="http://schemas.openxmlformats.org/officeDocument/2006/relationships/image" Target="../media/image108.svg"/><Relationship Id="rId3" Type="http://schemas.openxmlformats.org/officeDocument/2006/relationships/image" Target="../media/image99.svg"/><Relationship Id="rId21" Type="http://schemas.openxmlformats.org/officeDocument/2006/relationships/image" Target="../media/image112.svg"/><Relationship Id="rId7" Type="http://schemas.openxmlformats.org/officeDocument/2006/relationships/image" Target="../media/image103.svg"/><Relationship Id="rId12" Type="http://schemas.openxmlformats.org/officeDocument/2006/relationships/image" Target="../media/image9.jpg"/><Relationship Id="rId17" Type="http://schemas.openxmlformats.org/officeDocument/2006/relationships/image" Target="../media/image107.png"/><Relationship Id="rId2" Type="http://schemas.openxmlformats.org/officeDocument/2006/relationships/image" Target="../media/image98.png"/><Relationship Id="rId16" Type="http://schemas.openxmlformats.org/officeDocument/2006/relationships/image" Target="../media/image36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8.svg"/><Relationship Id="rId5" Type="http://schemas.openxmlformats.org/officeDocument/2006/relationships/image" Target="../media/image101.svg"/><Relationship Id="rId15" Type="http://schemas.openxmlformats.org/officeDocument/2006/relationships/image" Target="../media/image94.png"/><Relationship Id="rId10" Type="http://schemas.openxmlformats.org/officeDocument/2006/relationships/image" Target="../media/image7.png"/><Relationship Id="rId19" Type="http://schemas.openxmlformats.org/officeDocument/2006/relationships/image" Target="../media/image110.png"/><Relationship Id="rId4" Type="http://schemas.openxmlformats.org/officeDocument/2006/relationships/image" Target="../media/image100.png"/><Relationship Id="rId9" Type="http://schemas.openxmlformats.org/officeDocument/2006/relationships/image" Target="../media/image105.svg"/><Relationship Id="rId1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jpe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svg"/><Relationship Id="rId7" Type="http://schemas.openxmlformats.org/officeDocument/2006/relationships/image" Target="../media/image118.svg"/><Relationship Id="rId12" Type="http://schemas.openxmlformats.org/officeDocument/2006/relationships/image" Target="../media/image121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image" Target="../media/image10.jpeg"/><Relationship Id="rId5" Type="http://schemas.openxmlformats.org/officeDocument/2006/relationships/image" Target="../media/image116.svg"/><Relationship Id="rId10" Type="http://schemas.openxmlformats.org/officeDocument/2006/relationships/image" Target="../media/image9.jpg"/><Relationship Id="rId4" Type="http://schemas.openxmlformats.org/officeDocument/2006/relationships/image" Target="../media/image115.png"/><Relationship Id="rId9" Type="http://schemas.openxmlformats.org/officeDocument/2006/relationships/image" Target="../media/image1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18" Type="http://schemas.openxmlformats.org/officeDocument/2006/relationships/image" Target="../media/image35.sv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slide" Target="slide19.xml"/><Relationship Id="rId17" Type="http://schemas.openxmlformats.org/officeDocument/2006/relationships/image" Target="../media/image34.png"/><Relationship Id="rId2" Type="http://schemas.openxmlformats.org/officeDocument/2006/relationships/image" Target="../media/image22.png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5" Type="http://schemas.openxmlformats.org/officeDocument/2006/relationships/image" Target="../media/image9.jpg"/><Relationship Id="rId10" Type="http://schemas.openxmlformats.org/officeDocument/2006/relationships/image" Target="../media/image30.png"/><Relationship Id="rId19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47.png"/><Relationship Id="rId18" Type="http://schemas.openxmlformats.org/officeDocument/2006/relationships/image" Target="../media/image36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46.png"/><Relationship Id="rId17" Type="http://schemas.openxmlformats.org/officeDocument/2006/relationships/image" Target="../media/image9.jpg"/><Relationship Id="rId2" Type="http://schemas.openxmlformats.org/officeDocument/2006/relationships/image" Target="../media/image37.png"/><Relationship Id="rId16" Type="http://schemas.openxmlformats.org/officeDocument/2006/relationships/image" Target="../media/image5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sv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jpeg"/><Relationship Id="rId14" Type="http://schemas.openxmlformats.org/officeDocument/2006/relationships/image" Target="../media/image4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47.png"/><Relationship Id="rId18" Type="http://schemas.openxmlformats.org/officeDocument/2006/relationships/image" Target="../media/image36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46.png"/><Relationship Id="rId17" Type="http://schemas.openxmlformats.org/officeDocument/2006/relationships/image" Target="../media/image9.jpg"/><Relationship Id="rId2" Type="http://schemas.openxmlformats.org/officeDocument/2006/relationships/image" Target="../media/image37.png"/><Relationship Id="rId16" Type="http://schemas.openxmlformats.org/officeDocument/2006/relationships/image" Target="../media/image5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sv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jpeg"/><Relationship Id="rId14" Type="http://schemas.openxmlformats.org/officeDocument/2006/relationships/image" Target="../media/image4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5" Type="http://schemas.openxmlformats.org/officeDocument/2006/relationships/image" Target="../media/image53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6.png"/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12" Type="http://schemas.openxmlformats.org/officeDocument/2006/relationships/image" Target="../media/image6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10.jpeg"/><Relationship Id="rId5" Type="http://schemas.openxmlformats.org/officeDocument/2006/relationships/image" Target="../media/image57.svg"/><Relationship Id="rId10" Type="http://schemas.openxmlformats.org/officeDocument/2006/relationships/image" Target="../media/image9.jpg"/><Relationship Id="rId4" Type="http://schemas.openxmlformats.org/officeDocument/2006/relationships/image" Target="../media/image56.png"/><Relationship Id="rId9" Type="http://schemas.openxmlformats.org/officeDocument/2006/relationships/image" Target="../media/image8.svg"/><Relationship Id="rId1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36.png"/><Relationship Id="rId3" Type="http://schemas.openxmlformats.org/officeDocument/2006/relationships/image" Target="../media/image63.svg"/><Relationship Id="rId7" Type="http://schemas.openxmlformats.org/officeDocument/2006/relationships/image" Target="../media/image8.svg"/><Relationship Id="rId12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66.png"/><Relationship Id="rId5" Type="http://schemas.openxmlformats.org/officeDocument/2006/relationships/image" Target="../media/image65.svg"/><Relationship Id="rId15" Type="http://schemas.openxmlformats.org/officeDocument/2006/relationships/image" Target="../media/image69.png"/><Relationship Id="rId10" Type="http://schemas.openxmlformats.org/officeDocument/2006/relationships/image" Target="../media/image61.png"/><Relationship Id="rId4" Type="http://schemas.openxmlformats.org/officeDocument/2006/relationships/image" Target="../media/image64.png"/><Relationship Id="rId9" Type="http://schemas.openxmlformats.org/officeDocument/2006/relationships/image" Target="../media/image10.jpeg"/><Relationship Id="rId14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78.png"/><Relationship Id="rId3" Type="http://schemas.openxmlformats.org/officeDocument/2006/relationships/image" Target="../media/image71.svg"/><Relationship Id="rId7" Type="http://schemas.openxmlformats.org/officeDocument/2006/relationships/image" Target="../media/image75.svg"/><Relationship Id="rId12" Type="http://schemas.openxmlformats.org/officeDocument/2006/relationships/image" Target="../media/image7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6.png"/><Relationship Id="rId5" Type="http://schemas.openxmlformats.org/officeDocument/2006/relationships/image" Target="../media/image73.svg"/><Relationship Id="rId15" Type="http://schemas.openxmlformats.org/officeDocument/2006/relationships/image" Target="../media/image36.png"/><Relationship Id="rId10" Type="http://schemas.openxmlformats.org/officeDocument/2006/relationships/image" Target="../media/image10.jpeg"/><Relationship Id="rId4" Type="http://schemas.openxmlformats.org/officeDocument/2006/relationships/image" Target="../media/image72.png"/><Relationship Id="rId9" Type="http://schemas.openxmlformats.org/officeDocument/2006/relationships/image" Target="../media/image8.svg"/><Relationship Id="rId14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6461">
            <a:off x="14173226" y="-150040"/>
            <a:ext cx="4727167" cy="82537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02886">
            <a:off x="12345078" y="4449593"/>
            <a:ext cx="6203532" cy="69207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51399">
            <a:off x="12920162" y="3026138"/>
            <a:ext cx="3950206" cy="2169022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9523ED4-1BC1-3290-577A-7B0E9F5F0AC5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B7066AD6-D26D-15B6-829C-B247F2A55384}"/>
              </a:ext>
            </a:extLst>
          </p:cNvPr>
          <p:cNvSpPr/>
          <p:nvPr/>
        </p:nvSpPr>
        <p:spPr>
          <a:xfrm>
            <a:off x="4938133" y="-342900"/>
            <a:ext cx="557877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10000" b="1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 واجب </a:t>
            </a:r>
            <a:r>
              <a:rPr lang="ar-SA" sz="10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10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06A6060-2C0E-8CEF-5F5A-A32DA81002A3}"/>
              </a:ext>
            </a:extLst>
          </p:cNvPr>
          <p:cNvSpPr/>
          <p:nvPr/>
        </p:nvSpPr>
        <p:spPr>
          <a:xfrm>
            <a:off x="14004184" y="8304276"/>
            <a:ext cx="36222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23-24</a:t>
            </a:r>
          </a:p>
        </p:txBody>
      </p:sp>
      <p:pic>
        <p:nvPicPr>
          <p:cNvPr id="12" name="رسم 11" descr="السهم: دوران إلى اليمين مع تعبئة خالصة">
            <a:extLst>
              <a:ext uri="{FF2B5EF4-FFF2-40B4-BE49-F238E27FC236}">
                <a16:creationId xmlns:a16="http://schemas.microsoft.com/office/drawing/2014/main" id="{9FDEA55D-4313-3B29-6570-73D8F48E67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509530" y="7477503"/>
            <a:ext cx="914400" cy="9144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E6730FC-620D-E226-75A0-7F8C2BB3941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342900"/>
            <a:ext cx="1903365" cy="1912516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F63E77E5-11EC-BC5C-0E4C-1D9EF00E45AC}"/>
              </a:ext>
            </a:extLst>
          </p:cNvPr>
          <p:cNvSpPr/>
          <p:nvPr/>
        </p:nvSpPr>
        <p:spPr>
          <a:xfrm>
            <a:off x="990600" y="9743144"/>
            <a:ext cx="172034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5" name="Picture 2" descr="نتيجة الصورة لـ عصفور تويتر">
            <a:extLst>
              <a:ext uri="{FF2B5EF4-FFF2-40B4-BE49-F238E27FC236}">
                <a16:creationId xmlns:a16="http://schemas.microsoft.com/office/drawing/2014/main" id="{7E61914E-8771-508D-94B8-CF317027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" y="9487836"/>
            <a:ext cx="1382502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956FAD41-85EF-5B91-1D09-1B0AA760BB6A}"/>
              </a:ext>
            </a:extLst>
          </p:cNvPr>
          <p:cNvSpPr/>
          <p:nvPr/>
        </p:nvSpPr>
        <p:spPr>
          <a:xfrm>
            <a:off x="10074045" y="1779863"/>
            <a:ext cx="37753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تدرب وحل المسائل : </a:t>
            </a:r>
          </a:p>
        </p:txBody>
      </p:sp>
      <p:pic>
        <p:nvPicPr>
          <p:cNvPr id="18" name="صورة 17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A6C2A592-5220-043E-8A31-09D3F2ABD9D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821" y="1190650"/>
            <a:ext cx="1672338" cy="167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2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98235">
            <a:off x="15439939" y="4331401"/>
            <a:ext cx="4578226" cy="78443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3148310" y="-947627"/>
            <a:ext cx="7285637" cy="77959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46221">
            <a:off x="-265507" y="5793151"/>
            <a:ext cx="5418069" cy="6273553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337F866-61A2-8E17-7FA8-BF6B4010ACD4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4EC82D7B-F193-1B22-FCB0-38E4BE5B4D1B}"/>
              </a:ext>
            </a:extLst>
          </p:cNvPr>
          <p:cNvSpPr/>
          <p:nvPr/>
        </p:nvSpPr>
        <p:spPr>
          <a:xfrm>
            <a:off x="868519" y="1424278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28</a:t>
            </a:r>
          </a:p>
        </p:txBody>
      </p:sp>
      <p:pic>
        <p:nvPicPr>
          <p:cNvPr id="9" name="رسم 8" descr="السهم: دوران إلى اليمين مع تعبئة خالصة">
            <a:extLst>
              <a:ext uri="{FF2B5EF4-FFF2-40B4-BE49-F238E27FC236}">
                <a16:creationId xmlns:a16="http://schemas.microsoft.com/office/drawing/2014/main" id="{4489DA94-2DB3-6D9C-6CA3-66C5862A92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8049" y="552753"/>
            <a:ext cx="914400" cy="914400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880E6E4A-6ED4-B7B4-A5F1-B8F1F79C7866}"/>
              </a:ext>
            </a:extLst>
          </p:cNvPr>
          <p:cNvSpPr/>
          <p:nvPr/>
        </p:nvSpPr>
        <p:spPr>
          <a:xfrm>
            <a:off x="1349844" y="9639300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7" name="Picture 2" descr="نتيجة الصورة لـ عصفور تويتر">
            <a:extLst>
              <a:ext uri="{FF2B5EF4-FFF2-40B4-BE49-F238E27FC236}">
                <a16:creationId xmlns:a16="http://schemas.microsoft.com/office/drawing/2014/main" id="{886BDD20-8EFC-1BFA-C725-23ED3F76A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08" y="9505338"/>
            <a:ext cx="1198953" cy="7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67763BF2-1B4B-D3D1-4202-1C609925074D}"/>
              </a:ext>
            </a:extLst>
          </p:cNvPr>
          <p:cNvSpPr/>
          <p:nvPr/>
        </p:nvSpPr>
        <p:spPr>
          <a:xfrm>
            <a:off x="3841702" y="190500"/>
            <a:ext cx="102387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6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1- 3</a:t>
            </a:r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6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حل المعادلات المتعددة الخطوات </a:t>
            </a:r>
            <a:endParaRPr lang="ar-SA" sz="6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98E302E-1EBE-A492-E573-DB0E88BB8B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65865">
            <a:off x="15034485" y="4954334"/>
            <a:ext cx="3440587" cy="473243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BF81E52-A470-6006-8080-10C175ECE56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3527" y="1783800"/>
            <a:ext cx="12469639" cy="3290329"/>
          </a:xfrm>
          <a:prstGeom prst="rect">
            <a:avLst/>
          </a:prstGeom>
        </p:spPr>
      </p:pic>
      <p:pic>
        <p:nvPicPr>
          <p:cNvPr id="13" name="صورة 12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D04B41B5-35CD-C839-7495-FA64E0097B7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35" y="4253070"/>
            <a:ext cx="2156336" cy="21563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23177" flipH="1">
            <a:off x="-1584554" y="6937508"/>
            <a:ext cx="7315200" cy="40699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19356">
            <a:off x="14737875" y="696930"/>
            <a:ext cx="5077881" cy="636181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CBBCF719-6CC7-4F5B-C36D-DEE88FF1647A}"/>
              </a:ext>
            </a:extLst>
          </p:cNvPr>
          <p:cNvSpPr/>
          <p:nvPr/>
        </p:nvSpPr>
        <p:spPr>
          <a:xfrm>
            <a:off x="500918" y="8182570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29</a:t>
            </a:r>
          </a:p>
        </p:txBody>
      </p:sp>
      <p:pic>
        <p:nvPicPr>
          <p:cNvPr id="9" name="رسم 8" descr="السهم: دوران إلى اليمين مع تعبئة خالصة">
            <a:extLst>
              <a:ext uri="{FF2B5EF4-FFF2-40B4-BE49-F238E27FC236}">
                <a16:creationId xmlns:a16="http://schemas.microsoft.com/office/drawing/2014/main" id="{784919B1-D54B-2C02-5BF7-8ED18789B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0448" y="7311045"/>
            <a:ext cx="914400" cy="9144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0F2BCB3-9703-7319-CA78-AAD8A1E17D3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E0FDF0CC-0F1D-7295-6353-4E32E2E418A7}"/>
              </a:ext>
            </a:extLst>
          </p:cNvPr>
          <p:cNvSpPr/>
          <p:nvPr/>
        </p:nvSpPr>
        <p:spPr>
          <a:xfrm>
            <a:off x="1219200" y="9465558"/>
            <a:ext cx="198163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4" name="Picture 2" descr="نتيجة الصورة لـ عصفور تويتر">
            <a:extLst>
              <a:ext uri="{FF2B5EF4-FFF2-40B4-BE49-F238E27FC236}">
                <a16:creationId xmlns:a16="http://schemas.microsoft.com/office/drawing/2014/main" id="{BED9B1BB-EE57-9689-D232-9065BF2D7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60" y="9317886"/>
            <a:ext cx="1198953" cy="7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140BB7DD-6489-9E0B-5615-C5BF8D469E07}"/>
              </a:ext>
            </a:extLst>
          </p:cNvPr>
          <p:cNvSpPr/>
          <p:nvPr/>
        </p:nvSpPr>
        <p:spPr>
          <a:xfrm>
            <a:off x="2824727" y="190500"/>
            <a:ext cx="101088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6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1- 3</a:t>
            </a:r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6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حل المعادلات المتعددة الخطوات</a:t>
            </a:r>
            <a:endParaRPr lang="ar-SA" sz="6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5" name="صورة 14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0CD77C4E-6F8B-498A-0742-071C61A607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9209">
            <a:off x="3006956" y="1348517"/>
            <a:ext cx="1867912" cy="186791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1819E10-ABBA-C140-4B0A-56DD2E4C16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3992" y="1797908"/>
            <a:ext cx="3196138" cy="111635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8DE7B08-DEDC-4B40-B47F-E5B3297174BF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0448" y="3371908"/>
            <a:ext cx="14317152" cy="223237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2FEC71B-A908-D116-C64B-DAD4AA286F6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779161">
            <a:off x="15062021" y="1353128"/>
            <a:ext cx="2941632" cy="404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67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0C7CFB51-2B0D-8B09-5BC7-5B5E898F024D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238042" flipH="1">
            <a:off x="13664814" y="-123553"/>
            <a:ext cx="4081628" cy="51606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9259" flipH="1">
            <a:off x="14001352" y="5336265"/>
            <a:ext cx="3966043" cy="4406714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4718EEDF-1669-65F4-273E-60CE6AD9C08C}"/>
              </a:ext>
            </a:extLst>
          </p:cNvPr>
          <p:cNvSpPr/>
          <p:nvPr/>
        </p:nvSpPr>
        <p:spPr>
          <a:xfrm>
            <a:off x="14401800" y="7462825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28</a:t>
            </a:r>
          </a:p>
        </p:txBody>
      </p:sp>
      <p:pic>
        <p:nvPicPr>
          <p:cNvPr id="7" name="رسم 6" descr="السهم: دوران إلى اليمين مع تعبئة خالصة">
            <a:extLst>
              <a:ext uri="{FF2B5EF4-FFF2-40B4-BE49-F238E27FC236}">
                <a16:creationId xmlns:a16="http://schemas.microsoft.com/office/drawing/2014/main" id="{DC1979E8-DE8A-1220-AF1F-7ED6983240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671330" y="6591300"/>
            <a:ext cx="914400" cy="9144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BD117C9-C6E0-0044-4E30-BF91BAE645D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574" y="6211705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4B688635-B3D0-7FAE-AFE1-03FD8AA80BCA}"/>
              </a:ext>
            </a:extLst>
          </p:cNvPr>
          <p:cNvSpPr/>
          <p:nvPr/>
        </p:nvSpPr>
        <p:spPr>
          <a:xfrm>
            <a:off x="1066800" y="9542502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6" name="Picture 2" descr="نتيجة الصورة لـ عصفور تويتر">
            <a:extLst>
              <a:ext uri="{FF2B5EF4-FFF2-40B4-BE49-F238E27FC236}">
                <a16:creationId xmlns:a16="http://schemas.microsoft.com/office/drawing/2014/main" id="{E27D33B5-3D74-DBEE-CC20-D7040A43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2" y="9321087"/>
            <a:ext cx="1279874" cy="84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62CD0F66-96FC-7127-AEE6-1C542F2BD4C4}"/>
              </a:ext>
            </a:extLst>
          </p:cNvPr>
          <p:cNvSpPr/>
          <p:nvPr/>
        </p:nvSpPr>
        <p:spPr>
          <a:xfrm>
            <a:off x="2759804" y="190500"/>
            <a:ext cx="102387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6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1- 3</a:t>
            </a:r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6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حل المعادلات المتعددة الخطوات </a:t>
            </a:r>
            <a:endParaRPr lang="ar-SA" sz="6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F057EF0-E2A4-AC78-5CE1-49FD8AA6B0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134" y="1820727"/>
            <a:ext cx="12468761" cy="712648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2940EE5-8295-D6BC-B959-32B2144496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779161">
            <a:off x="14630351" y="603977"/>
            <a:ext cx="2397881" cy="32982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8AF14C2-93EC-F662-E140-98C180E4B1CA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306118">
            <a:off x="-884367" y="2171289"/>
            <a:ext cx="4638576" cy="53709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75155">
            <a:off x="13958648" y="-935249"/>
            <a:ext cx="5031676" cy="662062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D175A394-0852-8581-B868-085880E2946B}"/>
              </a:ext>
            </a:extLst>
          </p:cNvPr>
          <p:cNvSpPr/>
          <p:nvPr/>
        </p:nvSpPr>
        <p:spPr>
          <a:xfrm>
            <a:off x="15240000" y="8349028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29</a:t>
            </a:r>
          </a:p>
        </p:txBody>
      </p:sp>
      <p:pic>
        <p:nvPicPr>
          <p:cNvPr id="13" name="رسم 12" descr="السهم: دوران إلى اليمين مع تعبئة خالصة">
            <a:extLst>
              <a:ext uri="{FF2B5EF4-FFF2-40B4-BE49-F238E27FC236}">
                <a16:creationId xmlns:a16="http://schemas.microsoft.com/office/drawing/2014/main" id="{D9E264C5-D667-C31F-3CD3-5685B0E8D0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509530" y="7477503"/>
            <a:ext cx="914400" cy="91440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F0F9E9F-D2A2-EE2B-B5B0-42AA20F9686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13D69E6-031C-65FD-C7C3-E33B863F3430}"/>
              </a:ext>
            </a:extLst>
          </p:cNvPr>
          <p:cNvSpPr/>
          <p:nvPr/>
        </p:nvSpPr>
        <p:spPr>
          <a:xfrm>
            <a:off x="2759806" y="190500"/>
            <a:ext cx="102387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6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1- 3</a:t>
            </a:r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6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حل المعادلات المتعددة الخطوات </a:t>
            </a:r>
            <a:endParaRPr lang="ar-SA" sz="6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518E9D9-0620-D00A-1B26-E508F58DD3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5595" y="1630158"/>
            <a:ext cx="10396746" cy="282754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B4B5C2D-FB92-FD4B-FC45-FAF7F7A223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032127">
            <a:off x="437243" y="3276599"/>
            <a:ext cx="3085917" cy="3733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73885">
            <a:off x="-2942027" y="6316828"/>
            <a:ext cx="5884051" cy="6296163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C6C43E45-29E7-CE77-5A24-56C0DC8AF7E8}"/>
              </a:ext>
            </a:extLst>
          </p:cNvPr>
          <p:cNvSpPr/>
          <p:nvPr/>
        </p:nvSpPr>
        <p:spPr>
          <a:xfrm>
            <a:off x="1175257" y="9136183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7" name="Picture 2" descr="نتيجة الصورة لـ عصفور تويتر">
            <a:extLst>
              <a:ext uri="{FF2B5EF4-FFF2-40B4-BE49-F238E27FC236}">
                <a16:creationId xmlns:a16="http://schemas.microsoft.com/office/drawing/2014/main" id="{60A9F856-AC19-CCF3-30B0-4E13F3F92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76" y="8901396"/>
            <a:ext cx="1198953" cy="7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2EE5C8A-0DEF-1238-EC5C-5B08C1DD59A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779161">
            <a:off x="14679853" y="525491"/>
            <a:ext cx="3415154" cy="441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31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8AF14C2-93EC-F662-E140-98C180E4B1CA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306118">
            <a:off x="-1193453" y="2401960"/>
            <a:ext cx="4638576" cy="53709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3885">
            <a:off x="-2942027" y="6316828"/>
            <a:ext cx="5884051" cy="62961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75155">
            <a:off x="13958648" y="-935249"/>
            <a:ext cx="5031676" cy="662062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D175A394-0852-8581-B868-085880E2946B}"/>
              </a:ext>
            </a:extLst>
          </p:cNvPr>
          <p:cNvSpPr/>
          <p:nvPr/>
        </p:nvSpPr>
        <p:spPr>
          <a:xfrm>
            <a:off x="15240000" y="8349028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29</a:t>
            </a:r>
          </a:p>
        </p:txBody>
      </p:sp>
      <p:pic>
        <p:nvPicPr>
          <p:cNvPr id="13" name="رسم 12" descr="السهم: دوران إلى اليمين مع تعبئة خالصة">
            <a:extLst>
              <a:ext uri="{FF2B5EF4-FFF2-40B4-BE49-F238E27FC236}">
                <a16:creationId xmlns:a16="http://schemas.microsoft.com/office/drawing/2014/main" id="{D9E264C5-D667-C31F-3CD3-5685B0E8D0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509530" y="7477503"/>
            <a:ext cx="914400" cy="91440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F0F9E9F-D2A2-EE2B-B5B0-42AA20F9686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C6C43E45-29E7-CE77-5A24-56C0DC8AF7E8}"/>
              </a:ext>
            </a:extLst>
          </p:cNvPr>
          <p:cNvSpPr/>
          <p:nvPr/>
        </p:nvSpPr>
        <p:spPr>
          <a:xfrm>
            <a:off x="1197159" y="9136183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7" name="Picture 2" descr="نتيجة الصورة لـ عصفور تويتر">
            <a:extLst>
              <a:ext uri="{FF2B5EF4-FFF2-40B4-BE49-F238E27FC236}">
                <a16:creationId xmlns:a16="http://schemas.microsoft.com/office/drawing/2014/main" id="{60A9F856-AC19-CCF3-30B0-4E13F3F92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78" y="8901396"/>
            <a:ext cx="1198953" cy="7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13D69E6-031C-65FD-C7C3-E33B863F3430}"/>
              </a:ext>
            </a:extLst>
          </p:cNvPr>
          <p:cNvSpPr/>
          <p:nvPr/>
        </p:nvSpPr>
        <p:spPr>
          <a:xfrm>
            <a:off x="2824727" y="190500"/>
            <a:ext cx="101088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6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1- 3</a:t>
            </a:r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6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حل المعادلات المتعددة الخطوات</a:t>
            </a:r>
            <a:endParaRPr lang="ar-SA" sz="6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9" name="صورة 18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C0117DBD-507E-F79B-E042-96BCA781DF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8" y="4317054"/>
            <a:ext cx="2142411" cy="214241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FF5D6-325D-7BC0-F4AA-08D28C11B935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4488" y="1892037"/>
            <a:ext cx="11496985" cy="27885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24E8749-EFE1-BF9D-D444-4F22E8007F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779161">
            <a:off x="14679853" y="525491"/>
            <a:ext cx="3415154" cy="441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00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23177" flipH="1">
            <a:off x="-1584554" y="6937508"/>
            <a:ext cx="7315200" cy="40699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19356">
            <a:off x="14737875" y="696930"/>
            <a:ext cx="5077881" cy="636181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CBBCF719-6CC7-4F5B-C36D-DEE88FF1647A}"/>
              </a:ext>
            </a:extLst>
          </p:cNvPr>
          <p:cNvSpPr/>
          <p:nvPr/>
        </p:nvSpPr>
        <p:spPr>
          <a:xfrm>
            <a:off x="500918" y="8182570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29</a:t>
            </a:r>
          </a:p>
        </p:txBody>
      </p:sp>
      <p:pic>
        <p:nvPicPr>
          <p:cNvPr id="9" name="رسم 8" descr="السهم: دوران إلى اليمين مع تعبئة خالصة">
            <a:extLst>
              <a:ext uri="{FF2B5EF4-FFF2-40B4-BE49-F238E27FC236}">
                <a16:creationId xmlns:a16="http://schemas.microsoft.com/office/drawing/2014/main" id="{784919B1-D54B-2C02-5BF7-8ED18789B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0448" y="7311045"/>
            <a:ext cx="914400" cy="9144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0F2BCB3-9703-7319-CA78-AAD8A1E17D3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E0FDF0CC-0F1D-7295-6353-4E32E2E418A7}"/>
              </a:ext>
            </a:extLst>
          </p:cNvPr>
          <p:cNvSpPr/>
          <p:nvPr/>
        </p:nvSpPr>
        <p:spPr>
          <a:xfrm>
            <a:off x="1219200" y="9465558"/>
            <a:ext cx="198163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4" name="Picture 2" descr="نتيجة الصورة لـ عصفور تويتر">
            <a:extLst>
              <a:ext uri="{FF2B5EF4-FFF2-40B4-BE49-F238E27FC236}">
                <a16:creationId xmlns:a16="http://schemas.microsoft.com/office/drawing/2014/main" id="{BED9B1BB-EE57-9689-D232-9065BF2D7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60" y="9317886"/>
            <a:ext cx="1198953" cy="7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140BB7DD-6489-9E0B-5615-C5BF8D469E07}"/>
              </a:ext>
            </a:extLst>
          </p:cNvPr>
          <p:cNvSpPr/>
          <p:nvPr/>
        </p:nvSpPr>
        <p:spPr>
          <a:xfrm>
            <a:off x="2759806" y="190500"/>
            <a:ext cx="102387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6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1- 3</a:t>
            </a:r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6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حل المعادلات المتعددة الخطوات </a:t>
            </a:r>
            <a:endParaRPr lang="ar-SA" sz="6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5" name="صورة 14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0CD77C4E-6F8B-498A-0742-071C61A607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9209">
            <a:off x="388260" y="4528083"/>
            <a:ext cx="1867912" cy="186791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1819E10-ABBA-C140-4B0A-56DD2E4C16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38862" y="1797908"/>
            <a:ext cx="3196138" cy="111635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181FF59-15D4-A956-0683-E19BD6B5C08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693" y="1869152"/>
            <a:ext cx="9597307" cy="111635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3BE112E-44C9-27C1-C0E8-A21174FF56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779161">
            <a:off x="15056423" y="1669751"/>
            <a:ext cx="3415154" cy="441616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0F48086F-0FD3-7A14-07AA-CF8B76331FEC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5334000" y="3185530"/>
            <a:ext cx="7604394" cy="104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41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23177" flipH="1">
            <a:off x="-1584554" y="6937508"/>
            <a:ext cx="7315200" cy="40699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19356">
            <a:off x="14737875" y="696930"/>
            <a:ext cx="5077881" cy="636181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CBBCF719-6CC7-4F5B-C36D-DEE88FF1647A}"/>
              </a:ext>
            </a:extLst>
          </p:cNvPr>
          <p:cNvSpPr/>
          <p:nvPr/>
        </p:nvSpPr>
        <p:spPr>
          <a:xfrm>
            <a:off x="500918" y="8182570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29</a:t>
            </a:r>
          </a:p>
        </p:txBody>
      </p:sp>
      <p:pic>
        <p:nvPicPr>
          <p:cNvPr id="9" name="رسم 8" descr="السهم: دوران إلى اليمين مع تعبئة خالصة">
            <a:extLst>
              <a:ext uri="{FF2B5EF4-FFF2-40B4-BE49-F238E27FC236}">
                <a16:creationId xmlns:a16="http://schemas.microsoft.com/office/drawing/2014/main" id="{784919B1-D54B-2C02-5BF7-8ED18789B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0448" y="7311045"/>
            <a:ext cx="914400" cy="9144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0F2BCB3-9703-7319-CA78-AAD8A1E17D3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E0FDF0CC-0F1D-7295-6353-4E32E2E418A7}"/>
              </a:ext>
            </a:extLst>
          </p:cNvPr>
          <p:cNvSpPr/>
          <p:nvPr/>
        </p:nvSpPr>
        <p:spPr>
          <a:xfrm>
            <a:off x="1219200" y="9465558"/>
            <a:ext cx="198163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4" name="Picture 2" descr="نتيجة الصورة لـ عصفور تويتر">
            <a:extLst>
              <a:ext uri="{FF2B5EF4-FFF2-40B4-BE49-F238E27FC236}">
                <a16:creationId xmlns:a16="http://schemas.microsoft.com/office/drawing/2014/main" id="{BED9B1BB-EE57-9689-D232-9065BF2D7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60" y="9317886"/>
            <a:ext cx="1198953" cy="7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140BB7DD-6489-9E0B-5615-C5BF8D469E07}"/>
              </a:ext>
            </a:extLst>
          </p:cNvPr>
          <p:cNvSpPr/>
          <p:nvPr/>
        </p:nvSpPr>
        <p:spPr>
          <a:xfrm>
            <a:off x="2819918" y="190500"/>
            <a:ext cx="101184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6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1- 3</a:t>
            </a:r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6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حل المعادلات المتعددة الخطوات </a:t>
            </a:r>
            <a:endParaRPr lang="ar-SA" sz="6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5" name="صورة 14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0CD77C4E-6F8B-498A-0742-071C61A607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9209">
            <a:off x="388260" y="4528083"/>
            <a:ext cx="1867912" cy="186791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1819E10-ABBA-C140-4B0A-56DD2E4C16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38862" y="1797908"/>
            <a:ext cx="3196138" cy="111635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181FF59-15D4-A956-0683-E19BD6B5C08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693" y="1869152"/>
            <a:ext cx="9597307" cy="111635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3BE112E-44C9-27C1-C0E8-A21174FF56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779161">
            <a:off x="15056423" y="1669751"/>
            <a:ext cx="3415154" cy="441616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62EDEFF-72E0-1EF0-6E35-F7CD903512A1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5676" y="3068280"/>
            <a:ext cx="8724489" cy="127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45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0C7CFB51-2B0D-8B09-5BC7-5B5E898F024D}"/>
              </a:ext>
            </a:extLst>
          </p:cNvPr>
          <p:cNvSpPr/>
          <p:nvPr/>
        </p:nvSpPr>
        <p:spPr>
          <a:xfrm>
            <a:off x="1306300" y="1181100"/>
            <a:ext cx="153815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238042" flipH="1">
            <a:off x="13664814" y="-123553"/>
            <a:ext cx="4081628" cy="516067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BD117C9-C6E0-0044-4E30-BF91BAE645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92" y="-149035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4B688635-B3D0-7FAE-AFE1-03FD8AA80BCA}"/>
              </a:ext>
            </a:extLst>
          </p:cNvPr>
          <p:cNvSpPr/>
          <p:nvPr/>
        </p:nvSpPr>
        <p:spPr>
          <a:xfrm>
            <a:off x="1066800" y="9542502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6" name="Picture 2" descr="نتيجة الصورة لـ عصفور تويتر">
            <a:extLst>
              <a:ext uri="{FF2B5EF4-FFF2-40B4-BE49-F238E27FC236}">
                <a16:creationId xmlns:a16="http://schemas.microsoft.com/office/drawing/2014/main" id="{E27D33B5-3D74-DBEE-CC20-D7040A43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2" y="9321087"/>
            <a:ext cx="1279874" cy="84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62CD0F66-96FC-7127-AEE6-1C542F2BD4C4}"/>
              </a:ext>
            </a:extLst>
          </p:cNvPr>
          <p:cNvSpPr/>
          <p:nvPr/>
        </p:nvSpPr>
        <p:spPr>
          <a:xfrm>
            <a:off x="2759804" y="190500"/>
            <a:ext cx="102387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6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1- 3</a:t>
            </a:r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6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حل المعادلات المتعددة الخطوات </a:t>
            </a:r>
            <a:endParaRPr lang="ar-SA" sz="6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A2940EE5-8295-D6BC-B959-32B2144496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79161">
            <a:off x="14630351" y="603977"/>
            <a:ext cx="2397881" cy="3298218"/>
          </a:xfrm>
          <a:prstGeom prst="rect">
            <a:avLst/>
          </a:prstGeom>
        </p:spPr>
      </p:pic>
      <p:pic>
        <p:nvPicPr>
          <p:cNvPr id="11" name="صورة 10">
            <a:hlinkClick r:id="rId7"/>
            <a:extLst>
              <a:ext uri="{FF2B5EF4-FFF2-40B4-BE49-F238E27FC236}">
                <a16:creationId xmlns:a16="http://schemas.microsoft.com/office/drawing/2014/main" id="{CB0046F1-F5A9-7F79-BB41-AF88172637E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F1"/>
              </a:clrFrom>
              <a:clrTo>
                <a:srgbClr val="FFFD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1078" y="3218786"/>
            <a:ext cx="8617722" cy="271297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54E31D5-1F69-4E26-9958-01CD4ACAB4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79" y="1656748"/>
            <a:ext cx="1817176" cy="1817176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E9F5FCD5-8A1A-3719-2D75-1EDB6DCBAD6F}"/>
              </a:ext>
            </a:extLst>
          </p:cNvPr>
          <p:cNvSpPr/>
          <p:nvPr/>
        </p:nvSpPr>
        <p:spPr>
          <a:xfrm>
            <a:off x="1754622" y="7773937"/>
            <a:ext cx="525496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500" b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أنا سعودي والعالم ينتظرني .. </a:t>
            </a:r>
          </a:p>
          <a:p>
            <a:pPr algn="ctr"/>
            <a:r>
              <a:rPr lang="ar-SA" sz="35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فلنترك بصمة على خريطة العالم .. </a:t>
            </a:r>
          </a:p>
        </p:txBody>
      </p:sp>
      <p:pic>
        <p:nvPicPr>
          <p:cNvPr id="17" name="Picture 6" descr="مشاهدة صورة المصدر">
            <a:extLst>
              <a:ext uri="{FF2B5EF4-FFF2-40B4-BE49-F238E27FC236}">
                <a16:creationId xmlns:a16="http://schemas.microsoft.com/office/drawing/2014/main" id="{7D82CF13-376C-546E-600D-A268A7AD8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0" t="38916" r="18946"/>
          <a:stretch/>
        </p:blipFill>
        <p:spPr bwMode="auto">
          <a:xfrm>
            <a:off x="1962828" y="4762500"/>
            <a:ext cx="207577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رسم 18" descr="إيماءة الضغط المزدوج مع تعبئة خالصة">
            <a:extLst>
              <a:ext uri="{FF2B5EF4-FFF2-40B4-BE49-F238E27FC236}">
                <a16:creationId xmlns:a16="http://schemas.microsoft.com/office/drawing/2014/main" id="{70082204-39C0-5D1E-F56C-9D628FE78A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34400" y="55245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9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38674" flipH="1">
            <a:off x="-3324097" y="-2494006"/>
            <a:ext cx="5339896" cy="73978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44876">
            <a:off x="13336393" y="4156432"/>
            <a:ext cx="5128022" cy="84697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0200" y="1029578"/>
            <a:ext cx="12496800" cy="88308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806885">
            <a:off x="12322624" y="1462596"/>
            <a:ext cx="2553963" cy="90549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A21406A-7EF5-2AC7-E525-09A79E643D6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978" y="1915344"/>
            <a:ext cx="7100861" cy="1215410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4030768D-1290-3F41-3552-4A5899EF11E0}"/>
              </a:ext>
            </a:extLst>
          </p:cNvPr>
          <p:cNvSpPr/>
          <p:nvPr/>
        </p:nvSpPr>
        <p:spPr>
          <a:xfrm>
            <a:off x="480558" y="8852693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31</a:t>
            </a:r>
          </a:p>
        </p:txBody>
      </p:sp>
      <p:pic>
        <p:nvPicPr>
          <p:cNvPr id="10" name="رسم 9" descr="السهم: دوران إلى اليمين مع تعبئة خالصة">
            <a:extLst>
              <a:ext uri="{FF2B5EF4-FFF2-40B4-BE49-F238E27FC236}">
                <a16:creationId xmlns:a16="http://schemas.microsoft.com/office/drawing/2014/main" id="{79CE8F2F-5975-9CA8-169F-FD8C7DF993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2243163" y="7996515"/>
            <a:ext cx="914400" cy="914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649703">
            <a:off x="9946033" y="830112"/>
            <a:ext cx="4102072" cy="317910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5993695-C787-D771-D6D0-BFD8F95D78FC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79" y="73320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0C1FFF58-48DE-0AFD-17FD-E601AF3095FE}"/>
              </a:ext>
            </a:extLst>
          </p:cNvPr>
          <p:cNvSpPr/>
          <p:nvPr/>
        </p:nvSpPr>
        <p:spPr>
          <a:xfrm>
            <a:off x="818789" y="9591550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8" name="Picture 2" descr="نتيجة الصورة لـ عصفور تويتر">
            <a:extLst>
              <a:ext uri="{FF2B5EF4-FFF2-40B4-BE49-F238E27FC236}">
                <a16:creationId xmlns:a16="http://schemas.microsoft.com/office/drawing/2014/main" id="{52721246-FD1A-B7DF-F592-368C5A1C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" y="9414781"/>
            <a:ext cx="1110766" cy="73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مستطيل 27">
            <a:extLst>
              <a:ext uri="{FF2B5EF4-FFF2-40B4-BE49-F238E27FC236}">
                <a16:creationId xmlns:a16="http://schemas.microsoft.com/office/drawing/2014/main" id="{2D9FB7CB-11C9-54B7-461A-601BBC10B7EC}"/>
              </a:ext>
            </a:extLst>
          </p:cNvPr>
          <p:cNvSpPr/>
          <p:nvPr/>
        </p:nvSpPr>
        <p:spPr>
          <a:xfrm>
            <a:off x="4059023" y="190500"/>
            <a:ext cx="101088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1- </a:t>
            </a:r>
            <a:r>
              <a:rPr lang="ar-SA" sz="6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3</a:t>
            </a:r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6000" b="1" cap="none" spc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حل المعادلات المتعددة الخطوات</a:t>
            </a:r>
            <a:endParaRPr lang="ar-SA" sz="6000" b="1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30" name="صورة 29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BD9D764B-1F9D-C8D8-91D2-5C1C7E05ABB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9209">
            <a:off x="693086" y="4436806"/>
            <a:ext cx="1867912" cy="1867912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B80458E3-6BBC-A0FC-67E6-857A7F88EFE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87" y="2275279"/>
            <a:ext cx="1817176" cy="1817176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D35A0A47-E862-4816-B610-E7E9FDA5DB46}"/>
              </a:ext>
            </a:extLst>
          </p:cNvPr>
          <p:cNvSpPr/>
          <p:nvPr/>
        </p:nvSpPr>
        <p:spPr>
          <a:xfrm>
            <a:off x="3256145" y="3390900"/>
            <a:ext cx="10343460" cy="6385123"/>
          </a:xfrm>
          <a:prstGeom prst="roundRect">
            <a:avLst/>
          </a:prstGeom>
          <a:solidFill>
            <a:srgbClr val="FF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41BA3A7-DB73-58FA-8A2C-750F9EC19B4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095593">
            <a:off x="13838854" y="4915950"/>
            <a:ext cx="4053336" cy="441616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552CC0D-712C-1AF8-8E96-76242A6C87E9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3823" y="3845032"/>
            <a:ext cx="9875782" cy="128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12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38674" flipH="1">
            <a:off x="-3324097" y="-2494006"/>
            <a:ext cx="5339896" cy="73978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44876">
            <a:off x="13336393" y="4156432"/>
            <a:ext cx="5128022" cy="84697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0200" y="1029578"/>
            <a:ext cx="12496800" cy="88308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806885">
            <a:off x="12322624" y="1462596"/>
            <a:ext cx="2553963" cy="905496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4030768D-1290-3F41-3552-4A5899EF11E0}"/>
              </a:ext>
            </a:extLst>
          </p:cNvPr>
          <p:cNvSpPr/>
          <p:nvPr/>
        </p:nvSpPr>
        <p:spPr>
          <a:xfrm>
            <a:off x="480558" y="8852693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13</a:t>
            </a:r>
          </a:p>
        </p:txBody>
      </p:sp>
      <p:pic>
        <p:nvPicPr>
          <p:cNvPr id="10" name="رسم 9" descr="السهم: دوران إلى اليمين مع تعبئة خالصة">
            <a:extLst>
              <a:ext uri="{FF2B5EF4-FFF2-40B4-BE49-F238E27FC236}">
                <a16:creationId xmlns:a16="http://schemas.microsoft.com/office/drawing/2014/main" id="{79CE8F2F-5975-9CA8-169F-FD8C7DF993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2243163" y="7996515"/>
            <a:ext cx="914400" cy="9144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5993695-C787-D771-D6D0-BFD8F95D78F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79" y="73320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0C1FFF58-48DE-0AFD-17FD-E601AF3095FE}"/>
              </a:ext>
            </a:extLst>
          </p:cNvPr>
          <p:cNvSpPr/>
          <p:nvPr/>
        </p:nvSpPr>
        <p:spPr>
          <a:xfrm>
            <a:off x="818789" y="9591550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8" name="Picture 2" descr="نتيجة الصورة لـ عصفور تويتر">
            <a:extLst>
              <a:ext uri="{FF2B5EF4-FFF2-40B4-BE49-F238E27FC236}">
                <a16:creationId xmlns:a16="http://schemas.microsoft.com/office/drawing/2014/main" id="{52721246-FD1A-B7DF-F592-368C5A1C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" y="9414781"/>
            <a:ext cx="1110766" cy="73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مستطيل 27">
            <a:extLst>
              <a:ext uri="{FF2B5EF4-FFF2-40B4-BE49-F238E27FC236}">
                <a16:creationId xmlns:a16="http://schemas.microsoft.com/office/drawing/2014/main" id="{2D9FB7CB-11C9-54B7-461A-601BBC10B7EC}"/>
              </a:ext>
            </a:extLst>
          </p:cNvPr>
          <p:cNvSpPr/>
          <p:nvPr/>
        </p:nvSpPr>
        <p:spPr>
          <a:xfrm>
            <a:off x="4059023" y="190500"/>
            <a:ext cx="101088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1- </a:t>
            </a:r>
            <a:r>
              <a:rPr lang="ar-SA" sz="6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3</a:t>
            </a:r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6000" b="1" cap="none" spc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حل المعادلات المتعددة الخطوات</a:t>
            </a:r>
            <a:endParaRPr lang="ar-SA" sz="6000" b="1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30" name="صورة 29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BD9D764B-1F9D-C8D8-91D2-5C1C7E05ABB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9209">
            <a:off x="693086" y="4436806"/>
            <a:ext cx="1867912" cy="1867912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B80458E3-6BBC-A0FC-67E6-857A7F88EFE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87" y="2275279"/>
            <a:ext cx="1817176" cy="1817176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D35A0A47-E862-4816-B610-E7E9FDA5DB46}"/>
              </a:ext>
            </a:extLst>
          </p:cNvPr>
          <p:cNvSpPr/>
          <p:nvPr/>
        </p:nvSpPr>
        <p:spPr>
          <a:xfrm>
            <a:off x="3256145" y="3390900"/>
            <a:ext cx="10343460" cy="6385123"/>
          </a:xfrm>
          <a:prstGeom prst="roundRect">
            <a:avLst/>
          </a:prstGeom>
          <a:solidFill>
            <a:srgbClr val="FF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41BA3A7-DB73-58FA-8A2C-750F9EC19B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095593">
            <a:off x="13838854" y="4915950"/>
            <a:ext cx="4053336" cy="4416167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9E2F08D5-948F-BF9F-7E2E-ECBDC0A17CAC}"/>
              </a:ext>
            </a:extLst>
          </p:cNvPr>
          <p:cNvSpPr/>
          <p:nvPr/>
        </p:nvSpPr>
        <p:spPr>
          <a:xfrm>
            <a:off x="10240993" y="1580050"/>
            <a:ext cx="33586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دليل التقويم :</a:t>
            </a:r>
          </a:p>
          <a:p>
            <a:pPr algn="ctr"/>
            <a:r>
              <a:rPr lang="ar-SA" sz="54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ماذا تعلمت ؟ 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649703">
            <a:off x="9946033" y="830112"/>
            <a:ext cx="4102072" cy="317910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7A6F364-EF4A-A940-7CA3-03BF48FCD9EF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2" b="70868"/>
          <a:stretch/>
        </p:blipFill>
        <p:spPr>
          <a:xfrm>
            <a:off x="3977790" y="4009174"/>
            <a:ext cx="9058052" cy="1686523"/>
          </a:xfrm>
          <a:prstGeom prst="rect">
            <a:avLst/>
          </a:prstGeom>
        </p:spPr>
      </p:pic>
      <p:pic>
        <p:nvPicPr>
          <p:cNvPr id="19" name="رسم 18" descr="نقطة الهدف مع تعبئة خالصة">
            <a:extLst>
              <a:ext uri="{FF2B5EF4-FFF2-40B4-BE49-F238E27FC236}">
                <a16:creationId xmlns:a16="http://schemas.microsoft.com/office/drawing/2014/main" id="{7E8B52D4-A50B-DA11-F56D-AA63C6C1579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541101" y="1350497"/>
            <a:ext cx="1421889" cy="142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2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24465">
            <a:off x="1021091" y="1062201"/>
            <a:ext cx="4872094" cy="80470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13896" flipH="1">
            <a:off x="10215442" y="1854127"/>
            <a:ext cx="6453179" cy="89401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3119"/>
          <a:stretch>
            <a:fillRect/>
          </a:stretch>
        </p:blipFill>
        <p:spPr>
          <a:xfrm>
            <a:off x="3325416" y="1912023"/>
            <a:ext cx="11392708" cy="76124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48277">
            <a:off x="1561028" y="7540741"/>
            <a:ext cx="5024133" cy="26216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07641">
            <a:off x="12727395" y="747613"/>
            <a:ext cx="3159899" cy="266006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995632D9-D563-D55B-058C-4B12DC828273}"/>
              </a:ext>
            </a:extLst>
          </p:cNvPr>
          <p:cNvSpPr/>
          <p:nvPr/>
        </p:nvSpPr>
        <p:spPr>
          <a:xfrm>
            <a:off x="4739187" y="4395773"/>
            <a:ext cx="8565166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0000" b="1">
                <a:ln w="0"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10000" b="1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1- 3</a:t>
            </a:r>
            <a:r>
              <a:rPr lang="ar-SA" sz="10000" b="1">
                <a:ln w="0"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10000" b="1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</a:t>
            </a:r>
            <a:r>
              <a:rPr lang="ar-SA" sz="10000" b="1">
                <a:ln w="0"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10000" b="1" cap="none" spc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المعادلات</a:t>
            </a:r>
          </a:p>
          <a:p>
            <a:pPr algn="ctr"/>
            <a:r>
              <a:rPr lang="ar-SA" sz="10000" b="1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المتعددة الخطوات </a:t>
            </a:r>
            <a:endParaRPr lang="ar-SA" sz="10000" b="1" cap="none" spc="0">
              <a:ln w="0"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9665847-9F34-6EF0-369C-070B4385091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A0AE65AD-75AE-47CF-47B2-FB1DBA056113}"/>
              </a:ext>
            </a:extLst>
          </p:cNvPr>
          <p:cNvSpPr/>
          <p:nvPr/>
        </p:nvSpPr>
        <p:spPr>
          <a:xfrm>
            <a:off x="1219200" y="946555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2050" name="Picture 2" descr="نتيجة الصورة لـ عصفور تويتر">
            <a:extLst>
              <a:ext uri="{FF2B5EF4-FFF2-40B4-BE49-F238E27FC236}">
                <a16:creationId xmlns:a16="http://schemas.microsoft.com/office/drawing/2014/main" id="{6B9ACA54-5351-6946-F7F9-D9810911D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" y="9182780"/>
            <a:ext cx="1628776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12004">
            <a:off x="12358287" y="2830147"/>
            <a:ext cx="5272620" cy="67597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29785">
            <a:off x="2292457" y="976327"/>
            <a:ext cx="8145090" cy="45316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9294"/>
          <a:stretch>
            <a:fillRect/>
          </a:stretch>
        </p:blipFill>
        <p:spPr>
          <a:xfrm>
            <a:off x="5123208" y="2059872"/>
            <a:ext cx="8607310" cy="67192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3987">
            <a:off x="2953927" y="6507507"/>
            <a:ext cx="4714183" cy="3694205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8DF8EA8A-8A7C-2EED-8CDA-A45F68EED1D2}"/>
              </a:ext>
            </a:extLst>
          </p:cNvPr>
          <p:cNvSpPr/>
          <p:nvPr/>
        </p:nvSpPr>
        <p:spPr>
          <a:xfrm>
            <a:off x="5484637" y="3086100"/>
            <a:ext cx="7677102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0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منصة مدرستي ،، </a:t>
            </a:r>
            <a:endParaRPr lang="en-US" sz="10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  <a:p>
            <a:pPr algn="ctr"/>
            <a:r>
              <a:rPr lang="ar-SA" sz="10000" b="1" u="sng" cap="none" spc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نشاط + </a:t>
            </a:r>
            <a:r>
              <a:rPr lang="ar-SA" sz="10000" b="1" u="sng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اختبار</a:t>
            </a:r>
          </a:p>
          <a:p>
            <a:pPr algn="ctr"/>
            <a:r>
              <a:rPr lang="ar-SA" sz="10000" b="1" u="sng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واجب ورقة عمل</a:t>
            </a:r>
            <a:endParaRPr lang="en-US" sz="10000" b="1" u="sng" cap="none" spc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  <a:p>
            <a:pPr algn="ctr"/>
            <a:endParaRPr lang="ar-SA" sz="10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B53D243-0C13-7976-A00F-15EE7D9B6EB3}"/>
              </a:ext>
            </a:extLst>
          </p:cNvPr>
          <p:cNvSpPr/>
          <p:nvPr/>
        </p:nvSpPr>
        <p:spPr>
          <a:xfrm>
            <a:off x="13693049" y="5490265"/>
            <a:ext cx="25458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الواجب ،</a:t>
            </a:r>
            <a:endParaRPr lang="en-US" sz="6000" b="1" u="sng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B15320B-18E2-C914-0911-9A1A6B0ED2F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C9F77BC1-0D6B-2B61-763C-4DD873EB204B}"/>
              </a:ext>
            </a:extLst>
          </p:cNvPr>
          <p:cNvSpPr/>
          <p:nvPr/>
        </p:nvSpPr>
        <p:spPr>
          <a:xfrm>
            <a:off x="1143000" y="9465558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2" name="Picture 2" descr="نتيجة الصورة لـ عصفور تويتر">
            <a:extLst>
              <a:ext uri="{FF2B5EF4-FFF2-40B4-BE49-F238E27FC236}">
                <a16:creationId xmlns:a16="http://schemas.microsoft.com/office/drawing/2014/main" id="{22CD7B9E-9339-95DB-2220-D9CDDE468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0" y="9165391"/>
            <a:ext cx="1382194" cy="90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12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8F0E1F71-2733-0F24-E134-AD8ADA92BD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618" y="5419490"/>
            <a:ext cx="1015663" cy="10156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15727">
            <a:off x="11993324" y="229146"/>
            <a:ext cx="6770213" cy="85404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37002">
            <a:off x="15174261" y="3113559"/>
            <a:ext cx="3758005" cy="6438949"/>
          </a:xfrm>
          <a:prstGeom prst="rect">
            <a:avLst/>
          </a:prstGeom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AE734D2E-4B72-161B-9B20-69ED03A60866}"/>
              </a:ext>
            </a:extLst>
          </p:cNvPr>
          <p:cNvSpPr/>
          <p:nvPr/>
        </p:nvSpPr>
        <p:spPr>
          <a:xfrm>
            <a:off x="1391715" y="13335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736302">
            <a:off x="221468" y="-65195"/>
            <a:ext cx="2953625" cy="3734469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2114531" y="8039100"/>
            <a:ext cx="4622312" cy="2089595"/>
            <a:chOff x="0" y="0"/>
            <a:chExt cx="3487138" cy="15764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87138" cy="1576421"/>
            </a:xfrm>
            <a:custGeom>
              <a:avLst/>
              <a:gdLst/>
              <a:ahLst/>
              <a:cxnLst/>
              <a:rect l="l" t="t" r="r" b="b"/>
              <a:pathLst>
                <a:path w="3487138" h="1576421">
                  <a:moveTo>
                    <a:pt x="50247" y="0"/>
                  </a:moveTo>
                  <a:lnTo>
                    <a:pt x="3436891" y="0"/>
                  </a:lnTo>
                  <a:cubicBezTo>
                    <a:pt x="3464642" y="0"/>
                    <a:pt x="3487138" y="22496"/>
                    <a:pt x="3487138" y="50247"/>
                  </a:cubicBezTo>
                  <a:lnTo>
                    <a:pt x="3487138" y="1526174"/>
                  </a:lnTo>
                  <a:cubicBezTo>
                    <a:pt x="3487138" y="1553924"/>
                    <a:pt x="3464642" y="1576421"/>
                    <a:pt x="3436891" y="1576421"/>
                  </a:cubicBezTo>
                  <a:lnTo>
                    <a:pt x="50247" y="1576421"/>
                  </a:lnTo>
                  <a:cubicBezTo>
                    <a:pt x="36921" y="1576421"/>
                    <a:pt x="24140" y="1571127"/>
                    <a:pt x="14717" y="1561704"/>
                  </a:cubicBezTo>
                  <a:cubicBezTo>
                    <a:pt x="5294" y="1552280"/>
                    <a:pt x="0" y="1539500"/>
                    <a:pt x="0" y="1526174"/>
                  </a:cubicBezTo>
                  <a:lnTo>
                    <a:pt x="0" y="50247"/>
                  </a:lnTo>
                  <a:cubicBezTo>
                    <a:pt x="0" y="22496"/>
                    <a:pt x="22496" y="0"/>
                    <a:pt x="50247" y="0"/>
                  </a:cubicBezTo>
                  <a:close/>
                </a:path>
              </a:pathLst>
            </a:custGeom>
            <a:solidFill>
              <a:srgbClr val="FFF0A2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 lang="en-US" sz="1500">
                <a:solidFill>
                  <a:srgbClr val="505050"/>
                </a:solidFill>
                <a:latin typeface="TS Qamus"/>
              </a:endParaRPr>
            </a:p>
          </p:txBody>
        </p:sp>
      </p:grpSp>
      <p:pic>
        <p:nvPicPr>
          <p:cNvPr id="11" name="Picture 14">
            <a:extLst>
              <a:ext uri="{FF2B5EF4-FFF2-40B4-BE49-F238E27FC236}">
                <a16:creationId xmlns:a16="http://schemas.microsoft.com/office/drawing/2014/main" id="{C693B2BC-70B9-D738-2549-9D502BC3D9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45893">
            <a:off x="13639800" y="972117"/>
            <a:ext cx="3581400" cy="13301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539D13-EAB9-42D3-B28C-BED99C2DEC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42227">
            <a:off x="15060442" y="7757588"/>
            <a:ext cx="1835843" cy="219026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7A72E645-6160-4918-440C-8DDC0C425D28}"/>
              </a:ext>
            </a:extLst>
          </p:cNvPr>
          <p:cNvSpPr/>
          <p:nvPr/>
        </p:nvSpPr>
        <p:spPr>
          <a:xfrm>
            <a:off x="3803568" y="394037"/>
            <a:ext cx="98491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6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1-3 </a:t>
            </a:r>
            <a:r>
              <a:rPr lang="ar-SA" sz="6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المتعددة الخطوات </a:t>
            </a:r>
            <a:endParaRPr lang="ar-SA" sz="6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graphicFrame>
        <p:nvGraphicFramePr>
          <p:cNvPr id="14" name="جدول 14">
            <a:extLst>
              <a:ext uri="{FF2B5EF4-FFF2-40B4-BE49-F238E27FC236}">
                <a16:creationId xmlns:a16="http://schemas.microsoft.com/office/drawing/2014/main" id="{5D60F8E4-03BE-6911-6EA8-18C54DB7E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163557"/>
              </p:ext>
            </p:extLst>
          </p:nvPr>
        </p:nvGraphicFramePr>
        <p:xfrm>
          <a:off x="2123469" y="1905672"/>
          <a:ext cx="13050315" cy="6753418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4350105">
                  <a:extLst>
                    <a:ext uri="{9D8B030D-6E8A-4147-A177-3AD203B41FA5}">
                      <a16:colId xmlns:a16="http://schemas.microsoft.com/office/drawing/2014/main" val="1947543372"/>
                    </a:ext>
                  </a:extLst>
                </a:gridCol>
                <a:gridCol w="4350105">
                  <a:extLst>
                    <a:ext uri="{9D8B030D-6E8A-4147-A177-3AD203B41FA5}">
                      <a16:colId xmlns:a16="http://schemas.microsoft.com/office/drawing/2014/main" val="3631666210"/>
                    </a:ext>
                  </a:extLst>
                </a:gridCol>
                <a:gridCol w="4350105">
                  <a:extLst>
                    <a:ext uri="{9D8B030D-6E8A-4147-A177-3AD203B41FA5}">
                      <a16:colId xmlns:a16="http://schemas.microsoft.com/office/drawing/2014/main" val="2418328474"/>
                    </a:ext>
                  </a:extLst>
                </a:gridCol>
              </a:tblGrid>
              <a:tr h="139397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doLine-Light" panose="02000500030000020004" pitchFamily="50" charset="-78"/>
                          <a:cs typeface="AbdoLine-Light" panose="02000500030000020004" pitchFamily="50" charset="-78"/>
                        </a:rPr>
                        <a:t>ماذا أعرف ؟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doLine-Light" panose="02000500030000020004" pitchFamily="50" charset="-78"/>
                          <a:cs typeface="AbdoLine-Light" panose="02000500030000020004" pitchFamily="50" charset="-78"/>
                        </a:rPr>
                        <a:t>ماذا أريد أن أعرف ؟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doLine-Light" panose="02000500030000020004" pitchFamily="50" charset="-78"/>
                          <a:cs typeface="AbdoLine-Light" panose="02000500030000020004" pitchFamily="50" charset="-78"/>
                        </a:rPr>
                        <a:t>ماذا تعلمت ؟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61012547"/>
                  </a:ext>
                </a:extLst>
              </a:tr>
              <a:tr h="5359445"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  <a:p>
                      <a:pPr algn="ctr" rtl="1"/>
                      <a:endParaRPr lang="ar-SA" sz="2800" b="1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  <a:p>
                      <a:pPr algn="ctr" rtl="1"/>
                      <a:r>
                        <a:rPr lang="ar-SA" sz="35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doLine-Light" panose="02000500030000020004" pitchFamily="50" charset="-78"/>
                          <a:cs typeface="AbdoLine-Light" panose="02000500030000020004" pitchFamily="50" charset="-78"/>
                        </a:rPr>
                        <a:t> اشترت هند كتاب ثمنه 12 ريال وحلوى ثمنها 3.50 ريال وعصير ثمنه 2 ريال وبقي معها 5 ريالات كم كان معها من البداية ؟  </a:t>
                      </a:r>
                    </a:p>
                    <a:p>
                      <a:pPr algn="ctr" rtl="1"/>
                      <a:endParaRPr lang="ar-SA" sz="2800" b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  <a:p>
                      <a:pPr algn="ctr" rtl="1"/>
                      <a:endParaRPr lang="ar-SA" sz="2800" b="1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90361210"/>
                  </a:ext>
                </a:extLst>
              </a:tr>
            </a:tbl>
          </a:graphicData>
        </a:graphic>
      </p:graphicFrame>
      <p:sp>
        <p:nvSpPr>
          <p:cNvPr id="15" name="مستطيل 14">
            <a:extLst>
              <a:ext uri="{FF2B5EF4-FFF2-40B4-BE49-F238E27FC236}">
                <a16:creationId xmlns:a16="http://schemas.microsoft.com/office/drawing/2014/main" id="{079F079D-B1AA-0780-756B-B0A56D500EC5}"/>
              </a:ext>
            </a:extLst>
          </p:cNvPr>
          <p:cNvSpPr/>
          <p:nvPr/>
        </p:nvSpPr>
        <p:spPr>
          <a:xfrm>
            <a:off x="6560992" y="3535383"/>
            <a:ext cx="389241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000" b="1" cap="none" spc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استراتيجية التصفح ص\ 27</a:t>
            </a:r>
          </a:p>
        </p:txBody>
      </p:sp>
      <p:pic>
        <p:nvPicPr>
          <p:cNvPr id="18" name="Picture 17">
            <a:hlinkClick r:id="rId12" action="ppaction://hlinksldjump"/>
            <a:extLst>
              <a:ext uri="{FF2B5EF4-FFF2-40B4-BE49-F238E27FC236}">
                <a16:creationId xmlns:a16="http://schemas.microsoft.com/office/drawing/2014/main" id="{6632AAA1-4CF6-6395-3437-1198A2AA4E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689791" y="4844550"/>
            <a:ext cx="2532710" cy="1947884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8F95B14-7988-9DEA-0A0D-20F9DC2D1304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841" y="7962507"/>
            <a:ext cx="1903365" cy="1912516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BAF7037E-4660-EB9A-B2E8-1C06B1CBC016}"/>
              </a:ext>
            </a:extLst>
          </p:cNvPr>
          <p:cNvSpPr/>
          <p:nvPr/>
        </p:nvSpPr>
        <p:spPr>
          <a:xfrm>
            <a:off x="923537" y="923627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21" name="Picture 2" descr="نتيجة الصورة لـ عصفور تويتر">
            <a:extLst>
              <a:ext uri="{FF2B5EF4-FFF2-40B4-BE49-F238E27FC236}">
                <a16:creationId xmlns:a16="http://schemas.microsoft.com/office/drawing/2014/main" id="{AFC8BAE2-0A33-E68D-5FDF-03CA2CE54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8953500"/>
            <a:ext cx="1628776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5AD32861-5D2B-9A76-33BA-724D8F0BDAAC}"/>
              </a:ext>
            </a:extLst>
          </p:cNvPr>
          <p:cNvSpPr/>
          <p:nvPr/>
        </p:nvSpPr>
        <p:spPr>
          <a:xfrm>
            <a:off x="3499931" y="5469691"/>
            <a:ext cx="912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</a:t>
            </a:r>
            <a:endParaRPr lang="ar-SA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رسم 15" descr="إيماءة الضغط المزدوج مع تعبئة خالصة">
            <a:hlinkClick r:id="" action="ppaction://noaction"/>
            <a:extLst>
              <a:ext uri="{FF2B5EF4-FFF2-40B4-BE49-F238E27FC236}">
                <a16:creationId xmlns:a16="http://schemas.microsoft.com/office/drawing/2014/main" id="{4FAB189D-2724-9837-077E-8FDBAB1D194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086857" y="6161387"/>
            <a:ext cx="1661508" cy="1661508"/>
          </a:xfrm>
          <a:prstGeom prst="rect">
            <a:avLst/>
          </a:prstGeom>
        </p:spPr>
      </p:pic>
      <p:sp>
        <p:nvSpPr>
          <p:cNvPr id="22" name="مستطيل 21">
            <a:extLst>
              <a:ext uri="{FF2B5EF4-FFF2-40B4-BE49-F238E27FC236}">
                <a16:creationId xmlns:a16="http://schemas.microsoft.com/office/drawing/2014/main" id="{5946ECF9-5A29-449E-4C4D-5C747F2CF680}"/>
              </a:ext>
            </a:extLst>
          </p:cNvPr>
          <p:cNvSpPr/>
          <p:nvPr/>
        </p:nvSpPr>
        <p:spPr>
          <a:xfrm>
            <a:off x="70294" y="946829"/>
            <a:ext cx="2956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>
                <a:ln/>
                <a:solidFill>
                  <a:schemeClr val="accent3"/>
                </a:solidFill>
                <a:effectLst/>
              </a:rPr>
              <a:t>جدول التعلم 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10B9A2CB-74E6-A592-2C80-0041C85BF72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841215" y="4186335"/>
            <a:ext cx="3581248" cy="473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01143">
            <a:off x="565722" y="-123480"/>
            <a:ext cx="5369790" cy="81811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8645">
            <a:off x="200117" y="5102587"/>
            <a:ext cx="5271426" cy="8706560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F37C3C4C-1FA8-B662-2CB1-B6117BE5CDFD}"/>
              </a:ext>
            </a:extLst>
          </p:cNvPr>
          <p:cNvSpPr/>
          <p:nvPr/>
        </p:nvSpPr>
        <p:spPr>
          <a:xfrm>
            <a:off x="1357974" y="8349028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27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5BA88B3-7A35-6138-4C21-69231EAF7E0B}"/>
              </a:ext>
            </a:extLst>
          </p:cNvPr>
          <p:cNvSpPr txBox="1"/>
          <p:nvPr/>
        </p:nvSpPr>
        <p:spPr>
          <a:xfrm>
            <a:off x="7647987" y="6349441"/>
            <a:ext cx="10333413" cy="27853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500" b="1">
                <a:solidFill>
                  <a:srgbClr val="FF0000"/>
                </a:solidFill>
                <a:latin typeface="AbdoLine-Light" panose="02000500030000020004" pitchFamily="50" charset="-78"/>
                <a:cs typeface="AbdoLine-Light" panose="02000500030000020004" pitchFamily="50" charset="-78"/>
              </a:rPr>
              <a:t>أسئلة البناء ... </a:t>
            </a:r>
            <a:endParaRPr lang="en-US" sz="3500" b="1">
              <a:solidFill>
                <a:srgbClr val="FF0000"/>
              </a:solidFill>
              <a:latin typeface="AbdoLine-Light" panose="02000500030000020004" pitchFamily="50" charset="-78"/>
              <a:cs typeface="AbdoLine-Light" panose="02000500030000020004" pitchFamily="50" charset="-78"/>
            </a:endParaRPr>
          </a:p>
          <a:p>
            <a:pPr algn="r"/>
            <a:r>
              <a:rPr lang="ar-SA" sz="3500" b="1">
                <a:latin typeface="AbdoLine-Light" panose="02000500030000020004" pitchFamily="50" charset="-78"/>
                <a:cs typeface="AbdoLine-Light" panose="02000500030000020004" pitchFamily="50" charset="-78"/>
              </a:rPr>
              <a:t> ماذا تمثل 4 ك في العبارة  4ك + 36  ؟ </a:t>
            </a:r>
          </a:p>
          <a:p>
            <a:pPr algn="r"/>
            <a:r>
              <a:rPr lang="ar-SA" sz="3500" b="1">
                <a:latin typeface="AbdoLine-Light" panose="02000500030000020004" pitchFamily="50" charset="-78"/>
                <a:cs typeface="AbdoLine-Light" panose="02000500030000020004" pitchFamily="50" charset="-78"/>
              </a:rPr>
              <a:t>ماذا يمثل العدد 36 في العبارة 4ك + 36 ؟ </a:t>
            </a:r>
          </a:p>
          <a:p>
            <a:pPr algn="r"/>
            <a:r>
              <a:rPr lang="ar-SA" sz="3500" b="1">
                <a:latin typeface="AbdoLine-Light" panose="02000500030000020004" pitchFamily="50" charset="-78"/>
                <a:cs typeface="AbdoLine-Light" panose="02000500030000020004" pitchFamily="50" charset="-78"/>
              </a:rPr>
              <a:t>ما قيمة العبارة 4ك + 36 ؟ كيف نكنب ذلك كمعادلة ؟ </a:t>
            </a:r>
          </a:p>
          <a:p>
            <a:pPr algn="r"/>
            <a:r>
              <a:rPr lang="ar-SA" sz="3500" b="1">
                <a:latin typeface="AbdoLine-Light" panose="02000500030000020004" pitchFamily="50" charset="-78"/>
                <a:cs typeface="AbdoLine-Light" panose="02000500030000020004" pitchFamily="50" charset="-78"/>
              </a:rPr>
              <a:t>ما العمليات التي ستجريها لتفصل المتغير في المعادلة التي كتبتها ؟ </a:t>
            </a:r>
            <a:r>
              <a:rPr lang="en-US" sz="3500" b="1"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endParaRPr lang="ar-SA" sz="3500" b="1"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6" name="رسم 15" descr="السهم: منحنى عكس اتجاه عقارب الساعة  مع تعبئة خالصة">
            <a:extLst>
              <a:ext uri="{FF2B5EF4-FFF2-40B4-BE49-F238E27FC236}">
                <a16:creationId xmlns:a16="http://schemas.microsoft.com/office/drawing/2014/main" id="{D0FCD8A7-71FD-3FC0-0AC6-8BAC394F52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142468" flipH="1">
            <a:off x="3732399" y="7816630"/>
            <a:ext cx="1343059" cy="1343059"/>
          </a:xfrm>
          <a:prstGeom prst="rect">
            <a:avLst/>
          </a:prstGeom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64FB62F0-EE39-7FAD-7B59-86900CD69553}"/>
              </a:ext>
            </a:extLst>
          </p:cNvPr>
          <p:cNvSpPr/>
          <p:nvPr/>
        </p:nvSpPr>
        <p:spPr>
          <a:xfrm>
            <a:off x="1219200" y="946555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9" name="Picture 2" descr="نتيجة الصورة لـ عصفور تويتر">
            <a:extLst>
              <a:ext uri="{FF2B5EF4-FFF2-40B4-BE49-F238E27FC236}">
                <a16:creationId xmlns:a16="http://schemas.microsoft.com/office/drawing/2014/main" id="{EE078E81-6D64-1767-633B-9635B4313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" y="9182780"/>
            <a:ext cx="1628776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C4AB1815-9151-FCBB-F1D4-5A01D2513C87}"/>
              </a:ext>
            </a:extLst>
          </p:cNvPr>
          <p:cNvSpPr/>
          <p:nvPr/>
        </p:nvSpPr>
        <p:spPr>
          <a:xfrm>
            <a:off x="2208544" y="552977"/>
            <a:ext cx="2980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ربط بالوطن </a:t>
            </a:r>
          </a:p>
        </p:txBody>
      </p:sp>
      <p:pic>
        <p:nvPicPr>
          <p:cNvPr id="1026" name="Picture 2" descr="مشاهدة صورة المصدر">
            <a:extLst>
              <a:ext uri="{FF2B5EF4-FFF2-40B4-BE49-F238E27FC236}">
                <a16:creationId xmlns:a16="http://schemas.microsoft.com/office/drawing/2014/main" id="{1A5945C9-4724-AD44-149E-80C9CA528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49" y="1029144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4379605A-BBA4-E96C-6F32-C764F24DA458}"/>
              </a:ext>
            </a:extLst>
          </p:cNvPr>
          <p:cNvSpPr/>
          <p:nvPr/>
        </p:nvSpPr>
        <p:spPr>
          <a:xfrm>
            <a:off x="6451670" y="9342031"/>
            <a:ext cx="117647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الربط بالدين : </a:t>
            </a:r>
            <a:r>
              <a:rPr lang="ar-SA" sz="40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الاقتداء بالرسول عليه الصلاة والسلام في حب الوطن : </a:t>
            </a:r>
            <a:endParaRPr lang="ar-SA" sz="4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A0AACE6E-E7D9-172E-667A-CE4E3F67CC07}"/>
              </a:ext>
            </a:extLst>
          </p:cNvPr>
          <p:cNvSpPr/>
          <p:nvPr/>
        </p:nvSpPr>
        <p:spPr>
          <a:xfrm>
            <a:off x="5959214" y="190500"/>
            <a:ext cx="101184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6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1- 3</a:t>
            </a:r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6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حل المعادلات المتعددة الخطوات </a:t>
            </a:r>
            <a:endParaRPr lang="ar-SA" sz="6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E5846C0-1AF4-D995-D5E1-761E8DEF59C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1580" y="1730916"/>
            <a:ext cx="7805341" cy="456929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8DD7927-DFEC-4798-B6DC-4D6F3513E0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71739" y="2676407"/>
            <a:ext cx="4834309" cy="5171436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707201" y="2499388"/>
            <a:ext cx="5149563" cy="5418237"/>
          </a:xfrm>
          <a:custGeom>
            <a:avLst/>
            <a:gdLst/>
            <a:ahLst/>
            <a:cxnLst/>
            <a:rect l="l" t="t" r="r" b="b"/>
            <a:pathLst>
              <a:path w="5842000" h="6146800">
                <a:moveTo>
                  <a:pt x="5842000" y="6146800"/>
                </a:moveTo>
                <a:lnTo>
                  <a:pt x="0" y="6146800"/>
                </a:lnTo>
                <a:lnTo>
                  <a:pt x="0" y="0"/>
                </a:lnTo>
                <a:lnTo>
                  <a:pt x="5842000" y="0"/>
                </a:lnTo>
                <a:lnTo>
                  <a:pt x="5842000" y="6146800"/>
                </a:lnTo>
                <a:close/>
              </a:path>
            </a:pathLst>
          </a:custGeom>
          <a:blipFill>
            <a:blip r:embed="rId12"/>
            <a:stretch>
              <a:fillRect t="-286" b="-286"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248211">
            <a:off x="3219914" y="2073119"/>
            <a:ext cx="2283110" cy="934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997607">
            <a:off x="4708075" y="6495478"/>
            <a:ext cx="3088034" cy="312209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4C134354-7339-93EF-88A8-CC6F374B1D09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59" y="6992933"/>
            <a:ext cx="1903365" cy="191251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419726C6-29D5-D94B-0ED8-4774D68B758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847413" y="1136640"/>
            <a:ext cx="3440587" cy="47324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01143">
            <a:off x="565722" y="-123480"/>
            <a:ext cx="5369790" cy="81811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8645">
            <a:off x="200117" y="5102587"/>
            <a:ext cx="5271426" cy="8706560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F37C3C4C-1FA8-B662-2CB1-B6117BE5CDFD}"/>
              </a:ext>
            </a:extLst>
          </p:cNvPr>
          <p:cNvSpPr/>
          <p:nvPr/>
        </p:nvSpPr>
        <p:spPr>
          <a:xfrm>
            <a:off x="1357974" y="8349028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27</a:t>
            </a:r>
          </a:p>
        </p:txBody>
      </p:sp>
      <p:pic>
        <p:nvPicPr>
          <p:cNvPr id="16" name="رسم 15" descr="السهم: منحنى عكس اتجاه عقارب الساعة  مع تعبئة خالصة">
            <a:extLst>
              <a:ext uri="{FF2B5EF4-FFF2-40B4-BE49-F238E27FC236}">
                <a16:creationId xmlns:a16="http://schemas.microsoft.com/office/drawing/2014/main" id="{D0FCD8A7-71FD-3FC0-0AC6-8BAC394F52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142468" flipH="1">
            <a:off x="3732399" y="7816630"/>
            <a:ext cx="1343059" cy="1343059"/>
          </a:xfrm>
          <a:prstGeom prst="rect">
            <a:avLst/>
          </a:prstGeom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64FB62F0-EE39-7FAD-7B59-86900CD69553}"/>
              </a:ext>
            </a:extLst>
          </p:cNvPr>
          <p:cNvSpPr/>
          <p:nvPr/>
        </p:nvSpPr>
        <p:spPr>
          <a:xfrm>
            <a:off x="1219200" y="946555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9" name="Picture 2" descr="نتيجة الصورة لـ عصفور تويتر">
            <a:extLst>
              <a:ext uri="{FF2B5EF4-FFF2-40B4-BE49-F238E27FC236}">
                <a16:creationId xmlns:a16="http://schemas.microsoft.com/office/drawing/2014/main" id="{EE078E81-6D64-1767-633B-9635B4313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" y="9182780"/>
            <a:ext cx="1628776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C4AB1815-9151-FCBB-F1D4-5A01D2513C87}"/>
              </a:ext>
            </a:extLst>
          </p:cNvPr>
          <p:cNvSpPr/>
          <p:nvPr/>
        </p:nvSpPr>
        <p:spPr>
          <a:xfrm>
            <a:off x="2208544" y="552977"/>
            <a:ext cx="2980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ربط بالوطن </a:t>
            </a:r>
          </a:p>
        </p:txBody>
      </p:sp>
      <p:pic>
        <p:nvPicPr>
          <p:cNvPr id="1026" name="Picture 2" descr="مشاهدة صورة المصدر">
            <a:extLst>
              <a:ext uri="{FF2B5EF4-FFF2-40B4-BE49-F238E27FC236}">
                <a16:creationId xmlns:a16="http://schemas.microsoft.com/office/drawing/2014/main" id="{1A5945C9-4724-AD44-149E-80C9CA528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49" y="1029144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3B029A0B-F8BD-6081-D91F-5E7AC9957421}"/>
              </a:ext>
            </a:extLst>
          </p:cNvPr>
          <p:cNvSpPr/>
          <p:nvPr/>
        </p:nvSpPr>
        <p:spPr>
          <a:xfrm>
            <a:off x="7021302" y="6282824"/>
            <a:ext cx="6907660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500" b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(  اللهم حبب إلينا المدينة كحبنا  مكة أو أشد )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4379605A-BBA4-E96C-6F32-C764F24DA458}"/>
              </a:ext>
            </a:extLst>
          </p:cNvPr>
          <p:cNvSpPr/>
          <p:nvPr/>
        </p:nvSpPr>
        <p:spPr>
          <a:xfrm>
            <a:off x="13787915" y="6205880"/>
            <a:ext cx="27606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الربط بالدين :  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A0AACE6E-E7D9-172E-667A-CE4E3F67CC07}"/>
              </a:ext>
            </a:extLst>
          </p:cNvPr>
          <p:cNvSpPr/>
          <p:nvPr/>
        </p:nvSpPr>
        <p:spPr>
          <a:xfrm>
            <a:off x="5959214" y="190500"/>
            <a:ext cx="101184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6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1- 3</a:t>
            </a:r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6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حل المعادلات المتعددة الخطوات </a:t>
            </a:r>
            <a:endParaRPr lang="ar-SA" sz="6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E5846C0-1AF4-D995-D5E1-761E8DEF59C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1580" y="1730916"/>
            <a:ext cx="7805341" cy="456929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8DD7927-DFEC-4798-B6DC-4D6F3513E0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71739" y="2676407"/>
            <a:ext cx="4834309" cy="5171436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707201" y="2499388"/>
            <a:ext cx="5149563" cy="5418237"/>
          </a:xfrm>
          <a:custGeom>
            <a:avLst/>
            <a:gdLst/>
            <a:ahLst/>
            <a:cxnLst/>
            <a:rect l="l" t="t" r="r" b="b"/>
            <a:pathLst>
              <a:path w="5842000" h="6146800">
                <a:moveTo>
                  <a:pt x="5842000" y="6146800"/>
                </a:moveTo>
                <a:lnTo>
                  <a:pt x="0" y="6146800"/>
                </a:lnTo>
                <a:lnTo>
                  <a:pt x="0" y="0"/>
                </a:lnTo>
                <a:lnTo>
                  <a:pt x="5842000" y="0"/>
                </a:lnTo>
                <a:lnTo>
                  <a:pt x="5842000" y="6146800"/>
                </a:lnTo>
                <a:close/>
              </a:path>
            </a:pathLst>
          </a:custGeom>
          <a:blipFill>
            <a:blip r:embed="rId12"/>
            <a:stretch>
              <a:fillRect t="-286" b="-286"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248211">
            <a:off x="3219914" y="2073119"/>
            <a:ext cx="2283110" cy="934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997607">
            <a:off x="4838704" y="6495477"/>
            <a:ext cx="3088034" cy="312209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4C134354-7339-93EF-88A8-CC6F374B1D09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59" y="6992933"/>
            <a:ext cx="1903365" cy="1912516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90F26F10-ABF3-9E62-E402-F4A8A2FB3982}"/>
              </a:ext>
            </a:extLst>
          </p:cNvPr>
          <p:cNvSpPr/>
          <p:nvPr/>
        </p:nvSpPr>
        <p:spPr>
          <a:xfrm>
            <a:off x="7535623" y="7094424"/>
            <a:ext cx="89098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الربط بالمواد الأخرى  </a:t>
            </a:r>
            <a:r>
              <a:rPr lang="ar-SA" sz="40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 </a:t>
            </a:r>
            <a:r>
              <a:rPr lang="ar-SA" sz="400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درستي في مادة الإجتماعيات</a:t>
            </a:r>
          </a:p>
          <a:p>
            <a:pPr algn="ctr"/>
            <a:r>
              <a:rPr lang="ar-SA" sz="400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أن مدن المملكة ترتبط بشبكة من الطرق 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D679D69C-53A3-D14E-EE2A-906AE6EE8C28}"/>
              </a:ext>
            </a:extLst>
          </p:cNvPr>
          <p:cNvSpPr/>
          <p:nvPr/>
        </p:nvSpPr>
        <p:spPr>
          <a:xfrm>
            <a:off x="7551952" y="8521060"/>
            <a:ext cx="93057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الربط بالواقع </a:t>
            </a:r>
            <a:r>
              <a:rPr lang="ar-SA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 نستخدم حل المعادلات المتعددة الخطوات</a:t>
            </a:r>
          </a:p>
          <a:p>
            <a:pPr algn="ctr"/>
            <a:r>
              <a:rPr lang="ar-SA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في إيجاد المسافة بين بريدة ومكة .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3FA1F65E-C8C9-2BB1-7A3A-23E51FF6FB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847413" y="1136640"/>
            <a:ext cx="3440587" cy="47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43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6461">
            <a:off x="14173226" y="-150040"/>
            <a:ext cx="4727167" cy="82537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02886">
            <a:off x="12345078" y="4449593"/>
            <a:ext cx="6203532" cy="69207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51399">
            <a:off x="12920162" y="3026138"/>
            <a:ext cx="3950206" cy="2169022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9523ED4-1BC1-3290-577A-7B0E9F5F0AC5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06A6060-2C0E-8CEF-5F5A-A32DA81002A3}"/>
              </a:ext>
            </a:extLst>
          </p:cNvPr>
          <p:cNvSpPr/>
          <p:nvPr/>
        </p:nvSpPr>
        <p:spPr>
          <a:xfrm>
            <a:off x="15240000" y="8349028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27</a:t>
            </a:r>
          </a:p>
        </p:txBody>
      </p:sp>
      <p:pic>
        <p:nvPicPr>
          <p:cNvPr id="12" name="رسم 11" descr="السهم: دوران إلى اليمين مع تعبئة خالصة">
            <a:extLst>
              <a:ext uri="{FF2B5EF4-FFF2-40B4-BE49-F238E27FC236}">
                <a16:creationId xmlns:a16="http://schemas.microsoft.com/office/drawing/2014/main" id="{9FDEA55D-4313-3B29-6570-73D8F48E67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509530" y="7477503"/>
            <a:ext cx="914400" cy="9144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E6730FC-620D-E226-75A0-7F8C2BB3941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342900"/>
            <a:ext cx="1903365" cy="1912516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F63E77E5-11EC-BC5C-0E4C-1D9EF00E45AC}"/>
              </a:ext>
            </a:extLst>
          </p:cNvPr>
          <p:cNvSpPr/>
          <p:nvPr/>
        </p:nvSpPr>
        <p:spPr>
          <a:xfrm>
            <a:off x="990600" y="9743144"/>
            <a:ext cx="172034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5" name="Picture 2" descr="نتيجة الصورة لـ عصفور تويتر">
            <a:extLst>
              <a:ext uri="{FF2B5EF4-FFF2-40B4-BE49-F238E27FC236}">
                <a16:creationId xmlns:a16="http://schemas.microsoft.com/office/drawing/2014/main" id="{7E61914E-8771-508D-94B8-CF317027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" y="9487836"/>
            <a:ext cx="1382502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D4F3778A-03C0-BB96-17BD-C72B30EC66F0}"/>
              </a:ext>
            </a:extLst>
          </p:cNvPr>
          <p:cNvSpPr/>
          <p:nvPr/>
        </p:nvSpPr>
        <p:spPr>
          <a:xfrm>
            <a:off x="3445604" y="190500"/>
            <a:ext cx="102387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6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1- 3</a:t>
            </a:r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6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حل المعادلات المتعددة الخطوات </a:t>
            </a:r>
            <a:endParaRPr lang="ar-SA" sz="6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BEFF9A1-1DDD-9288-9442-23528F24B3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847413" y="1136640"/>
            <a:ext cx="3440587" cy="473243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381AC12-12ED-092A-99DC-273BA70468D8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4977" y="1569616"/>
            <a:ext cx="9293126" cy="276916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DEC439ED-383C-F521-B594-8342A6FEE2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83231" y="3870145"/>
            <a:ext cx="8976118" cy="240186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E20DF22-5ADD-35A2-2ED9-9C3772AB229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45604" y="5288467"/>
            <a:ext cx="3859818" cy="10739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8AF14C2-93EC-F662-E140-98C180E4B1CA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306118">
            <a:off x="-2450773" y="2689437"/>
            <a:ext cx="4638576" cy="53709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3885">
            <a:off x="-2942027" y="6316828"/>
            <a:ext cx="5884051" cy="62961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75155">
            <a:off x="13935227" y="-117112"/>
            <a:ext cx="5031676" cy="662062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D175A394-0852-8581-B868-085880E2946B}"/>
              </a:ext>
            </a:extLst>
          </p:cNvPr>
          <p:cNvSpPr/>
          <p:nvPr/>
        </p:nvSpPr>
        <p:spPr>
          <a:xfrm>
            <a:off x="-269530" y="5556490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27</a:t>
            </a:r>
          </a:p>
        </p:txBody>
      </p:sp>
      <p:pic>
        <p:nvPicPr>
          <p:cNvPr id="13" name="رسم 12" descr="السهم: دوران إلى اليمين مع تعبئة خالصة">
            <a:extLst>
              <a:ext uri="{FF2B5EF4-FFF2-40B4-BE49-F238E27FC236}">
                <a16:creationId xmlns:a16="http://schemas.microsoft.com/office/drawing/2014/main" id="{D9E264C5-D667-C31F-3CD3-5685B0E8D0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4684965"/>
            <a:ext cx="914400" cy="9144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FDA399A-3636-7070-1E6D-5FA170602D7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90B8FC55-84C7-5828-6708-50C862949A92}"/>
              </a:ext>
            </a:extLst>
          </p:cNvPr>
          <p:cNvSpPr/>
          <p:nvPr/>
        </p:nvSpPr>
        <p:spPr>
          <a:xfrm>
            <a:off x="923537" y="923627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6" name="Picture 2" descr="نتيجة الصورة لـ عصفور تويتر">
            <a:extLst>
              <a:ext uri="{FF2B5EF4-FFF2-40B4-BE49-F238E27FC236}">
                <a16:creationId xmlns:a16="http://schemas.microsoft.com/office/drawing/2014/main" id="{33638F07-AE3D-BBEA-C2B9-FFD1ABBED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8953500"/>
            <a:ext cx="1628776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AD4F5730-C1B1-C92E-7737-B375BD2E1630}"/>
              </a:ext>
            </a:extLst>
          </p:cNvPr>
          <p:cNvSpPr/>
          <p:nvPr/>
        </p:nvSpPr>
        <p:spPr>
          <a:xfrm>
            <a:off x="3510527" y="190500"/>
            <a:ext cx="101088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6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1- 3</a:t>
            </a:r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6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حل المعادلات المتعددة الخطوات</a:t>
            </a:r>
            <a:endParaRPr lang="ar-SA" sz="6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7D0B1B6-0D6A-3A63-11D8-554F3F8C0E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21804" y="1920067"/>
            <a:ext cx="10787515" cy="2682302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DDB79046-1CE8-A6FA-9AA3-AC62D9A16E3D}"/>
              </a:ext>
            </a:extLst>
          </p:cNvPr>
          <p:cNvCxnSpPr/>
          <p:nvPr/>
        </p:nvCxnSpPr>
        <p:spPr>
          <a:xfrm>
            <a:off x="8315561" y="4166836"/>
            <a:ext cx="0" cy="459226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صورة 17">
            <a:extLst>
              <a:ext uri="{FF2B5EF4-FFF2-40B4-BE49-F238E27FC236}">
                <a16:creationId xmlns:a16="http://schemas.microsoft.com/office/drawing/2014/main" id="{C1093ACC-F125-62CF-A129-5C254E7421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799817">
            <a:off x="14991669" y="1211665"/>
            <a:ext cx="3440587" cy="4732430"/>
          </a:xfrm>
          <a:prstGeom prst="rect">
            <a:avLst/>
          </a:prstGeom>
        </p:spPr>
      </p:pic>
      <p:pic>
        <p:nvPicPr>
          <p:cNvPr id="19" name="صورة 18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C8ADE08B-BC4C-B91A-87B6-371326A7CB0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38" y="1625300"/>
            <a:ext cx="2156336" cy="21563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23177" flipH="1">
            <a:off x="-1584554" y="6937508"/>
            <a:ext cx="7315200" cy="40699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19356">
            <a:off x="14737875" y="696930"/>
            <a:ext cx="5077881" cy="636181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CBBCF719-6CC7-4F5B-C36D-DEE88FF1647A}"/>
              </a:ext>
            </a:extLst>
          </p:cNvPr>
          <p:cNvSpPr/>
          <p:nvPr/>
        </p:nvSpPr>
        <p:spPr>
          <a:xfrm>
            <a:off x="500918" y="8182570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</a:t>
            </a:r>
            <a:r>
              <a:rPr lang="ar-SA" sz="5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29</a:t>
            </a:r>
            <a:endParaRPr lang="ar-SA" sz="54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رسم 8" descr="السهم: دوران إلى اليمين مع تعبئة خالصة">
            <a:extLst>
              <a:ext uri="{FF2B5EF4-FFF2-40B4-BE49-F238E27FC236}">
                <a16:creationId xmlns:a16="http://schemas.microsoft.com/office/drawing/2014/main" id="{784919B1-D54B-2C02-5BF7-8ED18789B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0448" y="7311045"/>
            <a:ext cx="914400" cy="9144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6E02663-0385-83C2-BF92-A49EA08713C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2DA8DDFC-54A4-0A29-F630-4407C7407D96}"/>
              </a:ext>
            </a:extLst>
          </p:cNvPr>
          <p:cNvSpPr/>
          <p:nvPr/>
        </p:nvSpPr>
        <p:spPr>
          <a:xfrm>
            <a:off x="1212874" y="9313902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3" name="Picture 2" descr="نتيجة الصورة لـ عصفور تويتر">
            <a:extLst>
              <a:ext uri="{FF2B5EF4-FFF2-40B4-BE49-F238E27FC236}">
                <a16:creationId xmlns:a16="http://schemas.microsoft.com/office/drawing/2014/main" id="{5339D3FA-78B0-1D40-F318-E4F3FC4E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97481"/>
            <a:ext cx="1403462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18236FF6-C52A-CFA5-5DAF-13D635AB4A07}"/>
              </a:ext>
            </a:extLst>
          </p:cNvPr>
          <p:cNvSpPr/>
          <p:nvPr/>
        </p:nvSpPr>
        <p:spPr>
          <a:xfrm>
            <a:off x="2745040" y="370226"/>
            <a:ext cx="102387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6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1- 3</a:t>
            </a:r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6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حل المعادلات المتعددة الخطوات </a:t>
            </a:r>
            <a:endParaRPr lang="ar-SA" sz="6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5" name="صورة 14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81009B7E-F359-10E5-FA74-A187637B91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504" y="2020793"/>
            <a:ext cx="1655733" cy="165573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AF79F68-011B-537E-0BC3-6CCC4F96D5A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4029" y="1832997"/>
            <a:ext cx="11118679" cy="1015663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75645428-AF36-D9DF-08FC-75AA94FC264D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7049" y="2942248"/>
            <a:ext cx="9705207" cy="1015662"/>
          </a:xfrm>
          <a:prstGeom prst="rect">
            <a:avLst/>
          </a:prstGeom>
        </p:spPr>
      </p:pic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5B9499F0-DF7D-96E0-3EA9-BB7A97C50289}"/>
              </a:ext>
            </a:extLst>
          </p:cNvPr>
          <p:cNvCxnSpPr/>
          <p:nvPr/>
        </p:nvCxnSpPr>
        <p:spPr>
          <a:xfrm>
            <a:off x="9296400" y="4152900"/>
            <a:ext cx="0" cy="516100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صورة 4">
            <a:extLst>
              <a:ext uri="{FF2B5EF4-FFF2-40B4-BE49-F238E27FC236}">
                <a16:creationId xmlns:a16="http://schemas.microsoft.com/office/drawing/2014/main" id="{6F590115-6971-1B36-4EE0-A8F25EC4740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799817">
            <a:off x="14991669" y="1211665"/>
            <a:ext cx="3440587" cy="473243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9F46F4E-C87D-B6E6-1220-B3633AB3E48F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38693" y="4250601"/>
            <a:ext cx="3971161" cy="1112544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E0EE1B9-6C70-C05D-DB80-BB30AA26E5B2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9735" y="4261488"/>
            <a:ext cx="3382129" cy="11125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29825">
            <a:off x="12428590" y="31687"/>
            <a:ext cx="6124762" cy="74572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46535">
            <a:off x="14228658" y="3648468"/>
            <a:ext cx="5566337" cy="67137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752600" y="-190500"/>
            <a:ext cx="4147798" cy="4193545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26CD06FD-23EF-F48F-1AC8-2E940A476BD3}"/>
              </a:ext>
            </a:extLst>
          </p:cNvPr>
          <p:cNvSpPr/>
          <p:nvPr/>
        </p:nvSpPr>
        <p:spPr>
          <a:xfrm>
            <a:off x="-146048" y="1910312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28</a:t>
            </a:r>
          </a:p>
        </p:txBody>
      </p:sp>
      <p:pic>
        <p:nvPicPr>
          <p:cNvPr id="10" name="رسم 9" descr="السهم: دوران إلى اليمين مع تعبئة خالصة">
            <a:extLst>
              <a:ext uri="{FF2B5EF4-FFF2-40B4-BE49-F238E27FC236}">
                <a16:creationId xmlns:a16="http://schemas.microsoft.com/office/drawing/2014/main" id="{2CE1D266-07E9-E210-C22E-C085FCCD0D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3482" y="1038787"/>
            <a:ext cx="914400" cy="914400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742CB327-E753-6DD5-BEAF-DD894E388404}"/>
              </a:ext>
            </a:extLst>
          </p:cNvPr>
          <p:cNvSpPr/>
          <p:nvPr/>
        </p:nvSpPr>
        <p:spPr>
          <a:xfrm>
            <a:off x="1219200" y="946555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8" name="Picture 2" descr="نتيجة الصورة لـ عصفور تويتر">
            <a:extLst>
              <a:ext uri="{FF2B5EF4-FFF2-40B4-BE49-F238E27FC236}">
                <a16:creationId xmlns:a16="http://schemas.microsoft.com/office/drawing/2014/main" id="{343BE946-216B-684B-E62C-F158FD377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0" y="9248213"/>
            <a:ext cx="1314839" cy="86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81DE9D90-08AA-F097-0D5F-633CEC39242D}"/>
              </a:ext>
            </a:extLst>
          </p:cNvPr>
          <p:cNvSpPr/>
          <p:nvPr/>
        </p:nvSpPr>
        <p:spPr>
          <a:xfrm>
            <a:off x="2286518" y="190500"/>
            <a:ext cx="101184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6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1- 2</a:t>
            </a:r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6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حل المعادلات المتعددة الخطوات </a:t>
            </a:r>
            <a:endParaRPr lang="ar-SA" sz="6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1BC65CE-6927-3E8C-A638-B1C8ADBB00E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1634748"/>
            <a:ext cx="10384997" cy="289915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79BC74C-6E38-4319-EABA-DF047F9E7F7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23984" y="4218952"/>
            <a:ext cx="2575684" cy="3382912"/>
          </a:xfrm>
          <a:prstGeom prst="rect">
            <a:avLst/>
          </a:prstGeom>
        </p:spPr>
      </p:pic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11923821-440E-D637-93E2-EE87113C5BA1}"/>
              </a:ext>
            </a:extLst>
          </p:cNvPr>
          <p:cNvSpPr/>
          <p:nvPr/>
        </p:nvSpPr>
        <p:spPr>
          <a:xfrm>
            <a:off x="11811000" y="5753101"/>
            <a:ext cx="3912984" cy="25907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D63B8379-8B49-E935-AB71-1DA3D7E4C722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15348" y="5154386"/>
            <a:ext cx="3897750" cy="3189068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6F2A1E1A-6FA3-FC74-3B1A-DFA62AC252A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740" y="7152652"/>
            <a:ext cx="2071430" cy="207143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1A13E3DA-C1B0-C415-2DCF-DD14C21E091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35714">
            <a:off x="13188821" y="1030603"/>
            <a:ext cx="2189723" cy="30119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401</Words>
  <Application>Microsoft Office PowerPoint</Application>
  <PresentationFormat>مخصص</PresentationFormat>
  <Paragraphs>88</Paragraphs>
  <Slides>20</Slides>
  <Notes>0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6" baseType="lpstr">
      <vt:lpstr>AbdoLine-Light</vt:lpstr>
      <vt:lpstr>Brush Script MT</vt:lpstr>
      <vt:lpstr>Calibri</vt:lpstr>
      <vt:lpstr>TS Qamus</vt:lpstr>
      <vt:lpstr>Arial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منى الثبيتي</cp:lastModifiedBy>
  <cp:revision>15</cp:revision>
  <dcterms:created xsi:type="dcterms:W3CDTF">2006-08-16T00:00:00Z</dcterms:created>
  <dcterms:modified xsi:type="dcterms:W3CDTF">2023-08-26T20:22:40Z</dcterms:modified>
  <dc:identifier>DAFKinJhkrE</dc:identifier>
</cp:coreProperties>
</file>