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7"/>
  </p:notesMasterIdLst>
  <p:handoutMasterIdLst>
    <p:handoutMasterId r:id="rId28"/>
  </p:handoutMasterIdLst>
  <p:sldIdLst>
    <p:sldId id="660" r:id="rId2"/>
    <p:sldId id="786" r:id="rId3"/>
    <p:sldId id="796" r:id="rId4"/>
    <p:sldId id="700" r:id="rId5"/>
    <p:sldId id="787" r:id="rId6"/>
    <p:sldId id="808" r:id="rId7"/>
    <p:sldId id="799" r:id="rId8"/>
    <p:sldId id="809" r:id="rId9"/>
    <p:sldId id="755" r:id="rId10"/>
    <p:sldId id="800" r:id="rId11"/>
    <p:sldId id="790" r:id="rId12"/>
    <p:sldId id="804" r:id="rId13"/>
    <p:sldId id="801" r:id="rId14"/>
    <p:sldId id="802" r:id="rId15"/>
    <p:sldId id="803" r:id="rId16"/>
    <p:sldId id="788" r:id="rId17"/>
    <p:sldId id="789" r:id="rId18"/>
    <p:sldId id="810" r:id="rId19"/>
    <p:sldId id="806" r:id="rId20"/>
    <p:sldId id="807" r:id="rId21"/>
    <p:sldId id="791" r:id="rId22"/>
    <p:sldId id="792" r:id="rId23"/>
    <p:sldId id="795" r:id="rId24"/>
    <p:sldId id="811" r:id="rId25"/>
    <p:sldId id="7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6600"/>
    <a:srgbClr val="0000FF"/>
    <a:srgbClr val="EBBC2A"/>
    <a:srgbClr val="FFFF00"/>
    <a:srgbClr val="E6AC1C"/>
    <a:srgbClr val="F2F3F3"/>
    <a:srgbClr val="07D5C7"/>
    <a:srgbClr val="660033"/>
    <a:srgbClr val="00B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88704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E18E8736-8694-45F7-9A72-E1D6E29600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80B4F4-8AFD-45D5-9315-CE761BD35A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5D62C5B-8486-41B8-939A-5769E9959B62}" type="datetimeFigureOut">
              <a:rPr lang="ar-SA" smtClean="0"/>
              <a:t>19/02/1443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86D9F82-4F34-46CE-919D-4D1CD211D5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F8C3E32-820A-49EB-9435-B3E7511A8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DAA5A4-95B0-4EBC-AD15-5A0189718B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408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6CE48-6B0E-428D-81F9-A56E33C143A1}" type="datetimeFigureOut">
              <a:rPr lang="ar-SA" smtClean="0"/>
              <a:t>19/02/1443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8D05DE-7E3D-416C-8666-B1C76A527D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331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D05DE-7E3D-416C-8666-B1C76A527D25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367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D05DE-7E3D-416C-8666-B1C76A527D25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850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0" indent="0" algn="ctr">
              <a:buNone/>
              <a:defRPr sz="2000"/>
            </a:lvl2pPr>
            <a:lvl3pPr marL="914358" indent="0" algn="ctr">
              <a:buNone/>
              <a:defRPr sz="1799"/>
            </a:lvl3pPr>
            <a:lvl4pPr marL="1371538" indent="0" algn="ctr">
              <a:buNone/>
              <a:defRPr sz="1600"/>
            </a:lvl4pPr>
            <a:lvl5pPr marL="1828716" indent="0" algn="ctr">
              <a:buNone/>
              <a:defRPr sz="1600"/>
            </a:lvl5pPr>
            <a:lvl6pPr marL="2285896" indent="0" algn="ctr">
              <a:buNone/>
              <a:defRPr sz="1600"/>
            </a:lvl6pPr>
            <a:lvl7pPr marL="2743075" indent="0" algn="ctr">
              <a:buNone/>
              <a:defRPr sz="1600"/>
            </a:lvl7pPr>
            <a:lvl8pPr marL="3200254" indent="0" algn="ctr">
              <a:buNone/>
              <a:defRPr sz="1600"/>
            </a:lvl8pPr>
            <a:lvl9pPr marL="3657434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5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446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9664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998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9338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13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492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58" indent="0">
              <a:buNone/>
              <a:defRPr sz="1799" b="1"/>
            </a:lvl3pPr>
            <a:lvl4pPr marL="1371538" indent="0">
              <a:buNone/>
              <a:defRPr sz="1600" b="1"/>
            </a:lvl4pPr>
            <a:lvl5pPr marL="1828716" indent="0">
              <a:buNone/>
              <a:defRPr sz="1600" b="1"/>
            </a:lvl5pPr>
            <a:lvl6pPr marL="2285896" indent="0">
              <a:buNone/>
              <a:defRPr sz="1600" b="1"/>
            </a:lvl6pPr>
            <a:lvl7pPr marL="2743075" indent="0">
              <a:buNone/>
              <a:defRPr sz="1600" b="1"/>
            </a:lvl7pPr>
            <a:lvl8pPr marL="3200254" indent="0">
              <a:buNone/>
              <a:defRPr sz="1600" b="1"/>
            </a:lvl8pPr>
            <a:lvl9pPr marL="3657434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58" indent="0">
              <a:buNone/>
              <a:defRPr sz="1799" b="1"/>
            </a:lvl3pPr>
            <a:lvl4pPr marL="1371538" indent="0">
              <a:buNone/>
              <a:defRPr sz="1600" b="1"/>
            </a:lvl4pPr>
            <a:lvl5pPr marL="1828716" indent="0">
              <a:buNone/>
              <a:defRPr sz="1600" b="1"/>
            </a:lvl5pPr>
            <a:lvl6pPr marL="2285896" indent="0">
              <a:buNone/>
              <a:defRPr sz="1600" b="1"/>
            </a:lvl6pPr>
            <a:lvl7pPr marL="2743075" indent="0">
              <a:buNone/>
              <a:defRPr sz="1600" b="1"/>
            </a:lvl7pPr>
            <a:lvl8pPr marL="3200254" indent="0">
              <a:buNone/>
              <a:defRPr sz="1600" b="1"/>
            </a:lvl8pPr>
            <a:lvl9pPr marL="3657434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644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696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7780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58" indent="0">
              <a:buNone/>
              <a:defRPr sz="1200"/>
            </a:lvl3pPr>
            <a:lvl4pPr marL="1371538" indent="0">
              <a:buNone/>
              <a:defRPr sz="1000"/>
            </a:lvl4pPr>
            <a:lvl5pPr marL="1828716" indent="0">
              <a:buNone/>
              <a:defRPr sz="1000"/>
            </a:lvl5pPr>
            <a:lvl6pPr marL="2285896" indent="0">
              <a:buNone/>
              <a:defRPr sz="1000"/>
            </a:lvl6pPr>
            <a:lvl7pPr marL="2743075" indent="0">
              <a:buNone/>
              <a:defRPr sz="1000"/>
            </a:lvl7pPr>
            <a:lvl8pPr marL="3200254" indent="0">
              <a:buNone/>
              <a:defRPr sz="1000"/>
            </a:lvl8pPr>
            <a:lvl9pPr marL="3657434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299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58" indent="0">
              <a:buNone/>
              <a:defRPr sz="2400"/>
            </a:lvl3pPr>
            <a:lvl4pPr marL="1371538" indent="0">
              <a:buNone/>
              <a:defRPr sz="2000"/>
            </a:lvl4pPr>
            <a:lvl5pPr marL="1828716" indent="0">
              <a:buNone/>
              <a:defRPr sz="2000"/>
            </a:lvl5pPr>
            <a:lvl6pPr marL="2285896" indent="0">
              <a:buNone/>
              <a:defRPr sz="2000"/>
            </a:lvl6pPr>
            <a:lvl7pPr marL="2743075" indent="0">
              <a:buNone/>
              <a:defRPr sz="2000"/>
            </a:lvl7pPr>
            <a:lvl8pPr marL="3200254" indent="0">
              <a:buNone/>
              <a:defRPr sz="2000"/>
            </a:lvl8pPr>
            <a:lvl9pPr marL="3657434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0" indent="0">
              <a:buNone/>
              <a:defRPr sz="1400"/>
            </a:lvl2pPr>
            <a:lvl3pPr marL="914358" indent="0">
              <a:buNone/>
              <a:defRPr sz="1200"/>
            </a:lvl3pPr>
            <a:lvl4pPr marL="1371538" indent="0">
              <a:buNone/>
              <a:defRPr sz="1000"/>
            </a:lvl4pPr>
            <a:lvl5pPr marL="1828716" indent="0">
              <a:buNone/>
              <a:defRPr sz="1000"/>
            </a:lvl5pPr>
            <a:lvl6pPr marL="2285896" indent="0">
              <a:buNone/>
              <a:defRPr sz="1000"/>
            </a:lvl6pPr>
            <a:lvl7pPr marL="2743075" indent="0">
              <a:buNone/>
              <a:defRPr sz="1000"/>
            </a:lvl7pPr>
            <a:lvl8pPr marL="3200254" indent="0">
              <a:buNone/>
              <a:defRPr sz="1000"/>
            </a:lvl8pPr>
            <a:lvl9pPr marL="3657434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522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DA18-AEAE-482D-97A5-1A660FE19E9D}" type="datetime1">
              <a:rPr lang="en-US" smtClean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857FF-7A3E-4A68-BF5C-6E65ECD4A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-456" t="83297" r="24" b="-6392"/>
          <a:stretch/>
        </p:blipFill>
        <p:spPr>
          <a:xfrm>
            <a:off x="1" y="689307"/>
            <a:ext cx="12178141" cy="2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1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 dt="0"/>
  <p:txStyles>
    <p:titleStyle>
      <a:lvl1pPr algn="l" defTabSz="914358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r" defTabSz="914358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9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8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8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7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6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6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4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4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8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6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6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5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4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4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iddleeastmonitor.com/20201203-us-biden-willing-to-return-to-iran-nuclear-deal/" TargetMode="External"/><Relationship Id="rId5" Type="http://schemas.openxmlformats.org/officeDocument/2006/relationships/image" Target="../media/image36.jpg"/><Relationship Id="rId4" Type="http://schemas.openxmlformats.org/officeDocument/2006/relationships/hyperlink" Target="https://en.wikipedia.org/wiki/Juli%C3%A1n_Tav%C3%A1re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صورة تحتوي على مبنى, جالس, طوب, نافذة&#10;&#10;تم إنشاء الوصف تلقائياً">
            <a:extLst>
              <a:ext uri="{FF2B5EF4-FFF2-40B4-BE49-F238E27FC236}">
                <a16:creationId xmlns:a16="http://schemas.microsoft.com/office/drawing/2014/main" id="{6D65B84E-462F-4652-83CF-00DFE3F2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73" y="0"/>
            <a:ext cx="7998303" cy="68580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9A7C4B2-DD53-4FCA-90B4-52214CCD3BED}"/>
              </a:ext>
            </a:extLst>
          </p:cNvPr>
          <p:cNvSpPr/>
          <p:nvPr/>
        </p:nvSpPr>
        <p:spPr>
          <a:xfrm>
            <a:off x="-1525" y="0"/>
            <a:ext cx="3279297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799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5A959F3-8CB2-495F-91A6-C9D70ADA81DD}"/>
              </a:ext>
            </a:extLst>
          </p:cNvPr>
          <p:cNvSpPr/>
          <p:nvPr/>
        </p:nvSpPr>
        <p:spPr>
          <a:xfrm>
            <a:off x="1525" y="0"/>
            <a:ext cx="4190648" cy="6858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Mega Goal 1</a:t>
            </a:r>
          </a:p>
          <a:p>
            <a:pPr algn="ctr"/>
            <a:endParaRPr lang="en-US" sz="28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66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3600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be , will be</a:t>
            </a:r>
          </a:p>
          <a:p>
            <a:pPr algn="ctr"/>
            <a:r>
              <a:rPr lang="en-US" sz="3300" b="1" u="sng" dirty="0">
                <a:solidFill>
                  <a:srgbClr val="66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Discuss</a:t>
            </a:r>
          </a:p>
          <a:p>
            <a:pPr algn="ctr"/>
            <a:r>
              <a:rPr lang="en-US" sz="66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</a:p>
          <a:p>
            <a:pPr algn="ctr"/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By: 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Yousef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Alyazedi</a:t>
            </a:r>
            <a:endParaRPr lang="ar-SA" sz="3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3042CA1-6587-47D4-8EB0-665F3BAA7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577"/>
            <a:ext cx="12191999" cy="6213423"/>
          </a:xfrm>
          <a:prstGeom prst="rect">
            <a:avLst/>
          </a:prstGeom>
        </p:spPr>
      </p:pic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251F63-AB5F-4535-B07C-C8674DE0A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2533338"/>
            <a:ext cx="10583056" cy="230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1">
            <a:hlinkClick r:id="" action="ppaction://media"/>
            <a:extLst>
              <a:ext uri="{FF2B5EF4-FFF2-40B4-BE49-F238E27FC236}">
                <a16:creationId xmlns:a16="http://schemas.microsoft.com/office/drawing/2014/main" id="{B955C548-8663-4708-BE57-5A028DA3DD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363.75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95412" y="307386"/>
            <a:ext cx="1252929" cy="125292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59C7FA5-0826-4E53-930D-1745C544E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8" y="487268"/>
            <a:ext cx="4867058" cy="4174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مربع نص 12">
            <a:extLst>
              <a:ext uri="{FF2B5EF4-FFF2-40B4-BE49-F238E27FC236}">
                <a16:creationId xmlns:a16="http://schemas.microsoft.com/office/drawing/2014/main" id="{0B9D0694-850A-4CF3-91A2-89A17C64058E}"/>
              </a:ext>
            </a:extLst>
          </p:cNvPr>
          <p:cNvSpPr txBox="1"/>
          <p:nvPr/>
        </p:nvSpPr>
        <p:spPr>
          <a:xfrm>
            <a:off x="5626570" y="2323734"/>
            <a:ext cx="6249802" cy="58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did Verne write 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CB354F-8A25-4930-BFF6-29C0057CD211}"/>
              </a:ext>
            </a:extLst>
          </p:cNvPr>
          <p:cNvCxnSpPr>
            <a:cxnSpLocks/>
          </p:cNvCxnSpPr>
          <p:nvPr/>
        </p:nvCxnSpPr>
        <p:spPr>
          <a:xfrm>
            <a:off x="1948721" y="1153899"/>
            <a:ext cx="185878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2">
            <a:extLst>
              <a:ext uri="{FF2B5EF4-FFF2-40B4-BE49-F238E27FC236}">
                <a16:creationId xmlns:a16="http://schemas.microsoft.com/office/drawing/2014/main" id="{1820BF6B-C11C-4603-A6FE-56A8E4C3D19E}"/>
              </a:ext>
            </a:extLst>
          </p:cNvPr>
          <p:cNvSpPr txBox="1"/>
          <p:nvPr/>
        </p:nvSpPr>
        <p:spPr>
          <a:xfrm>
            <a:off x="5770511" y="2986030"/>
            <a:ext cx="6249802" cy="58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Is he French 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2">
            <a:extLst>
              <a:ext uri="{FF2B5EF4-FFF2-40B4-BE49-F238E27FC236}">
                <a16:creationId xmlns:a16="http://schemas.microsoft.com/office/drawing/2014/main" id="{18D51ABD-79D0-4370-9A2E-32D8EE9493CF}"/>
              </a:ext>
            </a:extLst>
          </p:cNvPr>
          <p:cNvSpPr txBox="1"/>
          <p:nvPr/>
        </p:nvSpPr>
        <p:spPr>
          <a:xfrm>
            <a:off x="5626570" y="1661438"/>
            <a:ext cx="6249802" cy="58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When did he write his books 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C5D260-ADBF-4F7B-BB07-49359D703800}"/>
              </a:ext>
            </a:extLst>
          </p:cNvPr>
          <p:cNvCxnSpPr>
            <a:cxnSpLocks/>
          </p:cNvCxnSpPr>
          <p:nvPr/>
        </p:nvCxnSpPr>
        <p:spPr>
          <a:xfrm>
            <a:off x="437213" y="1153899"/>
            <a:ext cx="836951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2">
            <a:extLst>
              <a:ext uri="{FF2B5EF4-FFF2-40B4-BE49-F238E27FC236}">
                <a16:creationId xmlns:a16="http://schemas.microsoft.com/office/drawing/2014/main" id="{6D0108DA-2500-4FE8-89C4-405EBDE2148B}"/>
              </a:ext>
            </a:extLst>
          </p:cNvPr>
          <p:cNvSpPr txBox="1"/>
          <p:nvPr/>
        </p:nvSpPr>
        <p:spPr>
          <a:xfrm>
            <a:off x="5770511" y="3648326"/>
            <a:ext cx="6249802" cy="58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are the name of his novels 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B15510-1641-4095-8912-746C9625E73B}"/>
              </a:ext>
            </a:extLst>
          </p:cNvPr>
          <p:cNvCxnSpPr>
            <a:cxnSpLocks/>
          </p:cNvCxnSpPr>
          <p:nvPr/>
        </p:nvCxnSpPr>
        <p:spPr>
          <a:xfrm>
            <a:off x="467193" y="1897318"/>
            <a:ext cx="2083633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1D911-FCE0-46DC-B20C-3344B394E0ED}"/>
              </a:ext>
            </a:extLst>
          </p:cNvPr>
          <p:cNvCxnSpPr>
            <a:cxnSpLocks/>
          </p:cNvCxnSpPr>
          <p:nvPr/>
        </p:nvCxnSpPr>
        <p:spPr>
          <a:xfrm>
            <a:off x="3302832" y="2109678"/>
            <a:ext cx="1269168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3880F-B750-4F30-9613-2A6D14C9804C}"/>
              </a:ext>
            </a:extLst>
          </p:cNvPr>
          <p:cNvCxnSpPr>
            <a:cxnSpLocks/>
          </p:cNvCxnSpPr>
          <p:nvPr/>
        </p:nvCxnSpPr>
        <p:spPr>
          <a:xfrm>
            <a:off x="467193" y="2352277"/>
            <a:ext cx="1151745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DA3CC1-ADFC-4B8E-B3BB-80E78AFBB96D}"/>
              </a:ext>
            </a:extLst>
          </p:cNvPr>
          <p:cNvCxnSpPr>
            <a:cxnSpLocks/>
          </p:cNvCxnSpPr>
          <p:nvPr/>
        </p:nvCxnSpPr>
        <p:spPr>
          <a:xfrm>
            <a:off x="1618938" y="2825474"/>
            <a:ext cx="2188564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ربع نص 12">
            <a:extLst>
              <a:ext uri="{FF2B5EF4-FFF2-40B4-BE49-F238E27FC236}">
                <a16:creationId xmlns:a16="http://schemas.microsoft.com/office/drawing/2014/main" id="{BC5D8EAD-557A-49BC-96D5-293894941564}"/>
              </a:ext>
            </a:extLst>
          </p:cNvPr>
          <p:cNvSpPr txBox="1"/>
          <p:nvPr/>
        </p:nvSpPr>
        <p:spPr>
          <a:xfrm>
            <a:off x="5770511" y="4411071"/>
            <a:ext cx="6249802" cy="583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people call Verne a visionary ?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E2C93D-5CD1-4D2E-BD66-D86AE920E57A}"/>
              </a:ext>
            </a:extLst>
          </p:cNvPr>
          <p:cNvCxnSpPr>
            <a:cxnSpLocks/>
          </p:cNvCxnSpPr>
          <p:nvPr/>
        </p:nvCxnSpPr>
        <p:spPr>
          <a:xfrm>
            <a:off x="809469" y="4028938"/>
            <a:ext cx="3657600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404BEA-072C-4EC5-BF18-B74CCBF8CBE7}"/>
              </a:ext>
            </a:extLst>
          </p:cNvPr>
          <p:cNvCxnSpPr>
            <a:cxnSpLocks/>
          </p:cNvCxnSpPr>
          <p:nvPr/>
        </p:nvCxnSpPr>
        <p:spPr>
          <a:xfrm>
            <a:off x="542144" y="4271279"/>
            <a:ext cx="2207013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7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4" grpId="0"/>
      <p:bldP spid="15" grpId="0"/>
      <p:bldP spid="18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لامة, خارجي, نص, شارع&#10;&#10;تم إنشاء الوصف تلقائياً">
            <a:extLst>
              <a:ext uri="{FF2B5EF4-FFF2-40B4-BE49-F238E27FC236}">
                <a16:creationId xmlns:a16="http://schemas.microsoft.com/office/drawing/2014/main" id="{36FDA9B8-ECED-4FCD-8DB6-20916AD0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1" y="1663909"/>
            <a:ext cx="10388184" cy="430967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9831508-0461-407B-90E3-9DBDA69E32B4}"/>
              </a:ext>
            </a:extLst>
          </p:cNvPr>
          <p:cNvSpPr txBox="1"/>
          <p:nvPr/>
        </p:nvSpPr>
        <p:spPr>
          <a:xfrm>
            <a:off x="0" y="40026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Comic Sans MS" panose="030F0702030302020204" pitchFamily="66" charset="0"/>
              </a:rPr>
              <a:t>A Vision to the Future</a:t>
            </a:r>
          </a:p>
        </p:txBody>
      </p:sp>
    </p:spTree>
    <p:extLst>
      <p:ext uri="{BB962C8B-B14F-4D97-AF65-F5344CB8AC3E}">
        <p14:creationId xmlns:p14="http://schemas.microsoft.com/office/powerpoint/2010/main" val="32387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مياه, أزرق, الطائرة&#10;&#10;تم إنشاء الوصف تلقائياً">
            <a:extLst>
              <a:ext uri="{FF2B5EF4-FFF2-40B4-BE49-F238E27FC236}">
                <a16:creationId xmlns:a16="http://schemas.microsoft.com/office/drawing/2014/main" id="{982E857C-2BCE-42E3-A02F-38BA2062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0" y="314369"/>
            <a:ext cx="9323882" cy="416859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8D389CF-28EC-4177-987C-7E339D9AF4CA}"/>
              </a:ext>
            </a:extLst>
          </p:cNvPr>
          <p:cNvSpPr txBox="1"/>
          <p:nvPr/>
        </p:nvSpPr>
        <p:spPr>
          <a:xfrm>
            <a:off x="0" y="4852347"/>
            <a:ext cx="11692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Submarine</a:t>
            </a:r>
          </a:p>
        </p:txBody>
      </p:sp>
    </p:spTree>
    <p:extLst>
      <p:ext uri="{BB962C8B-B14F-4D97-AF65-F5344CB8AC3E}">
        <p14:creationId xmlns:p14="http://schemas.microsoft.com/office/powerpoint/2010/main" val="18918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8D389CF-28EC-4177-987C-7E339D9AF4CA}"/>
              </a:ext>
            </a:extLst>
          </p:cNvPr>
          <p:cNvSpPr txBox="1"/>
          <p:nvPr/>
        </p:nvSpPr>
        <p:spPr>
          <a:xfrm>
            <a:off x="0" y="5314013"/>
            <a:ext cx="116923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  <a:highlight>
                  <a:srgbClr val="EBBC2A"/>
                </a:highlight>
                <a:latin typeface="Comic Sans MS" panose="030F0702030302020204" pitchFamily="66" charset="0"/>
              </a:rPr>
              <a:t>Skyscraper</a:t>
            </a:r>
          </a:p>
        </p:txBody>
      </p:sp>
      <p:pic>
        <p:nvPicPr>
          <p:cNvPr id="5" name="صورة 4" descr="صورة تحتوي على مبنى, خارجي, طويلة, ساعة حائط&#10;&#10;تم إنشاء الوصف تلقائياً">
            <a:extLst>
              <a:ext uri="{FF2B5EF4-FFF2-40B4-BE49-F238E27FC236}">
                <a16:creationId xmlns:a16="http://schemas.microsoft.com/office/drawing/2014/main" id="{E199E47B-7C50-4102-9D40-7C149E71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64" y="149902"/>
            <a:ext cx="9144000" cy="49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8D389CF-28EC-4177-987C-7E339D9AF4CA}"/>
              </a:ext>
            </a:extLst>
          </p:cNvPr>
          <p:cNvSpPr txBox="1"/>
          <p:nvPr/>
        </p:nvSpPr>
        <p:spPr>
          <a:xfrm>
            <a:off x="119921" y="4642484"/>
            <a:ext cx="11692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Rocket to the Moon </a:t>
            </a:r>
          </a:p>
        </p:txBody>
      </p:sp>
      <p:pic>
        <p:nvPicPr>
          <p:cNvPr id="5" name="صورة 4" descr="صورة تحتوي على برتقالي, خارجي, الطيران, مياه&#10;&#10;تم إنشاء الوصف تلقائياً">
            <a:extLst>
              <a:ext uri="{FF2B5EF4-FFF2-40B4-BE49-F238E27FC236}">
                <a16:creationId xmlns:a16="http://schemas.microsoft.com/office/drawing/2014/main" id="{B4F7D821-1A6C-471D-9971-1132B021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33" y="134912"/>
            <a:ext cx="8992133" cy="41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FA80584-2574-4FA7-A3EE-3F22D51E715C}"/>
              </a:ext>
            </a:extLst>
          </p:cNvPr>
          <p:cNvSpPr/>
          <p:nvPr/>
        </p:nvSpPr>
        <p:spPr>
          <a:xfrm>
            <a:off x="6096000" y="388625"/>
            <a:ext cx="5147852" cy="1366928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know about this man ?</a:t>
            </a:r>
          </a:p>
        </p:txBody>
      </p:sp>
      <p:pic>
        <p:nvPicPr>
          <p:cNvPr id="8" name="صورة 7" descr="صورة تحتوي على رجل, شخص, ربطة عنق, بدلة&#10;&#10;تم إنشاء الوصف تلقائياً">
            <a:extLst>
              <a:ext uri="{FF2B5EF4-FFF2-40B4-BE49-F238E27FC236}">
                <a16:creationId xmlns:a16="http://schemas.microsoft.com/office/drawing/2014/main" id="{5FF8F243-C62E-41DE-B5A6-D9C61C304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9" y="554636"/>
            <a:ext cx="4776956" cy="545746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34C9493-43C9-401F-8CC9-3866BB5D0F77}"/>
              </a:ext>
            </a:extLst>
          </p:cNvPr>
          <p:cNvSpPr txBox="1"/>
          <p:nvPr/>
        </p:nvSpPr>
        <p:spPr>
          <a:xfrm>
            <a:off x="5465178" y="2184158"/>
            <a:ext cx="638204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is Jules Verne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E1505D-183E-4AD9-B158-55FB91129D5A}"/>
              </a:ext>
            </a:extLst>
          </p:cNvPr>
          <p:cNvSpPr txBox="1"/>
          <p:nvPr/>
        </p:nvSpPr>
        <p:spPr>
          <a:xfrm>
            <a:off x="5465177" y="2902915"/>
            <a:ext cx="638204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was a French novelist 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FC81E87-0562-44F1-9BBF-51660B6532A0}"/>
              </a:ext>
            </a:extLst>
          </p:cNvPr>
          <p:cNvSpPr txBox="1"/>
          <p:nvPr/>
        </p:nvSpPr>
        <p:spPr>
          <a:xfrm>
            <a:off x="5465176" y="3754744"/>
            <a:ext cx="638204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lived from 1828 - 1905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D39454E-BE7C-4986-9D05-9F9DC804A0C2}"/>
              </a:ext>
            </a:extLst>
          </p:cNvPr>
          <p:cNvSpPr txBox="1"/>
          <p:nvPr/>
        </p:nvSpPr>
        <p:spPr>
          <a:xfrm>
            <a:off x="5465176" y="4497123"/>
            <a:ext cx="638204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wrote about the future 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C205E6C-F2E8-4AF8-B50E-532DFA7376DA}"/>
              </a:ext>
            </a:extLst>
          </p:cNvPr>
          <p:cNvSpPr txBox="1"/>
          <p:nvPr/>
        </p:nvSpPr>
        <p:spPr>
          <a:xfrm>
            <a:off x="5478904" y="5239502"/>
            <a:ext cx="638204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considered the father of science fiction .</a:t>
            </a:r>
          </a:p>
        </p:txBody>
      </p:sp>
    </p:spTree>
    <p:extLst>
      <p:ext uri="{BB962C8B-B14F-4D97-AF65-F5344CB8AC3E}">
        <p14:creationId xmlns:p14="http://schemas.microsoft.com/office/powerpoint/2010/main" val="35640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091782E-6F38-48AE-BCFD-1BA7D0A67074}"/>
              </a:ext>
            </a:extLst>
          </p:cNvPr>
          <p:cNvSpPr/>
          <p:nvPr/>
        </p:nvSpPr>
        <p:spPr>
          <a:xfrm>
            <a:off x="579966" y="219853"/>
            <a:ext cx="7754565" cy="6463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lgerian" panose="04020705040A02060702" pitchFamily="82" charset="0"/>
                <a:cs typeface="+mj-cs"/>
              </a:rPr>
              <a:t>He wrote three books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75BD383-5B05-4445-849F-3EAFCB03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4" y="954538"/>
            <a:ext cx="2277158" cy="138064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09DC60F-5AE0-4920-B4CB-539377A7FA19}"/>
              </a:ext>
            </a:extLst>
          </p:cNvPr>
          <p:cNvSpPr txBox="1"/>
          <p:nvPr/>
        </p:nvSpPr>
        <p:spPr>
          <a:xfrm>
            <a:off x="404732" y="1329396"/>
            <a:ext cx="7118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From the Earth to the Moon</a:t>
            </a:r>
          </a:p>
        </p:txBody>
      </p:sp>
      <p:pic>
        <p:nvPicPr>
          <p:cNvPr id="8" name="صورة 7" descr="صورة تحتوي على نص, علامة, شاشة عرض&#10;&#10;تم إنشاء الوصف تلقائياً">
            <a:extLst>
              <a:ext uri="{FF2B5EF4-FFF2-40B4-BE49-F238E27FC236}">
                <a16:creationId xmlns:a16="http://schemas.microsoft.com/office/drawing/2014/main" id="{A30CB545-334A-485B-B7C3-43DF1665D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4" y="2672723"/>
            <a:ext cx="2277158" cy="169698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0C3163C-DD86-4EAB-A308-355B87C519A5}"/>
              </a:ext>
            </a:extLst>
          </p:cNvPr>
          <p:cNvSpPr txBox="1"/>
          <p:nvPr/>
        </p:nvSpPr>
        <p:spPr>
          <a:xfrm>
            <a:off x="404732" y="2902150"/>
            <a:ext cx="708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20,000 Leagues Under the Sea</a:t>
            </a:r>
          </a:p>
        </p:txBody>
      </p: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2198D0-0EB5-43F6-887A-AF9E0E964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5" y="4707246"/>
            <a:ext cx="2277157" cy="147431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BA25955-9BA7-48A9-9756-3A99310E8B3C}"/>
              </a:ext>
            </a:extLst>
          </p:cNvPr>
          <p:cNvSpPr txBox="1"/>
          <p:nvPr/>
        </p:nvSpPr>
        <p:spPr>
          <a:xfrm>
            <a:off x="404731" y="4840276"/>
            <a:ext cx="708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Paris in the Twentieth Century</a:t>
            </a:r>
          </a:p>
        </p:txBody>
      </p:sp>
    </p:spTree>
    <p:extLst>
      <p:ext uri="{BB962C8B-B14F-4D97-AF65-F5344CB8AC3E}">
        <p14:creationId xmlns:p14="http://schemas.microsoft.com/office/powerpoint/2010/main" val="30040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359764" y="-5564"/>
            <a:ext cx="8747987" cy="819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>
                <a:solidFill>
                  <a:srgbClr val="FF0000"/>
                </a:solidFill>
              </a:rPr>
              <a:t>35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1" y="3013118"/>
            <a:ext cx="2422815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E26FE58F-F708-4642-B38D-8559C2C50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" y="828319"/>
            <a:ext cx="8381669" cy="5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4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0BFA63F-80C0-4333-A904-4A8D29787B94}"/>
              </a:ext>
            </a:extLst>
          </p:cNvPr>
          <p:cNvSpPr txBox="1"/>
          <p:nvPr/>
        </p:nvSpPr>
        <p:spPr>
          <a:xfrm>
            <a:off x="209975" y="278452"/>
            <a:ext cx="117720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highlight>
                  <a:srgbClr val="FFFF00"/>
                </a:highlight>
                <a:latin typeface="Comic Sans MS" panose="030F0702030302020204" pitchFamily="66" charset="0"/>
              </a:rPr>
              <a:t>Look at these pictures and discuss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0074E3E-F179-43DA-8B1E-6847722D2B2A}"/>
              </a:ext>
            </a:extLst>
          </p:cNvPr>
          <p:cNvSpPr txBox="1"/>
          <p:nvPr/>
        </p:nvSpPr>
        <p:spPr>
          <a:xfrm>
            <a:off x="92597" y="5607931"/>
            <a:ext cx="395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Fast food Restaurant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7E4495-9CCE-4939-A9B6-194342647A7F}"/>
              </a:ext>
            </a:extLst>
          </p:cNvPr>
          <p:cNvSpPr txBox="1"/>
          <p:nvPr/>
        </p:nvSpPr>
        <p:spPr>
          <a:xfrm>
            <a:off x="4110192" y="5703167"/>
            <a:ext cx="310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Baseball player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1F96E71-C830-4693-A5D2-CA55F3186E07}"/>
              </a:ext>
            </a:extLst>
          </p:cNvPr>
          <p:cNvSpPr txBox="1"/>
          <p:nvPr/>
        </p:nvSpPr>
        <p:spPr>
          <a:xfrm>
            <a:off x="8325037" y="5656218"/>
            <a:ext cx="283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President</a:t>
            </a:r>
          </a:p>
        </p:txBody>
      </p:sp>
      <p:pic>
        <p:nvPicPr>
          <p:cNvPr id="5" name="صورة 4" descr="صورة تحتوي على أشخاص, طعام, ثابت, سيدة&#10;&#10;تم إنشاء الوصف تلقائياً">
            <a:extLst>
              <a:ext uri="{FF2B5EF4-FFF2-40B4-BE49-F238E27FC236}">
                <a16:creationId xmlns:a16="http://schemas.microsoft.com/office/drawing/2014/main" id="{96287553-69A9-4B35-B0DF-4FC2DEE82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1" y="1405253"/>
            <a:ext cx="2924907" cy="4107438"/>
          </a:xfrm>
          <a:prstGeom prst="rect">
            <a:avLst/>
          </a:prstGeom>
        </p:spPr>
      </p:pic>
      <p:pic>
        <p:nvPicPr>
          <p:cNvPr id="4" name="Picture 3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0FF6DB89-28C3-4A64-A19F-B6A2036FA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75652" y="1429062"/>
            <a:ext cx="3318591" cy="4059819"/>
          </a:xfrm>
          <a:prstGeom prst="rect">
            <a:avLst/>
          </a:prstGeom>
        </p:spPr>
      </p:pic>
      <p:pic>
        <p:nvPicPr>
          <p:cNvPr id="8" name="Picture 7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00645B67-5D5D-416C-854A-39FD07C9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25037" y="1452871"/>
            <a:ext cx="3008292" cy="405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sp>
        <p:nvSpPr>
          <p:cNvPr id="6" name="عنوان 2">
            <a:extLst>
              <a:ext uri="{FF2B5EF4-FFF2-40B4-BE49-F238E27FC236}">
                <a16:creationId xmlns:a16="http://schemas.microsoft.com/office/drawing/2014/main" id="{20645086-89BC-46F8-9754-AA06797E46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33639" cy="706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C00000"/>
                </a:solidFill>
              </a:rPr>
              <a:t>Lesson Goals</a:t>
            </a:r>
            <a:endParaRPr lang="ar-SA" u="sng" dirty="0">
              <a:solidFill>
                <a:srgbClr val="C00000"/>
              </a:solidFill>
            </a:endParaRPr>
          </a:p>
        </p:txBody>
      </p: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id="{B8348F23-02E3-4144-9A79-207E9D3A86D6}"/>
              </a:ext>
            </a:extLst>
          </p:cNvPr>
          <p:cNvSpPr txBox="1">
            <a:spLocks/>
          </p:cNvSpPr>
          <p:nvPr/>
        </p:nvSpPr>
        <p:spPr>
          <a:xfrm>
            <a:off x="187131" y="706093"/>
            <a:ext cx="8928294" cy="2858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STC-Regular"/>
            </a:endParaRPr>
          </a:p>
          <a:p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Make predictions 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about the future.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Express opinions . 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Answer some questions .</a:t>
            </a:r>
          </a:p>
          <a:p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Discuss the reading  .</a:t>
            </a:r>
          </a:p>
        </p:txBody>
      </p:sp>
      <p:pic>
        <p:nvPicPr>
          <p:cNvPr id="8" name="Picture 4" descr="CounterPath targets SMB with Stretto | Comms Business">
            <a:extLst>
              <a:ext uri="{FF2B5EF4-FFF2-40B4-BE49-F238E27FC236}">
                <a16:creationId xmlns:a16="http://schemas.microsoft.com/office/drawing/2014/main" id="{9984F649-826A-440C-979C-CF9CC55F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96" y="1024439"/>
            <a:ext cx="2221741" cy="22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0074E3E-F179-43DA-8B1E-6847722D2B2A}"/>
              </a:ext>
            </a:extLst>
          </p:cNvPr>
          <p:cNvSpPr txBox="1"/>
          <p:nvPr/>
        </p:nvSpPr>
        <p:spPr>
          <a:xfrm>
            <a:off x="102837" y="5203461"/>
            <a:ext cx="28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Cent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7E4495-9CCE-4939-A9B6-194342647A7F}"/>
              </a:ext>
            </a:extLst>
          </p:cNvPr>
          <p:cNvSpPr txBox="1"/>
          <p:nvPr/>
        </p:nvSpPr>
        <p:spPr>
          <a:xfrm>
            <a:off x="2810000" y="5203461"/>
            <a:ext cx="310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Refrigerator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1F96E71-C830-4693-A5D2-CA55F3186E07}"/>
              </a:ext>
            </a:extLst>
          </p:cNvPr>
          <p:cNvSpPr txBox="1"/>
          <p:nvPr/>
        </p:nvSpPr>
        <p:spPr>
          <a:xfrm>
            <a:off x="8843659" y="5203461"/>
            <a:ext cx="28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Inflation</a:t>
            </a:r>
          </a:p>
        </p:txBody>
      </p:sp>
      <p:pic>
        <p:nvPicPr>
          <p:cNvPr id="4" name="صورة 3" descr="صورة تحتوي على عنصر, عملة&#10;&#10;تم إنشاء الوصف تلقائياً">
            <a:extLst>
              <a:ext uri="{FF2B5EF4-FFF2-40B4-BE49-F238E27FC236}">
                <a16:creationId xmlns:a16="http://schemas.microsoft.com/office/drawing/2014/main" id="{160ADCFF-F674-48A8-B1D4-F861D2A9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0" y="330333"/>
            <a:ext cx="2544093" cy="4610083"/>
          </a:xfrm>
          <a:prstGeom prst="rect">
            <a:avLst/>
          </a:prstGeom>
        </p:spPr>
      </p:pic>
      <p:pic>
        <p:nvPicPr>
          <p:cNvPr id="7" name="صورة 6" descr="صورة تحتوي على داخلي, مطبخ, مرآة, حوض&#10;&#10;تم إنشاء الوصف تلقائياً">
            <a:extLst>
              <a:ext uri="{FF2B5EF4-FFF2-40B4-BE49-F238E27FC236}">
                <a16:creationId xmlns:a16="http://schemas.microsoft.com/office/drawing/2014/main" id="{4EBAC531-4A61-44C2-BF02-436643EB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87" y="381831"/>
            <a:ext cx="2735606" cy="455858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22AD99F-3461-4C24-8551-02792C216559}"/>
              </a:ext>
            </a:extLst>
          </p:cNvPr>
          <p:cNvSpPr txBox="1"/>
          <p:nvPr/>
        </p:nvSpPr>
        <p:spPr>
          <a:xfrm>
            <a:off x="5917120" y="5203461"/>
            <a:ext cx="310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Hair cut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0D17137-E47D-4A87-9AFE-6D7D442E7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00" y="330333"/>
            <a:ext cx="2832312" cy="4584335"/>
          </a:xfrm>
          <a:prstGeom prst="rect">
            <a:avLst/>
          </a:prstGeom>
        </p:spPr>
      </p:pic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E8D386BB-53EC-4511-A46B-CBAB1C1909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4"/>
          <a:stretch/>
        </p:blipFill>
        <p:spPr>
          <a:xfrm>
            <a:off x="5974574" y="381831"/>
            <a:ext cx="2869085" cy="4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789E561-DBB4-4D92-8D3D-863E666F3BE2}"/>
              </a:ext>
            </a:extLst>
          </p:cNvPr>
          <p:cNvSpPr txBox="1"/>
          <p:nvPr/>
        </p:nvSpPr>
        <p:spPr>
          <a:xfrm>
            <a:off x="579620" y="196747"/>
            <a:ext cx="681053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Describe the photos ?</a:t>
            </a:r>
          </a:p>
        </p:txBody>
      </p:sp>
      <p:pic>
        <p:nvPicPr>
          <p:cNvPr id="10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id="{54F111AC-1D81-478D-A588-D2626D902B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400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744" y="780926"/>
            <a:ext cx="1574401" cy="136266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3C6D6F4-0BD5-4E1A-8D0D-7741CB4A3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" y="1206311"/>
            <a:ext cx="6936196" cy="50037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22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FB15309-60D0-424C-A237-2A0CBB875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1" y="1443841"/>
            <a:ext cx="4964625" cy="3622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F8749-CC88-47E1-BA90-A9D614AC6CED}"/>
              </a:ext>
            </a:extLst>
          </p:cNvPr>
          <p:cNvSpPr txBox="1"/>
          <p:nvPr/>
        </p:nvSpPr>
        <p:spPr>
          <a:xfrm>
            <a:off x="1199214" y="3162925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adventure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A3EEF-F7BF-4C8C-8D12-37E47954B42E}"/>
              </a:ext>
            </a:extLst>
          </p:cNvPr>
          <p:cNvSpPr txBox="1"/>
          <p:nvPr/>
        </p:nvSpPr>
        <p:spPr>
          <a:xfrm>
            <a:off x="1229194" y="3473970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fast food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9DFEF-818F-4F86-8D08-8D883BBD856D}"/>
              </a:ext>
            </a:extLst>
          </p:cNvPr>
          <p:cNvSpPr txBox="1"/>
          <p:nvPr/>
        </p:nvSpPr>
        <p:spPr>
          <a:xfrm>
            <a:off x="1289154" y="3785015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used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059AB-49B8-4175-A7E2-D9C625ADD479}"/>
              </a:ext>
            </a:extLst>
          </p:cNvPr>
          <p:cNvSpPr txBox="1"/>
          <p:nvPr/>
        </p:nvSpPr>
        <p:spPr>
          <a:xfrm>
            <a:off x="1259174" y="4115672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kitchen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8EF23-CA3E-4EA9-98D5-480FB1B8F36E}"/>
              </a:ext>
            </a:extLst>
          </p:cNvPr>
          <p:cNvSpPr txBox="1"/>
          <p:nvPr/>
        </p:nvSpPr>
        <p:spPr>
          <a:xfrm>
            <a:off x="1289154" y="4440835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hair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EEF093-5BD7-4AC4-95AC-101948B80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5" y="565416"/>
            <a:ext cx="6870321" cy="290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9CE18-0228-48BB-92D7-9D783382600E}"/>
              </a:ext>
            </a:extLst>
          </p:cNvPr>
          <p:cNvSpPr txBox="1"/>
          <p:nvPr/>
        </p:nvSpPr>
        <p:spPr>
          <a:xfrm>
            <a:off x="1738860" y="1493148"/>
            <a:ext cx="58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298E6-20E2-4F62-884C-6744C49455AF}"/>
              </a:ext>
            </a:extLst>
          </p:cNvPr>
          <p:cNvSpPr txBox="1"/>
          <p:nvPr/>
        </p:nvSpPr>
        <p:spPr>
          <a:xfrm>
            <a:off x="1761346" y="1829708"/>
            <a:ext cx="58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929B7-11F0-4CD2-95FF-290866B1D486}"/>
              </a:ext>
            </a:extLst>
          </p:cNvPr>
          <p:cNvSpPr txBox="1"/>
          <p:nvPr/>
        </p:nvSpPr>
        <p:spPr>
          <a:xfrm>
            <a:off x="1746356" y="2812656"/>
            <a:ext cx="58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DD9AC1-0AD6-4A65-9351-FA5061B46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0" y="441309"/>
            <a:ext cx="8730610" cy="2151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712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9BA3AC8-CC26-439E-9E74-2F5182D2E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1151893" y="552210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00C282-AE94-49E4-A0E4-00DF3689C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9" r="3" b="3"/>
          <a:stretch/>
        </p:blipFill>
        <p:spPr>
          <a:xfrm>
            <a:off x="6096000" y="552210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72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1D5101F-CEC1-49DF-B665-232511B25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92" y="862243"/>
            <a:ext cx="6191250" cy="526732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9DD7297-D389-4F48-9C0F-3A4883D524CC}"/>
              </a:ext>
            </a:extLst>
          </p:cNvPr>
          <p:cNvSpPr txBox="1"/>
          <p:nvPr/>
        </p:nvSpPr>
        <p:spPr>
          <a:xfrm rot="21210494">
            <a:off x="3423570" y="2523890"/>
            <a:ext cx="47426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Keep</a:t>
            </a:r>
          </a:p>
          <a:p>
            <a:pPr algn="ctr"/>
            <a:r>
              <a:rPr lang="en-US" sz="6000" dirty="0"/>
              <a:t>your books</a:t>
            </a:r>
          </a:p>
          <a:p>
            <a:pPr algn="ctr"/>
            <a:r>
              <a:rPr lang="en-US" sz="6000" dirty="0"/>
              <a:t>closed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40602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330308-3131-4608-8223-FE08E29B0F44}"/>
              </a:ext>
            </a:extLst>
          </p:cNvPr>
          <p:cNvSpPr txBox="1"/>
          <p:nvPr/>
        </p:nvSpPr>
        <p:spPr>
          <a:xfrm>
            <a:off x="2857899" y="378675"/>
            <a:ext cx="596470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Wide Latin" panose="020A0A07050505020404" pitchFamily="18" charset="0"/>
              </a:rPr>
              <a:t>Warm Up</a:t>
            </a:r>
          </a:p>
        </p:txBody>
      </p:sp>
      <p:pic>
        <p:nvPicPr>
          <p:cNvPr id="5" name="صورة 4" descr="صورة تحتوي على قرطاسية, قلم رصاص, كتاب&#10;&#10;تم إنشاء الوصف تلقائياً">
            <a:extLst>
              <a:ext uri="{FF2B5EF4-FFF2-40B4-BE49-F238E27FC236}">
                <a16:creationId xmlns:a16="http://schemas.microsoft.com/office/drawing/2014/main" id="{6988CA0B-CDBA-4295-9C4B-AAD671D50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543"/>
            <a:ext cx="2857899" cy="20134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5108D92-7196-4C04-9E0A-9ACC510A755C}"/>
              </a:ext>
            </a:extLst>
          </p:cNvPr>
          <p:cNvSpPr txBox="1"/>
          <p:nvPr/>
        </p:nvSpPr>
        <p:spPr>
          <a:xfrm>
            <a:off x="233195" y="4389119"/>
            <a:ext cx="239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kind of books do you like to read ?</a:t>
            </a:r>
          </a:p>
        </p:txBody>
      </p:sp>
      <p:pic>
        <p:nvPicPr>
          <p:cNvPr id="8" name="صورة 7" descr="صورة تحتوي على كتاب, نص&#10;&#10;تم إنشاء الوصف تلقائياً">
            <a:extLst>
              <a:ext uri="{FF2B5EF4-FFF2-40B4-BE49-F238E27FC236}">
                <a16:creationId xmlns:a16="http://schemas.microsoft.com/office/drawing/2014/main" id="{9EB92069-51A5-438E-AA6A-DE11AFD9B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3" y="2221102"/>
            <a:ext cx="2166425" cy="202996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A9DDFA3-A79B-435A-B4BD-C938BFAFD9D3}"/>
              </a:ext>
            </a:extLst>
          </p:cNvPr>
          <p:cNvSpPr txBox="1"/>
          <p:nvPr/>
        </p:nvSpPr>
        <p:spPr>
          <a:xfrm>
            <a:off x="4371531" y="4435736"/>
            <a:ext cx="239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Have you ever read a novel ?</a:t>
            </a:r>
          </a:p>
        </p:txBody>
      </p:sp>
      <p:pic>
        <p:nvPicPr>
          <p:cNvPr id="12" name="صورة 11" descr="صورة تحتوي على رجل, شخص, يرتدي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53F0F9A8-EEE6-4FDD-A4C2-F329D90F1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50" y="2028319"/>
            <a:ext cx="1492187" cy="1636075"/>
          </a:xfrm>
          <a:prstGeom prst="rect">
            <a:avLst/>
          </a:prstGeom>
        </p:spPr>
      </p:pic>
      <p:pic>
        <p:nvPicPr>
          <p:cNvPr id="14" name="صورة 13" descr="صورة تحتوي على رجل, شخص, ربطة عنق, نظارات&#10;&#10;تم إنشاء الوصف تلقائياً">
            <a:extLst>
              <a:ext uri="{FF2B5EF4-FFF2-40B4-BE49-F238E27FC236}">
                <a16:creationId xmlns:a16="http://schemas.microsoft.com/office/drawing/2014/main" id="{E5BDFDAC-9AD2-4AAB-BC1A-C134ED96F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54" y="1784638"/>
            <a:ext cx="1301496" cy="1644362"/>
          </a:xfrm>
          <a:prstGeom prst="rect">
            <a:avLst/>
          </a:prstGeom>
        </p:spPr>
      </p:pic>
      <p:pic>
        <p:nvPicPr>
          <p:cNvPr id="16" name="صورة 15" descr="صورة تحتوي على رجل, شخص, ربطة عنق, بدلة&#10;&#10;تم إنشاء الوصف تلقائياً">
            <a:extLst>
              <a:ext uri="{FF2B5EF4-FFF2-40B4-BE49-F238E27FC236}">
                <a16:creationId xmlns:a16="http://schemas.microsoft.com/office/drawing/2014/main" id="{4C297B16-2AFE-4D0D-9C12-3AB98EBC1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63" y="3650905"/>
            <a:ext cx="1734002" cy="120033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9E8C3C4-4BD6-495C-8A00-84B0869CD769}"/>
              </a:ext>
            </a:extLst>
          </p:cNvPr>
          <p:cNvSpPr txBox="1"/>
          <p:nvPr/>
        </p:nvSpPr>
        <p:spPr>
          <a:xfrm>
            <a:off x="8509867" y="4871481"/>
            <a:ext cx="283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Who is your favorite author ?</a:t>
            </a:r>
          </a:p>
        </p:txBody>
      </p:sp>
    </p:spTree>
    <p:extLst>
      <p:ext uri="{BB962C8B-B14F-4D97-AF65-F5344CB8AC3E}">
        <p14:creationId xmlns:p14="http://schemas.microsoft.com/office/powerpoint/2010/main" val="15684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7280AA5-F8C5-45B9-8322-EC431868E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r="25783" b="-1"/>
          <a:stretch/>
        </p:blipFill>
        <p:spPr>
          <a:xfrm>
            <a:off x="164892" y="3554829"/>
            <a:ext cx="4983882" cy="270803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7702E3-70A7-4D11-806A-4E4E93FC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-3" b="737"/>
          <a:stretch/>
        </p:blipFill>
        <p:spPr>
          <a:xfrm>
            <a:off x="6271083" y="1122680"/>
            <a:ext cx="5148775" cy="218049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00733C-A766-454C-A3E1-FC3FD0B0B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62"/>
          <a:stretch/>
        </p:blipFill>
        <p:spPr>
          <a:xfrm>
            <a:off x="6271084" y="3554829"/>
            <a:ext cx="5148774" cy="270803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9BD2CA5-A4A0-40D1-ADAB-0D2509D95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1122680"/>
            <a:ext cx="4983880" cy="218049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857BE57-84B4-4466-85C0-660D6B00EEC9}"/>
              </a:ext>
            </a:extLst>
          </p:cNvPr>
          <p:cNvSpPr txBox="1"/>
          <p:nvPr/>
        </p:nvSpPr>
        <p:spPr>
          <a:xfrm>
            <a:off x="351691" y="358814"/>
            <a:ext cx="1183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Wide Latin" panose="020A0A07050505020404" pitchFamily="18" charset="0"/>
                <a:cs typeface="+mj-cs"/>
              </a:rPr>
              <a:t>Discuss the following Pictures .</a:t>
            </a:r>
          </a:p>
        </p:txBody>
      </p:sp>
    </p:spTree>
    <p:extLst>
      <p:ext uri="{BB962C8B-B14F-4D97-AF65-F5344CB8AC3E}">
        <p14:creationId xmlns:p14="http://schemas.microsoft.com/office/powerpoint/2010/main" val="8967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97F294-D353-4BBB-A9C0-E6BC235C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r="14821"/>
          <a:stretch/>
        </p:blipFill>
        <p:spPr>
          <a:xfrm>
            <a:off x="3187045" y="353129"/>
            <a:ext cx="5128359" cy="369392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B87B3A7-0405-4B7C-8CD9-8273ABCC314C}"/>
              </a:ext>
            </a:extLst>
          </p:cNvPr>
          <p:cNvSpPr txBox="1"/>
          <p:nvPr/>
        </p:nvSpPr>
        <p:spPr>
          <a:xfrm>
            <a:off x="3057993" y="4230974"/>
            <a:ext cx="607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  <a:latin typeface="Comic Sans MS" panose="030F0702030302020204" pitchFamily="66" charset="0"/>
              </a:rPr>
              <a:t>A period of 100 years .</a:t>
            </a:r>
          </a:p>
        </p:txBody>
      </p:sp>
      <p:sp>
        <p:nvSpPr>
          <p:cNvPr id="4" name="مربع نص 22">
            <a:extLst>
              <a:ext uri="{FF2B5EF4-FFF2-40B4-BE49-F238E27FC236}">
                <a16:creationId xmlns:a16="http://schemas.microsoft.com/office/drawing/2014/main" id="{41E68400-31F8-407A-B0EC-9CDCAE36A336}"/>
              </a:ext>
            </a:extLst>
          </p:cNvPr>
          <p:cNvSpPr txBox="1"/>
          <p:nvPr/>
        </p:nvSpPr>
        <p:spPr>
          <a:xfrm>
            <a:off x="2595795" y="5122785"/>
            <a:ext cx="700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highlight>
                  <a:srgbClr val="E6AC1C"/>
                </a:highlight>
                <a:latin typeface="Comic Sans MS" panose="030F0702030302020204" pitchFamily="66" charset="0"/>
              </a:rPr>
              <a:t>We are in the 21th century</a:t>
            </a:r>
          </a:p>
        </p:txBody>
      </p:sp>
    </p:spTree>
    <p:extLst>
      <p:ext uri="{BB962C8B-B14F-4D97-AF65-F5344CB8AC3E}">
        <p14:creationId xmlns:p14="http://schemas.microsoft.com/office/powerpoint/2010/main" val="221826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EAB155E-21BF-4679-906C-F637AB53C41B}"/>
              </a:ext>
            </a:extLst>
          </p:cNvPr>
          <p:cNvSpPr txBox="1"/>
          <p:nvPr/>
        </p:nvSpPr>
        <p:spPr>
          <a:xfrm>
            <a:off x="0" y="339811"/>
            <a:ext cx="11692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highlight>
                  <a:srgbClr val="07D5C7"/>
                </a:highlight>
                <a:latin typeface="Comic Sans MS" panose="030F0702030302020204" pitchFamily="66" charset="0"/>
              </a:rPr>
              <a:t>What do these pictures refer to ?</a:t>
            </a:r>
          </a:p>
        </p:txBody>
      </p:sp>
      <p:pic>
        <p:nvPicPr>
          <p:cNvPr id="6" name="صورة 5" descr="صورة تحتوي على داخلي, نافذة, منضدة, غرفة&#10;&#10;تم إنشاء الوصف تلقائياً">
            <a:extLst>
              <a:ext uri="{FF2B5EF4-FFF2-40B4-BE49-F238E27FC236}">
                <a16:creationId xmlns:a16="http://schemas.microsoft.com/office/drawing/2014/main" id="{2216A00E-7F9B-4167-8BC2-579BF344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7" y="1440930"/>
            <a:ext cx="4002998" cy="3153556"/>
          </a:xfrm>
          <a:prstGeom prst="rect">
            <a:avLst/>
          </a:prstGeom>
        </p:spPr>
      </p:pic>
      <p:pic>
        <p:nvPicPr>
          <p:cNvPr id="8" name="صورة 7" descr="صورة تحتوي على جالس, منضدة, بلاستيك, مياه&#10;&#10;تم إنشاء الوصف تلقائياً">
            <a:extLst>
              <a:ext uri="{FF2B5EF4-FFF2-40B4-BE49-F238E27FC236}">
                <a16:creationId xmlns:a16="http://schemas.microsoft.com/office/drawing/2014/main" id="{6640EEB3-DAEE-46FF-82CC-536930537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5" y="1440930"/>
            <a:ext cx="3612630" cy="3153556"/>
          </a:xfrm>
          <a:prstGeom prst="rect">
            <a:avLst/>
          </a:prstGeom>
        </p:spPr>
      </p:pic>
      <p:pic>
        <p:nvPicPr>
          <p:cNvPr id="12" name="صورة 11" descr="صورة تحتوي على منضدة, تشبث, مغطى, أكبر&#10;&#10;تم إنشاء الوصف تلقائياً">
            <a:extLst>
              <a:ext uri="{FF2B5EF4-FFF2-40B4-BE49-F238E27FC236}">
                <a16:creationId xmlns:a16="http://schemas.microsoft.com/office/drawing/2014/main" id="{2E7CDE2B-2DA2-417C-924C-CF74B6B07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4"/>
          <a:stretch/>
        </p:blipFill>
        <p:spPr>
          <a:xfrm>
            <a:off x="7989756" y="1440930"/>
            <a:ext cx="3942414" cy="315355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E98C0A6-C7DF-4CCB-B716-36C767C60475}"/>
              </a:ext>
            </a:extLst>
          </p:cNvPr>
          <p:cNvSpPr txBox="1"/>
          <p:nvPr/>
        </p:nvSpPr>
        <p:spPr>
          <a:xfrm>
            <a:off x="0" y="4955405"/>
            <a:ext cx="1169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6240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5A26BD-0AF0-44ED-90DA-585974257276}"/>
              </a:ext>
            </a:extLst>
          </p:cNvPr>
          <p:cNvSpPr txBox="1"/>
          <p:nvPr/>
        </p:nvSpPr>
        <p:spPr>
          <a:xfrm>
            <a:off x="719524" y="-5564"/>
            <a:ext cx="8747987" cy="819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Open your </a:t>
            </a:r>
            <a:r>
              <a:rPr lang="en-US" sz="36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600" dirty="0"/>
              <a:t>at page: </a:t>
            </a:r>
            <a:r>
              <a:rPr lang="en-US" sz="3600" dirty="0">
                <a:solidFill>
                  <a:srgbClr val="FF0000"/>
                </a:solidFill>
              </a:rPr>
              <a:t>34                             </a:t>
            </a:r>
            <a:endParaRPr lang="ar-SA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Download Open Book Clip Art Clipart Book Clip - Book Clipart Png Black  And White, Cliparts &amp; Cartoons - Jing.fm">
            <a:extLst>
              <a:ext uri="{FF2B5EF4-FFF2-40B4-BE49-F238E27FC236}">
                <a16:creationId xmlns:a16="http://schemas.microsoft.com/office/drawing/2014/main" id="{8434C7F3-84DA-4D1B-BB57-5D12B1EF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2500" l="2907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1" y="3013118"/>
            <a:ext cx="2422815" cy="29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E26FE58F-F708-4642-B38D-8559C2C50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9" y="828319"/>
            <a:ext cx="7946954" cy="5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56470BE6-746E-43D9-A0FD-AF246BA3AC07}"/>
              </a:ext>
            </a:extLst>
          </p:cNvPr>
          <p:cNvSpPr/>
          <p:nvPr/>
        </p:nvSpPr>
        <p:spPr>
          <a:xfrm>
            <a:off x="6311590" y="3014885"/>
            <a:ext cx="5709425" cy="36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31B83B1-7B39-45C3-8D40-3968D010CA7A}"/>
              </a:ext>
            </a:extLst>
          </p:cNvPr>
          <p:cNvSpPr txBox="1"/>
          <p:nvPr/>
        </p:nvSpPr>
        <p:spPr>
          <a:xfrm>
            <a:off x="6940340" y="526963"/>
            <a:ext cx="3777627" cy="66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title ?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116BF63-9591-44A3-BD18-862A12BE0E31}"/>
              </a:ext>
            </a:extLst>
          </p:cNvPr>
          <p:cNvSpPr txBox="1"/>
          <p:nvPr/>
        </p:nvSpPr>
        <p:spPr>
          <a:xfrm>
            <a:off x="6371368" y="2223945"/>
            <a:ext cx="5754030" cy="66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name of the author ?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E4C9F2-D8BE-4BF4-825E-44B40D95C877}"/>
              </a:ext>
            </a:extLst>
          </p:cNvPr>
          <p:cNvSpPr txBox="1"/>
          <p:nvPr/>
        </p:nvSpPr>
        <p:spPr>
          <a:xfrm>
            <a:off x="6475751" y="1374498"/>
            <a:ext cx="5545264" cy="66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pictures do we have ?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0894F28-5D35-41C4-8905-5AE65751F72D}"/>
              </a:ext>
            </a:extLst>
          </p:cNvPr>
          <p:cNvSpPr txBox="1"/>
          <p:nvPr/>
        </p:nvSpPr>
        <p:spPr>
          <a:xfrm>
            <a:off x="6676534" y="3014885"/>
            <a:ext cx="4305238" cy="665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his nationality ?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41CD184-BABC-4C58-9187-5E505192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5" y="476666"/>
            <a:ext cx="5895238" cy="5609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02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">
      <a:majorFont>
        <a:latin typeface="Arial Rounded MT Bold"/>
        <a:ea typeface=""/>
        <a:cs typeface="Times New Roman"/>
      </a:majorFont>
      <a:minorFont>
        <a:latin typeface="Arial Rounded MT Bold"/>
        <a:ea typeface=""/>
        <a:cs typeface="Arial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269</Words>
  <Application>Microsoft Office PowerPoint</Application>
  <PresentationFormat>Widescreen</PresentationFormat>
  <Paragraphs>72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Algerian</vt:lpstr>
      <vt:lpstr>Arial</vt:lpstr>
      <vt:lpstr>Arial Rounded MT Bold</vt:lpstr>
      <vt:lpstr>Calibri</vt:lpstr>
      <vt:lpstr>Cavolini</vt:lpstr>
      <vt:lpstr>Comic Sans MS</vt:lpstr>
      <vt:lpstr>STC-Regular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اليزيدي</dc:creator>
  <cp:lastModifiedBy>يوسف اليزيدي</cp:lastModifiedBy>
  <cp:revision>24</cp:revision>
  <dcterms:created xsi:type="dcterms:W3CDTF">2020-09-27T23:18:37Z</dcterms:created>
  <dcterms:modified xsi:type="dcterms:W3CDTF">2021-09-26T08:52:00Z</dcterms:modified>
</cp:coreProperties>
</file>