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sldIdLst>
    <p:sldId id="256" r:id="rId2"/>
    <p:sldId id="582" r:id="rId3"/>
    <p:sldId id="756" r:id="rId4"/>
    <p:sldId id="786" r:id="rId5"/>
    <p:sldId id="809" r:id="rId6"/>
    <p:sldId id="795" r:id="rId7"/>
    <p:sldId id="662" r:id="rId8"/>
    <p:sldId id="793" r:id="rId9"/>
    <p:sldId id="794" r:id="rId10"/>
    <p:sldId id="787" r:id="rId11"/>
    <p:sldId id="796" r:id="rId12"/>
    <p:sldId id="797" r:id="rId13"/>
    <p:sldId id="802" r:id="rId14"/>
    <p:sldId id="798" r:id="rId15"/>
    <p:sldId id="800" r:id="rId16"/>
    <p:sldId id="803" r:id="rId17"/>
    <p:sldId id="801" r:id="rId18"/>
    <p:sldId id="807" r:id="rId19"/>
    <p:sldId id="808" r:id="rId20"/>
    <p:sldId id="301" r:id="rId21"/>
    <p:sldId id="804" r:id="rId22"/>
    <p:sldId id="812" r:id="rId23"/>
    <p:sldId id="789" r:id="rId24"/>
    <p:sldId id="790" r:id="rId25"/>
    <p:sldId id="811" r:id="rId26"/>
    <p:sldId id="810" r:id="rId27"/>
    <p:sldId id="813" r:id="rId28"/>
    <p:sldId id="805" r:id="rId2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EA5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4" autoAdjust="0"/>
    <p:restoredTop sz="94660"/>
  </p:normalViewPr>
  <p:slideViewPr>
    <p:cSldViewPr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23B16A-2588-4CA3-A6C0-7DF91ED14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2C1DD39-BDA9-4ACA-A183-FFEE7FB7B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181576-EF19-43E1-864C-ED7C6185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30/01/1444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959712-9B50-468F-BB74-E073CD8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F4C8BB-3E09-49A8-8F82-02BF1988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11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E7B2BC-FE2D-4405-9DB1-EE4012DC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2D8B751-0AB7-4578-BFD7-7DC4EE11D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C31383-6356-4518-B43B-B9E9304D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30/01/1444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90EC34-33FC-4DF1-B8A6-519878A4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A54CF2-212A-4325-8F50-901FF14E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402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2A53715-4585-4F11-A877-13951BA28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E3A38DA-613E-44B9-BE12-7A4FA0CB0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C841F9-7AA7-4DD9-86AA-8746886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30/01/1444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03EDEE-5CB6-4771-BD1A-23A761CF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5B6E02-6A06-4791-A2E0-B0870EAC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679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527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22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4EF5CB-A072-446E-9C61-C618A6BF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E3593C9-3787-4943-B522-D38FA6971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927A68-CB10-477E-BEBF-0BF4B4B0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30/01/1444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06EAEF-742E-4DB0-BA2B-E6111E4E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EDE1FD-C70B-47B8-81F6-08656DA4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74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2D9B76-7394-49A9-B8C0-405943B5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8E1066F-2716-4264-8DA6-E496EE58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D7FEEF-A01F-4145-B107-D75FEDC3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30/01/1444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62859D-20EB-4BF6-BAB7-95AAD2B4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2FC0D7-5320-42C1-AE6D-25F037AD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311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F7DAEA-49F6-4BD2-B002-3905C654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AE3F33-2CE8-4265-BF78-C2277CF33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476BE48-D626-42A4-BA26-C962B8AD0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DEE4CB8-6930-4EEE-8936-FDF9D67B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30/01/1444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2B77C46-AAF1-48ED-A587-334EA70E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283FDE-6B49-4C95-A638-80A4398A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14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75F331-717C-4AD9-A23F-C4E0DEEA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44651C-DCD5-4728-A3EE-43B0470F7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2158440-D879-4056-9913-43C1A00A6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0F07D6A-5429-4F9D-9244-AD720908F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3B85FBD-D148-4863-820F-D426ACAB8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E0FDCDF-78B2-471A-837F-2EE52C85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30/01/1444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027BC62-F176-422A-9169-F25B37EA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388F568-90D3-45E6-A917-7E72B5ED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957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3BB74A-1396-4C78-9BA7-D9CE8647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5C78129-8828-492B-A10A-C9BF4E65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30/01/1444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78652D-7458-481B-B233-1F11F171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8CEE87-9958-4ECD-AA46-3A8AED75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010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232FA67-C51F-4759-BE73-42356E0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30/01/1444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7495DAC-E8AB-4D50-A241-3D59EA2A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B381925-912B-4B3B-BCED-17FA1BCE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025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68B7B8-BD63-482B-81A5-E35959B9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B1C096A-1734-4AE8-B9F6-C909C2B37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EC160E-C548-4087-B61C-59FC99E5E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2DF5F8-02DA-4B97-A855-D9131F78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30/01/1444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398ABF-529B-44DC-9893-3D73F3A3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1A0D94-4237-4648-8910-163BBCD4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701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72D0D5-3846-4FE4-954B-2907A47C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C924714-3624-48AD-BE26-805B1D349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ABF50FA-E054-4DCF-8276-4ABB954E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85CA946-CA67-460B-885E-41B2F88D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30/01/1444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31A5DD4-1F2F-42D3-9CAA-14947A7A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3DFAF8-6523-425A-B25D-52AA801B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738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45A6ED1-648A-4218-BB8C-EFCF6629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795819-8F3D-4454-BF86-B1C57DC7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72F296-3348-434B-B2E1-A8406A31D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4F9D-6848-44C0-B421-766F803D931A}" type="datetimeFigureOut">
              <a:rPr lang="ar-SA" smtClean="0"/>
              <a:t>30/01/1444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C685BF-05A5-43F4-B7FE-3A1967B81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9CC8B8-61D3-49B8-8AEF-1DFFA1F76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12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D435B6E-BAD2-48F3-A3C1-7362079E7D2D}"/>
              </a:ext>
            </a:extLst>
          </p:cNvPr>
          <p:cNvGrpSpPr/>
          <p:nvPr/>
        </p:nvGrpSpPr>
        <p:grpSpPr>
          <a:xfrm>
            <a:off x="-4574" y="0"/>
            <a:ext cx="12190476" cy="3562643"/>
            <a:chOff x="6500964" y="349290"/>
            <a:chExt cx="7484545" cy="5417608"/>
          </a:xfrm>
        </p:grpSpPr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79C56035-6DC5-4977-AF6B-99533D821704}"/>
                </a:ext>
              </a:extLst>
            </p:cNvPr>
            <p:cNvSpPr/>
            <p:nvPr/>
          </p:nvSpPr>
          <p:spPr>
            <a:xfrm>
              <a:off x="6501900" y="349290"/>
              <a:ext cx="7483609" cy="503254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sz="28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3600" dirty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Mega Goal </a:t>
              </a:r>
              <a:r>
                <a:rPr lang="en-US" sz="3600" dirty="0" smtClean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1.1</a:t>
              </a:r>
              <a:endParaRPr lang="en-US" sz="36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4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U: </a:t>
              </a:r>
              <a:r>
                <a:rPr lang="en-US" sz="4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40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</a:p>
            <a:p>
              <a:pPr algn="ctr"/>
              <a:r>
                <a:rPr lang="en-US" sz="6600" b="1" u="sng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Grammar</a:t>
              </a:r>
              <a:endParaRPr lang="en-US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3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By: </a:t>
              </a:r>
              <a:r>
                <a:rPr lang="en-US" sz="36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Yousef </a:t>
              </a:r>
              <a:r>
                <a:rPr lang="en-US" sz="3600" dirty="0" err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Alyazedi</a:t>
              </a:r>
              <a:endParaRPr lang="ar-SA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1972C50A-7488-4780-8916-F273BC4DFD6C}"/>
                </a:ext>
              </a:extLst>
            </p:cNvPr>
            <p:cNvSpPr/>
            <p:nvPr/>
          </p:nvSpPr>
          <p:spPr>
            <a:xfrm>
              <a:off x="6500964" y="354638"/>
              <a:ext cx="7483609" cy="54122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799"/>
            </a:p>
          </p:txBody>
        </p:sp>
      </p:grpSp>
      <p:pic>
        <p:nvPicPr>
          <p:cNvPr id="17" name="صورة 1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B72DC92C-066C-4EFA-8B6A-8F847558C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059"/>
            <a:ext cx="12184377" cy="33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36B5DEB-163A-4416-813F-6367C30B964F}"/>
              </a:ext>
            </a:extLst>
          </p:cNvPr>
          <p:cNvSpPr txBox="1"/>
          <p:nvPr/>
        </p:nvSpPr>
        <p:spPr>
          <a:xfrm>
            <a:off x="2855640" y="231620"/>
            <a:ext cx="612068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Negative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EFA565B-BDA0-4BF7-B778-9809D79D3E92}"/>
              </a:ext>
            </a:extLst>
          </p:cNvPr>
          <p:cNvSpPr txBox="1"/>
          <p:nvPr/>
        </p:nvSpPr>
        <p:spPr>
          <a:xfrm>
            <a:off x="551384" y="1305633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Subject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25F0517-3097-4352-895A-2F9DFD01F88A}"/>
              </a:ext>
            </a:extLst>
          </p:cNvPr>
          <p:cNvSpPr txBox="1"/>
          <p:nvPr/>
        </p:nvSpPr>
        <p:spPr>
          <a:xfrm>
            <a:off x="2431976" y="1305632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will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8EDAD1E-02E9-44BB-855D-FB65B03CEC6B}"/>
              </a:ext>
            </a:extLst>
          </p:cNvPr>
          <p:cNvSpPr txBox="1"/>
          <p:nvPr/>
        </p:nvSpPr>
        <p:spPr>
          <a:xfrm>
            <a:off x="4312568" y="1305632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not</a:t>
            </a:r>
            <a:r>
              <a:rPr lang="en-US" sz="3600" dirty="0"/>
              <a:t>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BBB8A2-2BD7-4900-A5BB-48B8D84DD5B0}"/>
              </a:ext>
            </a:extLst>
          </p:cNvPr>
          <p:cNvSpPr txBox="1"/>
          <p:nvPr/>
        </p:nvSpPr>
        <p:spPr>
          <a:xfrm>
            <a:off x="6193160" y="1305632"/>
            <a:ext cx="220709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Main verb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C134358-CF24-4174-B5AD-4AC2F9FD8556}"/>
              </a:ext>
            </a:extLst>
          </p:cNvPr>
          <p:cNvSpPr txBox="1"/>
          <p:nvPr/>
        </p:nvSpPr>
        <p:spPr>
          <a:xfrm>
            <a:off x="383704" y="2268479"/>
            <a:ext cx="1020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highlight>
                  <a:srgbClr val="C0C0C0"/>
                </a:highlight>
                <a:latin typeface="Comic Sans MS" panose="030F0702030302020204" pitchFamily="66" charset="0"/>
              </a:rPr>
              <a:t>They will not ( won’t ) fix their car .</a:t>
            </a:r>
          </a:p>
        </p:txBody>
      </p:sp>
      <p:sp>
        <p:nvSpPr>
          <p:cNvPr id="23" name="مخطط انسيابي: شريط مثقب 22">
            <a:extLst>
              <a:ext uri="{FF2B5EF4-FFF2-40B4-BE49-F238E27FC236}">
                <a16:creationId xmlns:a16="http://schemas.microsoft.com/office/drawing/2014/main" id="{7DDD55D2-BEDC-4E27-9357-DE8A7C1D5631}"/>
              </a:ext>
            </a:extLst>
          </p:cNvPr>
          <p:cNvSpPr/>
          <p:nvPr/>
        </p:nvSpPr>
        <p:spPr>
          <a:xfrm>
            <a:off x="2855640" y="3174788"/>
            <a:ext cx="5256584" cy="106095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Will   +   not  =  won’t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7B1078F-D3D9-46A9-B238-1B8EBFB2C845}"/>
              </a:ext>
            </a:extLst>
          </p:cNvPr>
          <p:cNvSpPr txBox="1"/>
          <p:nvPr/>
        </p:nvSpPr>
        <p:spPr>
          <a:xfrm>
            <a:off x="523764" y="4798434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Subject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197CA44-F510-416B-B541-71E062716B3E}"/>
              </a:ext>
            </a:extLst>
          </p:cNvPr>
          <p:cNvSpPr txBox="1"/>
          <p:nvPr/>
        </p:nvSpPr>
        <p:spPr>
          <a:xfrm>
            <a:off x="2459596" y="4783943"/>
            <a:ext cx="287193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am / is / are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D406D3E-B7B3-4940-9A00-1DA5969E6AB3}"/>
              </a:ext>
            </a:extLst>
          </p:cNvPr>
          <p:cNvSpPr txBox="1"/>
          <p:nvPr/>
        </p:nvSpPr>
        <p:spPr>
          <a:xfrm>
            <a:off x="7104112" y="4752005"/>
            <a:ext cx="220709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going to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BC0A7FA-3921-4AA7-9482-243441F1D63B}"/>
              </a:ext>
            </a:extLst>
          </p:cNvPr>
          <p:cNvSpPr txBox="1"/>
          <p:nvPr/>
        </p:nvSpPr>
        <p:spPr>
          <a:xfrm>
            <a:off x="9580004" y="4742122"/>
            <a:ext cx="208823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Main verb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EB657C6-A860-4021-924B-B9978060FB6E}"/>
              </a:ext>
            </a:extLst>
          </p:cNvPr>
          <p:cNvSpPr txBox="1"/>
          <p:nvPr/>
        </p:nvSpPr>
        <p:spPr>
          <a:xfrm>
            <a:off x="383704" y="5980049"/>
            <a:ext cx="1020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highlight>
                  <a:srgbClr val="C0C0C0"/>
                </a:highlight>
                <a:latin typeface="Comic Sans MS" panose="030F0702030302020204" pitchFamily="66" charset="0"/>
              </a:rPr>
              <a:t>The sky is not going to rain .</a:t>
            </a:r>
          </a:p>
        </p:txBody>
      </p:sp>
      <p:sp>
        <p:nvSpPr>
          <p:cNvPr id="14" name="مربع نص 28">
            <a:extLst>
              <a:ext uri="{FF2B5EF4-FFF2-40B4-BE49-F238E27FC236}">
                <a16:creationId xmlns:a16="http://schemas.microsoft.com/office/drawing/2014/main" id="{5FAC4627-8AE5-455C-85AA-0636982E42D1}"/>
              </a:ext>
            </a:extLst>
          </p:cNvPr>
          <p:cNvSpPr txBox="1"/>
          <p:nvPr/>
        </p:nvSpPr>
        <p:spPr>
          <a:xfrm>
            <a:off x="5505672" y="4755701"/>
            <a:ext cx="142092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26421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11" grpId="0"/>
      <p:bldP spid="23" grpId="0" animBg="1"/>
      <p:bldP spid="25" grpId="0" animBg="1"/>
      <p:bldP spid="27" grpId="0" animBg="1"/>
      <p:bldP spid="29" grpId="0" animBg="1"/>
      <p:bldP spid="33" grpId="0" animBg="1"/>
      <p:bldP spid="35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795C7A9-C3C2-4874-AD95-D09B70DA98BD}"/>
              </a:ext>
            </a:extLst>
          </p:cNvPr>
          <p:cNvSpPr/>
          <p:nvPr/>
        </p:nvSpPr>
        <p:spPr>
          <a:xfrm>
            <a:off x="263352" y="1416587"/>
            <a:ext cx="7128792" cy="5861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Will people live in space station ?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8909926-6DCB-4090-BAD6-B73BCFD89E0C}"/>
              </a:ext>
            </a:extLst>
          </p:cNvPr>
          <p:cNvSpPr/>
          <p:nvPr/>
        </p:nvSpPr>
        <p:spPr>
          <a:xfrm>
            <a:off x="263353" y="2204858"/>
            <a:ext cx="7128792" cy="586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Is he going to study Spanish ?</a:t>
            </a:r>
          </a:p>
        </p:txBody>
      </p:sp>
      <p:sp>
        <p:nvSpPr>
          <p:cNvPr id="10" name="وسيلة شرح بيضاوية 6">
            <a:extLst>
              <a:ext uri="{FF2B5EF4-FFF2-40B4-BE49-F238E27FC236}">
                <a16:creationId xmlns:a16="http://schemas.microsoft.com/office/drawing/2014/main" id="{6A46B112-157B-4271-8526-5D5D6321A258}"/>
              </a:ext>
            </a:extLst>
          </p:cNvPr>
          <p:cNvSpPr/>
          <p:nvPr/>
        </p:nvSpPr>
        <p:spPr>
          <a:xfrm>
            <a:off x="7968208" y="1612985"/>
            <a:ext cx="4131682" cy="1080121"/>
          </a:xfrm>
          <a:prstGeom prst="wedgeEllipseCallout">
            <a:avLst>
              <a:gd name="adj1" fmla="val -47048"/>
              <a:gd name="adj2" fmla="val 646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0" rIns="36000" bIns="0" rtlCol="1" anchor="ctr"/>
          <a:lstStyle/>
          <a:p>
            <a:pPr algn="ctr" rtl="0"/>
            <a:r>
              <a:rPr lang="en-US" sz="3200" dirty="0">
                <a:solidFill>
                  <a:srgbClr val="7030A0"/>
                </a:solidFill>
                <a:latin typeface="Arial Rounded MT Bold" pitchFamily="34" charset="0"/>
              </a:rPr>
              <a:t>Questions ( ? )</a:t>
            </a:r>
          </a:p>
        </p:txBody>
      </p:sp>
      <p:sp>
        <p:nvSpPr>
          <p:cNvPr id="12" name="وسيلة شرح بيضاوية 6">
            <a:extLst>
              <a:ext uri="{FF2B5EF4-FFF2-40B4-BE49-F238E27FC236}">
                <a16:creationId xmlns:a16="http://schemas.microsoft.com/office/drawing/2014/main" id="{4D8C35F7-8F64-4BC5-8D4E-66A144AC5DED}"/>
              </a:ext>
            </a:extLst>
          </p:cNvPr>
          <p:cNvSpPr/>
          <p:nvPr/>
        </p:nvSpPr>
        <p:spPr>
          <a:xfrm>
            <a:off x="7680176" y="3429000"/>
            <a:ext cx="4419714" cy="914546"/>
          </a:xfrm>
          <a:prstGeom prst="wedgeEllipseCallout">
            <a:avLst>
              <a:gd name="adj1" fmla="val -47048"/>
              <a:gd name="adj2" fmla="val 646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0" rIns="36000" bIns="0" rtlCol="1" anchor="ctr"/>
          <a:lstStyle/>
          <a:p>
            <a:pPr algn="ctr" rtl="0"/>
            <a:r>
              <a:rPr lang="en-US" sz="2400" dirty="0">
                <a:solidFill>
                  <a:srgbClr val="7030A0"/>
                </a:solidFill>
                <a:latin typeface="Arial Rounded MT Bold" pitchFamily="34" charset="0"/>
              </a:rPr>
              <a:t>Answers ( Opinions )</a:t>
            </a:r>
          </a:p>
          <a:p>
            <a:pPr algn="ctr" rtl="0"/>
            <a:r>
              <a:rPr lang="en-US" sz="2400" dirty="0">
                <a:solidFill>
                  <a:srgbClr val="7030A0"/>
                </a:solidFill>
                <a:latin typeface="Arial Rounded MT Bold" pitchFamily="34" charset="0"/>
              </a:rPr>
              <a:t>( Yes Response )</a:t>
            </a:r>
          </a:p>
        </p:txBody>
      </p:sp>
      <p:sp>
        <p:nvSpPr>
          <p:cNvPr id="15" name="وسيلة شرح بيضاوية 6">
            <a:extLst>
              <a:ext uri="{FF2B5EF4-FFF2-40B4-BE49-F238E27FC236}">
                <a16:creationId xmlns:a16="http://schemas.microsoft.com/office/drawing/2014/main" id="{A2285DBC-A9F4-48A9-A15F-F9CE376712A4}"/>
              </a:ext>
            </a:extLst>
          </p:cNvPr>
          <p:cNvSpPr/>
          <p:nvPr/>
        </p:nvSpPr>
        <p:spPr>
          <a:xfrm>
            <a:off x="7680176" y="5387454"/>
            <a:ext cx="4419714" cy="1080120"/>
          </a:xfrm>
          <a:prstGeom prst="wedgeEllipseCallout">
            <a:avLst>
              <a:gd name="adj1" fmla="val -47048"/>
              <a:gd name="adj2" fmla="val 646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0" rIns="36000" bIns="0" rtlCol="1" anchor="ctr"/>
          <a:lstStyle/>
          <a:p>
            <a:pPr algn="ctr" rtl="0"/>
            <a:r>
              <a:rPr lang="en-US" sz="2400" dirty="0">
                <a:solidFill>
                  <a:srgbClr val="7030A0"/>
                </a:solidFill>
                <a:latin typeface="Arial Rounded MT Bold" pitchFamily="34" charset="0"/>
              </a:rPr>
              <a:t>Answers ( Opinions )</a:t>
            </a:r>
          </a:p>
          <a:p>
            <a:pPr algn="ctr" rtl="0"/>
            <a:r>
              <a:rPr lang="en-US" sz="2400">
                <a:solidFill>
                  <a:srgbClr val="7030A0"/>
                </a:solidFill>
                <a:latin typeface="Arial Rounded MT Bold" pitchFamily="34" charset="0"/>
              </a:rPr>
              <a:t>( No </a:t>
            </a:r>
            <a:r>
              <a:rPr lang="en-US" sz="2400" dirty="0">
                <a:solidFill>
                  <a:srgbClr val="7030A0"/>
                </a:solidFill>
                <a:latin typeface="Arial Rounded MT Bold" pitchFamily="34" charset="0"/>
              </a:rPr>
              <a:t>Response )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BC1AD29-9423-452A-8FE8-EB046C9743B8}"/>
              </a:ext>
            </a:extLst>
          </p:cNvPr>
          <p:cNvSpPr/>
          <p:nvPr/>
        </p:nvSpPr>
        <p:spPr>
          <a:xfrm>
            <a:off x="0" y="3185584"/>
            <a:ext cx="3384376" cy="14186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 guess so 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73C757A-BFB7-4959-95C4-E11307D40EB2}"/>
              </a:ext>
            </a:extLst>
          </p:cNvPr>
          <p:cNvSpPr/>
          <p:nvPr/>
        </p:nvSpPr>
        <p:spPr>
          <a:xfrm>
            <a:off x="3660901" y="3204019"/>
            <a:ext cx="3384376" cy="14186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 think so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A6BF5B04-6917-4A1D-8682-A2C8DD3D6A0B}"/>
              </a:ext>
            </a:extLst>
          </p:cNvPr>
          <p:cNvSpPr/>
          <p:nvPr/>
        </p:nvSpPr>
        <p:spPr>
          <a:xfrm>
            <a:off x="0" y="5115446"/>
            <a:ext cx="3384376" cy="16241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latin typeface="Comic Sans MS" panose="030F0702030302020204" pitchFamily="66" charset="0"/>
              </a:rPr>
              <a:t>I don’t guess so 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021F5093-B09A-48BC-8846-F977247235F9}"/>
              </a:ext>
            </a:extLst>
          </p:cNvPr>
          <p:cNvSpPr/>
          <p:nvPr/>
        </p:nvSpPr>
        <p:spPr>
          <a:xfrm>
            <a:off x="3647728" y="5146824"/>
            <a:ext cx="3384376" cy="16241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latin typeface="Comic Sans MS" panose="030F0702030302020204" pitchFamily="66" charset="0"/>
              </a:rPr>
              <a:t>I don’t think so </a:t>
            </a:r>
          </a:p>
        </p:txBody>
      </p:sp>
      <p:sp>
        <p:nvSpPr>
          <p:cNvPr id="21" name="وسيلة الشرح: سهم لأسفل 20">
            <a:extLst>
              <a:ext uri="{FF2B5EF4-FFF2-40B4-BE49-F238E27FC236}">
                <a16:creationId xmlns:a16="http://schemas.microsoft.com/office/drawing/2014/main" id="{68B7FE0A-46F9-4AD3-8DEC-F321583941A7}"/>
              </a:ext>
            </a:extLst>
          </p:cNvPr>
          <p:cNvSpPr/>
          <p:nvPr/>
        </p:nvSpPr>
        <p:spPr>
          <a:xfrm>
            <a:off x="407368" y="0"/>
            <a:ext cx="10153128" cy="133069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Questions with (     </a:t>
            </a:r>
            <a:r>
              <a:rPr lang="en-US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will</a:t>
            </a:r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    /     </a:t>
            </a:r>
            <a:r>
              <a:rPr lang="en-US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be going to</a:t>
            </a:r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  )</a:t>
            </a:r>
          </a:p>
        </p:txBody>
      </p:sp>
    </p:spTree>
    <p:extLst>
      <p:ext uri="{BB962C8B-B14F-4D97-AF65-F5344CB8AC3E}">
        <p14:creationId xmlns:p14="http://schemas.microsoft.com/office/powerpoint/2010/main" val="35203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15" grpId="0" animBg="1"/>
      <p:bldP spid="3" grpId="0" animBg="1"/>
      <p:bldP spid="4" grpId="0" animBg="1"/>
      <p:bldP spid="6" grpId="0" animBg="1"/>
      <p:bldP spid="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795C7A9-C3C2-4874-AD95-D09B70DA98BD}"/>
              </a:ext>
            </a:extLst>
          </p:cNvPr>
          <p:cNvSpPr/>
          <p:nvPr/>
        </p:nvSpPr>
        <p:spPr>
          <a:xfrm>
            <a:off x="0" y="404664"/>
            <a:ext cx="7878147" cy="5800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Ali will buy a new TV next Sunday .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8909926-6DCB-4090-BAD6-B73BCFD89E0C}"/>
              </a:ext>
            </a:extLst>
          </p:cNvPr>
          <p:cNvSpPr/>
          <p:nvPr/>
        </p:nvSpPr>
        <p:spPr>
          <a:xfrm>
            <a:off x="-2953" y="1147167"/>
            <a:ext cx="7878147" cy="5800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Will Ali buy a new TV next Sunday ?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AB918BDD-F917-4413-AFA6-7E0F57AB717D}"/>
              </a:ext>
            </a:extLst>
          </p:cNvPr>
          <p:cNvSpPr/>
          <p:nvPr/>
        </p:nvSpPr>
        <p:spPr>
          <a:xfrm>
            <a:off x="8868" y="2610150"/>
            <a:ext cx="7896200" cy="5800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My dad is going to buy tickets tonight .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7141235-2D5C-46F9-B244-B9000172BEB5}"/>
              </a:ext>
            </a:extLst>
          </p:cNvPr>
          <p:cNvSpPr/>
          <p:nvPr/>
        </p:nvSpPr>
        <p:spPr>
          <a:xfrm>
            <a:off x="0" y="3422579"/>
            <a:ext cx="7896200" cy="5800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Is my dad going to buy tickets tonight ?</a:t>
            </a:r>
          </a:p>
        </p:txBody>
      </p:sp>
      <p:sp>
        <p:nvSpPr>
          <p:cNvPr id="17" name="مخطط انسيابي: محطة طرفية 16">
            <a:extLst>
              <a:ext uri="{FF2B5EF4-FFF2-40B4-BE49-F238E27FC236}">
                <a16:creationId xmlns:a16="http://schemas.microsoft.com/office/drawing/2014/main" id="{1DDE6077-832E-4A8A-8644-CC2DACF626AF}"/>
              </a:ext>
            </a:extLst>
          </p:cNvPr>
          <p:cNvSpPr/>
          <p:nvPr/>
        </p:nvSpPr>
        <p:spPr>
          <a:xfrm>
            <a:off x="8472264" y="327360"/>
            <a:ext cx="3456384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Make a question</a:t>
            </a:r>
          </a:p>
        </p:txBody>
      </p:sp>
      <p:sp>
        <p:nvSpPr>
          <p:cNvPr id="19" name="مخطط انسيابي: محطة طرفية 18">
            <a:extLst>
              <a:ext uri="{FF2B5EF4-FFF2-40B4-BE49-F238E27FC236}">
                <a16:creationId xmlns:a16="http://schemas.microsoft.com/office/drawing/2014/main" id="{19CFE881-2292-49C1-8E76-EF8EB45A70D0}"/>
              </a:ext>
            </a:extLst>
          </p:cNvPr>
          <p:cNvSpPr/>
          <p:nvPr/>
        </p:nvSpPr>
        <p:spPr>
          <a:xfrm>
            <a:off x="8472264" y="2532846"/>
            <a:ext cx="3456384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Make a question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2117F918-D2E4-4178-8A97-EF433C3C105C}"/>
              </a:ext>
            </a:extLst>
          </p:cNvPr>
          <p:cNvSpPr/>
          <p:nvPr/>
        </p:nvSpPr>
        <p:spPr>
          <a:xfrm>
            <a:off x="-2953" y="4653135"/>
            <a:ext cx="8150697" cy="5800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Will computers perform many functions ?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DD1A2F2-29CD-45C3-BEFB-07D50C68B064}"/>
              </a:ext>
            </a:extLst>
          </p:cNvPr>
          <p:cNvSpPr/>
          <p:nvPr/>
        </p:nvSpPr>
        <p:spPr>
          <a:xfrm>
            <a:off x="-159" y="5430216"/>
            <a:ext cx="7896200" cy="5800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think so .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5443DEA-660C-4B7D-BA8F-1B28CBA2BFA8}"/>
              </a:ext>
            </a:extLst>
          </p:cNvPr>
          <p:cNvSpPr/>
          <p:nvPr/>
        </p:nvSpPr>
        <p:spPr>
          <a:xfrm>
            <a:off x="-2953" y="6277996"/>
            <a:ext cx="7896200" cy="5800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don’t think so .</a:t>
            </a:r>
          </a:p>
        </p:txBody>
      </p:sp>
      <p:sp>
        <p:nvSpPr>
          <p:cNvPr id="15" name="مخطط انسيابي: محطة طرفية 14">
            <a:extLst>
              <a:ext uri="{FF2B5EF4-FFF2-40B4-BE49-F238E27FC236}">
                <a16:creationId xmlns:a16="http://schemas.microsoft.com/office/drawing/2014/main" id="{CFAFFD4C-62E8-40E0-BF16-76E2A9E847CF}"/>
              </a:ext>
            </a:extLst>
          </p:cNvPr>
          <p:cNvSpPr/>
          <p:nvPr/>
        </p:nvSpPr>
        <p:spPr>
          <a:xfrm>
            <a:off x="8472264" y="4575832"/>
            <a:ext cx="3456384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6185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7" grpId="0" animBg="1"/>
      <p:bldP spid="1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36B5DEB-163A-4416-813F-6367C30B964F}"/>
              </a:ext>
            </a:extLst>
          </p:cNvPr>
          <p:cNvSpPr txBox="1"/>
          <p:nvPr/>
        </p:nvSpPr>
        <p:spPr>
          <a:xfrm>
            <a:off x="2355775" y="132553"/>
            <a:ext cx="612068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EFA565B-BDA0-4BF7-B778-9809D79D3E92}"/>
              </a:ext>
            </a:extLst>
          </p:cNvPr>
          <p:cNvSpPr txBox="1"/>
          <p:nvPr/>
        </p:nvSpPr>
        <p:spPr>
          <a:xfrm>
            <a:off x="63609" y="1523985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Will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25F0517-3097-4352-895A-2F9DFD01F88A}"/>
              </a:ext>
            </a:extLst>
          </p:cNvPr>
          <p:cNvSpPr txBox="1"/>
          <p:nvPr/>
        </p:nvSpPr>
        <p:spPr>
          <a:xfrm>
            <a:off x="2188088" y="1523984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Subject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BBB8A2-2BD7-4900-A5BB-48B8D84DD5B0}"/>
              </a:ext>
            </a:extLst>
          </p:cNvPr>
          <p:cNvSpPr txBox="1"/>
          <p:nvPr/>
        </p:nvSpPr>
        <p:spPr>
          <a:xfrm>
            <a:off x="4312567" y="1523983"/>
            <a:ext cx="220709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Main verb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C134358-CF24-4174-B5AD-4AC2F9FD8556}"/>
              </a:ext>
            </a:extLst>
          </p:cNvPr>
          <p:cNvSpPr txBox="1"/>
          <p:nvPr/>
        </p:nvSpPr>
        <p:spPr>
          <a:xfrm>
            <a:off x="0" y="2657812"/>
            <a:ext cx="1020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highlight>
                  <a:srgbClr val="C0C0C0"/>
                </a:highlight>
                <a:latin typeface="Comic Sans MS" panose="030F0702030302020204" pitchFamily="66" charset="0"/>
              </a:rPr>
              <a:t>Will Sami visit Jeddah next week  ?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7B1078F-D3D9-46A9-B238-1B8EBFB2C845}"/>
              </a:ext>
            </a:extLst>
          </p:cNvPr>
          <p:cNvSpPr txBox="1"/>
          <p:nvPr/>
        </p:nvSpPr>
        <p:spPr>
          <a:xfrm>
            <a:off x="3184777" y="4183985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Subject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197CA44-F510-416B-B541-71E062716B3E}"/>
              </a:ext>
            </a:extLst>
          </p:cNvPr>
          <p:cNvSpPr txBox="1"/>
          <p:nvPr/>
        </p:nvSpPr>
        <p:spPr>
          <a:xfrm>
            <a:off x="63609" y="4180600"/>
            <a:ext cx="287193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Am / Is / Are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D406D3E-B7B3-4940-9A00-1DA5969E6AB3}"/>
              </a:ext>
            </a:extLst>
          </p:cNvPr>
          <p:cNvSpPr txBox="1"/>
          <p:nvPr/>
        </p:nvSpPr>
        <p:spPr>
          <a:xfrm>
            <a:off x="5162201" y="4180600"/>
            <a:ext cx="220709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going to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BC0A7FA-3921-4AA7-9482-243441F1D63B}"/>
              </a:ext>
            </a:extLst>
          </p:cNvPr>
          <p:cNvSpPr txBox="1"/>
          <p:nvPr/>
        </p:nvSpPr>
        <p:spPr>
          <a:xfrm>
            <a:off x="7618529" y="4180600"/>
            <a:ext cx="2143825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Main verb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EB657C6-A860-4021-924B-B9978060FB6E}"/>
              </a:ext>
            </a:extLst>
          </p:cNvPr>
          <p:cNvSpPr txBox="1"/>
          <p:nvPr/>
        </p:nvSpPr>
        <p:spPr>
          <a:xfrm>
            <a:off x="0" y="5517232"/>
            <a:ext cx="10200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highlight>
                  <a:srgbClr val="C0C0C0"/>
                </a:highlight>
                <a:latin typeface="Comic Sans MS" panose="030F0702030302020204" pitchFamily="66" charset="0"/>
              </a:rPr>
              <a:t>Are they going to play tomorrow  ?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62A15E1-3ABA-4CE5-BAD4-3CAC5249B8EB}"/>
              </a:ext>
            </a:extLst>
          </p:cNvPr>
          <p:cNvSpPr txBox="1"/>
          <p:nvPr/>
        </p:nvSpPr>
        <p:spPr>
          <a:xfrm>
            <a:off x="6915950" y="1528303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27128FE-CFEF-45B0-9E7A-730A1E76E57E}"/>
              </a:ext>
            </a:extLst>
          </p:cNvPr>
          <p:cNvSpPr txBox="1"/>
          <p:nvPr/>
        </p:nvSpPr>
        <p:spPr>
          <a:xfrm>
            <a:off x="10011586" y="4180600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56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1" grpId="0"/>
      <p:bldP spid="25" grpId="0" animBg="1"/>
      <p:bldP spid="27" grpId="0" animBg="1"/>
      <p:bldP spid="29" grpId="0" animBg="1"/>
      <p:bldP spid="33" grpId="0" animBg="1"/>
      <p:bldP spid="35" grpId="0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شاشة عرض, سبورة سوداء, جالس, علامة&#10;&#10;تم إنشاء الوصف تلقائياً">
            <a:extLst>
              <a:ext uri="{FF2B5EF4-FFF2-40B4-BE49-F238E27FC236}">
                <a16:creationId xmlns:a16="http://schemas.microsoft.com/office/drawing/2014/main" id="{39CFFFF9-A655-4D5B-8B49-1BA5C425D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7992888" cy="6552728"/>
          </a:xfrm>
          <a:prstGeom prst="rect">
            <a:avLst/>
          </a:prstGeom>
        </p:spPr>
      </p:pic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871F46F3-E89F-4556-9656-333486F52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492896"/>
            <a:ext cx="3287688" cy="40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47457"/>
            <a:ext cx="7025208" cy="132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49D0359-69EC-4BCB-BCC3-C93AFD8AE578}"/>
              </a:ext>
            </a:extLst>
          </p:cNvPr>
          <p:cNvSpPr txBox="1"/>
          <p:nvPr/>
        </p:nvSpPr>
        <p:spPr>
          <a:xfrm>
            <a:off x="4583832" y="365125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Will</a:t>
            </a:r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35011F40-2494-4E59-B91B-83EF7FC72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latin typeface="Arial Rounded MT Bold" pitchFamily="34" charset="0"/>
              </a:rPr>
              <a:t>We use </a:t>
            </a:r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will</a:t>
            </a:r>
            <a:r>
              <a:rPr lang="en-US" dirty="0">
                <a:latin typeface="Arial Rounded MT Bold" pitchFamily="34" charset="0"/>
              </a:rPr>
              <a:t> with :</a:t>
            </a:r>
          </a:p>
          <a:p>
            <a:pPr marL="514350" indent="-514350" algn="l" rtl="0">
              <a:buFont typeface="+mj-lt"/>
              <a:buAutoNum type="arabicParenR"/>
            </a:pPr>
            <a:endParaRPr lang="en-US" sz="1050" dirty="0">
              <a:solidFill>
                <a:srgbClr val="0000CC"/>
              </a:solidFill>
              <a:latin typeface="Arial Rounded MT Bold" pitchFamily="34" charset="0"/>
            </a:endParaRPr>
          </a:p>
          <a:p>
            <a:pPr marL="0" indent="0" algn="l" rtl="0">
              <a:buNone/>
            </a:pPr>
            <a:r>
              <a:rPr lang="en-US" sz="3000" dirty="0">
                <a:solidFill>
                  <a:srgbClr val="0000CC"/>
                </a:solidFill>
                <a:latin typeface="Comic Sans MS" panose="030F0702030302020204" pitchFamily="66" charset="0"/>
              </a:rPr>
              <a:t>1) a promise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I will call you when I arrive .</a:t>
            </a:r>
          </a:p>
          <a:p>
            <a:pPr marL="0" indent="0" algn="l" rtl="0">
              <a:buNone/>
            </a:pPr>
            <a:endParaRPr lang="en-US" sz="30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dirty="0">
                <a:solidFill>
                  <a:srgbClr val="0000CC"/>
                </a:solidFill>
                <a:latin typeface="Comic Sans MS" panose="030F0702030302020204" pitchFamily="66" charset="0"/>
              </a:rPr>
              <a:t>2) an offer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     She will look after the children .</a:t>
            </a:r>
          </a:p>
          <a:p>
            <a:pPr marL="514350" indent="-514350" algn="l" rtl="0">
              <a:buFont typeface="+mj-lt"/>
              <a:buAutoNum type="arabicParenR"/>
            </a:pPr>
            <a:endParaRPr lang="en-US" sz="30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dirty="0">
                <a:solidFill>
                  <a:srgbClr val="0000CC"/>
                </a:solidFill>
                <a:latin typeface="Comic Sans MS" panose="030F0702030302020204" pitchFamily="66" charset="0"/>
              </a:rPr>
              <a:t>3) Expressing uncertainty , often with maybe or probably . 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    He will probably arrive late tomorrow .</a:t>
            </a:r>
          </a:p>
          <a:p>
            <a:pPr marL="514350" indent="-514350" algn="l" rtl="0">
              <a:buFont typeface="+mj-lt"/>
              <a:buAutoNum type="arabicParenR"/>
            </a:pPr>
            <a:endParaRPr lang="ar-SA" dirty="0">
              <a:solidFill>
                <a:srgbClr val="0000CC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58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47457"/>
            <a:ext cx="7025208" cy="132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49D0359-69EC-4BCB-BCC3-C93AFD8AE578}"/>
              </a:ext>
            </a:extLst>
          </p:cNvPr>
          <p:cNvSpPr txBox="1"/>
          <p:nvPr/>
        </p:nvSpPr>
        <p:spPr>
          <a:xfrm>
            <a:off x="4172001" y="365125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be going to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E0A0935C-C861-45BF-B66C-78100E168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Arial Rounded MT Bold" pitchFamily="34" charset="0"/>
              </a:rPr>
              <a:t>We use </a:t>
            </a:r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be going to</a:t>
            </a:r>
            <a:r>
              <a:rPr lang="en-US" dirty="0">
                <a:latin typeface="Arial Rounded MT Bold" pitchFamily="34" charset="0"/>
              </a:rPr>
              <a:t>  with :</a:t>
            </a:r>
          </a:p>
          <a:p>
            <a:pPr marL="514350" indent="-514350" algn="l" rtl="0">
              <a:buFont typeface="+mj-lt"/>
              <a:buAutoNum type="arabicParenR"/>
            </a:pPr>
            <a:endParaRPr lang="en-US" sz="1050" dirty="0">
              <a:solidFill>
                <a:srgbClr val="0000CC"/>
              </a:solidFill>
              <a:latin typeface="Arial Rounded MT Bold" pitchFamily="34" charset="0"/>
            </a:endParaRPr>
          </a:p>
          <a:p>
            <a:pPr marL="0" indent="0" algn="l" rtl="0">
              <a:buNone/>
            </a:pPr>
            <a:r>
              <a:rPr lang="en-US" sz="3000" dirty="0">
                <a:solidFill>
                  <a:srgbClr val="0000CC"/>
                </a:solidFill>
                <a:latin typeface="Comic Sans MS" panose="030F0702030302020204" pitchFamily="66" charset="0"/>
              </a:rPr>
              <a:t>1) Expressing a plan that is already made or decide 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We are going to spend our vacation in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Abha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.</a:t>
            </a:r>
          </a:p>
          <a:p>
            <a:pPr marL="0" indent="0" algn="l" rtl="0">
              <a:buNone/>
            </a:pPr>
            <a:endParaRPr lang="en-US" sz="30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endParaRPr lang="en-US" sz="30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dirty="0">
                <a:solidFill>
                  <a:srgbClr val="0000CC"/>
                </a:solidFill>
                <a:latin typeface="Comic Sans MS" panose="030F0702030302020204" pitchFamily="66" charset="0"/>
              </a:rPr>
              <a:t>2) Predictions based on what we can see at the moment .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     Look at the clouds ! It is going to rain .</a:t>
            </a:r>
          </a:p>
          <a:p>
            <a:pPr marL="514350" indent="-514350" algn="l" rtl="0">
              <a:buFont typeface="+mj-lt"/>
              <a:buAutoNum type="arabicParenR"/>
            </a:pPr>
            <a:endParaRPr lang="en-US" sz="30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endParaRPr lang="ar-SA" dirty="0">
              <a:solidFill>
                <a:srgbClr val="0000CC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91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677F9D9-8082-4248-8D8F-D23639F2B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5" y="764704"/>
            <a:ext cx="8454511" cy="18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73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1">
            <a:extLst>
              <a:ext uri="{FF2B5EF4-FFF2-40B4-BE49-F238E27FC236}">
                <a16:creationId xmlns:a16="http://schemas.microsoft.com/office/drawing/2014/main" id="{6935CFF4-A13F-470D-ADE6-E578F73186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851491"/>
              </p:ext>
            </p:extLst>
          </p:nvPr>
        </p:nvGraphicFramePr>
        <p:xfrm>
          <a:off x="1271464" y="-818"/>
          <a:ext cx="9142413" cy="695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9141751" imgH="5707844" progId="Word.Document.12">
                  <p:embed/>
                </p:oleObj>
              </mc:Choice>
              <mc:Fallback>
                <p:oleObj name="Document" r:id="rId3" imgW="9141751" imgH="57078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1464" y="-818"/>
                        <a:ext cx="9142413" cy="6958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70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1">
            <a:extLst>
              <a:ext uri="{FF2B5EF4-FFF2-40B4-BE49-F238E27FC236}">
                <a16:creationId xmlns:a16="http://schemas.microsoft.com/office/drawing/2014/main" id="{17620E88-7476-403B-B180-E5E748AC9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905238"/>
              </p:ext>
            </p:extLst>
          </p:nvPr>
        </p:nvGraphicFramePr>
        <p:xfrm>
          <a:off x="983432" y="548680"/>
          <a:ext cx="9056688" cy="603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9141751" imgH="5731654" progId="Word.Document.12">
                  <p:embed/>
                </p:oleObj>
              </mc:Choice>
              <mc:Fallback>
                <p:oleObj name="Document" r:id="rId3" imgW="9141751" imgH="57316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3432" y="548680"/>
                        <a:ext cx="9056688" cy="603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87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D32F1037-73AD-453F-91CE-1917F3B3F899}"/>
              </a:ext>
            </a:extLst>
          </p:cNvPr>
          <p:cNvSpPr/>
          <p:nvPr/>
        </p:nvSpPr>
        <p:spPr>
          <a:xfrm>
            <a:off x="432048" y="5147709"/>
            <a:ext cx="11208568" cy="578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At this time tomorrow,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I 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will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be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swimm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ing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 in the ocean 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sym typeface="Arial Rounded MT Bold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45D09BB-4EE1-4834-99E9-1B8B452363C9}"/>
              </a:ext>
            </a:extLst>
          </p:cNvPr>
          <p:cNvSpPr/>
          <p:nvPr/>
        </p:nvSpPr>
        <p:spPr>
          <a:xfrm>
            <a:off x="335360" y="6037316"/>
            <a:ext cx="11208568" cy="578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defTabSz="457200" rtl="0" hangingPunct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sym typeface="Arial Rounded MT Bold"/>
              </a:rPr>
              <a:t>At this time tomorrow, I’m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  <a:sym typeface="Arial Rounded MT Bold"/>
              </a:rPr>
              <a:t>going to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sym typeface="Arial Rounded MT Bold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  <a:sym typeface="Arial Rounded MT Bold"/>
              </a:rPr>
              <a:t>be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sym typeface="Arial Rounded MT Bold"/>
              </a:rPr>
              <a:t> swimm</a:t>
            </a:r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  <a:sym typeface="Arial Rounded MT Bold"/>
              </a:rPr>
              <a:t>ing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sym typeface="Arial Rounded MT Bold"/>
              </a:rPr>
              <a:t> in the ocean .</a:t>
            </a: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1EE53C0-F843-4FAC-9C47-1A949D583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45" y="230377"/>
            <a:ext cx="8064896" cy="100577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21A23FC-3FEF-4266-AE6F-9BC2EE418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618"/>
            <a:ext cx="12192000" cy="132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BF78DD8-2831-4466-BE04-E9DF58709DB6}"/>
              </a:ext>
            </a:extLst>
          </p:cNvPr>
          <p:cNvSpPr txBox="1"/>
          <p:nvPr/>
        </p:nvSpPr>
        <p:spPr>
          <a:xfrm>
            <a:off x="1590733" y="1831011"/>
            <a:ext cx="918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We use it for continuous actions in the future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6C8863C-6DDB-4EC8-9A0A-AB54CFAE3726}"/>
              </a:ext>
            </a:extLst>
          </p:cNvPr>
          <p:cNvSpPr txBox="1"/>
          <p:nvPr/>
        </p:nvSpPr>
        <p:spPr>
          <a:xfrm>
            <a:off x="308045" y="3178277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Subject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45E8588-44A3-4ED8-B0BC-776768C94A95}"/>
              </a:ext>
            </a:extLst>
          </p:cNvPr>
          <p:cNvSpPr txBox="1"/>
          <p:nvPr/>
        </p:nvSpPr>
        <p:spPr>
          <a:xfrm>
            <a:off x="2504254" y="3158607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Will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8F5039D-F596-43B9-BFDA-2797BDEFD5D1}"/>
              </a:ext>
            </a:extLst>
          </p:cNvPr>
          <p:cNvSpPr txBox="1"/>
          <p:nvPr/>
        </p:nvSpPr>
        <p:spPr>
          <a:xfrm>
            <a:off x="4943872" y="3179193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be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07CACE7-AF8A-42E7-B922-C7B62C0564CE}"/>
              </a:ext>
            </a:extLst>
          </p:cNvPr>
          <p:cNvSpPr txBox="1"/>
          <p:nvPr/>
        </p:nvSpPr>
        <p:spPr>
          <a:xfrm>
            <a:off x="7392144" y="3178277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V- </a:t>
            </a:r>
            <a:r>
              <a:rPr lang="en-US" sz="3600" dirty="0" err="1">
                <a:solidFill>
                  <a:srgbClr val="FFFF00"/>
                </a:solidFill>
              </a:rPr>
              <a:t>ing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FDA9A48-62D1-4F6B-8414-1DD0DEC1F119}"/>
              </a:ext>
            </a:extLst>
          </p:cNvPr>
          <p:cNvSpPr txBox="1"/>
          <p:nvPr/>
        </p:nvSpPr>
        <p:spPr>
          <a:xfrm>
            <a:off x="426750" y="4115663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Subject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97D18B9-A698-414B-AB91-7E156FFB1987}"/>
              </a:ext>
            </a:extLst>
          </p:cNvPr>
          <p:cNvSpPr txBox="1"/>
          <p:nvPr/>
        </p:nvSpPr>
        <p:spPr>
          <a:xfrm>
            <a:off x="2577204" y="4102788"/>
            <a:ext cx="244827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am / is / are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E15A5BA-E2A1-4697-BCB1-745C80B857DB}"/>
              </a:ext>
            </a:extLst>
          </p:cNvPr>
          <p:cNvSpPr txBox="1"/>
          <p:nvPr/>
        </p:nvSpPr>
        <p:spPr>
          <a:xfrm>
            <a:off x="5375818" y="4136251"/>
            <a:ext cx="182488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going to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DB7261D-235D-4EFA-9722-52832EDB665D}"/>
              </a:ext>
            </a:extLst>
          </p:cNvPr>
          <p:cNvSpPr txBox="1"/>
          <p:nvPr/>
        </p:nvSpPr>
        <p:spPr>
          <a:xfrm>
            <a:off x="7689874" y="4162993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be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9944779-5E21-4C83-810D-12F43EE57E99}"/>
              </a:ext>
            </a:extLst>
          </p:cNvPr>
          <p:cNvSpPr txBox="1"/>
          <p:nvPr/>
        </p:nvSpPr>
        <p:spPr>
          <a:xfrm>
            <a:off x="9768408" y="4115664"/>
            <a:ext cx="17281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V- </a:t>
            </a:r>
            <a:r>
              <a:rPr lang="en-US" sz="3600" dirty="0" err="1">
                <a:solidFill>
                  <a:srgbClr val="FFFF00"/>
                </a:solidFill>
              </a:rPr>
              <a:t>ing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36B5DEB-163A-4416-813F-6367C30B964F}"/>
              </a:ext>
            </a:extLst>
          </p:cNvPr>
          <p:cNvSpPr txBox="1"/>
          <p:nvPr/>
        </p:nvSpPr>
        <p:spPr>
          <a:xfrm>
            <a:off x="3184777" y="250841"/>
            <a:ext cx="4096559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EFA565B-BDA0-4BF7-B778-9809D79D3E92}"/>
              </a:ext>
            </a:extLst>
          </p:cNvPr>
          <p:cNvSpPr txBox="1"/>
          <p:nvPr/>
        </p:nvSpPr>
        <p:spPr>
          <a:xfrm>
            <a:off x="191344" y="1523983"/>
            <a:ext cx="17281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Will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25F0517-3097-4352-895A-2F9DFD01F88A}"/>
              </a:ext>
            </a:extLst>
          </p:cNvPr>
          <p:cNvSpPr txBox="1"/>
          <p:nvPr/>
        </p:nvSpPr>
        <p:spPr>
          <a:xfrm>
            <a:off x="2188088" y="1523984"/>
            <a:ext cx="17281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Subject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BBB8A2-2BD7-4900-A5BB-48B8D84DD5B0}"/>
              </a:ext>
            </a:extLst>
          </p:cNvPr>
          <p:cNvSpPr txBox="1"/>
          <p:nvPr/>
        </p:nvSpPr>
        <p:spPr>
          <a:xfrm>
            <a:off x="4312567" y="1523983"/>
            <a:ext cx="220709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be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C134358-CF24-4174-B5AD-4AC2F9FD8556}"/>
              </a:ext>
            </a:extLst>
          </p:cNvPr>
          <p:cNvSpPr txBox="1"/>
          <p:nvPr/>
        </p:nvSpPr>
        <p:spPr>
          <a:xfrm>
            <a:off x="144016" y="2674015"/>
            <a:ext cx="1020045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Comic Sans MS" panose="030F0702030302020204" pitchFamily="66" charset="0"/>
              </a:rPr>
              <a:t>Will they be working on the weekend   ?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7B1078F-D3D9-46A9-B238-1B8EBFB2C845}"/>
              </a:ext>
            </a:extLst>
          </p:cNvPr>
          <p:cNvSpPr txBox="1"/>
          <p:nvPr/>
        </p:nvSpPr>
        <p:spPr>
          <a:xfrm>
            <a:off x="3184777" y="4183985"/>
            <a:ext cx="17281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Subject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197CA44-F510-416B-B541-71E062716B3E}"/>
              </a:ext>
            </a:extLst>
          </p:cNvPr>
          <p:cNvSpPr txBox="1"/>
          <p:nvPr/>
        </p:nvSpPr>
        <p:spPr>
          <a:xfrm>
            <a:off x="119336" y="4180600"/>
            <a:ext cx="28719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Am </a:t>
            </a:r>
            <a:r>
              <a:rPr lang="en-US" sz="3600" dirty="0">
                <a:solidFill>
                  <a:srgbClr val="C00000"/>
                </a:solidFill>
              </a:rPr>
              <a:t>/</a:t>
            </a:r>
            <a:r>
              <a:rPr lang="en-US" sz="3600" dirty="0">
                <a:solidFill>
                  <a:srgbClr val="002060"/>
                </a:solidFill>
              </a:rPr>
              <a:t> Is </a:t>
            </a:r>
            <a:r>
              <a:rPr lang="en-US" sz="3600" dirty="0">
                <a:solidFill>
                  <a:srgbClr val="C00000"/>
                </a:solidFill>
              </a:rPr>
              <a:t>/</a:t>
            </a:r>
            <a:r>
              <a:rPr lang="en-US" sz="3600" dirty="0">
                <a:solidFill>
                  <a:srgbClr val="002060"/>
                </a:solidFill>
              </a:rPr>
              <a:t> Are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D406D3E-B7B3-4940-9A00-1DA5969E6AB3}"/>
              </a:ext>
            </a:extLst>
          </p:cNvPr>
          <p:cNvSpPr txBox="1"/>
          <p:nvPr/>
        </p:nvSpPr>
        <p:spPr>
          <a:xfrm>
            <a:off x="5162201" y="4180600"/>
            <a:ext cx="186990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going to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BC0A7FA-3921-4AA7-9482-243441F1D63B}"/>
              </a:ext>
            </a:extLst>
          </p:cNvPr>
          <p:cNvSpPr txBox="1"/>
          <p:nvPr/>
        </p:nvSpPr>
        <p:spPr>
          <a:xfrm>
            <a:off x="7281336" y="4180600"/>
            <a:ext cx="14218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be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EB657C6-A860-4021-924B-B9978060FB6E}"/>
              </a:ext>
            </a:extLst>
          </p:cNvPr>
          <p:cNvSpPr txBox="1"/>
          <p:nvPr/>
        </p:nvSpPr>
        <p:spPr>
          <a:xfrm>
            <a:off x="192171" y="5589240"/>
            <a:ext cx="1048848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Comic Sans MS" panose="030F0702030302020204" pitchFamily="66" charset="0"/>
              </a:rPr>
              <a:t>Are they going to be working on the weekend  ?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62A15E1-3ABA-4CE5-BAD4-3CAC5249B8EB}"/>
              </a:ext>
            </a:extLst>
          </p:cNvPr>
          <p:cNvSpPr txBox="1"/>
          <p:nvPr/>
        </p:nvSpPr>
        <p:spPr>
          <a:xfrm>
            <a:off x="6915950" y="1528303"/>
            <a:ext cx="17281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V- </a:t>
            </a:r>
            <a:r>
              <a:rPr lang="en-US" sz="3600" dirty="0" err="1">
                <a:solidFill>
                  <a:srgbClr val="0000CC"/>
                </a:solidFill>
              </a:rPr>
              <a:t>ing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27128FE-CFEF-45B0-9E7A-730A1E76E57E}"/>
              </a:ext>
            </a:extLst>
          </p:cNvPr>
          <p:cNvSpPr txBox="1"/>
          <p:nvPr/>
        </p:nvSpPr>
        <p:spPr>
          <a:xfrm>
            <a:off x="10929891" y="4180600"/>
            <a:ext cx="99875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E643F26-7E15-43D9-AF9E-2607474E70BF}"/>
              </a:ext>
            </a:extLst>
          </p:cNvPr>
          <p:cNvSpPr txBox="1"/>
          <p:nvPr/>
        </p:nvSpPr>
        <p:spPr>
          <a:xfrm>
            <a:off x="9040429" y="1523983"/>
            <a:ext cx="17281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9410FE1-FB0D-4993-8E26-A99D8279D699}"/>
              </a:ext>
            </a:extLst>
          </p:cNvPr>
          <p:cNvSpPr txBox="1"/>
          <p:nvPr/>
        </p:nvSpPr>
        <p:spPr>
          <a:xfrm>
            <a:off x="8952467" y="4180600"/>
            <a:ext cx="17281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V- </a:t>
            </a:r>
            <a:r>
              <a:rPr lang="en-US" sz="3600" dirty="0" err="1">
                <a:solidFill>
                  <a:srgbClr val="002060"/>
                </a:solidFill>
              </a:rPr>
              <a:t>ing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1" grpId="0" animBg="1"/>
      <p:bldP spid="25" grpId="0" animBg="1"/>
      <p:bldP spid="27" grpId="0" animBg="1"/>
      <p:bldP spid="29" grpId="0" animBg="1"/>
      <p:bldP spid="33" grpId="0" animBg="1"/>
      <p:bldP spid="35" grpId="0" animBg="1"/>
      <p:bldP spid="14" grpId="0" animBg="1"/>
      <p:bldP spid="16" grpId="0" animBg="1"/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E8344A2-194C-481E-8F94-78FD316D2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04664"/>
            <a:ext cx="7619048" cy="2876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70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9C8093-E696-428D-9449-311AE33FB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7" y="548680"/>
            <a:ext cx="7684605" cy="252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45000ACD-2675-4707-B9B1-79776F5DA214}"/>
              </a:ext>
            </a:extLst>
          </p:cNvPr>
          <p:cNvSpPr/>
          <p:nvPr/>
        </p:nvSpPr>
        <p:spPr>
          <a:xfrm>
            <a:off x="4799856" y="3284984"/>
            <a:ext cx="432048" cy="158417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85DA7EC-15F5-429E-A846-A749EA8FD895}"/>
              </a:ext>
            </a:extLst>
          </p:cNvPr>
          <p:cNvSpPr/>
          <p:nvPr/>
        </p:nvSpPr>
        <p:spPr>
          <a:xfrm>
            <a:off x="0" y="0"/>
            <a:ext cx="12192000" cy="685764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1798D7D-A98B-494F-A6C6-669B5532B53A}"/>
              </a:ext>
            </a:extLst>
          </p:cNvPr>
          <p:cNvSpPr txBox="1"/>
          <p:nvPr/>
        </p:nvSpPr>
        <p:spPr>
          <a:xfrm>
            <a:off x="26504" y="354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17F0611-C87F-45C3-A211-6D639017A2FC}"/>
              </a:ext>
            </a:extLst>
          </p:cNvPr>
          <p:cNvSpPr txBox="1"/>
          <p:nvPr/>
        </p:nvSpPr>
        <p:spPr>
          <a:xfrm>
            <a:off x="0" y="897782"/>
            <a:ext cx="1193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/>
                </a:solidFill>
                <a:latin typeface="Comic Sans MS" panose="030F0702030302020204" pitchFamily="66" charset="0"/>
              </a:rPr>
              <a:t>1 –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will live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 /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are going to live 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/ 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will be living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/ 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are going to be living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B427734-440F-4738-8906-F53FAC42B4C6}"/>
              </a:ext>
            </a:extLst>
          </p:cNvPr>
          <p:cNvSpPr txBox="1"/>
          <p:nvPr/>
        </p:nvSpPr>
        <p:spPr>
          <a:xfrm>
            <a:off x="-272" y="1608250"/>
            <a:ext cx="12288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/>
                </a:solidFill>
                <a:latin typeface="Comic Sans MS" panose="030F0702030302020204" pitchFamily="66" charset="0"/>
              </a:rPr>
              <a:t>2 –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will study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/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are going to study 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/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will be studying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/ 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are going to be studying</a:t>
            </a:r>
          </a:p>
          <a:p>
            <a:pPr algn="l"/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8F1079-360D-4702-8606-489C8CA9BACE}"/>
              </a:ext>
            </a:extLst>
          </p:cNvPr>
          <p:cNvSpPr txBox="1"/>
          <p:nvPr/>
        </p:nvSpPr>
        <p:spPr>
          <a:xfrm>
            <a:off x="-272" y="2412764"/>
            <a:ext cx="1193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/>
                </a:solidFill>
                <a:latin typeface="Comic Sans MS" panose="030F0702030302020204" pitchFamily="66" charset="0"/>
              </a:rPr>
              <a:t>3 –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won’t run 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/ 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aren’t going to run 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/  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won’t be running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/ 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aren’t going to be running</a:t>
            </a:r>
          </a:p>
          <a:p>
            <a:pPr algn="l"/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E86E135-ABD7-4D2D-B45C-D6895CF159EC}"/>
              </a:ext>
            </a:extLst>
          </p:cNvPr>
          <p:cNvSpPr txBox="1"/>
          <p:nvPr/>
        </p:nvSpPr>
        <p:spPr>
          <a:xfrm>
            <a:off x="0" y="3202177"/>
            <a:ext cx="121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/>
                </a:solidFill>
                <a:latin typeface="Comic Sans MS" panose="030F0702030302020204" pitchFamily="66" charset="0"/>
              </a:rPr>
              <a:t>4 –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won’t control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 / 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aren’t going to control 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/ 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won’t be controlling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/ 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aren’t going to be controlling</a:t>
            </a:r>
          </a:p>
          <a:p>
            <a:pPr algn="l"/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36A5E3F-7B9F-4C11-A01B-20427DB3AFA4}"/>
              </a:ext>
            </a:extLst>
          </p:cNvPr>
          <p:cNvSpPr txBox="1"/>
          <p:nvPr/>
        </p:nvSpPr>
        <p:spPr>
          <a:xfrm>
            <a:off x="-272" y="4017052"/>
            <a:ext cx="11934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/>
                </a:solidFill>
                <a:latin typeface="Comic Sans MS" panose="030F0702030302020204" pitchFamily="66" charset="0"/>
              </a:rPr>
              <a:t>5 –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will listen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 /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are going to listen 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/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will be listening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/ 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are going to be listening</a:t>
            </a:r>
          </a:p>
          <a:p>
            <a:pPr algn="l"/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71E4DE5-2243-49B8-9A2C-50040F15FA72}"/>
              </a:ext>
            </a:extLst>
          </p:cNvPr>
          <p:cNvSpPr txBox="1"/>
          <p:nvPr/>
        </p:nvSpPr>
        <p:spPr>
          <a:xfrm>
            <a:off x="-6628" y="4831927"/>
            <a:ext cx="11934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/>
                </a:solidFill>
                <a:latin typeface="Comic Sans MS" panose="030F0702030302020204" pitchFamily="66" charset="0"/>
              </a:rPr>
              <a:t>6 –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will be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/      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are going to be</a:t>
            </a:r>
          </a:p>
          <a:p>
            <a:pPr algn="l"/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BDE622E9-9717-4D65-9D82-54F7E3D48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55" y="11532"/>
            <a:ext cx="1560785" cy="1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 with low confidence">
            <a:extLst>
              <a:ext uri="{FF2B5EF4-FFF2-40B4-BE49-F238E27FC236}">
                <a16:creationId xmlns:a16="http://schemas.microsoft.com/office/drawing/2014/main" id="{4E666B6E-1882-448F-A0BE-51F4E5AC0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04664"/>
            <a:ext cx="7076190" cy="4952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792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710FAA3-570A-447D-819F-306EA3431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692696"/>
            <a:ext cx="6009524" cy="4628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21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764704"/>
            <a:ext cx="7937489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C940F0-891D-48D9-A7EC-F2927B02FAC2}"/>
              </a:ext>
            </a:extLst>
          </p:cNvPr>
          <p:cNvSpPr txBox="1"/>
          <p:nvPr/>
        </p:nvSpPr>
        <p:spPr>
          <a:xfrm>
            <a:off x="263352" y="3861048"/>
            <a:ext cx="964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Workbook  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P.</a:t>
            </a:r>
            <a:r>
              <a:rPr lang="en-US" sz="6000" dirty="0">
                <a:latin typeface="Algerian" panose="04020705040A02060702" pitchFamily="82" charset="0"/>
              </a:rPr>
              <a:t>  </a:t>
            </a:r>
            <a:r>
              <a:rPr lang="en-US" sz="6000" dirty="0" smtClean="0">
                <a:solidFill>
                  <a:srgbClr val="006600"/>
                </a:solidFill>
                <a:latin typeface="Algerian" panose="04020705040A02060702" pitchFamily="82" charset="0"/>
              </a:rPr>
              <a:t>100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6000" dirty="0">
                <a:latin typeface="Algerian" panose="04020705040A02060702" pitchFamily="82" charset="0"/>
              </a:rPr>
              <a:t>Exercise </a:t>
            </a:r>
            <a:r>
              <a:rPr lang="en-US" sz="6000" dirty="0" smtClean="0">
                <a:solidFill>
                  <a:srgbClr val="006600"/>
                </a:solidFill>
                <a:latin typeface="Algerian" panose="04020705040A02060702" pitchFamily="82" charset="0"/>
              </a:rPr>
              <a:t>C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39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صورة 2" descr="صورة تحتوي على رسم, فرشاة&#10;&#10;تم إنشاء الوصف تلقائياً">
            <a:extLst>
              <a:ext uri="{FF2B5EF4-FFF2-40B4-BE49-F238E27FC236}">
                <a16:creationId xmlns:a16="http://schemas.microsoft.com/office/drawing/2014/main" id="{47059AFB-C9E4-4601-991C-E031CCFB3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2412982"/>
            <a:ext cx="5462546" cy="20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6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5" y="2506662"/>
            <a:ext cx="9589398" cy="4351338"/>
          </a:xfr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59" y="498821"/>
            <a:ext cx="6771032" cy="15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>
            <a:extLst>
              <a:ext uri="{FF2B5EF4-FFF2-40B4-BE49-F238E27FC236}">
                <a16:creationId xmlns:a16="http://schemas.microsoft.com/office/drawing/2014/main" id="{E2BBEF29-C855-4122-9602-0FB7A367144B}"/>
              </a:ext>
            </a:extLst>
          </p:cNvPr>
          <p:cNvSpPr txBox="1">
            <a:spLocks/>
          </p:cNvSpPr>
          <p:nvPr/>
        </p:nvSpPr>
        <p:spPr>
          <a:xfrm>
            <a:off x="2349190" y="795336"/>
            <a:ext cx="5233639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</a:rPr>
              <a:t>Lesson Goals</a:t>
            </a:r>
            <a:endParaRPr lang="ar-SA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id="{68C2BBAD-C1C0-4367-B039-20815264FBCE}"/>
              </a:ext>
            </a:extLst>
          </p:cNvPr>
          <p:cNvSpPr txBox="1">
            <a:spLocks/>
          </p:cNvSpPr>
          <p:nvPr/>
        </p:nvSpPr>
        <p:spPr>
          <a:xfrm>
            <a:off x="0" y="1542636"/>
            <a:ext cx="10919165" cy="3686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STC-Regular"/>
              </a:rPr>
              <a:t>T</a:t>
            </a:r>
          </a:p>
          <a:p>
            <a:r>
              <a:rPr lang="en-US" sz="4000" dirty="0">
                <a:solidFill>
                  <a:srgbClr val="C00000"/>
                </a:solidFill>
                <a:latin typeface="STC-Regular"/>
              </a:rPr>
              <a:t>The students will be able to 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1 – use will </a:t>
            </a:r>
            <a:r>
              <a:rPr lang="ar-SA" dirty="0">
                <a:solidFill>
                  <a:srgbClr val="0000FF"/>
                </a:solidFill>
                <a:latin typeface="Comic Sans MS" panose="030F0702030302020204" pitchFamily="66" charset="0"/>
              </a:rPr>
              <a:t>&amp;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be going to make predictions about the future 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2 – make</a:t>
            </a:r>
            <a:r>
              <a:rPr lang="ar-SA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negative &amp; questions in the future and answer them.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3 – know the differences between will and be going to   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4 – use the future progressive for continuous actions in the future .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pic>
        <p:nvPicPr>
          <p:cNvPr id="6" name="صورة 5" descr="صورة تحتوي على طبق&#10;&#10;تم إنشاء الوصف تلقائياً">
            <a:extLst>
              <a:ext uri="{FF2B5EF4-FFF2-40B4-BE49-F238E27FC236}">
                <a16:creationId xmlns:a16="http://schemas.microsoft.com/office/drawing/2014/main" id="{7A01BB25-66FC-4F12-BFEF-705D95A55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4958"/>
            <a:ext cx="10632504" cy="119675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FEEBC5E-47CD-47A0-804B-DB7329727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3243" y="2903316"/>
            <a:ext cx="6858001" cy="10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719524" y="-5564"/>
            <a:ext cx="8747987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36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34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1" y="3013118"/>
            <a:ext cx="242281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828319"/>
            <a:ext cx="7946954" cy="5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5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بيضاوية 4">
            <a:extLst>
              <a:ext uri="{FF2B5EF4-FFF2-40B4-BE49-F238E27FC236}">
                <a16:creationId xmlns:a16="http://schemas.microsoft.com/office/drawing/2014/main" id="{81757D7A-8A5F-493D-A7E8-A2817B6A87BB}"/>
              </a:ext>
            </a:extLst>
          </p:cNvPr>
          <p:cNvSpPr/>
          <p:nvPr/>
        </p:nvSpPr>
        <p:spPr>
          <a:xfrm>
            <a:off x="3935760" y="116632"/>
            <a:ext cx="5472608" cy="1296144"/>
          </a:xfrm>
          <a:prstGeom prst="wedgeEllipseCallout">
            <a:avLst>
              <a:gd name="adj1" fmla="val 38512"/>
              <a:gd name="adj2" fmla="val 7458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>
                <a:solidFill>
                  <a:schemeClr val="bg1"/>
                </a:solidFill>
                <a:latin typeface="Arial Rounded MT Bold" pitchFamily="34" charset="0"/>
              </a:rPr>
              <a:t>Examples</a:t>
            </a:r>
          </a:p>
        </p:txBody>
      </p:sp>
      <p:sp>
        <p:nvSpPr>
          <p:cNvPr id="4" name="سهم: خماسي 3">
            <a:extLst>
              <a:ext uri="{FF2B5EF4-FFF2-40B4-BE49-F238E27FC236}">
                <a16:creationId xmlns:a16="http://schemas.microsoft.com/office/drawing/2014/main" id="{F9B74E89-6BA0-4E4C-B205-5692FD126257}"/>
              </a:ext>
            </a:extLst>
          </p:cNvPr>
          <p:cNvSpPr/>
          <p:nvPr/>
        </p:nvSpPr>
        <p:spPr>
          <a:xfrm>
            <a:off x="11698" y="1772816"/>
            <a:ext cx="11496600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dirty="0">
                <a:latin typeface="Comic Sans MS" panose="030F0702030302020204" pitchFamily="66" charset="0"/>
              </a:rPr>
              <a:t>I </a:t>
            </a:r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will call </a:t>
            </a:r>
            <a:r>
              <a:rPr lang="en-US" sz="4000" dirty="0">
                <a:latin typeface="Comic Sans MS" panose="030F0702030302020204" pitchFamily="66" charset="0"/>
              </a:rPr>
              <a:t>you tomorrow</a:t>
            </a:r>
          </a:p>
        </p:txBody>
      </p:sp>
      <p:sp>
        <p:nvSpPr>
          <p:cNvPr id="6" name="سهم: خماسي 5">
            <a:extLst>
              <a:ext uri="{FF2B5EF4-FFF2-40B4-BE49-F238E27FC236}">
                <a16:creationId xmlns:a16="http://schemas.microsoft.com/office/drawing/2014/main" id="{173E410D-972C-4CAD-9B44-50B3D410EFB1}"/>
              </a:ext>
            </a:extLst>
          </p:cNvPr>
          <p:cNvSpPr/>
          <p:nvPr/>
        </p:nvSpPr>
        <p:spPr>
          <a:xfrm>
            <a:off x="11698" y="3006008"/>
            <a:ext cx="11496600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dirty="0">
                <a:latin typeface="Comic Sans MS" panose="030F0702030302020204" pitchFamily="66" charset="0"/>
              </a:rPr>
              <a:t>I </a:t>
            </a:r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am going to call </a:t>
            </a:r>
            <a:r>
              <a:rPr lang="en-US" sz="4000" dirty="0">
                <a:latin typeface="Comic Sans MS" panose="030F0702030302020204" pitchFamily="66" charset="0"/>
              </a:rPr>
              <a:t>you tomorrow</a:t>
            </a:r>
          </a:p>
        </p:txBody>
      </p:sp>
      <p:sp>
        <p:nvSpPr>
          <p:cNvPr id="8" name="سهم: خماسي 7">
            <a:extLst>
              <a:ext uri="{FF2B5EF4-FFF2-40B4-BE49-F238E27FC236}">
                <a16:creationId xmlns:a16="http://schemas.microsoft.com/office/drawing/2014/main" id="{BAA68A8C-4E0D-4676-8067-405819C1C683}"/>
              </a:ext>
            </a:extLst>
          </p:cNvPr>
          <p:cNvSpPr/>
          <p:nvPr/>
        </p:nvSpPr>
        <p:spPr>
          <a:xfrm>
            <a:off x="11698" y="4239200"/>
            <a:ext cx="11496600" cy="100811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4000" dirty="0">
                <a:latin typeface="Comic Sans MS" panose="030F0702030302020204" pitchFamily="66" charset="0"/>
              </a:rPr>
              <a:t>He </a:t>
            </a:r>
            <a:r>
              <a:rPr lang="en-US" sz="4000" dirty="0">
                <a:solidFill>
                  <a:srgbClr val="008000"/>
                </a:solidFill>
                <a:latin typeface="Comic Sans MS" panose="030F0702030302020204" pitchFamily="66" charset="0"/>
              </a:rPr>
              <a:t>won’t</a:t>
            </a:r>
            <a:r>
              <a:rPr lang="en-US" sz="4000" dirty="0">
                <a:latin typeface="Comic Sans MS" panose="030F0702030302020204" pitchFamily="66" charset="0"/>
              </a:rPr>
              <a:t> travel to Japan next year</a:t>
            </a:r>
          </a:p>
        </p:txBody>
      </p:sp>
      <p:sp>
        <p:nvSpPr>
          <p:cNvPr id="14" name="سهم: خماسي 13">
            <a:extLst>
              <a:ext uri="{FF2B5EF4-FFF2-40B4-BE49-F238E27FC236}">
                <a16:creationId xmlns:a16="http://schemas.microsoft.com/office/drawing/2014/main" id="{98B9DC86-796C-4DE7-A35A-87817F84354C}"/>
              </a:ext>
            </a:extLst>
          </p:cNvPr>
          <p:cNvSpPr/>
          <p:nvPr/>
        </p:nvSpPr>
        <p:spPr>
          <a:xfrm>
            <a:off x="0" y="5472392"/>
            <a:ext cx="11508298" cy="100811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4000" dirty="0">
                <a:latin typeface="Comic Sans MS" panose="030F0702030302020204" pitchFamily="66" charset="0"/>
              </a:rPr>
              <a:t>They </a:t>
            </a:r>
            <a:r>
              <a:rPr lang="en-US" sz="4000" dirty="0">
                <a:solidFill>
                  <a:srgbClr val="008000"/>
                </a:solidFill>
                <a:latin typeface="Comic Sans MS" panose="030F0702030302020204" pitchFamily="66" charset="0"/>
              </a:rPr>
              <a:t>aren’t going to </a:t>
            </a:r>
            <a:r>
              <a:rPr lang="en-US" sz="4000" dirty="0">
                <a:latin typeface="Comic Sans MS" panose="030F0702030302020204" pitchFamily="66" charset="0"/>
              </a:rPr>
              <a:t>travel to Japan next year</a:t>
            </a:r>
          </a:p>
        </p:txBody>
      </p:sp>
    </p:spTree>
    <p:extLst>
      <p:ext uri="{BB962C8B-B14F-4D97-AF65-F5344CB8AC3E}">
        <p14:creationId xmlns:p14="http://schemas.microsoft.com/office/powerpoint/2010/main" val="7882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A295090-1757-43E6-A139-BC4884BED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24140"/>
            <a:ext cx="7384999" cy="34369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53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0BD0E22-271F-4A66-8767-910321C39512}"/>
              </a:ext>
            </a:extLst>
          </p:cNvPr>
          <p:cNvSpPr txBox="1"/>
          <p:nvPr/>
        </p:nvSpPr>
        <p:spPr>
          <a:xfrm>
            <a:off x="0" y="0"/>
            <a:ext cx="119512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l"/>
            <a:r>
              <a:rPr lang="en-US" sz="3400" dirty="0">
                <a:highlight>
                  <a:srgbClr val="00FF00"/>
                </a:highlight>
                <a:latin typeface="Comic Sans MS" panose="030F0702030302020204" pitchFamily="66" charset="0"/>
              </a:rPr>
              <a:t>There are several ways to express the future . Let’s see two of those ways .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DC70025-A93B-4731-B863-9F1A52E23568}"/>
              </a:ext>
            </a:extLst>
          </p:cNvPr>
          <p:cNvSpPr/>
          <p:nvPr/>
        </p:nvSpPr>
        <p:spPr>
          <a:xfrm>
            <a:off x="957195" y="2418203"/>
            <a:ext cx="1044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highlight>
                  <a:srgbClr val="0000FF"/>
                </a:highlight>
              </a:rPr>
              <a:t>1st</a:t>
            </a:r>
            <a:endParaRPr lang="ar-SA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highlight>
                <a:srgbClr val="0000FF"/>
              </a:highligh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B8D540E-8067-4ED6-8AC6-755BFCAE5F3E}"/>
              </a:ext>
            </a:extLst>
          </p:cNvPr>
          <p:cNvSpPr/>
          <p:nvPr/>
        </p:nvSpPr>
        <p:spPr>
          <a:xfrm>
            <a:off x="839502" y="4787649"/>
            <a:ext cx="1279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highlight>
                  <a:srgbClr val="0000FF"/>
                </a:highlight>
              </a:rPr>
              <a:t>2nd</a:t>
            </a:r>
            <a:endParaRPr lang="ar-SA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highlight>
                <a:srgbClr val="0000FF"/>
              </a:highlight>
            </a:endParaRPr>
          </a:p>
        </p:txBody>
      </p:sp>
      <p:sp>
        <p:nvSpPr>
          <p:cNvPr id="3" name="مخطط انسيابي: شريط مثقب 2">
            <a:extLst>
              <a:ext uri="{FF2B5EF4-FFF2-40B4-BE49-F238E27FC236}">
                <a16:creationId xmlns:a16="http://schemas.microsoft.com/office/drawing/2014/main" id="{013501EB-D569-4AC4-9239-A14980DB7AB1}"/>
              </a:ext>
            </a:extLst>
          </p:cNvPr>
          <p:cNvSpPr/>
          <p:nvPr/>
        </p:nvSpPr>
        <p:spPr>
          <a:xfrm>
            <a:off x="2882144" y="2051777"/>
            <a:ext cx="7517568" cy="1656183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Comic Sans MS" panose="030F0702030302020204" pitchFamily="66" charset="0"/>
              </a:rPr>
              <a:t>Will  (  ‘ll  )</a:t>
            </a:r>
          </a:p>
        </p:txBody>
      </p:sp>
      <p:sp>
        <p:nvSpPr>
          <p:cNvPr id="6" name="مخطط انسيابي: شريط مثقب 5">
            <a:extLst>
              <a:ext uri="{FF2B5EF4-FFF2-40B4-BE49-F238E27FC236}">
                <a16:creationId xmlns:a16="http://schemas.microsoft.com/office/drawing/2014/main" id="{5C059E6E-8433-41D7-9F96-58DA0CA798EE}"/>
              </a:ext>
            </a:extLst>
          </p:cNvPr>
          <p:cNvSpPr/>
          <p:nvPr/>
        </p:nvSpPr>
        <p:spPr>
          <a:xfrm>
            <a:off x="2882144" y="4421223"/>
            <a:ext cx="7517568" cy="1656183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Comic Sans MS" panose="030F0702030302020204" pitchFamily="66" charset="0"/>
              </a:rPr>
              <a:t>be going to</a:t>
            </a:r>
          </a:p>
        </p:txBody>
      </p:sp>
    </p:spTree>
    <p:extLst>
      <p:ext uri="{BB962C8B-B14F-4D97-AF65-F5344CB8AC3E}">
        <p14:creationId xmlns:p14="http://schemas.microsoft.com/office/powerpoint/2010/main" val="187209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بيضاوية 6">
            <a:extLst>
              <a:ext uri="{FF2B5EF4-FFF2-40B4-BE49-F238E27FC236}">
                <a16:creationId xmlns:a16="http://schemas.microsoft.com/office/drawing/2014/main" id="{0DEE014D-44FB-4BD9-9668-53C268730817}"/>
              </a:ext>
            </a:extLst>
          </p:cNvPr>
          <p:cNvSpPr/>
          <p:nvPr/>
        </p:nvSpPr>
        <p:spPr>
          <a:xfrm>
            <a:off x="1343472" y="0"/>
            <a:ext cx="6480720" cy="1115677"/>
          </a:xfrm>
          <a:prstGeom prst="wedgeEllipseCallout">
            <a:avLst>
              <a:gd name="adj1" fmla="val -47048"/>
              <a:gd name="adj2" fmla="val 6469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1" anchor="ctr"/>
          <a:lstStyle/>
          <a:p>
            <a:pPr algn="ctr" rtl="0"/>
            <a:r>
              <a:rPr lang="en-US" sz="3200" dirty="0">
                <a:solidFill>
                  <a:srgbClr val="C00000"/>
                </a:solidFill>
                <a:latin typeface="Arial Rounded MT Bold" pitchFamily="34" charset="0"/>
              </a:rPr>
              <a:t>Answer the following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C3F172B-1E2B-491F-B2E7-91F5F8BAD2FC}"/>
              </a:ext>
            </a:extLst>
          </p:cNvPr>
          <p:cNvSpPr/>
          <p:nvPr/>
        </p:nvSpPr>
        <p:spPr>
          <a:xfrm>
            <a:off x="0" y="1808313"/>
            <a:ext cx="789620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The kids will go to the museum alone . </a:t>
            </a:r>
          </a:p>
        </p:txBody>
      </p:sp>
      <p:sp>
        <p:nvSpPr>
          <p:cNvPr id="4" name="مخطط انسيابي: تخزين بالوصول التسلسلي 3">
            <a:extLst>
              <a:ext uri="{FF2B5EF4-FFF2-40B4-BE49-F238E27FC236}">
                <a16:creationId xmlns:a16="http://schemas.microsoft.com/office/drawing/2014/main" id="{74A490A7-0E11-4ADD-8A5B-5F609DE1C234}"/>
              </a:ext>
            </a:extLst>
          </p:cNvPr>
          <p:cNvSpPr/>
          <p:nvPr/>
        </p:nvSpPr>
        <p:spPr>
          <a:xfrm>
            <a:off x="7896200" y="1808313"/>
            <a:ext cx="4295800" cy="1188639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Negative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A084665-CAD2-45F6-8436-CBE16E321A7E}"/>
              </a:ext>
            </a:extLst>
          </p:cNvPr>
          <p:cNvSpPr/>
          <p:nvPr/>
        </p:nvSpPr>
        <p:spPr>
          <a:xfrm>
            <a:off x="0" y="3177480"/>
            <a:ext cx="7896200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The kids won’t go to the museum alone 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BBDF56F-F089-456C-B1D3-41F2B9CC3CF8}"/>
              </a:ext>
            </a:extLst>
          </p:cNvPr>
          <p:cNvSpPr/>
          <p:nvPr/>
        </p:nvSpPr>
        <p:spPr>
          <a:xfrm>
            <a:off x="0" y="4534409"/>
            <a:ext cx="789620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He isn’t going to watch a movie tonight .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D80AFB7-FFC9-4EE5-9024-A3A9457B99D0}"/>
              </a:ext>
            </a:extLst>
          </p:cNvPr>
          <p:cNvSpPr/>
          <p:nvPr/>
        </p:nvSpPr>
        <p:spPr>
          <a:xfrm>
            <a:off x="0" y="5805264"/>
            <a:ext cx="7896200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He is going to watch a movie tonight .</a:t>
            </a:r>
          </a:p>
        </p:txBody>
      </p:sp>
      <p:sp>
        <p:nvSpPr>
          <p:cNvPr id="12" name="مخطط انسيابي: تخزين بالوصول التسلسلي 11">
            <a:extLst>
              <a:ext uri="{FF2B5EF4-FFF2-40B4-BE49-F238E27FC236}">
                <a16:creationId xmlns:a16="http://schemas.microsoft.com/office/drawing/2014/main" id="{66082ECE-A364-46AC-8602-54F96BA6236C}"/>
              </a:ext>
            </a:extLst>
          </p:cNvPr>
          <p:cNvSpPr/>
          <p:nvPr/>
        </p:nvSpPr>
        <p:spPr>
          <a:xfrm>
            <a:off x="7896200" y="4281874"/>
            <a:ext cx="4392488" cy="1188639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Affirmative</a:t>
            </a:r>
          </a:p>
        </p:txBody>
      </p:sp>
    </p:spTree>
    <p:extLst>
      <p:ext uri="{BB962C8B-B14F-4D97-AF65-F5344CB8AC3E}">
        <p14:creationId xmlns:p14="http://schemas.microsoft.com/office/powerpoint/2010/main" val="42659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595</Words>
  <Application>Microsoft Office PowerPoint</Application>
  <PresentationFormat>Widescreen</PresentationFormat>
  <Paragraphs>136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Algerian</vt:lpstr>
      <vt:lpstr>Arial</vt:lpstr>
      <vt:lpstr>Arial Rounded MT Bold</vt:lpstr>
      <vt:lpstr>Calibri</vt:lpstr>
      <vt:lpstr>Calibri Light</vt:lpstr>
      <vt:lpstr>Cavolini</vt:lpstr>
      <vt:lpstr>Comic Sans MS</vt:lpstr>
      <vt:lpstr>STC-Regular</vt:lpstr>
      <vt:lpstr>Times New Roman</vt:lpstr>
      <vt:lpstr>نسق Office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يوسف اليزيدي</dc:creator>
  <cp:lastModifiedBy>Maher</cp:lastModifiedBy>
  <cp:revision>15</cp:revision>
  <dcterms:created xsi:type="dcterms:W3CDTF">2020-10-03T14:54:31Z</dcterms:created>
  <dcterms:modified xsi:type="dcterms:W3CDTF">2022-08-27T14:09:50Z</dcterms:modified>
</cp:coreProperties>
</file>