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351" r:id="rId2"/>
    <p:sldId id="347" r:id="rId3"/>
    <p:sldId id="259" r:id="rId4"/>
    <p:sldId id="352" r:id="rId5"/>
    <p:sldId id="377" r:id="rId6"/>
    <p:sldId id="378" r:id="rId7"/>
    <p:sldId id="364" r:id="rId8"/>
    <p:sldId id="362" r:id="rId9"/>
    <p:sldId id="363" r:id="rId10"/>
    <p:sldId id="345" r:id="rId11"/>
    <p:sldId id="353" r:id="rId12"/>
    <p:sldId id="354" r:id="rId13"/>
    <p:sldId id="355" r:id="rId14"/>
    <p:sldId id="370" r:id="rId15"/>
    <p:sldId id="371" r:id="rId16"/>
    <p:sldId id="357" r:id="rId17"/>
    <p:sldId id="366" r:id="rId18"/>
    <p:sldId id="372" r:id="rId19"/>
    <p:sldId id="356" r:id="rId20"/>
    <p:sldId id="367" r:id="rId21"/>
    <p:sldId id="374" r:id="rId22"/>
    <p:sldId id="368" r:id="rId23"/>
    <p:sldId id="358" r:id="rId24"/>
    <p:sldId id="369" r:id="rId25"/>
    <p:sldId id="375" r:id="rId26"/>
    <p:sldId id="359" r:id="rId27"/>
    <p:sldId id="360" r:id="rId28"/>
    <p:sldId id="361" r:id="rId29"/>
    <p:sldId id="349" r:id="rId30"/>
    <p:sldId id="376" r:id="rId31"/>
    <p:sldId id="348" r:id="rId32"/>
    <p:sldId id="379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33FD4C-2E94-49CB-A341-69720F1DBE91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9E02A-A506-4B2E-AED3-8645B5D955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97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F392-A679-4721-A806-CA19C28FAF21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FE1E-2D9C-43E5-8D78-39CF1B23EC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3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F76E-A682-4F02-95AC-B1890BFDE7D6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0454-BC35-4093-9BB0-FD8770A30D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47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CA3F-B323-4F0E-B1B3-8E26FB1EA750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C786-A8A2-4086-9430-48D90126365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5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AC59-676D-4BFB-94D0-C2DC783A9B4F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A2F-61DD-4372-A772-02B223F775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05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E527-2C0F-4FBB-9134-5346964FF239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1B95-6B38-4A13-AD48-6D52575A17C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0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1E5E-9CCC-43B3-8782-5F46B48F5A6C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C084-9913-40B9-A8A4-1F75B1CCE7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0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DDFC-47A3-40B6-81E9-45FA25F64A38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1615-264B-4CA7-B5A8-5B59F5396F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8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F98-1097-4B9D-B3D5-DCBC7545A00C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560B-EA54-4987-9F24-93AE6D6266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72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D293-23B4-4CBC-AC92-270A38BDB69C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8D6-8BCB-4B6B-99C7-CB3E311522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13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28C6-90BD-4BB9-B17F-625CCABA86A7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ACE6-A0FD-4572-A1A6-CE8A461754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6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5751-AC9E-4C22-A2FD-F7D930F117E7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AD49-D99C-412A-B3A9-8CCDA0F1B2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9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661CF-F9EA-4BAD-ACE5-86139DDCC198}" type="datetimeFigureOut">
              <a:rPr lang="ar-SA"/>
              <a:pPr>
                <a:defRPr/>
              </a:pPr>
              <a:t>02/12/41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AAD6A-BA30-4445-9273-2FD99323428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englishteacher35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/>
          </a:p>
        </p:txBody>
      </p:sp>
      <p:pic>
        <p:nvPicPr>
          <p:cNvPr id="2052" name="Picture 2" descr="C:\Users\DIGONTO\Desktop\RememberAllah-is-Most-Merci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19100"/>
            <a:ext cx="7848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398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Open your student’s book</a:t>
            </a:r>
            <a:endParaRPr lang="ar-SA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349500"/>
            <a:ext cx="2743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988840"/>
            <a:ext cx="48672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2348880"/>
            <a:ext cx="6353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2348706"/>
            <a:ext cx="40862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7672.93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 bwMode="auto">
          <a:xfrm>
            <a:off x="4466456" y="166029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Why do we all use </a:t>
            </a:r>
            <a:r>
              <a:rPr lang="en-US" b="1" dirty="0">
                <a:solidFill>
                  <a:srgbClr val="FF0000"/>
                </a:solidFill>
              </a:rPr>
              <a:t>the Internet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algn="ctr" rtl="0"/>
            <a:r>
              <a:rPr lang="en-US" dirty="0" smtClean="0"/>
              <a:t>to </a:t>
            </a:r>
            <a:r>
              <a:rPr lang="en-US" dirty="0"/>
              <a:t>connect with people. </a:t>
            </a:r>
            <a:endParaRPr lang="en-US" dirty="0" smtClean="0"/>
          </a:p>
          <a:p>
            <a:pPr algn="ctr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2164"/>
            <a:ext cx="4494014" cy="30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Using email, social networking sites, and instant messaging are </a:t>
            </a:r>
            <a:r>
              <a:rPr lang="en-US" b="1" dirty="0">
                <a:solidFill>
                  <a:srgbClr val="FF0000"/>
                </a:solidFill>
              </a:rPr>
              <a:t>ordinary</a:t>
            </a:r>
            <a:r>
              <a:rPr lang="en-US" dirty="0"/>
              <a:t> ways that people connect. 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But </a:t>
            </a:r>
            <a:r>
              <a:rPr lang="en-US" dirty="0"/>
              <a:t>at times, the Internet has been used to connect ordinary people in </a:t>
            </a:r>
            <a:r>
              <a:rPr lang="en-US" b="1" dirty="0">
                <a:solidFill>
                  <a:srgbClr val="FF0000"/>
                </a:solidFill>
              </a:rPr>
              <a:t>extraordinary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ways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84" y="2276872"/>
            <a:ext cx="3049232" cy="20677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27984" y="155679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common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652120" y="551723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unusual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5652120" y="592564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special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9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0" y="1600200"/>
            <a:ext cx="23224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39.7536" end="229086.80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algn="l" rtl="0"/>
            <a:r>
              <a:rPr lang="en-US" sz="2400" b="1" i="1" dirty="0">
                <a:solidFill>
                  <a:srgbClr val="FF0000"/>
                </a:solidFill>
              </a:rPr>
              <a:t>What was Sean Redden doing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</a:p>
          <a:p>
            <a:pPr algn="l" rtl="0"/>
            <a:r>
              <a:rPr lang="en-US" sz="2400" i="1" dirty="0" smtClean="0"/>
              <a:t> </a:t>
            </a:r>
            <a:r>
              <a:rPr lang="en-US" sz="2400" dirty="0" smtClean="0"/>
              <a:t>He </a:t>
            </a:r>
            <a:r>
              <a:rPr lang="en-US" sz="2400" dirty="0"/>
              <a:t>was playing </a:t>
            </a:r>
            <a:r>
              <a:rPr lang="en-US" sz="2400" dirty="0" smtClean="0"/>
              <a:t>a cyber </a:t>
            </a:r>
            <a:r>
              <a:rPr lang="en-US" sz="2400" dirty="0"/>
              <a:t>fantasy world game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b="1" i="1" dirty="0">
                <a:solidFill>
                  <a:srgbClr val="FF0000"/>
                </a:solidFill>
              </a:rPr>
              <a:t>What problem was the Finnish woman having?</a:t>
            </a:r>
          </a:p>
          <a:p>
            <a:pPr algn="l" rtl="0"/>
            <a:r>
              <a:rPr lang="en-US" sz="2400" dirty="0"/>
              <a:t>She was having an </a:t>
            </a:r>
            <a:r>
              <a:rPr lang="en-US" sz="2400" b="1" i="1" dirty="0">
                <a:solidFill>
                  <a:srgbClr val="0070C0"/>
                </a:solidFill>
              </a:rPr>
              <a:t>asthma</a:t>
            </a:r>
            <a:r>
              <a:rPr lang="en-US" sz="2400" dirty="0"/>
              <a:t> attack.</a:t>
            </a:r>
          </a:p>
          <a:p>
            <a:pPr marL="0" indent="0" algn="l" rtl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8384"/>
            <a:ext cx="2696716" cy="159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2857500" cy="1600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684886"/>
            <a:ext cx="1933766" cy="11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5596" r="6732" b="21907"/>
          <a:stretch/>
        </p:blipFill>
        <p:spPr>
          <a:xfrm>
            <a:off x="7020272" y="3794767"/>
            <a:ext cx="1172561" cy="8901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6795"/>
            <a:ext cx="1562100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4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l" rtl="0"/>
            <a:endParaRPr lang="en-US" sz="2800" dirty="0"/>
          </a:p>
          <a:p>
            <a:pPr algn="l" rtl="0"/>
            <a:r>
              <a:rPr lang="en-US" sz="2800" b="1" i="1" dirty="0">
                <a:solidFill>
                  <a:srgbClr val="FF0000"/>
                </a:solidFill>
              </a:rPr>
              <a:t>Why couldn’t she get help? 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She was locked in the computer lab.</a:t>
            </a:r>
            <a:br>
              <a:rPr lang="en-US" sz="2800" dirty="0"/>
            </a:br>
            <a:endParaRPr lang="en-US" sz="2800" dirty="0"/>
          </a:p>
          <a:p>
            <a:pPr algn="l" rtl="0"/>
            <a:r>
              <a:rPr lang="en-US" sz="2800" b="1" i="1" dirty="0">
                <a:solidFill>
                  <a:srgbClr val="FF0000"/>
                </a:solidFill>
              </a:rPr>
              <a:t>Was this part of the game or was it real? 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It was real.</a:t>
            </a:r>
            <a:br>
              <a:rPr lang="en-US" sz="2800" dirty="0"/>
            </a:br>
            <a:endParaRPr lang="en-US" sz="2800" dirty="0"/>
          </a:p>
          <a:p>
            <a:pPr algn="l" rtl="0"/>
            <a:r>
              <a:rPr lang="en-US" sz="2800" b="1" i="1" dirty="0">
                <a:solidFill>
                  <a:srgbClr val="FF0000"/>
                </a:solidFill>
              </a:rPr>
              <a:t>What did Sean do? 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He called the police.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1991668" cy="14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196119" cy="60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874.7776" end="102150.17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GONTO\Desktop\photo_2019-11-19_17-15-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7" y="548680"/>
            <a:ext cx="72116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algn="l" rtl="0"/>
            <a:endParaRPr lang="en-US" sz="2400" b="1" i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400" b="1" i="1" dirty="0" smtClean="0">
                <a:solidFill>
                  <a:srgbClr val="FF0000"/>
                </a:solidFill>
              </a:rPr>
              <a:t>Who </a:t>
            </a:r>
            <a:r>
              <a:rPr lang="en-US" sz="2400" b="1" i="1" dirty="0">
                <a:solidFill>
                  <a:srgbClr val="FF0000"/>
                </a:solidFill>
              </a:rPr>
              <a:t>is Patrick Swales? 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a </a:t>
            </a:r>
            <a:r>
              <a:rPr lang="en-US" sz="2400" dirty="0"/>
              <a:t>21-year old web </a:t>
            </a:r>
            <a:r>
              <a:rPr lang="en-US" sz="2400" dirty="0" smtClean="0"/>
              <a:t>designer</a:t>
            </a:r>
            <a:endParaRPr lang="en-US" sz="2400" dirty="0"/>
          </a:p>
          <a:p>
            <a:pPr algn="l" rtl="0"/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55" y="260648"/>
            <a:ext cx="3362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320" y="2963081"/>
            <a:ext cx="5915000" cy="29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Who did he see on the subway?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He saw his double.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b="1" i="1" dirty="0">
                <a:solidFill>
                  <a:srgbClr val="FF0000"/>
                </a:solidFill>
              </a:rPr>
              <a:t>Why didn’t he speak to him?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The train doors shut and it started moving.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b="1" i="1" dirty="0">
                <a:solidFill>
                  <a:srgbClr val="FF0000"/>
                </a:solidFill>
              </a:rPr>
              <a:t>How did he find him?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He created a website and posted a description of the man he had seen.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What are Patrick and Manuel doing </a:t>
            </a:r>
            <a:r>
              <a:rPr lang="en-US" b="1" i="1" dirty="0" smtClean="0">
                <a:solidFill>
                  <a:srgbClr val="FF0000"/>
                </a:solidFill>
              </a:rPr>
              <a:t>now?</a:t>
            </a:r>
            <a:endParaRPr lang="en-US" b="1" i="1" dirty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They </a:t>
            </a:r>
            <a:r>
              <a:rPr lang="en-US" dirty="0"/>
              <a:t>are best friends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02868"/>
            <a:ext cx="3362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1500527"/>
            <a:ext cx="8229600" cy="39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811.4048" end="16524.29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87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/>
          <a:lstStyle/>
          <a:p>
            <a:pPr algn="l" rtl="0"/>
            <a:r>
              <a:rPr lang="en-US" sz="2400" b="1" i="1" dirty="0">
                <a:solidFill>
                  <a:srgbClr val="FF0000"/>
                </a:solidFill>
              </a:rPr>
              <a:t>What was the relationship between </a:t>
            </a:r>
            <a:r>
              <a:rPr lang="en-US" sz="2400" b="1" i="1" dirty="0" err="1">
                <a:solidFill>
                  <a:srgbClr val="FF0000"/>
                </a:solidFill>
              </a:rPr>
              <a:t>Asma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and Sabah </a:t>
            </a:r>
            <a:r>
              <a:rPr lang="en-US" sz="2400" b="1" i="1" dirty="0">
                <a:solidFill>
                  <a:srgbClr val="FF0000"/>
                </a:solidFill>
              </a:rPr>
              <a:t>in the past? 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They </a:t>
            </a:r>
            <a:r>
              <a:rPr lang="en-US" sz="2400" dirty="0"/>
              <a:t>were best </a:t>
            </a:r>
            <a:r>
              <a:rPr lang="en-US" sz="2400" dirty="0" smtClean="0"/>
              <a:t>friends.</a:t>
            </a:r>
            <a:endParaRPr lang="en-US" sz="2400" dirty="0"/>
          </a:p>
          <a:p>
            <a:pPr algn="l" rtl="0"/>
            <a:endParaRPr lang="en-US" sz="2400" i="1" dirty="0"/>
          </a:p>
          <a:p>
            <a:pPr algn="l" rtl="0"/>
            <a:r>
              <a:rPr lang="en-US" sz="2400" b="1" i="1" dirty="0" smtClean="0">
                <a:solidFill>
                  <a:srgbClr val="FF0000"/>
                </a:solidFill>
              </a:rPr>
              <a:t>Why </a:t>
            </a:r>
            <a:r>
              <a:rPr lang="en-US" sz="2400" b="1" i="1" dirty="0">
                <a:solidFill>
                  <a:srgbClr val="FF0000"/>
                </a:solidFill>
              </a:rPr>
              <a:t>did they lose </a:t>
            </a:r>
            <a:r>
              <a:rPr lang="en-US" sz="2400" b="1" i="1" dirty="0" smtClean="0">
                <a:solidFill>
                  <a:srgbClr val="FF0000"/>
                </a:solidFill>
              </a:rPr>
              <a:t>contact?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Sabah’s </a:t>
            </a:r>
            <a:r>
              <a:rPr lang="en-US" sz="2400" dirty="0"/>
              <a:t>family moved away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algn="l" rtl="0"/>
            <a:r>
              <a:rPr lang="en-US" sz="2400" b="1" i="1" dirty="0" smtClean="0">
                <a:solidFill>
                  <a:srgbClr val="FF0000"/>
                </a:solidFill>
              </a:rPr>
              <a:t>Who </a:t>
            </a:r>
            <a:r>
              <a:rPr lang="en-US" sz="2400" b="1" i="1" dirty="0">
                <a:solidFill>
                  <a:srgbClr val="FF0000"/>
                </a:solidFill>
              </a:rPr>
              <a:t>helped </a:t>
            </a:r>
            <a:r>
              <a:rPr lang="en-US" sz="2400" b="1" i="1" dirty="0" err="1">
                <a:solidFill>
                  <a:srgbClr val="FF0000"/>
                </a:solidFill>
              </a:rPr>
              <a:t>Asma</a:t>
            </a:r>
            <a:r>
              <a:rPr lang="en-US" sz="2400" b="1" i="1" dirty="0">
                <a:solidFill>
                  <a:srgbClr val="FF0000"/>
                </a:solidFill>
              </a:rPr>
              <a:t> find Sabah? How? 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Her grandson Khan </a:t>
            </a:r>
            <a:r>
              <a:rPr lang="en-US" sz="2400" dirty="0"/>
              <a:t>showed her how to surf the Web, and </a:t>
            </a:r>
            <a:r>
              <a:rPr lang="en-US" sz="2400" dirty="0" smtClean="0"/>
              <a:t>they found the phone </a:t>
            </a:r>
            <a:r>
              <a:rPr lang="en-US" sz="2400" dirty="0"/>
              <a:t>number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i="1" dirty="0" smtClean="0"/>
          </a:p>
          <a:p>
            <a:pPr algn="l" rtl="0"/>
            <a:r>
              <a:rPr lang="en-US" sz="2400" b="1" i="1" dirty="0" smtClean="0">
                <a:solidFill>
                  <a:srgbClr val="FF0000"/>
                </a:solidFill>
              </a:rPr>
              <a:t>What </a:t>
            </a:r>
            <a:r>
              <a:rPr lang="en-US" sz="2400" b="1" i="1" dirty="0">
                <a:solidFill>
                  <a:srgbClr val="FF0000"/>
                </a:solidFill>
              </a:rPr>
              <a:t>is the relationship between Sabah and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Asma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now</a:t>
            </a:r>
            <a:r>
              <a:rPr lang="en-US" sz="2400" b="1" i="1" dirty="0">
                <a:solidFill>
                  <a:srgbClr val="FF0000"/>
                </a:solidFill>
              </a:rPr>
              <a:t>? </a:t>
            </a:r>
            <a:endParaRPr lang="en-US" sz="2400" b="1" dirty="0">
              <a:solidFill>
                <a:srgbClr val="FF0000"/>
              </a:solidFill>
            </a:endParaRPr>
          </a:p>
          <a:p>
            <a:pPr algn="l" rtl="0"/>
            <a:r>
              <a:rPr lang="en-US" sz="2400" dirty="0" smtClean="0"/>
              <a:t>They </a:t>
            </a:r>
            <a:r>
              <a:rPr lang="en-US" sz="2400" dirty="0"/>
              <a:t>are </a:t>
            </a:r>
            <a:r>
              <a:rPr lang="en-US" sz="2400" b="1" dirty="0"/>
              <a:t>inseparable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4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inseparable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24384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2236098" cy="27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348831"/>
            <a:ext cx="6457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8188.39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2504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00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36512" y="50205"/>
            <a:ext cx="4176712" cy="49847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Group work Strategy</a:t>
            </a:r>
            <a:endParaRPr lang="ar-SA" sz="2000" b="1" dirty="0"/>
          </a:p>
        </p:txBody>
      </p:sp>
      <p:pic>
        <p:nvPicPr>
          <p:cNvPr id="5" name="Picture 2" descr="C:\Users\DIGONTO\Desktop\cooperative_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83" y="5702126"/>
            <a:ext cx="12557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7639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36512" y="50205"/>
            <a:ext cx="4176712" cy="49847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Group work Strategy</a:t>
            </a:r>
            <a:endParaRPr lang="ar-SA" sz="2000" b="1" dirty="0"/>
          </a:p>
        </p:txBody>
      </p:sp>
      <p:pic>
        <p:nvPicPr>
          <p:cNvPr id="5" name="Picture 2" descr="C:\Users\DIGONTO\Desktop\cooperative_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83" y="5702126"/>
            <a:ext cx="12557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sz="2800" dirty="0" smtClean="0"/>
              <a:t>In which school subject can you talk about the advantages </a:t>
            </a:r>
            <a:r>
              <a:rPr lang="en-US" sz="2800" dirty="0"/>
              <a:t>and disadvantages of the Internet 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10188"/>
          <a:stretch/>
        </p:blipFill>
        <p:spPr>
          <a:xfrm rot="16200000">
            <a:off x="3528559" y="2816256"/>
            <a:ext cx="2275953" cy="2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3075" name="Content Placeholder 7" descr="Clouds_and_Flower1600_120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6738"/>
          </a:xfrm>
        </p:spPr>
      </p:pic>
      <p:sp>
        <p:nvSpPr>
          <p:cNvPr id="9" name="Rectangle 8"/>
          <p:cNvSpPr/>
          <p:nvPr/>
        </p:nvSpPr>
        <p:spPr>
          <a:xfrm>
            <a:off x="1614268" y="142852"/>
            <a:ext cx="66338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What day is it today?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4480" y="1076910"/>
            <a:ext cx="62440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What is the date?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ctr" rtl="0"/>
            <a:r>
              <a:rPr lang="en-US" dirty="0" smtClean="0"/>
              <a:t>The Internet is a great blessing from Allah that has a lot of advantages. We should thank Allah for this blessing.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>
              <a:solidFill>
                <a:srgbClr val="92D050"/>
              </a:solidFill>
            </a:endParaRPr>
          </a:p>
          <a:p>
            <a:pPr algn="ctr" rtl="0"/>
            <a:r>
              <a:rPr lang="en-US" dirty="0" smtClean="0">
                <a:solidFill>
                  <a:srgbClr val="92D050"/>
                </a:solidFill>
              </a:rPr>
              <a:t>Is the Internet available in your country?</a:t>
            </a:r>
            <a:endParaRPr lang="ar-SA" dirty="0">
              <a:solidFill>
                <a:srgbClr val="92D050"/>
              </a:solidFill>
            </a:endParaRPr>
          </a:p>
        </p:txBody>
      </p:sp>
      <p:pic>
        <p:nvPicPr>
          <p:cNvPr id="4" name="Picture 2" descr="C:\Users\DIGONTO\Desktop\deleted\2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03800"/>
            <a:ext cx="27670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IGONTO\Desktop\deleted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2512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>
              <a:hlinkClick r:id="rId2"/>
            </a:endParaRPr>
          </a:p>
          <a:p>
            <a:pPr algn="l" rtl="0"/>
            <a:endParaRPr lang="en-US" dirty="0">
              <a:hlinkClick r:id="rId2"/>
            </a:endParaRPr>
          </a:p>
          <a:p>
            <a:pPr algn="ctr" rtl="0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t.me/englishteacher350</a:t>
            </a: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1960" y="1124744"/>
            <a:ext cx="720080" cy="12961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700808"/>
            <a:ext cx="48672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60840" cy="5791374"/>
          </a:xfrm>
        </p:spPr>
      </p:pic>
      <p:sp>
        <p:nvSpPr>
          <p:cNvPr id="5" name="Rectangle 4"/>
          <p:cNvSpPr/>
          <p:nvPr/>
        </p:nvSpPr>
        <p:spPr>
          <a:xfrm>
            <a:off x="3275856" y="5085184"/>
            <a:ext cx="27363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ar-SA" sz="6000" b="1"/>
          </a:p>
        </p:txBody>
      </p:sp>
      <p:sp>
        <p:nvSpPr>
          <p:cNvPr id="7" name="Rectangle 6"/>
          <p:cNvSpPr/>
          <p:nvPr/>
        </p:nvSpPr>
        <p:spPr>
          <a:xfrm>
            <a:off x="35504" y="44784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</a:t>
            </a:r>
            <a:endParaRPr lang="ar-SA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1547832" y="44784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</a:t>
            </a:r>
            <a:endParaRPr lang="ar-SA" sz="6000" b="1" dirty="0"/>
          </a:p>
        </p:txBody>
      </p:sp>
      <p:sp>
        <p:nvSpPr>
          <p:cNvPr id="9" name="Rectangle 8"/>
          <p:cNvSpPr/>
          <p:nvPr/>
        </p:nvSpPr>
        <p:spPr>
          <a:xfrm>
            <a:off x="3060000" y="44784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3</a:t>
            </a:r>
            <a:endParaRPr lang="ar-SA" sz="6000" b="1" dirty="0"/>
          </a:p>
        </p:txBody>
      </p:sp>
      <p:sp>
        <p:nvSpPr>
          <p:cNvPr id="10" name="Rectangle 9"/>
          <p:cNvSpPr/>
          <p:nvPr/>
        </p:nvSpPr>
        <p:spPr>
          <a:xfrm>
            <a:off x="4551984" y="44624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4</a:t>
            </a:r>
            <a:endParaRPr lang="ar-SA" sz="6000" b="1" dirty="0"/>
          </a:p>
        </p:txBody>
      </p:sp>
      <p:sp>
        <p:nvSpPr>
          <p:cNvPr id="11" name="Rectangle 10"/>
          <p:cNvSpPr/>
          <p:nvPr/>
        </p:nvSpPr>
        <p:spPr>
          <a:xfrm>
            <a:off x="6064312" y="44624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5</a:t>
            </a:r>
            <a:endParaRPr lang="ar-SA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7576480" y="44624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6</a:t>
            </a:r>
            <a:endParaRPr lang="ar-SA" sz="6000" b="1" dirty="0"/>
          </a:p>
        </p:txBody>
      </p:sp>
      <p:sp>
        <p:nvSpPr>
          <p:cNvPr id="13" name="Rectangle 12"/>
          <p:cNvSpPr/>
          <p:nvPr/>
        </p:nvSpPr>
        <p:spPr>
          <a:xfrm>
            <a:off x="35504" y="177297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7</a:t>
            </a:r>
            <a:endParaRPr lang="ar-SA" sz="6000" b="1" dirty="0"/>
          </a:p>
        </p:txBody>
      </p:sp>
      <p:sp>
        <p:nvSpPr>
          <p:cNvPr id="14" name="Rectangle 13"/>
          <p:cNvSpPr/>
          <p:nvPr/>
        </p:nvSpPr>
        <p:spPr>
          <a:xfrm>
            <a:off x="1547832" y="177297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8</a:t>
            </a:r>
            <a:endParaRPr lang="ar-SA" sz="6000" b="1" dirty="0"/>
          </a:p>
        </p:txBody>
      </p:sp>
      <p:sp>
        <p:nvSpPr>
          <p:cNvPr id="15" name="Rectangle 14"/>
          <p:cNvSpPr/>
          <p:nvPr/>
        </p:nvSpPr>
        <p:spPr>
          <a:xfrm>
            <a:off x="3060000" y="177297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9</a:t>
            </a:r>
            <a:endParaRPr lang="ar-SA" sz="6000" b="1" dirty="0"/>
          </a:p>
        </p:txBody>
      </p:sp>
      <p:sp>
        <p:nvSpPr>
          <p:cNvPr id="16" name="Rectangle 15"/>
          <p:cNvSpPr/>
          <p:nvPr/>
        </p:nvSpPr>
        <p:spPr>
          <a:xfrm>
            <a:off x="4551984" y="177281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10</a:t>
            </a:r>
            <a:endParaRPr lang="ar-SA" sz="6000" b="1" dirty="0"/>
          </a:p>
        </p:txBody>
      </p:sp>
      <p:sp>
        <p:nvSpPr>
          <p:cNvPr id="17" name="Rectangle 16"/>
          <p:cNvSpPr/>
          <p:nvPr/>
        </p:nvSpPr>
        <p:spPr>
          <a:xfrm>
            <a:off x="6064312" y="177281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11</a:t>
            </a:r>
            <a:endParaRPr lang="ar-SA" sz="6000" b="1" dirty="0"/>
          </a:p>
        </p:txBody>
      </p:sp>
      <p:sp>
        <p:nvSpPr>
          <p:cNvPr id="18" name="Rectangle 17"/>
          <p:cNvSpPr/>
          <p:nvPr/>
        </p:nvSpPr>
        <p:spPr>
          <a:xfrm>
            <a:off x="7576480" y="177281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12</a:t>
            </a:r>
            <a:endParaRPr lang="ar-SA" sz="6000" b="1" dirty="0"/>
          </a:p>
        </p:txBody>
      </p:sp>
      <p:sp>
        <p:nvSpPr>
          <p:cNvPr id="19" name="Rectangle 18"/>
          <p:cNvSpPr/>
          <p:nvPr/>
        </p:nvSpPr>
        <p:spPr>
          <a:xfrm>
            <a:off x="35504" y="350113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13</a:t>
            </a:r>
            <a:endParaRPr lang="ar-SA" sz="6000" b="1" dirty="0"/>
          </a:p>
        </p:txBody>
      </p:sp>
      <p:sp>
        <p:nvSpPr>
          <p:cNvPr id="20" name="Rectangle 19"/>
          <p:cNvSpPr/>
          <p:nvPr/>
        </p:nvSpPr>
        <p:spPr>
          <a:xfrm>
            <a:off x="1547832" y="350113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14</a:t>
            </a:r>
            <a:endParaRPr lang="ar-SA" sz="6000" b="1" dirty="0"/>
          </a:p>
        </p:txBody>
      </p:sp>
      <p:sp>
        <p:nvSpPr>
          <p:cNvPr id="21" name="Rectangle 20"/>
          <p:cNvSpPr/>
          <p:nvPr/>
        </p:nvSpPr>
        <p:spPr>
          <a:xfrm>
            <a:off x="3060000" y="350113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15</a:t>
            </a:r>
            <a:endParaRPr lang="ar-SA" sz="6000" b="1" dirty="0"/>
          </a:p>
        </p:txBody>
      </p:sp>
      <p:sp>
        <p:nvSpPr>
          <p:cNvPr id="22" name="Rectangle 21"/>
          <p:cNvSpPr/>
          <p:nvPr/>
        </p:nvSpPr>
        <p:spPr>
          <a:xfrm>
            <a:off x="4551984" y="350097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16</a:t>
            </a:r>
            <a:endParaRPr lang="ar-SA" sz="6000" b="1" dirty="0"/>
          </a:p>
        </p:txBody>
      </p:sp>
      <p:sp>
        <p:nvSpPr>
          <p:cNvPr id="23" name="Rectangle 22"/>
          <p:cNvSpPr/>
          <p:nvPr/>
        </p:nvSpPr>
        <p:spPr>
          <a:xfrm>
            <a:off x="6064312" y="350097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17</a:t>
            </a:r>
            <a:endParaRPr lang="ar-SA" sz="6000" b="1" dirty="0"/>
          </a:p>
        </p:txBody>
      </p:sp>
      <p:sp>
        <p:nvSpPr>
          <p:cNvPr id="24" name="Rectangle 23"/>
          <p:cNvSpPr/>
          <p:nvPr/>
        </p:nvSpPr>
        <p:spPr>
          <a:xfrm>
            <a:off x="7576480" y="350097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18</a:t>
            </a:r>
            <a:endParaRPr lang="ar-SA" sz="6000" b="1" dirty="0"/>
          </a:p>
        </p:txBody>
      </p:sp>
      <p:sp>
        <p:nvSpPr>
          <p:cNvPr id="25" name="Rectangle 24"/>
          <p:cNvSpPr/>
          <p:nvPr/>
        </p:nvSpPr>
        <p:spPr>
          <a:xfrm>
            <a:off x="55528" y="5229328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19</a:t>
            </a:r>
            <a:endParaRPr lang="ar-SA" sz="6000" b="1" dirty="0"/>
          </a:p>
        </p:txBody>
      </p:sp>
      <p:sp>
        <p:nvSpPr>
          <p:cNvPr id="26" name="Rectangle 25"/>
          <p:cNvSpPr/>
          <p:nvPr/>
        </p:nvSpPr>
        <p:spPr>
          <a:xfrm>
            <a:off x="1567856" y="5229328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20</a:t>
            </a:r>
            <a:endParaRPr lang="ar-SA" sz="6000" b="1" dirty="0"/>
          </a:p>
        </p:txBody>
      </p:sp>
      <p:sp>
        <p:nvSpPr>
          <p:cNvPr id="27" name="Rectangle 26"/>
          <p:cNvSpPr/>
          <p:nvPr/>
        </p:nvSpPr>
        <p:spPr>
          <a:xfrm>
            <a:off x="3080024" y="5229328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21</a:t>
            </a:r>
            <a:endParaRPr lang="ar-SA" sz="6000" b="1" dirty="0"/>
          </a:p>
        </p:txBody>
      </p:sp>
      <p:sp>
        <p:nvSpPr>
          <p:cNvPr id="28" name="Rectangle 27"/>
          <p:cNvSpPr/>
          <p:nvPr/>
        </p:nvSpPr>
        <p:spPr>
          <a:xfrm>
            <a:off x="4572008" y="5229168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22</a:t>
            </a:r>
            <a:endParaRPr lang="ar-SA" sz="6000" b="1" dirty="0"/>
          </a:p>
        </p:txBody>
      </p:sp>
      <p:sp>
        <p:nvSpPr>
          <p:cNvPr id="29" name="Rectangle 28"/>
          <p:cNvSpPr/>
          <p:nvPr/>
        </p:nvSpPr>
        <p:spPr>
          <a:xfrm>
            <a:off x="6084336" y="5229168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23</a:t>
            </a:r>
            <a:endParaRPr lang="ar-SA" sz="6000" b="1" dirty="0"/>
          </a:p>
        </p:txBody>
      </p:sp>
      <p:sp>
        <p:nvSpPr>
          <p:cNvPr id="30" name="Rectangle 29"/>
          <p:cNvSpPr/>
          <p:nvPr/>
        </p:nvSpPr>
        <p:spPr>
          <a:xfrm>
            <a:off x="7596504" y="5229168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/>
              <a:t>24</a:t>
            </a:r>
            <a:endParaRPr lang="ar-SA" sz="6000" b="1" dirty="0"/>
          </a:p>
        </p:txBody>
      </p:sp>
    </p:spTree>
    <p:extLst>
      <p:ext uri="{BB962C8B-B14F-4D97-AF65-F5344CB8AC3E}">
        <p14:creationId xmlns:p14="http://schemas.microsoft.com/office/powerpoint/2010/main" val="869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3517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i="1" dirty="0"/>
              <a:t>Has the Internet </a:t>
            </a:r>
            <a:r>
              <a:rPr lang="en-US" i="1" dirty="0" smtClean="0"/>
              <a:t>ever helped </a:t>
            </a:r>
            <a:r>
              <a:rPr lang="en-US" i="1" dirty="0"/>
              <a:t>you meet or reconnect with a friend?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99695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0070C0"/>
                </a:solidFill>
                <a:latin typeface="MV Boli" pitchFamily="2" charset="0"/>
                <a:cs typeface="Arial" charset="0"/>
              </a:rPr>
              <a:t>Open your student’s book </a:t>
            </a:r>
            <a:endParaRPr lang="ar-SA" dirty="0" smtClean="0">
              <a:solidFill>
                <a:srgbClr val="0070C0"/>
              </a:solidFill>
              <a:latin typeface="MV Boli" pitchFamily="2" charset="0"/>
            </a:endParaRPr>
          </a:p>
        </p:txBody>
      </p:sp>
      <p:pic>
        <p:nvPicPr>
          <p:cNvPr id="12293" name="عنصر نائب للمحتوى 3" descr="open_book_on_tabl_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213100"/>
            <a:ext cx="2524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1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u="sng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In this lesson you are going to:</a:t>
            </a:r>
          </a:p>
          <a:p>
            <a:pPr algn="l" rtl="0" eaLnBrk="1" hangingPunct="1"/>
            <a:r>
              <a:rPr lang="en-US" sz="2800" dirty="0" smtClean="0">
                <a:latin typeface="MV Boli" pitchFamily="2" charset="0"/>
                <a:cs typeface="MV Boli" pitchFamily="2" charset="0"/>
              </a:rPr>
              <a:t>read the text.</a:t>
            </a:r>
          </a:p>
          <a:p>
            <a:pPr algn="l" rtl="0" eaLnBrk="1" hangingPunct="1"/>
            <a:r>
              <a:rPr lang="en-US" sz="2800" dirty="0" smtClean="0">
                <a:latin typeface="MV Boli" pitchFamily="2" charset="0"/>
                <a:cs typeface="MV Boli" pitchFamily="2" charset="0"/>
              </a:rPr>
              <a:t>learn new words.</a:t>
            </a:r>
          </a:p>
          <a:p>
            <a:pPr algn="l" rtl="0" eaLnBrk="1" hangingPunct="1"/>
            <a:r>
              <a:rPr lang="en-US" sz="2800" dirty="0" smtClean="0">
                <a:latin typeface="MV Boli" pitchFamily="2" charset="0"/>
                <a:cs typeface="MV Boli" pitchFamily="2" charset="0"/>
              </a:rPr>
              <a:t>answer the questions about the text.</a:t>
            </a:r>
          </a:p>
          <a:p>
            <a:pPr algn="l" rtl="0" eaLnBrk="1" hangingPunct="1"/>
            <a:r>
              <a:rPr lang="en-US" sz="2800" dirty="0" smtClean="0">
                <a:latin typeface="MV Boli" pitchFamily="2" charset="0"/>
                <a:cs typeface="MV Boli" pitchFamily="2" charset="0"/>
              </a:rPr>
              <a:t>talk about the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advantages </a:t>
            </a:r>
            <a:r>
              <a:rPr lang="en-US" sz="2800" dirty="0" smtClean="0">
                <a:latin typeface="MV Boli" pitchFamily="2" charset="0"/>
                <a:cs typeface="MV Boli" pitchFamily="2" charset="0"/>
              </a:rPr>
              <a:t>and disadvantages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of the </a:t>
            </a:r>
            <a:r>
              <a:rPr lang="en-US" sz="2800" dirty="0" smtClean="0">
                <a:latin typeface="MV Boli" pitchFamily="2" charset="0"/>
                <a:cs typeface="MV Boli" pitchFamily="2" charset="0"/>
              </a:rPr>
              <a:t>Internet.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/>
            </a:r>
            <a:br>
              <a:rPr lang="en-US" sz="2800" dirty="0">
                <a:latin typeface="MV Boli" pitchFamily="2" charset="0"/>
                <a:cs typeface="MV Boli" pitchFamily="2" charset="0"/>
              </a:rPr>
            </a:br>
            <a:endParaRPr lang="en-US" sz="2800" dirty="0" smtClean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9226" y="404664"/>
            <a:ext cx="3193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Objectives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308</Words>
  <Application>Microsoft Office PowerPoint</Application>
  <PresentationFormat>On-screen Show (4:3)</PresentationFormat>
  <Paragraphs>97</Paragraphs>
  <Slides>32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</vt:lpstr>
      <vt:lpstr>PowerPoint Presentation</vt:lpstr>
      <vt:lpstr>PowerPoint Presentation</vt:lpstr>
      <vt:lpstr>PowerPoint Presentation</vt:lpstr>
      <vt:lpstr>Open your student’s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inseparable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channel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DIGONTO</dc:creator>
  <cp:lastModifiedBy>DIGONTO</cp:lastModifiedBy>
  <cp:revision>304</cp:revision>
  <dcterms:created xsi:type="dcterms:W3CDTF">2015-10-13T17:08:50Z</dcterms:created>
  <dcterms:modified xsi:type="dcterms:W3CDTF">2020-07-22T13:13:20Z</dcterms:modified>
</cp:coreProperties>
</file>