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.xml"/><Relationship Id="rId3" Type="http://schemas.openxmlformats.org/officeDocument/2006/relationships/slide" Target="slide2.xml"/><Relationship Id="rId4" Type="http://schemas.openxmlformats.org/officeDocument/2006/relationships/slide" Target="slide12.xml"/><Relationship Id="rId5" Type="http://schemas.openxmlformats.org/officeDocument/2006/relationships/slide" Target="slide3.xml"/><Relationship Id="rId6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15.png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slide" Target="slide2.xml"/><Relationship Id="rId4" Type="http://schemas.openxmlformats.org/officeDocument/2006/relationships/slide" Target="slide9.xml"/><Relationship Id="rId5" Type="http://schemas.openxmlformats.org/officeDocument/2006/relationships/slide" Target="slide6.xml"/><Relationship Id="rId6" Type="http://schemas.openxmlformats.org/officeDocument/2006/relationships/slide" Target="slide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9.xml"/><Relationship Id="rId5" Type="http://schemas.openxmlformats.org/officeDocument/2006/relationships/slide" Target="slide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.xml"/><Relationship Id="rId3" Type="http://schemas.openxmlformats.org/officeDocument/2006/relationships/slide" Target="slide2.xml"/><Relationship Id="rId4" Type="http://schemas.openxmlformats.org/officeDocument/2006/relationships/slide" Target="slide12.xml"/><Relationship Id="rId5" Type="http://schemas.openxmlformats.org/officeDocument/2006/relationships/image" Target="../media/image13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3.xml"/><Relationship Id="rId5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3.xml"/><Relationship Id="rId5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.xml"/><Relationship Id="rId3" Type="http://schemas.openxmlformats.org/officeDocument/2006/relationships/slide" Target="slide2.xml"/><Relationship Id="rId4" Type="http://schemas.openxmlformats.org/officeDocument/2006/relationships/slide" Target="slide12.xml"/><Relationship Id="rId5" Type="http://schemas.openxmlformats.org/officeDocument/2006/relationships/image" Target="../media/image14.png"/><Relationship Id="rId6" Type="http://schemas.openxmlformats.org/officeDocument/2006/relationships/slide" Target="slide3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61322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7600"/>
            <a:ext cx="2437653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477" y="250513"/>
            <a:ext cx="112239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671" y="1229775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٥٤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قسمة"/>
          <p:cNvSpPr txBox="1"/>
          <p:nvPr>
            <p:ph type="body" sz="quarter" idx="1"/>
          </p:nvPr>
        </p:nvSpPr>
        <p:spPr>
          <a:xfrm>
            <a:off x="4401973" y="3063835"/>
            <a:ext cx="3645254" cy="751244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الجمع والطرح: الفصل الثاني</a:t>
            </a:r>
          </a:p>
        </p:txBody>
      </p:sp>
      <p:sp>
        <p:nvSpPr>
          <p:cNvPr id="230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٢-٣</a:t>
            </a:r>
            <a:r>
              <a:t> خطة حل المسألة الحل عكسيا</a:t>
            </a:r>
          </a:p>
        </p:txBody>
      </p:sp>
      <p:sp>
        <p:nvSpPr>
          <p:cNvPr id="231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3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88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86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84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5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7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99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89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7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0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2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8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1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2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603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4" name="Google Shape;145;p11"/>
          <p:cNvSpPr txBox="1"/>
          <p:nvPr/>
        </p:nvSpPr>
        <p:spPr>
          <a:xfrm>
            <a:off x="79927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605" name="المنزل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62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618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60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7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60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60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1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19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21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23" name="مستطيل 1"/>
          <p:cNvSpPr/>
          <p:nvPr/>
        </p:nvSpPr>
        <p:spPr>
          <a:xfrm>
            <a:off x="3655516" y="1678419"/>
            <a:ext cx="2950805" cy="448094"/>
          </a:xfrm>
          <a:prstGeom prst="rect">
            <a:avLst/>
          </a:prstGeom>
          <a:solidFill>
            <a:srgbClr val="84CDB3"/>
          </a:solidFill>
          <a:ln w="12700">
            <a:solidFill>
              <a:srgbClr val="84CDB3"/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4" name="مربع نص 48"/>
          <p:cNvSpPr txBox="1"/>
          <p:nvPr/>
        </p:nvSpPr>
        <p:spPr>
          <a:xfrm>
            <a:off x="2131195" y="1543744"/>
            <a:ext cx="5848877" cy="179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المعطيات:</a:t>
            </a:r>
            <a:r>
              <a:t> أعاد البائع ليوسف ١٢ ريالا بعد ان اشترى دراجة وخوذة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سعر الدراجة ٢١٥ ريالا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سعر الخوذة ٧٣ ريالا</a:t>
            </a:r>
          </a:p>
          <a:p>
            <a:pPr algn="r" rtl="0">
              <a:defRPr b="1" sz="1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المطلوب:</a:t>
            </a:r>
            <a:r>
              <a:t> ما المبلغ الذي كان مع يوسف قبل الشراء؟</a:t>
            </a:r>
          </a:p>
        </p:txBody>
      </p:sp>
      <p:sp>
        <p:nvSpPr>
          <p:cNvPr id="625" name="مربع نص 50"/>
          <p:cNvSpPr txBox="1"/>
          <p:nvPr/>
        </p:nvSpPr>
        <p:spPr>
          <a:xfrm>
            <a:off x="4606418" y="3915489"/>
            <a:ext cx="3280607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نستخدم خطة حل المسألة عكسيا</a:t>
            </a:r>
          </a:p>
        </p:txBody>
      </p:sp>
      <p:sp>
        <p:nvSpPr>
          <p:cNvPr id="626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627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4" grpId="4"/>
      <p:bldP build="whole" bldLvl="1" animBg="1" rev="0" advAuto="0" spid="620" grpId="5"/>
      <p:bldP build="whole" bldLvl="1" animBg="1" rev="0" advAuto="0" spid="602" grpId="2"/>
      <p:bldP build="whole" bldLvl="1" animBg="1" rev="0" advAuto="0" spid="603" grpId="3"/>
      <p:bldP build="whole" bldLvl="1" animBg="1" rev="0" advAuto="0" spid="6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633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631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629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2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644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634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4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63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8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9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3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46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47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48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49" name="Google Shape;145;p11"/>
          <p:cNvSpPr txBox="1"/>
          <p:nvPr/>
        </p:nvSpPr>
        <p:spPr>
          <a:xfrm>
            <a:off x="7954215" y="3895223"/>
            <a:ext cx="748120" cy="59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753686">
              <a:lnSpc>
                <a:spcPct val="103500"/>
              </a:lnSpc>
              <a:spcBef>
                <a:spcPts val="1200"/>
              </a:spcBef>
              <a:defRPr sz="2295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5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51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52" name="مربع نص 32"/>
          <p:cNvSpPr txBox="1"/>
          <p:nvPr/>
        </p:nvSpPr>
        <p:spPr>
          <a:xfrm>
            <a:off x="2939829" y="860004"/>
            <a:ext cx="4790583" cy="2430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3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نبدأ من المبلغ الذي مع يوسف الان ١٢ ريالا وهو ما أعاده البائع له ثم نعود الى الخلف فنضيف عليه ما نقص منه وهو ثمن الدراجة والخوذة</a:t>
            </a:r>
          </a:p>
          <a:p>
            <a:pPr algn="r" rtl="0">
              <a:defRPr b="1" sz="23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١٢+٢١٥=٢٢٧</a:t>
            </a:r>
          </a:p>
          <a:p>
            <a:pPr algn="r" rtl="0">
              <a:defRPr b="1" sz="23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٢٢٧+٧٣=٣٠٠</a:t>
            </a:r>
          </a:p>
          <a:p>
            <a:pPr algn="r" rtl="0">
              <a:defRPr b="1" sz="2300">
                <a:solidFill>
                  <a:srgbClr val="99244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اذا كان مع يوسف ٣٠٠ ريال</a:t>
            </a:r>
          </a:p>
        </p:txBody>
      </p:sp>
      <p:sp>
        <p:nvSpPr>
          <p:cNvPr id="653" name="مربع نص 33"/>
          <p:cNvSpPr txBox="1"/>
          <p:nvPr/>
        </p:nvSpPr>
        <p:spPr>
          <a:xfrm>
            <a:off x="1881535" y="3445645"/>
            <a:ext cx="5891095" cy="136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ثمن الدراجة+ ثمن الخوذة </a:t>
            </a:r>
            <a:r>
              <a:rPr>
                <a:solidFill>
                  <a:srgbClr val="7A219E"/>
                </a:solidFill>
              </a:rPr>
              <a:t>=٢١٥ + ٧٣ = ٢٨٨ ريالا</a:t>
            </a:r>
            <a:endParaRPr>
              <a:solidFill>
                <a:srgbClr val="7A219E"/>
              </a:solidFill>
            </a:endParaRPr>
          </a:p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7A219E"/>
                </a:solidFill>
              </a:rPr>
              <a:t>٣٠٠ - ٢٨٨ = ١٢</a:t>
            </a:r>
            <a:r>
              <a:t> </a:t>
            </a:r>
            <a:r>
              <a:rPr>
                <a:solidFill>
                  <a:srgbClr val="7A219E"/>
                </a:solidFill>
              </a:rPr>
              <a:t>ريال</a:t>
            </a:r>
            <a:r>
              <a:t> وهو المبلغ الذي اعاده البائع ليوسف</a:t>
            </a:r>
          </a:p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اذن الإجابة صحيحة</a:t>
            </a:r>
          </a:p>
        </p:txBody>
      </p:sp>
      <p:sp>
        <p:nvSpPr>
          <p:cNvPr id="654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655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656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  <p:sp>
        <p:nvSpPr>
          <p:cNvPr id="657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9" grpId="4"/>
      <p:bldP build="whole" bldLvl="1" animBg="1" rev="0" advAuto="0" spid="646" grpId="1"/>
      <p:bldP build="whole" bldLvl="1" animBg="1" rev="0" advAuto="0" spid="647" grpId="2"/>
      <p:bldP build="whole" bldLvl="1" animBg="1" rev="0" advAuto="0" spid="64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61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59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60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62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sp>
        <p:nvSpPr>
          <p:cNvPr id="664" name="إنّ النجاح هو محصِّلة اجتهادات صغيرة تتراكم يوماً بعد يوم."/>
          <p:cNvSpPr txBox="1"/>
          <p:nvPr/>
        </p:nvSpPr>
        <p:spPr>
          <a:xfrm>
            <a:off x="1561976" y="3965200"/>
            <a:ext cx="6733169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65" name="ختاماً"/>
          <p:cNvSpPr txBox="1"/>
          <p:nvPr/>
        </p:nvSpPr>
        <p:spPr>
          <a:xfrm>
            <a:off x="7112167" y="3182803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66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67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68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9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477" y="250513"/>
            <a:ext cx="112239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71" name="التاريخ"/>
          <p:cNvSpPr txBox="1"/>
          <p:nvPr/>
        </p:nvSpPr>
        <p:spPr>
          <a:xfrm>
            <a:off x="6706511" y="2506894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سؤال </a:t>
            </a:r>
          </a:p>
        </p:txBody>
      </p:sp>
      <p:sp>
        <p:nvSpPr>
          <p:cNvPr id="672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73" name="Google Shape;1337;p51"/>
          <p:cNvSpPr txBox="1"/>
          <p:nvPr/>
        </p:nvSpPr>
        <p:spPr>
          <a:xfrm>
            <a:off x="5696568" y="2260223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674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5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6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77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٥٥</a:t>
            </a:r>
          </a:p>
        </p:txBody>
      </p:sp>
      <p:sp>
        <p:nvSpPr>
          <p:cNvPr id="678" name="سهم: لليسار واليمين والأعلى 1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6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5425" y="954749"/>
            <a:ext cx="904748" cy="777613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681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68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4" grpId="3"/>
      <p:bldP build="whole" bldLvl="1" animBg="1" rev="0" advAuto="0" spid="663" grpId="1"/>
      <p:bldP build="whole" bldLvl="1" animBg="1" rev="0" advAuto="0" spid="6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3273.png" descr="IMG_3273.png"/>
          <p:cNvPicPr>
            <a:picLocks noChangeAspect="1"/>
          </p:cNvPicPr>
          <p:nvPr/>
        </p:nvPicPr>
        <p:blipFill>
          <a:blip r:embed="rId2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39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7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0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0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8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1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2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49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1" name="IMG_3273.png" descr="IMG_327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4" name="IMG_1981.png" descr="IMG_198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1425" y="1964856"/>
            <a:ext cx="4414680" cy="278704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مربع نص 1"/>
          <p:cNvSpPr txBox="1"/>
          <p:nvPr/>
        </p:nvSpPr>
        <p:spPr>
          <a:xfrm>
            <a:off x="1665191" y="1422397"/>
            <a:ext cx="4849431" cy="38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b="1"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rtl="0">
              <a:defRPr/>
            </a:pPr>
            <a:r>
              <a:t>أحل المسائل باستعمال خطة الحل عكسيا</a:t>
            </a:r>
          </a:p>
        </p:txBody>
      </p:sp>
      <p:sp>
        <p:nvSpPr>
          <p:cNvPr id="256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257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58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  <p:sp>
        <p:nvSpPr>
          <p:cNvPr id="259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0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3"/>
      <p:bldP build="whole" bldLvl="1" animBg="1" rev="0" advAuto="0" spid="236" grpId="1"/>
      <p:bldP build="whole" bldLvl="1" animBg="1" rev="0" advAuto="0" spid="25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92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77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0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83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78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9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0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1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2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86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84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89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87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1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293" name="IMG_1328.png" descr="IMG_1328.png"/>
          <p:cNvPicPr>
            <a:picLocks noChangeAspect="1"/>
          </p:cNvPicPr>
          <p:nvPr/>
        </p:nvPicPr>
        <p:blipFill>
          <a:blip r:embed="rId2">
            <a:extLst/>
          </a:blip>
          <a:srcRect l="0" t="5480" r="14561" b="2369"/>
          <a:stretch>
            <a:fillRect/>
          </a:stretch>
        </p:blipFill>
        <p:spPr>
          <a:xfrm>
            <a:off x="2659985" y="807753"/>
            <a:ext cx="5315940" cy="2804693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477" y="250513"/>
            <a:ext cx="112239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5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9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  <p:sp>
        <p:nvSpPr>
          <p:cNvPr id="29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98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03" name="تجميع"/>
          <p:cNvGrpSpPr/>
          <p:nvPr/>
        </p:nvGrpSpPr>
        <p:grpSpPr>
          <a:xfrm>
            <a:off x="7975729" y="682311"/>
            <a:ext cx="915161" cy="620651"/>
            <a:chOff x="0" y="0"/>
            <a:chExt cx="915159" cy="620650"/>
          </a:xfrm>
        </p:grpSpPr>
        <p:grpSp>
          <p:nvGrpSpPr>
            <p:cNvPr id="301" name="تجميع"/>
            <p:cNvGrpSpPr/>
            <p:nvPr/>
          </p:nvGrpSpPr>
          <p:grpSpPr>
            <a:xfrm>
              <a:off x="147254" y="-1"/>
              <a:ext cx="620649" cy="620651"/>
              <a:chOff x="-1" y="0"/>
              <a:chExt cx="620648" cy="620650"/>
            </a:xfrm>
          </p:grpSpPr>
          <p:sp>
            <p:nvSpPr>
              <p:cNvPr id="299" name="Google Shape;324;p12"/>
              <p:cNvSpPr/>
              <p:nvPr/>
            </p:nvSpPr>
            <p:spPr>
              <a:xfrm>
                <a:off x="-2" y="-1"/>
                <a:ext cx="620649" cy="620651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2" name="٦"/>
            <p:cNvSpPr/>
            <p:nvPr/>
          </p:nvSpPr>
          <p:spPr>
            <a:xfrm>
              <a:off x="0" y="361950"/>
              <a:ext cx="91516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1"/>
      <p:bldP build="whole" bldLvl="1" animBg="1" rev="0" advAuto="0" spid="29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17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05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6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06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14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07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8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9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0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1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3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15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18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2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1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22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85075" y="3539605"/>
            <a:ext cx="655451" cy="71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7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326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43" name="تجميع"/>
          <p:cNvGrpSpPr/>
          <p:nvPr/>
        </p:nvGrpSpPr>
        <p:grpSpPr>
          <a:xfrm>
            <a:off x="7768201" y="640924"/>
            <a:ext cx="1122688" cy="717774"/>
            <a:chOff x="0" y="-1"/>
            <a:chExt cx="1122687" cy="717773"/>
          </a:xfrm>
        </p:grpSpPr>
        <p:grpSp>
          <p:nvGrpSpPr>
            <p:cNvPr id="341" name="تجميع"/>
            <p:cNvGrpSpPr/>
            <p:nvPr/>
          </p:nvGrpSpPr>
          <p:grpSpPr>
            <a:xfrm>
              <a:off x="138110" y="-2"/>
              <a:ext cx="984578" cy="717775"/>
              <a:chOff x="-1" y="-1"/>
              <a:chExt cx="984576" cy="717773"/>
            </a:xfrm>
          </p:grpSpPr>
          <p:grpSp>
            <p:nvGrpSpPr>
              <p:cNvPr id="329" name="تجميع"/>
              <p:cNvGrpSpPr/>
              <p:nvPr/>
            </p:nvGrpSpPr>
            <p:grpSpPr>
              <a:xfrm>
                <a:off x="-2" y="97122"/>
                <a:ext cx="620649" cy="620651"/>
                <a:chOff x="-1" y="0"/>
                <a:chExt cx="620648" cy="620650"/>
              </a:xfrm>
            </p:grpSpPr>
            <p:sp>
              <p:nvSpPr>
                <p:cNvPr id="327" name="Google Shape;324;p12"/>
                <p:cNvSpPr/>
                <p:nvPr/>
              </p:nvSpPr>
              <p:spPr>
                <a:xfrm>
                  <a:off x="-2" y="-1"/>
                  <a:ext cx="620649" cy="620651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40" name="Google Shape;358;p12"/>
              <p:cNvGrpSpPr/>
              <p:nvPr/>
            </p:nvGrpSpPr>
            <p:grpSpPr>
              <a:xfrm>
                <a:off x="445238" y="-2"/>
                <a:ext cx="539338" cy="602395"/>
                <a:chOff x="0" y="-1"/>
                <a:chExt cx="539337" cy="602393"/>
              </a:xfrm>
            </p:grpSpPr>
            <p:sp>
              <p:nvSpPr>
                <p:cNvPr id="330" name="Google Shape;359;p12"/>
                <p:cNvSpPr/>
                <p:nvPr/>
              </p:nvSpPr>
              <p:spPr>
                <a:xfrm flipH="1" rot="12754542">
                  <a:off x="114806" y="42714"/>
                  <a:ext cx="309724" cy="516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8" name="Google Shape;360;p12"/>
                <p:cNvGrpSpPr/>
                <p:nvPr/>
              </p:nvGrpSpPr>
              <p:grpSpPr>
                <a:xfrm>
                  <a:off x="43045" y="40002"/>
                  <a:ext cx="454762" cy="519925"/>
                  <a:chOff x="-1" y="-1"/>
                  <a:chExt cx="454761" cy="519924"/>
                </a:xfrm>
              </p:grpSpPr>
              <p:sp>
                <p:nvSpPr>
                  <p:cNvPr id="331" name="Google Shape;361;p12"/>
                  <p:cNvSpPr/>
                  <p:nvPr/>
                </p:nvSpPr>
                <p:spPr>
                  <a:xfrm flipH="1" rot="12762355">
                    <a:off x="35591" y="265959"/>
                    <a:ext cx="245526" cy="203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62;p12"/>
                  <p:cNvSpPr/>
                  <p:nvPr/>
                </p:nvSpPr>
                <p:spPr>
                  <a:xfrm flipH="1" rot="12762355">
                    <a:off x="48726" y="236609"/>
                    <a:ext cx="120619" cy="2029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63;p12"/>
                  <p:cNvSpPr/>
                  <p:nvPr/>
                </p:nvSpPr>
                <p:spPr>
                  <a:xfrm flipH="1" rot="1962354">
                    <a:off x="127966" y="39540"/>
                    <a:ext cx="243002" cy="3741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64;p12"/>
                  <p:cNvSpPr/>
                  <p:nvPr/>
                </p:nvSpPr>
                <p:spPr>
                  <a:xfrm flipH="1" rot="1962354">
                    <a:off x="168254" y="38528"/>
                    <a:ext cx="159370" cy="3761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65;p12"/>
                  <p:cNvSpPr/>
                  <p:nvPr/>
                </p:nvSpPr>
                <p:spPr>
                  <a:xfrm flipH="1" rot="1962354">
                    <a:off x="207269" y="58679"/>
                    <a:ext cx="243003" cy="87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66;p12"/>
                  <p:cNvSpPr/>
                  <p:nvPr/>
                </p:nvSpPr>
                <p:spPr>
                  <a:xfrm flipH="1" rot="1962354">
                    <a:off x="73119" y="417670"/>
                    <a:ext cx="78496" cy="393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7" name="Google Shape;367;p12"/>
                  <p:cNvSpPr/>
                  <p:nvPr/>
                </p:nvSpPr>
                <p:spPr>
                  <a:xfrm flipH="1" rot="1957588">
                    <a:off x="166793" y="128110"/>
                    <a:ext cx="251737" cy="5927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9" name="Google Shape;368;p12"/>
                <p:cNvSpPr/>
                <p:nvPr/>
              </p:nvSpPr>
              <p:spPr>
                <a:xfrm flipH="1" rot="12759500">
                  <a:off x="123356" y="59937"/>
                  <a:ext cx="293199" cy="487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2" name="٦"/>
            <p:cNvSpPr/>
            <p:nvPr/>
          </p:nvSpPr>
          <p:spPr>
            <a:xfrm>
              <a:off x="0" y="444723"/>
              <a:ext cx="8968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344" name="مربع نص 1"/>
          <p:cNvSpPr txBox="1"/>
          <p:nvPr/>
        </p:nvSpPr>
        <p:spPr>
          <a:xfrm>
            <a:off x="2815066" y="1442837"/>
            <a:ext cx="4953136" cy="203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المعطيات: </a:t>
            </a:r>
            <a:endParaRPr>
              <a:solidFill>
                <a:srgbClr val="99244F"/>
              </a:solidFill>
            </a:endParaRPr>
          </a:p>
          <a:p>
            <a:pPr marL="220578" indent="-220578" algn="r" rtl="0">
              <a:buSzPct val="34000"/>
              <a:buBlip>
                <a:blip r:embed="rId4"/>
              </a:buBlip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عدد طوابع سناء يزيد ١٥ على عدد طوابع سارة </a:t>
            </a:r>
          </a:p>
          <a:p>
            <a:pPr marL="220578" indent="-220578" algn="r" rtl="0">
              <a:buSzPct val="34000"/>
              <a:buBlip>
                <a:blip r:embed="rId4"/>
              </a:buBlip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عدد طوابع لبنى يزيد ٨ على عدد طوابع سناء</a:t>
            </a:r>
          </a:p>
          <a:p>
            <a:pPr marL="220578" indent="-220578" algn="r" rtl="0">
              <a:buSzPct val="34000"/>
              <a:buBlip>
                <a:blip r:embed="rId4"/>
              </a:buBlip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جمعت لبنى ۷۲ طابعًا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المطلوب</a:t>
            </a:r>
            <a:r>
              <a:t>: كم طابعًا جمعت سارة ؟</a:t>
            </a:r>
          </a:p>
        </p:txBody>
      </p:sp>
      <p:sp>
        <p:nvSpPr>
          <p:cNvPr id="345" name="مربع نص 44"/>
          <p:cNvSpPr txBox="1"/>
          <p:nvPr/>
        </p:nvSpPr>
        <p:spPr>
          <a:xfrm>
            <a:off x="4244390" y="3690328"/>
            <a:ext cx="3421055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نستخدم خطة حل المسألة عكسيا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23" grpId="3"/>
      <p:bldP build="whole" bldLvl="1" animBg="1" rev="0" advAuto="0" spid="322" grpId="2"/>
      <p:bldP build="whole" bldLvl="1" animBg="1" rev="0" advAuto="0" spid="324" grpId="4"/>
      <p:bldP build="whole" bldLvl="1" animBg="1" rev="0" advAuto="0" spid="325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تجميع"/>
          <p:cNvGrpSpPr/>
          <p:nvPr/>
        </p:nvGrpSpPr>
        <p:grpSpPr>
          <a:xfrm>
            <a:off x="7853052" y="615361"/>
            <a:ext cx="984578" cy="717775"/>
            <a:chOff x="-1" y="-1"/>
            <a:chExt cx="984576" cy="717773"/>
          </a:xfrm>
        </p:grpSpPr>
        <p:grpSp>
          <p:nvGrpSpPr>
            <p:cNvPr id="349" name="تجميع"/>
            <p:cNvGrpSpPr/>
            <p:nvPr/>
          </p:nvGrpSpPr>
          <p:grpSpPr>
            <a:xfrm>
              <a:off x="-2" y="97122"/>
              <a:ext cx="620649" cy="620651"/>
              <a:chOff x="-1" y="0"/>
              <a:chExt cx="620648" cy="620650"/>
            </a:xfrm>
          </p:grpSpPr>
          <p:sp>
            <p:nvSpPr>
              <p:cNvPr id="347" name="Google Shape;324;p12"/>
              <p:cNvSpPr/>
              <p:nvPr/>
            </p:nvSpPr>
            <p:spPr>
              <a:xfrm>
                <a:off x="-2" y="-1"/>
                <a:ext cx="620649" cy="620651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60" name="Google Shape;358;p12"/>
            <p:cNvGrpSpPr/>
            <p:nvPr/>
          </p:nvGrpSpPr>
          <p:grpSpPr>
            <a:xfrm>
              <a:off x="445238" y="-2"/>
              <a:ext cx="539338" cy="602395"/>
              <a:chOff x="0" y="-1"/>
              <a:chExt cx="539337" cy="602393"/>
            </a:xfrm>
          </p:grpSpPr>
          <p:sp>
            <p:nvSpPr>
              <p:cNvPr id="350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4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5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3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74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3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75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77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8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9" name="٦"/>
          <p:cNvSpPr txBox="1"/>
          <p:nvPr/>
        </p:nvSpPr>
        <p:spPr>
          <a:xfrm>
            <a:off x="7633371" y="673579"/>
            <a:ext cx="11222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b="1" sz="3000">
                <a:solidFill>
                  <a:schemeClr val="accent1">
                    <a:satOff val="-49514"/>
                    <a:lumOff val="-14901"/>
                  </a:schemeClr>
                </a:solidFill>
                <a:latin typeface="Noto Naskh Arabic"/>
                <a:ea typeface="Noto Naskh Arabic"/>
                <a:cs typeface="Noto Naskh Arabic"/>
                <a:sym typeface="Noto Naskh Arabic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380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1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82" name="مستطيل"/>
          <p:cNvSpPr/>
          <p:nvPr/>
        </p:nvSpPr>
        <p:spPr>
          <a:xfrm>
            <a:off x="7919842" y="3877409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3" name="Google Shape;145;p11"/>
          <p:cNvSpPr txBox="1"/>
          <p:nvPr/>
        </p:nvSpPr>
        <p:spPr>
          <a:xfrm>
            <a:off x="7835096" y="3933934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68956">
              <a:lnSpc>
                <a:spcPct val="115000"/>
              </a:lnSpc>
              <a:spcBef>
                <a:spcPts val="1400"/>
              </a:spcBef>
              <a:defRPr sz="2058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84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385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  <p:sp>
        <p:nvSpPr>
          <p:cNvPr id="386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7" name="مربع نص 44"/>
          <p:cNvSpPr txBox="1"/>
          <p:nvPr/>
        </p:nvSpPr>
        <p:spPr>
          <a:xfrm>
            <a:off x="2090627" y="1692210"/>
            <a:ext cx="5762426" cy="121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عدد طوابع سناء =</a:t>
            </a:r>
            <a:r>
              <a:t> عدد طوابع لبنى - ٨ = ٧٢ - ٨ = ٦٤ 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عدد طوابع سارة =</a:t>
            </a:r>
            <a:r>
              <a:t> عدد طوابع سناء - ١٥ = ٦٤ - ١٥ = ٤٩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 إذن جمعت سارة ٤٩ طابعًا</a:t>
            </a:r>
          </a:p>
        </p:txBody>
      </p:sp>
      <p:sp>
        <p:nvSpPr>
          <p:cNvPr id="388" name="مربع نص 44"/>
          <p:cNvSpPr txBox="1"/>
          <p:nvPr/>
        </p:nvSpPr>
        <p:spPr>
          <a:xfrm>
            <a:off x="2072671" y="3565724"/>
            <a:ext cx="5762426" cy="121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عدد طوابع سناء =</a:t>
            </a:r>
            <a:r>
              <a:t> عدد طوابع سارة + ١٥ = ٤٩ + ١٥ = ٦٤ طابعًا  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عدد طوابع لبنى =</a:t>
            </a:r>
            <a:r>
              <a:t> عدد طوابع سناء + ٨ = ٦٤ + ٨ = ٧٢ طابعًا </a:t>
            </a:r>
          </a:p>
          <a:p>
            <a:pPr algn="r" rtl="0">
              <a:defRPr b="1" sz="2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 إذن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4"/>
      <p:bldP build="whole" bldLvl="1" animBg="1" rev="0" advAuto="0" spid="381" grpId="3"/>
      <p:bldP build="whole" bldLvl="1" animBg="1" rev="0" advAuto="0" spid="376" grpId="1"/>
      <p:bldP build="whole" bldLvl="1" animBg="1" rev="0" advAuto="0" spid="380" grpId="2"/>
      <p:bldP build="whole" bldLvl="1" animBg="1" rev="0" advAuto="0" spid="38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تجميع"/>
          <p:cNvGrpSpPr/>
          <p:nvPr/>
        </p:nvGrpSpPr>
        <p:grpSpPr>
          <a:xfrm>
            <a:off x="7830819" y="743253"/>
            <a:ext cx="1122281" cy="620649"/>
            <a:chOff x="0" y="0"/>
            <a:chExt cx="1122280" cy="620648"/>
          </a:xfrm>
        </p:grpSpPr>
        <p:grpSp>
          <p:nvGrpSpPr>
            <p:cNvPr id="392" name="تجميع"/>
            <p:cNvGrpSpPr/>
            <p:nvPr/>
          </p:nvGrpSpPr>
          <p:grpSpPr>
            <a:xfrm>
              <a:off x="299138" y="0"/>
              <a:ext cx="620649" cy="620649"/>
              <a:chOff x="0" y="0"/>
              <a:chExt cx="620648" cy="620648"/>
            </a:xfrm>
          </p:grpSpPr>
          <p:sp>
            <p:nvSpPr>
              <p:cNvPr id="390" name="Google Shape;324;p12"/>
              <p:cNvSpPr/>
              <p:nvPr/>
            </p:nvSpPr>
            <p:spPr>
              <a:xfrm>
                <a:off x="0" y="0"/>
                <a:ext cx="620649" cy="620649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1" name="Google Shape;325;p12"/>
              <p:cNvSpPr/>
              <p:nvPr/>
            </p:nvSpPr>
            <p:spPr>
              <a:xfrm>
                <a:off x="635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3" name="٦"/>
            <p:cNvSpPr/>
            <p:nvPr/>
          </p:nvSpPr>
          <p:spPr>
            <a:xfrm>
              <a:off x="0" y="323849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410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395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8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401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396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0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4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402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7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405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6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9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11" name="المنزل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2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1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1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2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2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7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28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29" name="IMG_1329.png" descr="IMG_1329.png"/>
          <p:cNvPicPr>
            <a:picLocks noChangeAspect="1"/>
          </p:cNvPicPr>
          <p:nvPr/>
        </p:nvPicPr>
        <p:blipFill>
          <a:blip r:embed="rId5">
            <a:extLst/>
          </a:blip>
          <a:srcRect l="10777" t="0" r="10777" b="66630"/>
          <a:stretch>
            <a:fillRect/>
          </a:stretch>
        </p:blipFill>
        <p:spPr>
          <a:xfrm>
            <a:off x="2424708" y="1021451"/>
            <a:ext cx="5528537" cy="2657412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مسألة  ٥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431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3"/>
      <p:bldP build="whole" bldLvl="1" animBg="1" rev="0" advAuto="0" spid="394" grpId="1"/>
      <p:bldP build="whole" bldLvl="1" animBg="1" rev="0" advAuto="0" spid="42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37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3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3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6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44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6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62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50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1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51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9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52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6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7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8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60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3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6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7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8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69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70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471" name="مربع نص 1"/>
          <p:cNvSpPr txBox="1"/>
          <p:nvPr/>
        </p:nvSpPr>
        <p:spPr>
          <a:xfrm>
            <a:off x="3723990" y="1439656"/>
            <a:ext cx="4168715" cy="194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المعطيات</a:t>
            </a:r>
            <a:r>
              <a:t>: سالم انهى حل واجباته ٥ مساء</a:t>
            </a:r>
          </a:p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١٥ دقيقة حل واجب الرياضيات</a:t>
            </a:r>
          </a:p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٣٠ دقيقة حل باقي الواجبات</a:t>
            </a:r>
          </a:p>
          <a:p>
            <a:pPr algn="r" rtl="0">
              <a:defRPr b="1" sz="9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</a:p>
          <a:p>
            <a:pPr algn="r" rtl="0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>
                <a:solidFill>
                  <a:srgbClr val="99244F"/>
                </a:solidFill>
              </a:rPr>
              <a:t>المطلوب</a:t>
            </a:r>
            <a:r>
              <a:t>: متى بدأ سالم في حل واجباته</a:t>
            </a:r>
          </a:p>
        </p:txBody>
      </p:sp>
      <p:sp>
        <p:nvSpPr>
          <p:cNvPr id="472" name="مربع نص 44"/>
          <p:cNvSpPr txBox="1"/>
          <p:nvPr/>
        </p:nvSpPr>
        <p:spPr>
          <a:xfrm>
            <a:off x="4309357" y="3895223"/>
            <a:ext cx="3421055" cy="50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2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نستخدم خطة حل المسألة عكسيا</a:t>
            </a:r>
          </a:p>
        </p:txBody>
      </p:sp>
      <p:sp>
        <p:nvSpPr>
          <p:cNvPr id="473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474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475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2"/>
      <p:bldP build="whole" bldLvl="1" animBg="1" rev="0" advAuto="0" spid="469" grpId="4"/>
      <p:bldP build="whole" bldLvl="1" animBg="1" rev="0" advAuto="0" spid="468" grpId="3"/>
      <p:bldP build="whole" bldLvl="1" animBg="1" rev="0" advAuto="0" spid="464" grpId="1"/>
      <p:bldP build="whole" bldLvl="1" animBg="1" rev="0" advAuto="0" spid="470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81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7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77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0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492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82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8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7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1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50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06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9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5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9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0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9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0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07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0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0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11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2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13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4" name="Google Shape;145;p11"/>
          <p:cNvSpPr txBox="1"/>
          <p:nvPr/>
        </p:nvSpPr>
        <p:spPr>
          <a:xfrm>
            <a:off x="7992798" y="4037095"/>
            <a:ext cx="747154" cy="47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06887">
              <a:lnSpc>
                <a:spcPct val="103500"/>
              </a:lnSpc>
              <a:spcBef>
                <a:spcPts val="1300"/>
              </a:spcBef>
              <a:defRPr sz="1729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1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516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517" name="المنزل"/>
          <p:cNvSpPr/>
          <p:nvPr/>
        </p:nvSpPr>
        <p:spPr>
          <a:xfrm>
            <a:off x="864594" y="228741"/>
            <a:ext cx="364838" cy="326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28" name="تجميع"/>
          <p:cNvGrpSpPr/>
          <p:nvPr/>
        </p:nvGrpSpPr>
        <p:grpSpPr>
          <a:xfrm>
            <a:off x="4005450" y="1296079"/>
            <a:ext cx="3525606" cy="1791271"/>
            <a:chOff x="0" y="0"/>
            <a:chExt cx="3525605" cy="1791269"/>
          </a:xfrm>
        </p:grpSpPr>
        <p:sp>
          <p:nvSpPr>
            <p:cNvPr id="518" name="مربع نص 49"/>
            <p:cNvSpPr txBox="1"/>
            <p:nvPr/>
          </p:nvSpPr>
          <p:spPr>
            <a:xfrm>
              <a:off x="0" y="0"/>
              <a:ext cx="3525606" cy="179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pPr algn="r" rtl="0">
                <a:defRPr b="1" sz="2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t>انتهى سالم من حل واجباته الساعة                                                                   </a:t>
              </a:r>
            </a:p>
            <a:p>
              <a:pPr algn="r" rtl="0">
                <a:defRPr b="1" sz="2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</a:p>
            <a:p>
              <a:pPr algn="r" rtl="0">
                <a:defRPr b="1" sz="2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</a:p>
            <a:p>
              <a:pPr algn="r" rtl="0">
                <a:defRPr b="1" sz="2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t>إذاً بدأ سالم عند ٤:١٥</a:t>
              </a:r>
            </a:p>
          </p:txBody>
        </p:sp>
        <p:grpSp>
          <p:nvGrpSpPr>
            <p:cNvPr id="527" name="تجميع"/>
            <p:cNvGrpSpPr/>
            <p:nvPr/>
          </p:nvGrpSpPr>
          <p:grpSpPr>
            <a:xfrm>
              <a:off x="96994" y="579593"/>
              <a:ext cx="3337877" cy="632084"/>
              <a:chOff x="0" y="0"/>
              <a:chExt cx="3337875" cy="632082"/>
            </a:xfrm>
          </p:grpSpPr>
          <p:grpSp>
            <p:nvGrpSpPr>
              <p:cNvPr id="521" name="تجميع"/>
              <p:cNvGrpSpPr/>
              <p:nvPr/>
            </p:nvGrpSpPr>
            <p:grpSpPr>
              <a:xfrm>
                <a:off x="807945" y="0"/>
                <a:ext cx="1774721" cy="499122"/>
                <a:chOff x="0" y="0"/>
                <a:chExt cx="1774720" cy="499121"/>
              </a:xfrm>
            </p:grpSpPr>
            <p:sp>
              <p:nvSpPr>
                <p:cNvPr id="519" name="-١٥"/>
                <p:cNvSpPr txBox="1"/>
                <p:nvPr/>
              </p:nvSpPr>
              <p:spPr>
                <a:xfrm>
                  <a:off x="1292440" y="0"/>
                  <a:ext cx="482281" cy="499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r">
                    <a:defRPr b="1" sz="2500">
                      <a:solidFill>
                        <a:srgbClr val="38571A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-١٥</a:t>
                  </a:r>
                </a:p>
              </p:txBody>
            </p:sp>
            <p:sp>
              <p:nvSpPr>
                <p:cNvPr id="520" name="-٣٠"/>
                <p:cNvSpPr txBox="1"/>
                <p:nvPr/>
              </p:nvSpPr>
              <p:spPr>
                <a:xfrm>
                  <a:off x="-1" y="0"/>
                  <a:ext cx="482282" cy="499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r">
                    <a:defRPr b="1" sz="2500">
                      <a:solidFill>
                        <a:srgbClr val="38571A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-٣٠</a:t>
                  </a:r>
                </a:p>
              </p:txBody>
            </p:sp>
          </p:grpSp>
          <p:grpSp>
            <p:nvGrpSpPr>
              <p:cNvPr id="526" name="تجميع"/>
              <p:cNvGrpSpPr/>
              <p:nvPr/>
            </p:nvGrpSpPr>
            <p:grpSpPr>
              <a:xfrm>
                <a:off x="0" y="132960"/>
                <a:ext cx="3337876" cy="499123"/>
                <a:chOff x="0" y="0"/>
                <a:chExt cx="3337875" cy="499121"/>
              </a:xfrm>
            </p:grpSpPr>
            <p:grpSp>
              <p:nvGrpSpPr>
                <p:cNvPr id="524" name="تجميع"/>
                <p:cNvGrpSpPr/>
                <p:nvPr/>
              </p:nvGrpSpPr>
              <p:grpSpPr>
                <a:xfrm>
                  <a:off x="619224" y="249560"/>
                  <a:ext cx="2099428" cy="1"/>
                  <a:chOff x="0" y="0"/>
                  <a:chExt cx="2099426" cy="0"/>
                </a:xfrm>
              </p:grpSpPr>
              <p:sp>
                <p:nvSpPr>
                  <p:cNvPr id="522" name="رابط كسهم مستقيم 2"/>
                  <p:cNvSpPr/>
                  <p:nvPr/>
                </p:nvSpPr>
                <p:spPr>
                  <a:xfrm flipH="1" flipV="1">
                    <a:off x="0" y="0"/>
                    <a:ext cx="717938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F0000"/>
                    </a:solidFill>
                    <a:prstDash val="solid"/>
                    <a:round/>
                    <a:tailEnd type="triangle" w="med" len="med"/>
                  </a:ln>
                  <a:effectLst>
                    <a:outerShdw sx="100000" sy="100000" kx="0" ky="0" algn="b" rotWithShape="0" blurRad="25400" dist="127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23" name="رابط كسهم مستقيم 50"/>
                  <p:cNvSpPr/>
                  <p:nvPr/>
                </p:nvSpPr>
                <p:spPr>
                  <a:xfrm flipH="1" flipV="1">
                    <a:off x="1336127" y="0"/>
                    <a:ext cx="763300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F0000"/>
                    </a:solidFill>
                    <a:prstDash val="solid"/>
                    <a:round/>
                    <a:tailEnd type="triangle" w="med" len="med"/>
                  </a:ln>
                  <a:effectLst>
                    <a:outerShdw sx="100000" sy="100000" kx="0" ky="0" algn="b" rotWithShape="0" blurRad="25400" dist="127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525" name="٥:٠٠             ٤:٤٥            ٤:١٥"/>
                <p:cNvSpPr txBox="1"/>
                <p:nvPr/>
              </p:nvSpPr>
              <p:spPr>
                <a:xfrm>
                  <a:off x="0" y="0"/>
                  <a:ext cx="3337876" cy="499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noAutofit/>
                </a:bodyPr>
                <a:lstStyle>
                  <a:lvl1pPr algn="r">
                    <a:defRPr b="1" sz="2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٥:٠٠             ٤:٤٥            ٤:١٥</a:t>
                  </a:r>
                </a:p>
              </p:txBody>
            </p:sp>
          </p:grpSp>
        </p:grpSp>
      </p:grpSp>
      <p:grpSp>
        <p:nvGrpSpPr>
          <p:cNvPr id="539" name="تجميع"/>
          <p:cNvGrpSpPr/>
          <p:nvPr/>
        </p:nvGrpSpPr>
        <p:grpSpPr>
          <a:xfrm>
            <a:off x="5058890" y="3689008"/>
            <a:ext cx="3803174" cy="1595291"/>
            <a:chOff x="611185" y="0"/>
            <a:chExt cx="3803173" cy="1595290"/>
          </a:xfrm>
        </p:grpSpPr>
        <p:grpSp>
          <p:nvGrpSpPr>
            <p:cNvPr id="531" name="تجميع"/>
            <p:cNvGrpSpPr/>
            <p:nvPr/>
          </p:nvGrpSpPr>
          <p:grpSpPr>
            <a:xfrm>
              <a:off x="642717" y="526227"/>
              <a:ext cx="1858925" cy="1"/>
              <a:chOff x="0" y="0"/>
              <a:chExt cx="1858924" cy="0"/>
            </a:xfrm>
          </p:grpSpPr>
          <p:sp>
            <p:nvSpPr>
              <p:cNvPr id="529" name="رابط كسهم مستقيم 52"/>
              <p:cNvSpPr/>
              <p:nvPr/>
            </p:nvSpPr>
            <p:spPr>
              <a:xfrm flipH="1" flipV="1">
                <a:off x="1325524" y="0"/>
                <a:ext cx="533401" cy="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25400" dist="127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0" name="رابط كسهم مستقيم 53"/>
              <p:cNvSpPr/>
              <p:nvPr/>
            </p:nvSpPr>
            <p:spPr>
              <a:xfrm flipH="1" flipV="1">
                <a:off x="-1" y="0"/>
                <a:ext cx="558568" cy="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25400" dist="127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38" name="تجميع"/>
            <p:cNvGrpSpPr/>
            <p:nvPr/>
          </p:nvGrpSpPr>
          <p:grpSpPr>
            <a:xfrm>
              <a:off x="611185" y="0"/>
              <a:ext cx="3803175" cy="1595291"/>
              <a:chOff x="611185" y="0"/>
              <a:chExt cx="3803173" cy="1595290"/>
            </a:xfrm>
          </p:grpSpPr>
          <p:sp>
            <p:nvSpPr>
              <p:cNvPr id="532" name="+١٥"/>
              <p:cNvSpPr/>
              <p:nvPr/>
            </p:nvSpPr>
            <p:spPr>
              <a:xfrm>
                <a:off x="2441640" y="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r">
                  <a:defRPr b="1" sz="2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+١٥</a:t>
                </a:r>
              </a:p>
            </p:txBody>
          </p:sp>
          <p:sp>
            <p:nvSpPr>
              <p:cNvPr id="533" name="+٣٠"/>
              <p:cNvSpPr/>
              <p:nvPr/>
            </p:nvSpPr>
            <p:spPr>
              <a:xfrm>
                <a:off x="1165108" y="2120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r">
                  <a:defRPr b="1" sz="2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+٣٠</a:t>
                </a:r>
              </a:p>
            </p:txBody>
          </p:sp>
          <p:grpSp>
            <p:nvGrpSpPr>
              <p:cNvPr id="537" name="تجميع"/>
              <p:cNvGrpSpPr/>
              <p:nvPr/>
            </p:nvGrpSpPr>
            <p:grpSpPr>
              <a:xfrm>
                <a:off x="611185" y="284019"/>
                <a:ext cx="3803175" cy="1311272"/>
                <a:chOff x="611185" y="0"/>
                <a:chExt cx="3803173" cy="1311270"/>
              </a:xfrm>
            </p:grpSpPr>
            <p:sp>
              <p:nvSpPr>
                <p:cNvPr id="534" name="٤:١٥"/>
                <p:cNvSpPr/>
                <p:nvPr/>
              </p:nvSpPr>
              <p:spPr>
                <a:xfrm>
                  <a:off x="3144359" y="0"/>
                  <a:ext cx="1270001" cy="12700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4289" tIns="34289" rIns="34289" bIns="34289" numCol="1" anchor="t">
                  <a:spAutoFit/>
                </a:bodyPr>
                <a:lstStyle>
                  <a:lvl1pPr algn="r">
                    <a:defRPr b="1" sz="2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٤:١٥</a:t>
                  </a:r>
                </a:p>
              </p:txBody>
            </p:sp>
            <p:sp>
              <p:nvSpPr>
                <p:cNvPr id="535" name="٤:٣٠"/>
                <p:cNvSpPr/>
                <p:nvPr/>
              </p:nvSpPr>
              <p:spPr>
                <a:xfrm>
                  <a:off x="1867827" y="41270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4289" tIns="34289" rIns="34289" bIns="34289" numCol="1" anchor="t">
                  <a:spAutoFit/>
                </a:bodyPr>
                <a:lstStyle>
                  <a:lvl1pPr algn="r">
                    <a:defRPr b="1" sz="2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٤:٣٠</a:t>
                  </a:r>
                </a:p>
              </p:txBody>
            </p:sp>
            <p:sp>
              <p:nvSpPr>
                <p:cNvPr id="536" name="٥:٠٠"/>
                <p:cNvSpPr/>
                <p:nvPr/>
              </p:nvSpPr>
              <p:spPr>
                <a:xfrm>
                  <a:off x="611185" y="0"/>
                  <a:ext cx="1270001" cy="12700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4289" tIns="34289" rIns="34289" bIns="34289" numCol="1" anchor="t">
                  <a:spAutoFit/>
                </a:bodyPr>
                <a:lstStyle>
                  <a:lvl1pPr algn="r">
                    <a:defRPr b="1" sz="2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٥:٠٠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3"/>
      <p:bldP build="whole" bldLvl="1" animBg="1" rev="0" advAuto="0" spid="508" grpId="1"/>
      <p:bldP build="whole" bldLvl="1" animBg="1" rev="0" advAuto="0" spid="513" grpId="4"/>
      <p:bldP build="whole" bldLvl="1" animBg="1" rev="0" advAuto="0" spid="514" grpId="5"/>
      <p:bldP build="whole" bldLvl="1" animBg="1" rev="0" advAuto="0" spid="5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541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4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47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42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5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0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48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9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3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51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5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61" name="تجميع"/>
          <p:cNvGrpSpPr/>
          <p:nvPr/>
        </p:nvGrpSpPr>
        <p:grpSpPr>
          <a:xfrm>
            <a:off x="7914269" y="662063"/>
            <a:ext cx="1122281" cy="657279"/>
            <a:chOff x="0" y="0"/>
            <a:chExt cx="1122280" cy="657277"/>
          </a:xfrm>
        </p:grpSpPr>
        <p:grpSp>
          <p:nvGrpSpPr>
            <p:cNvPr id="559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55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0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sp>
        <p:nvSpPr>
          <p:cNvPr id="562" name="المنزل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75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6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4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6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6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6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78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79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80" name="صورة 2" descr="صورة 2"/>
          <p:cNvPicPr>
            <a:picLocks noChangeAspect="1"/>
          </p:cNvPicPr>
          <p:nvPr/>
        </p:nvPicPr>
        <p:blipFill>
          <a:blip r:embed="rId5">
            <a:extLst/>
          </a:blip>
          <a:srcRect l="0" t="0" r="3029" b="0"/>
          <a:stretch>
            <a:fillRect/>
          </a:stretch>
        </p:blipFill>
        <p:spPr>
          <a:xfrm>
            <a:off x="2939829" y="810314"/>
            <a:ext cx="4924806" cy="3689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مسألة  ٥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3279697" y="2543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٦</a:t>
            </a:r>
          </a:p>
        </p:txBody>
      </p:sp>
      <p:sp>
        <p:nvSpPr>
          <p:cNvPr id="582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1"/>
      <p:bldP build="whole" bldLvl="1" animBg="1" rev="0" advAuto="0" spid="57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