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9" r:id="rId2"/>
    <p:sldId id="290" r:id="rId3"/>
    <p:sldId id="291" r:id="rId4"/>
    <p:sldId id="292" r:id="rId5"/>
    <p:sldId id="257" r:id="rId6"/>
    <p:sldId id="294" r:id="rId7"/>
    <p:sldId id="285" r:id="rId8"/>
    <p:sldId id="268" r:id="rId9"/>
    <p:sldId id="281" r:id="rId10"/>
    <p:sldId id="269" r:id="rId11"/>
    <p:sldId id="287" r:id="rId12"/>
    <p:sldId id="286" r:id="rId13"/>
    <p:sldId id="270" r:id="rId14"/>
    <p:sldId id="282" r:id="rId15"/>
    <p:sldId id="271" r:id="rId16"/>
    <p:sldId id="273" r:id="rId17"/>
    <p:sldId id="295" r:id="rId18"/>
    <p:sldId id="277" r:id="rId19"/>
    <p:sldId id="260" r:id="rId20"/>
    <p:sldId id="259" r:id="rId21"/>
    <p:sldId id="278" r:id="rId22"/>
    <p:sldId id="279" r:id="rId23"/>
    <p:sldId id="280" r:id="rId24"/>
    <p:sldId id="274" r:id="rId25"/>
    <p:sldId id="288" r:id="rId26"/>
    <p:sldId id="275" r:id="rId27"/>
    <p:sldId id="276" r:id="rId28"/>
    <p:sldId id="296" r:id="rId29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97121-E941-44DC-9B74-D9A8E23A0569}" type="datetimeFigureOut">
              <a:rPr lang="ar-EG"/>
              <a:pPr>
                <a:defRPr/>
              </a:pPr>
              <a:t>20/02/1445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4B560-1CC9-4503-900C-67CD5DC18A8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FBB40-6972-4396-AA21-2A62C54CBD12}" type="datetimeFigureOut">
              <a:rPr lang="ar-EG"/>
              <a:pPr>
                <a:defRPr/>
              </a:pPr>
              <a:t>20/02/1445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38B5-F144-4458-B915-A4569DEEEFF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91DDF-B3C4-4DDB-A802-9F6D7BA06AF4}" type="datetimeFigureOut">
              <a:rPr lang="ar-EG"/>
              <a:pPr>
                <a:defRPr/>
              </a:pPr>
              <a:t>20/02/1445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6E942-FB86-4E1D-83A5-C5ED71745ED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AA1BA-D476-45C8-A082-F16D565BCC60}" type="datetimeFigureOut">
              <a:rPr lang="ar-EG"/>
              <a:pPr>
                <a:defRPr/>
              </a:pPr>
              <a:t>20/02/1445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A0367-72A4-4CDF-8934-0BFC6F92FB4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868DB-D59A-45D0-956D-46972ADE5244}" type="datetimeFigureOut">
              <a:rPr lang="ar-EG"/>
              <a:pPr>
                <a:defRPr/>
              </a:pPr>
              <a:t>20/02/1445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25782-C6C3-459A-9DE5-AEF958F3C19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CF43-9AD7-4209-8772-70DD95E99D02}" type="datetimeFigureOut">
              <a:rPr lang="ar-EG"/>
              <a:pPr>
                <a:defRPr/>
              </a:pPr>
              <a:t>20/02/1445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05CD4-B5C5-4432-9F75-8FD81B03344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55DFF-0337-49FF-96AD-3278CEFF54F0}" type="datetimeFigureOut">
              <a:rPr lang="ar-EG"/>
              <a:pPr>
                <a:defRPr/>
              </a:pPr>
              <a:t>20/02/1445</a:t>
            </a:fld>
            <a:endParaRPr lang="ar-EG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D50FC-B54E-472F-811F-36782410749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F765B-61E7-4813-B2AE-31C890FAA2F5}" type="datetimeFigureOut">
              <a:rPr lang="ar-EG"/>
              <a:pPr>
                <a:defRPr/>
              </a:pPr>
              <a:t>20/02/1445</a:t>
            </a:fld>
            <a:endParaRPr lang="ar-EG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3F1B9-45B4-43CC-B575-E8E339AE90A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E633D-190C-4561-B01F-4C49065C90CD}" type="datetimeFigureOut">
              <a:rPr lang="ar-EG"/>
              <a:pPr>
                <a:defRPr/>
              </a:pPr>
              <a:t>20/02/1445</a:t>
            </a:fld>
            <a:endParaRPr lang="ar-EG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A749A-CBF5-4FFC-BA1D-E66195FD919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4B5D3-0619-4A6D-9782-707BEB4FC8AF}" type="datetimeFigureOut">
              <a:rPr lang="ar-EG"/>
              <a:pPr>
                <a:defRPr/>
              </a:pPr>
              <a:t>20/02/1445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A689B-70AF-4402-891F-B6FA502EF88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F306-D751-42FD-87BA-4EC4197E2943}" type="datetimeFigureOut">
              <a:rPr lang="ar-EG"/>
              <a:pPr>
                <a:defRPr/>
              </a:pPr>
              <a:t>20/02/1445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33A0E-7775-4C52-AA96-61E1642EF89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ar-EG" smtClean="0"/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24C53D-BE34-42F4-B2C5-FD36F03477D5}" type="datetimeFigureOut">
              <a:rPr lang="ar-EG"/>
              <a:pPr>
                <a:defRPr/>
              </a:pPr>
              <a:t>20/02/1445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77DED5-27B7-4297-9875-1E440579ED2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audio" Target="../media/audio7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620713"/>
            <a:ext cx="79914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4140200" y="404813"/>
            <a:ext cx="150018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800" b="1">
                <a:latin typeface="Calibri" pitchFamily="34" charset="0"/>
              </a:rPr>
              <a:t>4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1403350" y="620713"/>
            <a:ext cx="150018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800" b="1">
                <a:latin typeface="Calibri" pitchFamily="34" charset="0"/>
              </a:rPr>
              <a:t>5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2051050" y="4508500"/>
            <a:ext cx="15001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800" b="1">
                <a:latin typeface="Calibri" pitchFamily="34" charset="0"/>
              </a:rPr>
              <a:t>4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6516688" y="1916113"/>
            <a:ext cx="15001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800" b="1">
                <a:latin typeface="Calibri" pitchFamily="34" charset="0"/>
              </a:rPr>
              <a:t>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467544" y="2780928"/>
            <a:ext cx="81362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800" b="1" dirty="0" err="1" smtClean="0">
                <a:latin typeface="Calibri" pitchFamily="34" charset="0"/>
              </a:rPr>
              <a:t>حوط</a:t>
            </a:r>
            <a:r>
              <a:rPr lang="ar-EG" sz="4800" b="1" dirty="0" smtClean="0">
                <a:latin typeface="Calibri" pitchFamily="34" charset="0"/>
              </a:rPr>
              <a:t> </a:t>
            </a:r>
            <a:r>
              <a:rPr lang="ar-EG" sz="4800" b="1" dirty="0">
                <a:latin typeface="Calibri" pitchFamily="34" charset="0"/>
              </a:rPr>
              <a:t>المجموعة المكونة من 5 </a:t>
            </a:r>
            <a:r>
              <a:rPr lang="ar-EG" sz="4800" b="1" dirty="0" smtClean="0">
                <a:latin typeface="Calibri" pitchFamily="34" charset="0"/>
              </a:rPr>
              <a:t>ضفادع</a:t>
            </a:r>
            <a:endParaRPr lang="ar-EG" sz="4800" b="1" dirty="0">
              <a:latin typeface="Calibri" pitchFamily="34" charset="0"/>
            </a:endParaRPr>
          </a:p>
        </p:txBody>
      </p:sp>
      <p:sp>
        <p:nvSpPr>
          <p:cNvPr id="9" name="مستطيل ذو زوايا قطرية مخدوشة 8"/>
          <p:cNvSpPr/>
          <p:nvPr/>
        </p:nvSpPr>
        <p:spPr>
          <a:xfrm>
            <a:off x="7667625" y="549275"/>
            <a:ext cx="928688" cy="714375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/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620713"/>
            <a:ext cx="79914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4140200" y="404813"/>
            <a:ext cx="150018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800" b="1">
                <a:latin typeface="Calibri" pitchFamily="34" charset="0"/>
              </a:rPr>
              <a:t>4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1403350" y="620713"/>
            <a:ext cx="150018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800" b="1">
                <a:latin typeface="Calibri" pitchFamily="34" charset="0"/>
              </a:rPr>
              <a:t>5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2051050" y="4508500"/>
            <a:ext cx="15001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800" b="1">
                <a:latin typeface="Calibri" pitchFamily="34" charset="0"/>
              </a:rPr>
              <a:t>4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6516688" y="1916113"/>
            <a:ext cx="15001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800" b="1">
                <a:latin typeface="Calibri" pitchFamily="34" charset="0"/>
              </a:rPr>
              <a:t>5</a:t>
            </a:r>
          </a:p>
        </p:txBody>
      </p:sp>
      <p:sp>
        <p:nvSpPr>
          <p:cNvPr id="16" name="شكل بيضاوي 15"/>
          <p:cNvSpPr/>
          <p:nvPr/>
        </p:nvSpPr>
        <p:spPr>
          <a:xfrm>
            <a:off x="5867400" y="2924175"/>
            <a:ext cx="2952750" cy="324167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7" name="شكل بيضاوي 16"/>
          <p:cNvSpPr/>
          <p:nvPr/>
        </p:nvSpPr>
        <p:spPr>
          <a:xfrm>
            <a:off x="468313" y="1412875"/>
            <a:ext cx="3024187" cy="237648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539552" y="1988840"/>
            <a:ext cx="813625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800" b="1" dirty="0" smtClean="0">
                <a:latin typeface="Calibri" pitchFamily="34" charset="0"/>
              </a:rPr>
              <a:t>ضع </a:t>
            </a:r>
            <a:r>
              <a:rPr lang="ar-EG" sz="4800" b="1" dirty="0" err="1">
                <a:latin typeface="Calibri" pitchFamily="34" charset="0"/>
              </a:rPr>
              <a:t>علامة </a:t>
            </a:r>
            <a:r>
              <a:rPr lang="ar-EG" sz="4800" b="1" dirty="0">
                <a:latin typeface="Calibri" pitchFamily="34" charset="0"/>
              </a:rPr>
              <a:t>× على كل مجموعة مكونة من 4 </a:t>
            </a:r>
            <a:r>
              <a:rPr lang="ar-EG" sz="4800" b="1" dirty="0" smtClean="0">
                <a:latin typeface="Calibri" pitchFamily="34" charset="0"/>
              </a:rPr>
              <a:t>ضفادع.</a:t>
            </a:r>
            <a:endParaRPr lang="ar-EG" sz="4800" b="1" dirty="0">
              <a:latin typeface="Calibri" pitchFamily="34" charset="0"/>
            </a:endParaRPr>
          </a:p>
        </p:txBody>
      </p:sp>
      <p:sp>
        <p:nvSpPr>
          <p:cNvPr id="9" name="مستطيل ذو زوايا قطرية مخدوشة 8"/>
          <p:cNvSpPr/>
          <p:nvPr/>
        </p:nvSpPr>
        <p:spPr>
          <a:xfrm>
            <a:off x="7667625" y="549275"/>
            <a:ext cx="928688" cy="714375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/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620713"/>
            <a:ext cx="79914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4140200" y="404813"/>
            <a:ext cx="150018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800" b="1">
                <a:latin typeface="Calibri" pitchFamily="34" charset="0"/>
              </a:rPr>
              <a:t>4</a:t>
            </a: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1403350" y="620713"/>
            <a:ext cx="150018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800" b="1">
                <a:latin typeface="Calibri" pitchFamily="34" charset="0"/>
              </a:rPr>
              <a:t>5</a:t>
            </a: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2051050" y="4508500"/>
            <a:ext cx="15001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800" b="1">
                <a:latin typeface="Calibri" pitchFamily="34" charset="0"/>
              </a:rPr>
              <a:t>4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6516688" y="1916113"/>
            <a:ext cx="15001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8800" b="1">
                <a:latin typeface="Calibri" pitchFamily="34" charset="0"/>
              </a:rPr>
              <a:t>5</a:t>
            </a:r>
          </a:p>
        </p:txBody>
      </p:sp>
      <p:sp>
        <p:nvSpPr>
          <p:cNvPr id="16" name="شكل بيضاوي 15"/>
          <p:cNvSpPr/>
          <p:nvPr/>
        </p:nvSpPr>
        <p:spPr>
          <a:xfrm>
            <a:off x="5867400" y="2924175"/>
            <a:ext cx="2952750" cy="324167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7" name="شكل بيضاوي 16"/>
          <p:cNvSpPr/>
          <p:nvPr/>
        </p:nvSpPr>
        <p:spPr>
          <a:xfrm>
            <a:off x="468313" y="1412875"/>
            <a:ext cx="3024187" cy="237648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4067175" y="692150"/>
            <a:ext cx="1944688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19900" dirty="0" err="1"/>
              <a:t>×</a:t>
            </a:r>
            <a:endParaRPr lang="ar-EG" sz="19900" dirty="0"/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1476375" y="2781300"/>
            <a:ext cx="19431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19900"/>
              <a:t>×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p_res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p_res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611560" y="1085835"/>
            <a:ext cx="69127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 smtClean="0">
                <a:latin typeface="Calibri" pitchFamily="34" charset="0"/>
              </a:rPr>
              <a:t>عد </a:t>
            </a:r>
            <a:r>
              <a:rPr lang="ar-EG" sz="4800" b="1" dirty="0">
                <a:latin typeface="Calibri" pitchFamily="34" charset="0"/>
              </a:rPr>
              <a:t>النمل، ثم انطق العدد، ثم ا</a:t>
            </a:r>
            <a:r>
              <a:rPr lang="ar-EG" sz="4800" b="1" dirty="0" smtClean="0">
                <a:latin typeface="Calibri" pitchFamily="34" charset="0"/>
              </a:rPr>
              <a:t>كتبه</a:t>
            </a:r>
            <a:r>
              <a:rPr lang="ar-EG" sz="4800" b="1" dirty="0">
                <a:latin typeface="Calibri" pitchFamily="34" charset="0"/>
              </a:rPr>
              <a:t>.</a:t>
            </a:r>
          </a:p>
        </p:txBody>
      </p:sp>
      <p:sp>
        <p:nvSpPr>
          <p:cNvPr id="9" name="مستطيل ذو زوايا قطرية مخدوشة 8"/>
          <p:cNvSpPr/>
          <p:nvPr/>
        </p:nvSpPr>
        <p:spPr>
          <a:xfrm>
            <a:off x="7667625" y="549275"/>
            <a:ext cx="928688" cy="714375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/>
              <a:t>3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2950" y="2924175"/>
            <a:ext cx="3563938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331913" y="4652963"/>
            <a:ext cx="1500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7200" b="1">
                <a:solidFill>
                  <a:srgbClr val="FF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971550" y="4797425"/>
            <a:ext cx="23050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>
                <a:solidFill>
                  <a:srgbClr val="002060"/>
                </a:solidFill>
                <a:latin typeface="Calibri" pitchFamily="34" charset="0"/>
              </a:rPr>
              <a:t>...........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p_res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شغل امل\اشكال\1 (168)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1071563"/>
            <a:ext cx="56435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483768" y="2322746"/>
            <a:ext cx="423420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latin typeface="Calibri" pitchFamily="34" charset="0"/>
              </a:rPr>
              <a:t>مراجعة تراكمية الفصلان 1- 2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14393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وايا قطرية مخدوشة 4"/>
          <p:cNvSpPr/>
          <p:nvPr/>
        </p:nvSpPr>
        <p:spPr>
          <a:xfrm>
            <a:off x="7459663" y="765175"/>
            <a:ext cx="928687" cy="714375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/>
              <a:t>1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043608" y="2170857"/>
            <a:ext cx="691276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>
                <a:latin typeface="Calibri" pitchFamily="34" charset="0"/>
              </a:rPr>
              <a:t> </a:t>
            </a:r>
            <a:r>
              <a:rPr lang="ar-EG" sz="4000" b="1" dirty="0" smtClean="0">
                <a:latin typeface="Calibri" pitchFamily="34" charset="0"/>
              </a:rPr>
              <a:t>صل </a:t>
            </a:r>
            <a:r>
              <a:rPr lang="ar-EG" sz="4000" b="1" dirty="0">
                <a:latin typeface="Calibri" pitchFamily="34" charset="0"/>
              </a:rPr>
              <a:t>بخط بين عناصر المجموعتين </a:t>
            </a:r>
            <a:r>
              <a:rPr lang="ar-EG" sz="4000" b="1" dirty="0" smtClean="0">
                <a:latin typeface="Calibri" pitchFamily="34" charset="0"/>
              </a:rPr>
              <a:t>المتقابلتين</a:t>
            </a:r>
            <a:endParaRPr lang="ar-EG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549275"/>
            <a:ext cx="81724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076700"/>
            <a:ext cx="792003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رابط كسهم مستقيم 9"/>
          <p:cNvCxnSpPr/>
          <p:nvPr/>
        </p:nvCxnSpPr>
        <p:spPr>
          <a:xfrm flipV="1">
            <a:off x="7524750" y="2636838"/>
            <a:ext cx="647700" cy="172878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V="1">
            <a:off x="5867400" y="2349500"/>
            <a:ext cx="1081088" cy="201612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flipV="1">
            <a:off x="4284663" y="2565400"/>
            <a:ext cx="1439862" cy="187166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flipV="1">
            <a:off x="2411413" y="2492375"/>
            <a:ext cx="2447925" cy="18732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flipV="1">
            <a:off x="900113" y="2492375"/>
            <a:ext cx="2951162" cy="180022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03" y="-49070"/>
            <a:ext cx="9297206" cy="6956139"/>
          </a:xfrm>
          <a:prstGeom prst="rect">
            <a:avLst/>
          </a:prstGeom>
        </p:spPr>
      </p:pic>
      <p:pic>
        <p:nvPicPr>
          <p:cNvPr id="4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857232"/>
            <a:ext cx="764386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وايا قطرية مخدوشة 4"/>
          <p:cNvSpPr/>
          <p:nvPr/>
        </p:nvSpPr>
        <p:spPr>
          <a:xfrm>
            <a:off x="7459663" y="765175"/>
            <a:ext cx="928687" cy="714375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/>
              <a:t>1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115616" y="3284984"/>
            <a:ext cx="69127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latin typeface="Calibri" pitchFamily="34" charset="0"/>
              </a:rPr>
              <a:t>صف </a:t>
            </a:r>
            <a:r>
              <a:rPr lang="ar-EG" sz="4000" b="1" dirty="0">
                <a:latin typeface="Calibri" pitchFamily="34" charset="0"/>
              </a:rPr>
              <a:t>العلاقة بينهما </a:t>
            </a:r>
            <a:r>
              <a:rPr lang="ar-EG" sz="4000" b="1" dirty="0" err="1">
                <a:latin typeface="Calibri" pitchFamily="34" charset="0"/>
              </a:rPr>
              <a:t>مستعملاً </a:t>
            </a:r>
            <a:r>
              <a:rPr lang="ar-EG" sz="4000" b="1" dirty="0">
                <a:latin typeface="Calibri" pitchFamily="34" charset="0"/>
              </a:rPr>
              <a:t>(أقل من</a:t>
            </a:r>
            <a:r>
              <a:rPr lang="ar-EG" sz="4000" b="1" dirty="0" err="1" smtClean="0">
                <a:latin typeface="Calibri" pitchFamily="34" charset="0"/>
              </a:rPr>
              <a:t>).</a:t>
            </a:r>
            <a:endParaRPr lang="ar-EG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549275"/>
            <a:ext cx="81724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076700"/>
            <a:ext cx="792003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رابط كسهم مستقيم 9"/>
          <p:cNvCxnSpPr/>
          <p:nvPr/>
        </p:nvCxnSpPr>
        <p:spPr>
          <a:xfrm flipV="1">
            <a:off x="7524750" y="2636838"/>
            <a:ext cx="647700" cy="172878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V="1">
            <a:off x="5867400" y="2349500"/>
            <a:ext cx="1081088" cy="201612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flipV="1">
            <a:off x="4284663" y="2565400"/>
            <a:ext cx="1439862" cy="187166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flipV="1">
            <a:off x="2411413" y="2492375"/>
            <a:ext cx="2447925" cy="18732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flipV="1">
            <a:off x="900113" y="2492375"/>
            <a:ext cx="2951162" cy="180022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3779838" y="6021388"/>
            <a:ext cx="4392612" cy="708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EG" sz="4000" b="1" dirty="0">
                <a:solidFill>
                  <a:srgbClr val="FF0000"/>
                </a:solidFill>
              </a:rPr>
              <a:t>الأقلام </a:t>
            </a:r>
            <a:r>
              <a:rPr lang="ar-EG" sz="4000" b="1" dirty="0">
                <a:solidFill>
                  <a:schemeClr val="tx1"/>
                </a:solidFill>
              </a:rPr>
              <a:t>أقل من </a:t>
            </a:r>
            <a:r>
              <a:rPr lang="ar-EG" sz="4000" b="1" dirty="0">
                <a:solidFill>
                  <a:srgbClr val="FF0000"/>
                </a:solidFill>
              </a:rPr>
              <a:t>المساطر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وايا قطرية مخدوشة 4"/>
          <p:cNvSpPr/>
          <p:nvPr/>
        </p:nvSpPr>
        <p:spPr>
          <a:xfrm>
            <a:off x="7459663" y="765175"/>
            <a:ext cx="928687" cy="714375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/>
              <a:t>1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115616" y="3284984"/>
            <a:ext cx="69127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err="1" smtClean="0">
                <a:latin typeface="Calibri" pitchFamily="34" charset="0"/>
              </a:rPr>
              <a:t>حوط</a:t>
            </a:r>
            <a:r>
              <a:rPr lang="ar-EG" sz="4000" b="1" dirty="0" smtClean="0">
                <a:latin typeface="Calibri" pitchFamily="34" charset="0"/>
              </a:rPr>
              <a:t> المجموعة التي عناصرها أقل.</a:t>
            </a:r>
            <a:endParaRPr lang="ar-EG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549275"/>
            <a:ext cx="81724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076700"/>
            <a:ext cx="792003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رابط كسهم مستقيم 9"/>
          <p:cNvCxnSpPr/>
          <p:nvPr/>
        </p:nvCxnSpPr>
        <p:spPr>
          <a:xfrm flipV="1">
            <a:off x="7524750" y="2636838"/>
            <a:ext cx="647700" cy="172878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V="1">
            <a:off x="5867400" y="2349500"/>
            <a:ext cx="1081088" cy="201612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flipV="1">
            <a:off x="4284663" y="2565400"/>
            <a:ext cx="1439862" cy="187166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 flipV="1">
            <a:off x="2411413" y="2492375"/>
            <a:ext cx="2447925" cy="18732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 flipV="1">
            <a:off x="900113" y="2492375"/>
            <a:ext cx="2951162" cy="180022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ربع نص 20"/>
          <p:cNvSpPr txBox="1">
            <a:spLocks noChangeArrowheads="1"/>
          </p:cNvSpPr>
          <p:nvPr/>
        </p:nvSpPr>
        <p:spPr bwMode="auto">
          <a:xfrm>
            <a:off x="3779838" y="6021388"/>
            <a:ext cx="4392612" cy="708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EG" sz="4000" b="1" dirty="0">
                <a:solidFill>
                  <a:srgbClr val="FF0000"/>
                </a:solidFill>
              </a:rPr>
              <a:t>الأقلام </a:t>
            </a:r>
            <a:r>
              <a:rPr lang="ar-EG" sz="4000" b="1" dirty="0">
                <a:solidFill>
                  <a:schemeClr val="tx1"/>
                </a:solidFill>
              </a:rPr>
              <a:t>أقل من </a:t>
            </a:r>
            <a:r>
              <a:rPr lang="ar-EG" sz="4000" b="1" dirty="0">
                <a:solidFill>
                  <a:srgbClr val="FF0000"/>
                </a:solidFill>
              </a:rPr>
              <a:t>المساطر</a:t>
            </a:r>
          </a:p>
        </p:txBody>
      </p:sp>
      <p:sp>
        <p:nvSpPr>
          <p:cNvPr id="12" name="شكل بيضاوي 11"/>
          <p:cNvSpPr/>
          <p:nvPr/>
        </p:nvSpPr>
        <p:spPr>
          <a:xfrm>
            <a:off x="467544" y="4005064"/>
            <a:ext cx="8676456" cy="20882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وايا قطرية مخدوشة 4"/>
          <p:cNvSpPr/>
          <p:nvPr/>
        </p:nvSpPr>
        <p:spPr>
          <a:xfrm>
            <a:off x="7459663" y="765175"/>
            <a:ext cx="928687" cy="714375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/>
              <a:t>2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684213" y="692150"/>
            <a:ext cx="6480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عد </a:t>
            </a:r>
            <a:r>
              <a:rPr lang="ar-EG" sz="3600" b="1" dirty="0">
                <a:latin typeface="Calibri" pitchFamily="34" charset="0"/>
              </a:rPr>
              <a:t>الخراف، ثم </a:t>
            </a:r>
            <a:r>
              <a:rPr lang="ar-EG" sz="3600" b="1" dirty="0" smtClean="0">
                <a:latin typeface="Calibri" pitchFamily="34" charset="0"/>
              </a:rPr>
              <a:t>ظلل </a:t>
            </a:r>
            <a:r>
              <a:rPr lang="ar-EG" sz="3600" b="1" dirty="0">
                <a:latin typeface="Calibri" pitchFamily="34" charset="0"/>
              </a:rPr>
              <a:t>العدد الذي يمثل الخراف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2420938"/>
            <a:ext cx="77343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شكل بيضاوي 6"/>
          <p:cNvSpPr/>
          <p:nvPr/>
        </p:nvSpPr>
        <p:spPr>
          <a:xfrm>
            <a:off x="2195513" y="4652963"/>
            <a:ext cx="647700" cy="431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وايا قطرية مخدوشة 4"/>
          <p:cNvSpPr/>
          <p:nvPr/>
        </p:nvSpPr>
        <p:spPr>
          <a:xfrm>
            <a:off x="7459663" y="765175"/>
            <a:ext cx="928687" cy="714375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/>
              <a:t>3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287338" y="549275"/>
            <a:ext cx="7164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صل </a:t>
            </a:r>
            <a:r>
              <a:rPr lang="ar-EG" sz="3600" b="1" dirty="0">
                <a:latin typeface="Calibri" pitchFamily="34" charset="0"/>
              </a:rPr>
              <a:t>بخط بين عناصر المجموعتين </a:t>
            </a:r>
            <a:r>
              <a:rPr lang="ar-EG" sz="3600" b="1" dirty="0" smtClean="0">
                <a:latin typeface="Calibri" pitchFamily="34" charset="0"/>
              </a:rPr>
              <a:t>المتقابلتين</a:t>
            </a:r>
            <a:endParaRPr lang="ar-EG" sz="3600" b="1" dirty="0">
              <a:latin typeface="Calibri" pitchFamily="34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5388" y="1844675"/>
            <a:ext cx="675322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5084763"/>
            <a:ext cx="64008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رابط كسهم مستقيم 7"/>
          <p:cNvCxnSpPr/>
          <p:nvPr/>
        </p:nvCxnSpPr>
        <p:spPr>
          <a:xfrm flipH="1" flipV="1">
            <a:off x="7164388" y="3500438"/>
            <a:ext cx="71437" cy="18732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 flipH="1" flipV="1">
            <a:off x="5364163" y="3357563"/>
            <a:ext cx="71437" cy="187166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flipV="1">
            <a:off x="3492500" y="3429000"/>
            <a:ext cx="142875" cy="19446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flipV="1">
            <a:off x="1763713" y="3573463"/>
            <a:ext cx="144462" cy="180022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وايا قطرية مخدوشة 4"/>
          <p:cNvSpPr/>
          <p:nvPr/>
        </p:nvSpPr>
        <p:spPr>
          <a:xfrm>
            <a:off x="7459663" y="765175"/>
            <a:ext cx="928687" cy="714375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/>
              <a:t>3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287338" y="549275"/>
            <a:ext cx="7164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صف </a:t>
            </a:r>
            <a:r>
              <a:rPr lang="ar-EG" sz="3600" b="1" dirty="0">
                <a:latin typeface="Calibri" pitchFamily="34" charset="0"/>
              </a:rPr>
              <a:t>العلاقة بينهما </a:t>
            </a:r>
            <a:r>
              <a:rPr lang="ar-EG" sz="3600" b="1" dirty="0" err="1">
                <a:latin typeface="Calibri" pitchFamily="34" charset="0"/>
              </a:rPr>
              <a:t>مستعملاً </a:t>
            </a:r>
            <a:r>
              <a:rPr lang="ar-EG" sz="3600" b="1" dirty="0">
                <a:latin typeface="Calibri" pitchFamily="34" charset="0"/>
              </a:rPr>
              <a:t>(يساوي</a:t>
            </a:r>
            <a:r>
              <a:rPr lang="ar-EG" sz="3600" b="1" dirty="0" err="1" smtClean="0">
                <a:latin typeface="Calibri" pitchFamily="34" charset="0"/>
              </a:rPr>
              <a:t>).</a:t>
            </a:r>
            <a:endParaRPr lang="ar-EG" sz="3600" b="1" dirty="0">
              <a:latin typeface="Calibri" pitchFamily="34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388" y="1844675"/>
            <a:ext cx="675322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5084763"/>
            <a:ext cx="64008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رابط كسهم مستقيم 7"/>
          <p:cNvCxnSpPr/>
          <p:nvPr/>
        </p:nvCxnSpPr>
        <p:spPr>
          <a:xfrm flipH="1" flipV="1">
            <a:off x="7164388" y="3500438"/>
            <a:ext cx="71437" cy="18732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 flipH="1" flipV="1">
            <a:off x="5364163" y="3357563"/>
            <a:ext cx="71437" cy="187166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flipV="1">
            <a:off x="3492500" y="3429000"/>
            <a:ext cx="142875" cy="19446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flipV="1">
            <a:off x="1763713" y="3573463"/>
            <a:ext cx="144462" cy="180022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1475656" y="6021388"/>
            <a:ext cx="6696794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000" b="1" dirty="0" smtClean="0">
                <a:solidFill>
                  <a:srgbClr val="FF0000"/>
                </a:solidFill>
              </a:rPr>
              <a:t>عدد الأشجار</a:t>
            </a:r>
            <a:r>
              <a:rPr lang="ar-EG" sz="4000" b="1" dirty="0" smtClean="0">
                <a:solidFill>
                  <a:schemeClr val="tx1"/>
                </a:solidFill>
              </a:rPr>
              <a:t> </a:t>
            </a:r>
            <a:r>
              <a:rPr lang="ar-EG" sz="4000" b="1" dirty="0">
                <a:solidFill>
                  <a:schemeClr val="tx1"/>
                </a:solidFill>
              </a:rPr>
              <a:t>تساوي </a:t>
            </a:r>
            <a:r>
              <a:rPr lang="ar-EG" sz="4000" b="1" dirty="0" smtClean="0">
                <a:solidFill>
                  <a:srgbClr val="FF0000"/>
                </a:solidFill>
              </a:rPr>
              <a:t>عدد</a:t>
            </a:r>
            <a:r>
              <a:rPr lang="ar-EG" sz="4000" b="1" dirty="0" smtClean="0">
                <a:solidFill>
                  <a:schemeClr val="tx1"/>
                </a:solidFill>
              </a:rPr>
              <a:t> </a:t>
            </a:r>
            <a:r>
              <a:rPr lang="ar-EG" sz="4000" b="1" dirty="0" smtClean="0">
                <a:solidFill>
                  <a:srgbClr val="FF0000"/>
                </a:solidFill>
              </a:rPr>
              <a:t>التفاحات.</a:t>
            </a:r>
            <a:endParaRPr lang="ar-EG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وايا قطرية مخدوشة 4"/>
          <p:cNvSpPr/>
          <p:nvPr/>
        </p:nvSpPr>
        <p:spPr>
          <a:xfrm>
            <a:off x="7459663" y="765175"/>
            <a:ext cx="928687" cy="714375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/>
              <a:t>4</a:t>
            </a: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684213" y="692150"/>
            <a:ext cx="6480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عد </a:t>
            </a:r>
            <a:r>
              <a:rPr lang="ar-EG" sz="3600" b="1" dirty="0">
                <a:latin typeface="Calibri" pitchFamily="34" charset="0"/>
              </a:rPr>
              <a:t>الأوراق، ثم  </a:t>
            </a:r>
            <a:r>
              <a:rPr lang="ar-EG" sz="3600" b="1" dirty="0" smtClean="0">
                <a:latin typeface="Calibri" pitchFamily="34" charset="0"/>
              </a:rPr>
              <a:t>انطق </a:t>
            </a:r>
            <a:r>
              <a:rPr lang="ar-EG" sz="3600" b="1" dirty="0">
                <a:latin typeface="Calibri" pitchFamily="34" charset="0"/>
              </a:rPr>
              <a:t>العدد </a:t>
            </a:r>
            <a:r>
              <a:rPr lang="ar-EG" sz="3600" b="1" dirty="0" smtClean="0">
                <a:latin typeface="Calibri" pitchFamily="34" charset="0"/>
              </a:rPr>
              <a:t>واكتبه</a:t>
            </a:r>
            <a:r>
              <a:rPr lang="ar-EG" sz="3600" b="1" dirty="0">
                <a:latin typeface="Calibri" pitchFamily="34" charset="0"/>
              </a:rPr>
              <a:t>.</a:t>
            </a:r>
          </a:p>
        </p:txBody>
      </p:sp>
      <p:sp>
        <p:nvSpPr>
          <p:cNvPr id="7" name="شكل بيضاوي 6"/>
          <p:cNvSpPr/>
          <p:nvPr/>
        </p:nvSpPr>
        <p:spPr>
          <a:xfrm>
            <a:off x="1763713" y="4652963"/>
            <a:ext cx="1152525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5400" dirty="0"/>
              <a:t>2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2205038"/>
            <a:ext cx="4111625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14348" y="2428868"/>
            <a:ext cx="39372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1"/>
                </a:solidFill>
                <a:effectLst/>
              </a:rPr>
              <a:t>الواجب : 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1"/>
                </a:solidFill>
                <a:effectLst/>
              </a:rPr>
              <a:t>حل أوراق العمل </a:t>
            </a:r>
            <a:endParaRPr lang="ar-SA" sz="5400" b="1" cap="none" spc="0" dirty="0">
              <a:ln/>
              <a:solidFill>
                <a:schemeClr val="accent1"/>
              </a:solidFill>
              <a:effectLst/>
            </a:endParaRPr>
          </a:p>
        </p:txBody>
      </p:sp>
      <p:pic>
        <p:nvPicPr>
          <p:cNvPr id="5" name="صورة 4" descr="Сборник №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0" y="1285860"/>
            <a:ext cx="3125926" cy="52149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03" y="-49070"/>
            <a:ext cx="9297206" cy="695613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428625"/>
            <a:ext cx="8305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03" y="-49070"/>
            <a:ext cx="9297206" cy="6956139"/>
          </a:xfrm>
          <a:prstGeom prst="rect">
            <a:avLst/>
          </a:prstGeom>
        </p:spPr>
      </p:pic>
      <p:pic>
        <p:nvPicPr>
          <p:cNvPr id="3" name="صورة 2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516" y="332656"/>
            <a:ext cx="8418968" cy="5951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شغل امل\اشكال\1 (168)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1071563"/>
            <a:ext cx="56435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339752" y="1923083"/>
            <a:ext cx="4464496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latin typeface="Calibri" pitchFamily="34" charset="0"/>
              </a:rPr>
              <a:t>اختبار منتصف </a:t>
            </a:r>
            <a:r>
              <a:rPr lang="ar-EG" sz="5400" b="1" dirty="0" smtClean="0">
                <a:solidFill>
                  <a:srgbClr val="FF0000"/>
                </a:solidFill>
                <a:latin typeface="Calibri" pitchFamily="34" charset="0"/>
              </a:rPr>
              <a:t>الفصل</a:t>
            </a:r>
          </a:p>
          <a:p>
            <a:pPr algn="ctr"/>
            <a:r>
              <a:rPr lang="ar-EG" sz="5400" b="1" dirty="0" smtClean="0">
                <a:solidFill>
                  <a:srgbClr val="FF0000"/>
                </a:solidFill>
                <a:latin typeface="Calibri" pitchFamily="34" charset="0"/>
              </a:rPr>
              <a:t>الدروس </a:t>
            </a:r>
            <a:r>
              <a:rPr lang="ar-EG" sz="5400" b="1" dirty="0">
                <a:solidFill>
                  <a:srgbClr val="FF0000"/>
                </a:solidFill>
                <a:latin typeface="Calibri" pitchFamily="34" charset="0"/>
              </a:rPr>
              <a:t>1- 3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00042"/>
            <a:ext cx="7643866" cy="585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7000892" y="4714884"/>
            <a:ext cx="15953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صفحة 34</a:t>
            </a:r>
            <a:endParaRPr lang="ar-SA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6944" y="2276872"/>
            <a:ext cx="61214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899592" y="764704"/>
            <a:ext cx="71287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6000" b="1" dirty="0" smtClean="0">
                <a:latin typeface="Calibri" pitchFamily="34" charset="0"/>
              </a:rPr>
              <a:t>عد الأشياء، ثم انطق العدد</a:t>
            </a:r>
            <a:endParaRPr lang="ar-EG" sz="6000" b="1" dirty="0">
              <a:latin typeface="Calibri" pitchFamily="34" charset="0"/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5959896" y="4876898"/>
            <a:ext cx="1500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7200" b="1" dirty="0" smtClean="0">
                <a:solidFill>
                  <a:srgbClr val="FF0000"/>
                </a:solidFill>
                <a:latin typeface="Calibri" pitchFamily="34" charset="0"/>
              </a:rPr>
              <a:t>1</a:t>
            </a:r>
            <a:endParaRPr lang="ar-EG" sz="7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3779912" y="4797152"/>
            <a:ext cx="1500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7200" b="1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endParaRPr lang="ar-EG" sz="7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1487637" y="4869160"/>
            <a:ext cx="1500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7200" b="1" dirty="0">
                <a:solidFill>
                  <a:srgbClr val="FF0000"/>
                </a:solidFill>
                <a:latin typeface="Calibri" pitchFamily="34" charset="0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3708400" y="4868863"/>
            <a:ext cx="1150938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1331913" y="4652963"/>
            <a:ext cx="1500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7200" b="1" dirty="0">
                <a:solidFill>
                  <a:srgbClr val="FF0000"/>
                </a:solidFill>
                <a:latin typeface="Calibri" pitchFamily="34" charset="0"/>
              </a:rPr>
              <a:t>3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0920" y="2084437"/>
            <a:ext cx="61214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/>
          <p:nvPr/>
        </p:nvSpPr>
        <p:spPr>
          <a:xfrm>
            <a:off x="3707904" y="4869160"/>
            <a:ext cx="1152525" cy="1008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0" name="مستطيل 9"/>
          <p:cNvSpPr/>
          <p:nvPr/>
        </p:nvSpPr>
        <p:spPr>
          <a:xfrm>
            <a:off x="4859338" y="4868863"/>
            <a:ext cx="115252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971550" y="4797425"/>
            <a:ext cx="23050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dirty="0" err="1">
                <a:solidFill>
                  <a:srgbClr val="002060"/>
                </a:solidFill>
                <a:latin typeface="Calibri" pitchFamily="34" charset="0"/>
              </a:rPr>
              <a:t>...........</a:t>
            </a:r>
            <a:endParaRPr lang="ar-EG" sz="54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011863" y="4868863"/>
            <a:ext cx="1152525" cy="1008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3" name="مستطيل 12"/>
          <p:cNvSpPr/>
          <p:nvPr/>
        </p:nvSpPr>
        <p:spPr>
          <a:xfrm>
            <a:off x="4860032" y="4869160"/>
            <a:ext cx="1152525" cy="1008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4" name="مستطيل 13"/>
          <p:cNvSpPr/>
          <p:nvPr/>
        </p:nvSpPr>
        <p:spPr>
          <a:xfrm>
            <a:off x="6012160" y="4869160"/>
            <a:ext cx="1152525" cy="1008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107504" y="653787"/>
            <a:ext cx="83529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800" b="1" dirty="0" smtClean="0">
                <a:latin typeface="Calibri" pitchFamily="34" charset="0"/>
              </a:rPr>
              <a:t>لون المربعات </a:t>
            </a:r>
            <a:r>
              <a:rPr lang="ar-EG" sz="4800" b="1" dirty="0">
                <a:latin typeface="Calibri" pitchFamily="34" charset="0"/>
              </a:rPr>
              <a:t>بحسب العدد واكتب العدد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p_res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9" grpId="0" animBg="1"/>
      <p:bldP spid="10" grpId="0" animBg="1"/>
      <p:bldP spid="12" grpId="0"/>
      <p:bldP spid="8" grpId="0" animBg="1"/>
      <p:bldP spid="13" grpId="0" animBg="1"/>
      <p:bldP spid="14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1188269" y="2996952"/>
            <a:ext cx="64080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800" b="1" dirty="0" smtClean="0">
                <a:latin typeface="Calibri" pitchFamily="34" charset="0"/>
              </a:rPr>
              <a:t>عد </a:t>
            </a:r>
            <a:r>
              <a:rPr lang="ar-EG" sz="4800" b="1" dirty="0">
                <a:latin typeface="Calibri" pitchFamily="34" charset="0"/>
              </a:rPr>
              <a:t>الضفادع في كل </a:t>
            </a:r>
            <a:r>
              <a:rPr lang="ar-EG" sz="4800" b="1" dirty="0" smtClean="0">
                <a:latin typeface="Calibri" pitchFamily="34" charset="0"/>
              </a:rPr>
              <a:t>مجموعة</a:t>
            </a:r>
            <a:endParaRPr lang="ar-EG" sz="4800" b="1" dirty="0">
              <a:latin typeface="Calibri" pitchFamily="34" charset="0"/>
            </a:endParaRPr>
          </a:p>
        </p:txBody>
      </p:sp>
      <p:sp>
        <p:nvSpPr>
          <p:cNvPr id="9" name="مستطيل ذو زوايا قطرية مخدوشة 8"/>
          <p:cNvSpPr/>
          <p:nvPr/>
        </p:nvSpPr>
        <p:spPr>
          <a:xfrm>
            <a:off x="7667625" y="549275"/>
            <a:ext cx="928688" cy="714375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/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160</Words>
  <Application>Microsoft Office PowerPoint</Application>
  <PresentationFormat>عرض على الشاشة (4:3)</PresentationFormat>
  <Paragraphs>55</Paragraphs>
  <Slides>28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1ب- الفصل الثاني</dc:title>
  <dc:subject>اختبار منتصف الفصل + مراجعة تراكمية</dc:subject>
  <dc:creator>أ/بندر الحازمي</dc:creator>
  <cp:keywords>حقيبة إنجاز المعلم والمعلمة</cp:keywords>
  <cp:lastModifiedBy>HP</cp:lastModifiedBy>
  <cp:revision>37</cp:revision>
  <dcterms:created xsi:type="dcterms:W3CDTF">2013-08-30T21:41:51Z</dcterms:created>
  <dcterms:modified xsi:type="dcterms:W3CDTF">2023-09-05T19:28:38Z</dcterms:modified>
</cp:coreProperties>
</file>