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83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93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46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desmos.com/" TargetMode="External"/><Relationship Id="rId12" Type="http://schemas.openxmlformats.org/officeDocument/2006/relationships/hyperlink" Target="&#1603;&#1578;&#1575;&#1576;%202.pdf" TargetMode="External"/><Relationship Id="rId17" Type="http://schemas.openxmlformats.org/officeDocument/2006/relationships/hyperlink" Target="https://v-clock.com/timer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11" Type="http://schemas.openxmlformats.org/officeDocument/2006/relationships/image" Target="../media/image5.svg"/><Relationship Id="rId5" Type="http://schemas.openxmlformats.org/officeDocument/2006/relationships/image" Target="../media/image1.jpg"/><Relationship Id="rId15" Type="http://schemas.openxmlformats.org/officeDocument/2006/relationships/hyperlink" Target="https://wheelofnames.com/ar/" TargetMode="External"/><Relationship Id="rId10" Type="http://schemas.openxmlformats.org/officeDocument/2006/relationships/image" Target="../media/image4.png"/><Relationship Id="rId19" Type="http://schemas.openxmlformats.org/officeDocument/2006/relationships/image" Target="../media/image10.svg"/><Relationship Id="rId4" Type="http://schemas.openxmlformats.org/officeDocument/2006/relationships/theme" Target="../theme/theme1.xml"/><Relationship Id="rId9" Type="http://schemas.openxmlformats.org/officeDocument/2006/relationships/hyperlink" Target="https://www.a-calc.info/" TargetMode="External"/><Relationship Id="rId14" Type="http://schemas.openxmlformats.org/officeDocument/2006/relationships/image" Target="../media/image7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صورة 33">
            <a:extLst>
              <a:ext uri="{FF2B5EF4-FFF2-40B4-BE49-F238E27FC236}">
                <a16:creationId xmlns:a16="http://schemas.microsoft.com/office/drawing/2014/main" id="{8B0C2C52-B451-C69D-E1A1-E793FD691E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1" t="20753" r="15821" b="15247"/>
          <a:stretch/>
        </p:blipFill>
        <p:spPr>
          <a:xfrm>
            <a:off x="160091" y="11952"/>
            <a:ext cx="865017" cy="105987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87DC836A-EE30-1E29-6DA0-E4F0B57C7B95}"/>
              </a:ext>
            </a:extLst>
          </p:cNvPr>
          <p:cNvSpPr/>
          <p:nvPr userDrawn="1"/>
        </p:nvSpPr>
        <p:spPr>
          <a:xfrm>
            <a:off x="0" y="6489290"/>
            <a:ext cx="12192000" cy="3982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3B2953B-FCCB-D33F-826C-A8EE3CCF129C}"/>
              </a:ext>
            </a:extLst>
          </p:cNvPr>
          <p:cNvSpPr/>
          <p:nvPr userDrawn="1"/>
        </p:nvSpPr>
        <p:spPr>
          <a:xfrm>
            <a:off x="11848945" y="0"/>
            <a:ext cx="368583" cy="66515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E964862-4CA1-A362-079C-5091C55664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1038" y="5880153"/>
            <a:ext cx="1303848" cy="609137"/>
          </a:xfrm>
          <a:prstGeom prst="rect">
            <a:avLst/>
          </a:prstGeom>
        </p:spPr>
      </p:pic>
      <p:graphicFrame>
        <p:nvGraphicFramePr>
          <p:cNvPr id="31" name="جدول 31">
            <a:extLst>
              <a:ext uri="{FF2B5EF4-FFF2-40B4-BE49-F238E27FC236}">
                <a16:creationId xmlns:a16="http://schemas.microsoft.com/office/drawing/2014/main" id="{99BB72A0-813D-CEE1-A47F-217792B7934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10242354"/>
              </p:ext>
            </p:extLst>
          </p:nvPr>
        </p:nvGraphicFramePr>
        <p:xfrm>
          <a:off x="1061458" y="11952"/>
          <a:ext cx="10787487" cy="9044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86850">
                  <a:extLst>
                    <a:ext uri="{9D8B030D-6E8A-4147-A177-3AD203B41FA5}">
                      <a16:colId xmlns:a16="http://schemas.microsoft.com/office/drawing/2014/main" val="494889673"/>
                    </a:ext>
                  </a:extLst>
                </a:gridCol>
                <a:gridCol w="1648803">
                  <a:extLst>
                    <a:ext uri="{9D8B030D-6E8A-4147-A177-3AD203B41FA5}">
                      <a16:colId xmlns:a16="http://schemas.microsoft.com/office/drawing/2014/main" val="1154894856"/>
                    </a:ext>
                  </a:extLst>
                </a:gridCol>
                <a:gridCol w="1648803">
                  <a:extLst>
                    <a:ext uri="{9D8B030D-6E8A-4147-A177-3AD203B41FA5}">
                      <a16:colId xmlns:a16="http://schemas.microsoft.com/office/drawing/2014/main" val="1051525762"/>
                    </a:ext>
                  </a:extLst>
                </a:gridCol>
                <a:gridCol w="5903031">
                  <a:extLst>
                    <a:ext uri="{9D8B030D-6E8A-4147-A177-3AD203B41FA5}">
                      <a16:colId xmlns:a16="http://schemas.microsoft.com/office/drawing/2014/main" val="1902859373"/>
                    </a:ext>
                  </a:extLst>
                </a:gridCol>
              </a:tblGrid>
              <a:tr h="45223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Khalid Art bold" pitchFamily="2" charset="-78"/>
                        </a:rPr>
                        <a:t>اليوم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Khalid Art bold" pitchFamily="2" charset="-78"/>
                        </a:rPr>
                        <a:t>التاريخ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Khalid Art bold" pitchFamily="2" charset="-78"/>
                        </a:rPr>
                        <a:t>الصف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Khalid Art bold" pitchFamily="2" charset="-78"/>
                        </a:rPr>
                        <a:t>الموضوع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240709"/>
                  </a:ext>
                </a:extLst>
              </a:tr>
              <a:tr h="452230"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cs typeface="Khalid Art bold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cs typeface="Khalid Art bold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cs typeface="Khalid Art bold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cs typeface="Khalid Art bold" pitchFamily="2" charset="-78"/>
                        </a:rPr>
                        <a:t>التهيئة – مقدمة في المصفوفات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264929"/>
                  </a:ext>
                </a:extLst>
              </a:tr>
            </a:tbl>
          </a:graphicData>
        </a:graphic>
      </p:graphicFrame>
      <p:graphicFrame>
        <p:nvGraphicFramePr>
          <p:cNvPr id="32" name="جدول 32">
            <a:extLst>
              <a:ext uri="{FF2B5EF4-FFF2-40B4-BE49-F238E27FC236}">
                <a16:creationId xmlns:a16="http://schemas.microsoft.com/office/drawing/2014/main" id="{708A951D-2488-C4D3-2BB9-F21F743DBAE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30589845"/>
              </p:ext>
            </p:extLst>
          </p:nvPr>
        </p:nvGraphicFramePr>
        <p:xfrm>
          <a:off x="14483" y="916412"/>
          <a:ext cx="1062072" cy="557288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062072">
                  <a:extLst>
                    <a:ext uri="{9D8B030D-6E8A-4147-A177-3AD203B41FA5}">
                      <a16:colId xmlns:a16="http://schemas.microsoft.com/office/drawing/2014/main" val="1520289312"/>
                    </a:ext>
                  </a:extLst>
                </a:gridCol>
              </a:tblGrid>
              <a:tr h="111457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629409"/>
                  </a:ext>
                </a:extLst>
              </a:tr>
              <a:tr h="111457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712792"/>
                  </a:ext>
                </a:extLst>
              </a:tr>
              <a:tr h="111457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93397"/>
                  </a:ext>
                </a:extLst>
              </a:tr>
              <a:tr h="111457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420781"/>
                  </a:ext>
                </a:extLst>
              </a:tr>
              <a:tr h="111457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551495"/>
                  </a:ext>
                </a:extLst>
              </a:tr>
            </a:tbl>
          </a:graphicData>
        </a:graphic>
      </p:graphicFrame>
      <p:pic>
        <p:nvPicPr>
          <p:cNvPr id="36" name="صورة 35">
            <a:hlinkClick r:id="rId7"/>
            <a:extLst>
              <a:ext uri="{FF2B5EF4-FFF2-40B4-BE49-F238E27FC236}">
                <a16:creationId xmlns:a16="http://schemas.microsoft.com/office/drawing/2014/main" id="{819DE7F6-EFF7-21D1-F1FC-D4536CE1DF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7" t="15735" r="21326" b="23784"/>
          <a:stretch/>
        </p:blipFill>
        <p:spPr>
          <a:xfrm>
            <a:off x="106162" y="3323022"/>
            <a:ext cx="851959" cy="840602"/>
          </a:xfrm>
          <a:prstGeom prst="rect">
            <a:avLst/>
          </a:prstGeom>
        </p:spPr>
      </p:pic>
      <p:pic>
        <p:nvPicPr>
          <p:cNvPr id="37" name="رسم 36" descr="آلة حاسبة مع تعبئة خالصة">
            <a:hlinkClick r:id="rId9"/>
            <a:extLst>
              <a:ext uri="{FF2B5EF4-FFF2-40B4-BE49-F238E27FC236}">
                <a16:creationId xmlns:a16="http://schemas.microsoft.com/office/drawing/2014/main" id="{D25D8038-0D3D-FF22-5D44-B7CB37B71E6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6996" y="2087787"/>
            <a:ext cx="904462" cy="904462"/>
          </a:xfrm>
          <a:prstGeom prst="rect">
            <a:avLst/>
          </a:prstGeom>
        </p:spPr>
      </p:pic>
      <p:pic>
        <p:nvPicPr>
          <p:cNvPr id="38" name="رسم 37" descr="كتاب مفتوح مع تعبئة خالصة">
            <a:hlinkClick r:id="rId12" action="ppaction://hlinkfile"/>
            <a:extLst>
              <a:ext uri="{FF2B5EF4-FFF2-40B4-BE49-F238E27FC236}">
                <a16:creationId xmlns:a16="http://schemas.microsoft.com/office/drawing/2014/main" id="{8CB0D60B-883C-19A2-043F-0B4986BB6CB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162" y="1017937"/>
            <a:ext cx="904463" cy="904463"/>
          </a:xfrm>
          <a:prstGeom prst="rect">
            <a:avLst/>
          </a:prstGeom>
        </p:spPr>
      </p:pic>
      <p:pic>
        <p:nvPicPr>
          <p:cNvPr id="39" name="Picture 4" descr="Spinning wheel Icons - 496 free icons">
            <a:hlinkClick r:id="rId15"/>
            <a:extLst>
              <a:ext uri="{FF2B5EF4-FFF2-40B4-BE49-F238E27FC236}">
                <a16:creationId xmlns:a16="http://schemas.microsoft.com/office/drawing/2014/main" id="{1E94C748-64F2-09E7-F1C8-17FCAD9A4F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7" y="5475006"/>
            <a:ext cx="1045048" cy="8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رسم 39" descr="ساعة توقيت مع تعبئة خالصة">
            <a:hlinkClick r:id="rId17"/>
            <a:extLst>
              <a:ext uri="{FF2B5EF4-FFF2-40B4-BE49-F238E27FC236}">
                <a16:creationId xmlns:a16="http://schemas.microsoft.com/office/drawing/2014/main" id="{DEF1C790-AC92-3543-1E13-9CB7FD18925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6162" y="4315788"/>
            <a:ext cx="904462" cy="8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6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49" r:id="rId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1FB70E45-2F61-7513-ED9E-E5D6CC25A14B}"/>
              </a:ext>
            </a:extLst>
          </p:cNvPr>
          <p:cNvSpPr txBox="1"/>
          <p:nvPr/>
        </p:nvSpPr>
        <p:spPr>
          <a:xfrm>
            <a:off x="7629319" y="1953273"/>
            <a:ext cx="40814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90779" indent="-290779" algn="just" rtl="1">
              <a:buFont typeface="Wingdings" panose="05000000000000000000" pitchFamily="2" charset="2"/>
              <a:buChar char="v"/>
            </a:pPr>
            <a:r>
              <a:rPr lang="ar-SA" sz="2400" dirty="0">
                <a:solidFill>
                  <a:srgbClr val="870981"/>
                </a:solidFill>
                <a:cs typeface="Khalid Art bold" pitchFamily="2" charset="-78"/>
              </a:rPr>
              <a:t>أي من الأعداد التالية أولي ؟</a:t>
            </a:r>
          </a:p>
        </p:txBody>
      </p:sp>
      <p:graphicFrame>
        <p:nvGraphicFramePr>
          <p:cNvPr id="5" name="جدول 9">
            <a:extLst>
              <a:ext uri="{FF2B5EF4-FFF2-40B4-BE49-F238E27FC236}">
                <a16:creationId xmlns:a16="http://schemas.microsoft.com/office/drawing/2014/main" id="{34EE6C1D-94AC-69AD-82A1-27BEF8A03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50196"/>
              </p:ext>
            </p:extLst>
          </p:nvPr>
        </p:nvGraphicFramePr>
        <p:xfrm>
          <a:off x="4205631" y="2719812"/>
          <a:ext cx="7505156" cy="4588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69032">
                  <a:extLst>
                    <a:ext uri="{9D8B030D-6E8A-4147-A177-3AD203B41FA5}">
                      <a16:colId xmlns:a16="http://schemas.microsoft.com/office/drawing/2014/main" val="1838590930"/>
                    </a:ext>
                  </a:extLst>
                </a:gridCol>
                <a:gridCol w="1983546">
                  <a:extLst>
                    <a:ext uri="{9D8B030D-6E8A-4147-A177-3AD203B41FA5}">
                      <a16:colId xmlns:a16="http://schemas.microsoft.com/office/drawing/2014/main" val="3243220708"/>
                    </a:ext>
                  </a:extLst>
                </a:gridCol>
                <a:gridCol w="1876289">
                  <a:extLst>
                    <a:ext uri="{9D8B030D-6E8A-4147-A177-3AD203B41FA5}">
                      <a16:colId xmlns:a16="http://schemas.microsoft.com/office/drawing/2014/main" val="1568561707"/>
                    </a:ext>
                  </a:extLst>
                </a:gridCol>
                <a:gridCol w="1876289">
                  <a:extLst>
                    <a:ext uri="{9D8B030D-6E8A-4147-A177-3AD203B41FA5}">
                      <a16:colId xmlns:a16="http://schemas.microsoft.com/office/drawing/2014/main" val="105757114"/>
                    </a:ext>
                  </a:extLst>
                </a:gridCol>
              </a:tblGrid>
              <a:tr h="286108"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أ) 100101</a:t>
                      </a:r>
                    </a:p>
                  </a:txBody>
                  <a:tcPr marL="93052" marR="93052" marT="46526" marB="4652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ب) 100105</a:t>
                      </a:r>
                    </a:p>
                  </a:txBody>
                  <a:tcPr marL="93052" marR="93052" marT="46526" marB="4652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ج) 100108</a:t>
                      </a:r>
                    </a:p>
                  </a:txBody>
                  <a:tcPr marL="93052" marR="93052" marT="46526" marB="4652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د)  100109</a:t>
                      </a:r>
                    </a:p>
                  </a:txBody>
                  <a:tcPr marL="93052" marR="93052" marT="46526" marB="4652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600157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4A44979B-F7D0-A0EB-D35D-D9DE6DA4D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2"/>
          <a:stretch/>
        </p:blipFill>
        <p:spPr bwMode="auto">
          <a:xfrm>
            <a:off x="9176894" y="4498258"/>
            <a:ext cx="2533893" cy="188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792;p29">
            <a:extLst>
              <a:ext uri="{FF2B5EF4-FFF2-40B4-BE49-F238E27FC236}">
                <a16:creationId xmlns:a16="http://schemas.microsoft.com/office/drawing/2014/main" id="{73E03316-CEF6-A27A-3DF0-35A460FF4C14}"/>
              </a:ext>
            </a:extLst>
          </p:cNvPr>
          <p:cNvSpPr txBox="1"/>
          <p:nvPr/>
        </p:nvSpPr>
        <p:spPr>
          <a:xfrm>
            <a:off x="9838817" y="1151956"/>
            <a:ext cx="1871970" cy="496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tx1"/>
                </a:solidFill>
                <a:cs typeface="Khalid Art bold" pitchFamily="2" charset="-78"/>
              </a:rPr>
              <a:t>تحصيلي : </a:t>
            </a:r>
            <a:endParaRPr sz="2400" dirty="0">
              <a:solidFill>
                <a:schemeClr val="tx1"/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7355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4AA81E0-4993-B35F-3143-D103E3E3E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723" y="2108264"/>
            <a:ext cx="9073483" cy="3356406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438E9022-3F4A-6643-BF20-943DD9AB3096}"/>
              </a:ext>
            </a:extLst>
          </p:cNvPr>
          <p:cNvSpPr txBox="1"/>
          <p:nvPr/>
        </p:nvSpPr>
        <p:spPr>
          <a:xfrm>
            <a:off x="10456607" y="1393330"/>
            <a:ext cx="1283678" cy="386096"/>
          </a:xfrm>
          <a:prstGeom prst="rect">
            <a:avLst/>
          </a:prstGeom>
          <a:solidFill>
            <a:schemeClr val="accent5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tx1"/>
                </a:solidFill>
                <a:cs typeface="Khalid Art bold" pitchFamily="2" charset="-78"/>
              </a:rPr>
              <a:t>مثال :</a:t>
            </a:r>
            <a:endParaRPr sz="24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sp>
        <p:nvSpPr>
          <p:cNvPr id="5" name="Google Shape;792;p29">
            <a:extLst>
              <a:ext uri="{FF2B5EF4-FFF2-40B4-BE49-F238E27FC236}">
                <a16:creationId xmlns:a16="http://schemas.microsoft.com/office/drawing/2014/main" id="{511735BA-858A-F095-42CD-E5F0DD6AC75F}"/>
              </a:ext>
            </a:extLst>
          </p:cNvPr>
          <p:cNvSpPr txBox="1"/>
          <p:nvPr/>
        </p:nvSpPr>
        <p:spPr>
          <a:xfrm>
            <a:off x="7210038" y="1007033"/>
            <a:ext cx="3022345" cy="386096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رتبة المصفوفة و عناصرها : </a:t>
            </a:r>
            <a:endParaRPr sz="20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9271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1E65EB7-B8FE-92D9-FC7F-B07EB8B2D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994" y="1042527"/>
            <a:ext cx="9237944" cy="3573718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30D875F6-A6CD-0C53-DAB5-9AB2ADF148DF}"/>
              </a:ext>
            </a:extLst>
          </p:cNvPr>
          <p:cNvSpPr txBox="1"/>
          <p:nvPr/>
        </p:nvSpPr>
        <p:spPr>
          <a:xfrm>
            <a:off x="9215284" y="1042527"/>
            <a:ext cx="2476654" cy="496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400" dirty="0">
              <a:solidFill>
                <a:schemeClr val="tx1"/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761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99AC97A-3B0F-4FE8-0615-9C74CA9D4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084" y="1139313"/>
            <a:ext cx="10194361" cy="94021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D16B7DE-8E71-ED3E-E727-313746878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464" y="2281580"/>
            <a:ext cx="2640269" cy="343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3E8016B-C45E-BE27-47C2-06B95AE23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7339" y="1437130"/>
            <a:ext cx="9574599" cy="3626567"/>
          </a:xfrm>
          <a:prstGeom prst="rect">
            <a:avLst/>
          </a:prstGeom>
        </p:spPr>
      </p:pic>
      <p:sp>
        <p:nvSpPr>
          <p:cNvPr id="2" name="Google Shape;792;p29">
            <a:extLst>
              <a:ext uri="{FF2B5EF4-FFF2-40B4-BE49-F238E27FC236}">
                <a16:creationId xmlns:a16="http://schemas.microsoft.com/office/drawing/2014/main" id="{DC8B41DA-60F0-45A5-738D-0BA1967DAEE2}"/>
              </a:ext>
            </a:extLst>
          </p:cNvPr>
          <p:cNvSpPr txBox="1"/>
          <p:nvPr/>
        </p:nvSpPr>
        <p:spPr>
          <a:xfrm>
            <a:off x="9215284" y="1042527"/>
            <a:ext cx="2476654" cy="496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400" dirty="0">
              <a:solidFill>
                <a:schemeClr val="tx1"/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3744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AE8BA6C-9349-D826-56A4-F7B302177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535" y="1587697"/>
            <a:ext cx="5206750" cy="2147784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BB7A2596-E933-DCE5-5BB4-BE294A30E876}"/>
              </a:ext>
            </a:extLst>
          </p:cNvPr>
          <p:cNvSpPr txBox="1"/>
          <p:nvPr/>
        </p:nvSpPr>
        <p:spPr>
          <a:xfrm>
            <a:off x="10456607" y="1098362"/>
            <a:ext cx="1283678" cy="386096"/>
          </a:xfrm>
          <a:prstGeom prst="rect">
            <a:avLst/>
          </a:prstGeom>
          <a:solidFill>
            <a:schemeClr val="accent5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tx1"/>
                </a:solidFill>
                <a:cs typeface="Khalid Art bold" pitchFamily="2" charset="-78"/>
              </a:rPr>
              <a:t>تأكد :</a:t>
            </a:r>
            <a:endParaRPr sz="2400" dirty="0">
              <a:solidFill>
                <a:schemeClr val="tx1"/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9119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E8D2627-558E-CB3D-5741-FF69A01D3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964" y="997053"/>
            <a:ext cx="9094547" cy="319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12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728FB3E-B452-9640-E654-EEE5AEEA6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4002" y="1774568"/>
            <a:ext cx="10460898" cy="2487716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13262CD4-275C-C26A-1B8E-2239CA6C514D}"/>
              </a:ext>
            </a:extLst>
          </p:cNvPr>
          <p:cNvSpPr txBox="1"/>
          <p:nvPr/>
        </p:nvSpPr>
        <p:spPr>
          <a:xfrm>
            <a:off x="9792930" y="1053487"/>
            <a:ext cx="1871970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تحصيلي : </a:t>
            </a:r>
            <a:endParaRPr sz="24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3204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13262CD4-275C-C26A-1B8E-2239CA6C514D}"/>
              </a:ext>
            </a:extLst>
          </p:cNvPr>
          <p:cNvSpPr txBox="1"/>
          <p:nvPr/>
        </p:nvSpPr>
        <p:spPr>
          <a:xfrm>
            <a:off x="9792930" y="1053487"/>
            <a:ext cx="1871970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تحصيلي : </a:t>
            </a:r>
            <a:endParaRPr sz="24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03162E9-8584-8437-6954-16FE651A1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950" y="1892402"/>
            <a:ext cx="6457950" cy="39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2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9C8E97B-052B-135F-B1F7-BF5DA2724B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981"/>
          <a:stretch/>
        </p:blipFill>
        <p:spPr>
          <a:xfrm>
            <a:off x="5288811" y="1771343"/>
            <a:ext cx="6421976" cy="1089844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D17492B1-A68C-2FC6-9446-8E115E9AEF22}"/>
              </a:ext>
            </a:extLst>
          </p:cNvPr>
          <p:cNvSpPr txBox="1"/>
          <p:nvPr/>
        </p:nvSpPr>
        <p:spPr>
          <a:xfrm>
            <a:off x="9838817" y="1151956"/>
            <a:ext cx="1871970" cy="496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tx1"/>
                </a:solidFill>
                <a:cs typeface="Khalid Art bold" pitchFamily="2" charset="-78"/>
              </a:rPr>
              <a:t>التهيئة </a:t>
            </a:r>
            <a:endParaRPr sz="24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F463A77-0E8D-3A6B-8495-01D3DB6141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54691" b="24711"/>
          <a:stretch/>
        </p:blipFill>
        <p:spPr>
          <a:xfrm>
            <a:off x="5051499" y="2861187"/>
            <a:ext cx="6659288" cy="68426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D53AA69-DAF6-7F61-B469-55EA62C2C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454" y="2861187"/>
            <a:ext cx="1454076" cy="896117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73C296B0-852D-6859-4174-5F2716D3372E}"/>
              </a:ext>
            </a:extLst>
          </p:cNvPr>
          <p:cNvCxnSpPr>
            <a:cxnSpLocks/>
          </p:cNvCxnSpPr>
          <p:nvPr/>
        </p:nvCxnSpPr>
        <p:spPr>
          <a:xfrm>
            <a:off x="8716297" y="2993923"/>
            <a:ext cx="0" cy="283169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F62151B9-2479-2D06-6696-BFB4342DDE8E}"/>
              </a:ext>
            </a:extLst>
          </p:cNvPr>
          <p:cNvCxnSpPr>
            <a:cxnSpLocks/>
          </p:cNvCxnSpPr>
          <p:nvPr/>
        </p:nvCxnSpPr>
        <p:spPr>
          <a:xfrm>
            <a:off x="5288811" y="2984130"/>
            <a:ext cx="0" cy="28414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34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2;p29">
            <a:extLst>
              <a:ext uri="{FF2B5EF4-FFF2-40B4-BE49-F238E27FC236}">
                <a16:creationId xmlns:a16="http://schemas.microsoft.com/office/drawing/2014/main" id="{6488E89A-7BDA-3C63-B7BC-995349C2B903}"/>
              </a:ext>
            </a:extLst>
          </p:cNvPr>
          <p:cNvSpPr txBox="1"/>
          <p:nvPr/>
        </p:nvSpPr>
        <p:spPr>
          <a:xfrm>
            <a:off x="9838817" y="1151956"/>
            <a:ext cx="1871970" cy="496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tx1"/>
                </a:solidFill>
                <a:cs typeface="Khalid Art bold" pitchFamily="2" charset="-78"/>
              </a:rPr>
              <a:t>التهيئة </a:t>
            </a:r>
            <a:endParaRPr sz="24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A56218C-27DA-2A74-F96A-FA0537033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741" y="1896857"/>
            <a:ext cx="6344046" cy="59562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A4175E-6370-BC38-DEE9-6A71C0E6E7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14021"/>
          <a:stretch/>
        </p:blipFill>
        <p:spPr>
          <a:xfrm>
            <a:off x="9062222" y="2492477"/>
            <a:ext cx="2648565" cy="105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10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A62ACABC-2C71-A1A1-D0E9-2A6FC3DF02C1}"/>
              </a:ext>
            </a:extLst>
          </p:cNvPr>
          <p:cNvSpPr/>
          <p:nvPr/>
        </p:nvSpPr>
        <p:spPr>
          <a:xfrm>
            <a:off x="8742587" y="2254336"/>
            <a:ext cx="2887792" cy="3512283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E1A751DE-BFE9-9E91-5743-E94B3CF4D97E}"/>
              </a:ext>
            </a:extLst>
          </p:cNvPr>
          <p:cNvSpPr/>
          <p:nvPr/>
        </p:nvSpPr>
        <p:spPr>
          <a:xfrm>
            <a:off x="9186096" y="1470110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86853CC9-A8C4-EC5D-B14F-A7220C36227E}"/>
              </a:ext>
            </a:extLst>
          </p:cNvPr>
          <p:cNvSpPr/>
          <p:nvPr/>
        </p:nvSpPr>
        <p:spPr>
          <a:xfrm>
            <a:off x="5051581" y="2254336"/>
            <a:ext cx="3119025" cy="3512283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983FD267-7185-DDDF-2E26-36DD7099F9AA}"/>
              </a:ext>
            </a:extLst>
          </p:cNvPr>
          <p:cNvSpPr/>
          <p:nvPr/>
        </p:nvSpPr>
        <p:spPr>
          <a:xfrm>
            <a:off x="5797912" y="1470110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DAC9C8DA-E325-11F4-0273-6D6821C69C28}"/>
              </a:ext>
            </a:extLst>
          </p:cNvPr>
          <p:cNvSpPr/>
          <p:nvPr/>
        </p:nvSpPr>
        <p:spPr>
          <a:xfrm>
            <a:off x="1599146" y="2254335"/>
            <a:ext cx="3119025" cy="3512284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C5BED5F9-1D3E-7592-7523-1A211BF8A54B}"/>
              </a:ext>
            </a:extLst>
          </p:cNvPr>
          <p:cNvSpPr/>
          <p:nvPr/>
        </p:nvSpPr>
        <p:spPr>
          <a:xfrm>
            <a:off x="2252585" y="1458157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0D1621-9F56-2D6A-C38E-652C9EE3A707}"/>
              </a:ext>
            </a:extLst>
          </p:cNvPr>
          <p:cNvSpPr txBox="1"/>
          <p:nvPr/>
        </p:nvSpPr>
        <p:spPr>
          <a:xfrm>
            <a:off x="1810351" y="2254335"/>
            <a:ext cx="2626182" cy="3990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spcAft>
                <a:spcPts val="600"/>
              </a:spcAft>
            </a:pPr>
            <a:r>
              <a:rPr lang="ar-SA" sz="2000" dirty="0">
                <a:solidFill>
                  <a:schemeClr val="tx1"/>
                </a:solidFill>
                <a:latin typeface="Arial" panose="020B0604020202020204" pitchFamily="34" charset="0"/>
                <a:cs typeface="Khalid Art bold" pitchFamily="2" charset="-78"/>
              </a:rPr>
              <a:t>مصفوفة </a:t>
            </a:r>
          </a:p>
          <a:p>
            <a:pPr algn="ctr">
              <a:lnSpc>
                <a:spcPts val="2500"/>
              </a:lnSpc>
              <a:spcAft>
                <a:spcPts val="600"/>
              </a:spcAft>
            </a:pPr>
            <a:r>
              <a:rPr lang="ar-SA" sz="2000" dirty="0">
                <a:latin typeface="Arial" panose="020B0604020202020204" pitchFamily="34" charset="0"/>
                <a:cs typeface="Khalid Art bold" pitchFamily="2" charset="-78"/>
              </a:rPr>
              <a:t>العنصر</a:t>
            </a:r>
            <a:endParaRPr lang="ar-SA" sz="2000" dirty="0">
              <a:solidFill>
                <a:schemeClr val="tx1"/>
              </a:solidFill>
              <a:latin typeface="Arial" panose="020B0604020202020204" pitchFamily="34" charset="0"/>
              <a:cs typeface="Khalid Art bold" pitchFamily="2" charset="-78"/>
            </a:endParaRPr>
          </a:p>
          <a:p>
            <a:pPr algn="ctr">
              <a:lnSpc>
                <a:spcPts val="2500"/>
              </a:lnSpc>
              <a:spcAft>
                <a:spcPts val="600"/>
              </a:spcAft>
            </a:pPr>
            <a:r>
              <a:rPr lang="ar-SA" sz="2000" dirty="0">
                <a:solidFill>
                  <a:schemeClr val="tx1"/>
                </a:solidFill>
                <a:latin typeface="Arial" panose="020B0604020202020204" pitchFamily="34" charset="0"/>
                <a:cs typeface="Khalid Art bold" pitchFamily="2" charset="-78"/>
              </a:rPr>
              <a:t>الرتبة</a:t>
            </a:r>
          </a:p>
          <a:p>
            <a:pPr algn="ctr">
              <a:lnSpc>
                <a:spcPts val="2500"/>
              </a:lnSpc>
              <a:spcAft>
                <a:spcPts val="600"/>
              </a:spcAft>
            </a:pPr>
            <a:r>
              <a:rPr lang="ar-SA" sz="2000" dirty="0">
                <a:solidFill>
                  <a:schemeClr val="tx1"/>
                </a:solidFill>
                <a:latin typeface="Arial" panose="020B0604020202020204" pitchFamily="34" charset="0"/>
                <a:cs typeface="Khalid Art bold" pitchFamily="2" charset="-78"/>
              </a:rPr>
              <a:t> مصفوفة الصف</a:t>
            </a:r>
          </a:p>
          <a:p>
            <a:pPr algn="ctr">
              <a:lnSpc>
                <a:spcPts val="2500"/>
              </a:lnSpc>
              <a:spcAft>
                <a:spcPts val="600"/>
              </a:spcAft>
            </a:pPr>
            <a:r>
              <a:rPr lang="ar-SA" sz="2000" dirty="0">
                <a:solidFill>
                  <a:schemeClr val="tx1"/>
                </a:solidFill>
                <a:latin typeface="Arial" panose="020B0604020202020204" pitchFamily="34" charset="0"/>
                <a:cs typeface="Khalid Art bold" pitchFamily="2" charset="-78"/>
              </a:rPr>
              <a:t> مصفوفة العمود</a:t>
            </a:r>
          </a:p>
          <a:p>
            <a:pPr algn="ctr">
              <a:lnSpc>
                <a:spcPts val="2500"/>
              </a:lnSpc>
              <a:spcAft>
                <a:spcPts val="600"/>
              </a:spcAft>
            </a:pPr>
            <a:r>
              <a:rPr lang="ar-SA" sz="2000" dirty="0">
                <a:solidFill>
                  <a:schemeClr val="tx1"/>
                </a:solidFill>
                <a:latin typeface="Arial" panose="020B0604020202020204" pitchFamily="34" charset="0"/>
                <a:cs typeface="Khalid Art bold" pitchFamily="2" charset="-78"/>
              </a:rPr>
              <a:t>المصفوفة الصفرية</a:t>
            </a:r>
          </a:p>
          <a:p>
            <a:pPr algn="ctr">
              <a:lnSpc>
                <a:spcPts val="2500"/>
              </a:lnSpc>
              <a:spcAft>
                <a:spcPts val="600"/>
              </a:spcAft>
            </a:pPr>
            <a:r>
              <a:rPr lang="ar-SA" sz="2000" dirty="0">
                <a:latin typeface="Arial" panose="020B0604020202020204" pitchFamily="34" charset="0"/>
                <a:cs typeface="Khalid Art bold" pitchFamily="2" charset="-78"/>
              </a:rPr>
              <a:t>المصفوفة المربعة</a:t>
            </a:r>
          </a:p>
          <a:p>
            <a:pPr algn="ctr">
              <a:lnSpc>
                <a:spcPts val="2500"/>
              </a:lnSpc>
              <a:spcAft>
                <a:spcPts val="600"/>
              </a:spcAft>
            </a:pPr>
            <a:r>
              <a:rPr lang="ar-SA" sz="2000" dirty="0">
                <a:latin typeface="Arial" panose="020B0604020202020204" pitchFamily="34" charset="0"/>
                <a:cs typeface="Khalid Art bold" pitchFamily="2" charset="-78"/>
              </a:rPr>
              <a:t>المصفوفات المتساوية</a:t>
            </a:r>
          </a:p>
          <a:p>
            <a:pPr algn="ctr">
              <a:lnSpc>
                <a:spcPts val="2500"/>
              </a:lnSpc>
              <a:spcAft>
                <a:spcPts val="600"/>
              </a:spcAft>
            </a:pPr>
            <a:endParaRPr lang="ar-SA" sz="2000" dirty="0">
              <a:latin typeface="Arial" panose="020B0604020202020204" pitchFamily="34" charset="0"/>
              <a:cs typeface="Khalid Art bold" pitchFamily="2" charset="-78"/>
            </a:endParaRPr>
          </a:p>
          <a:p>
            <a:pPr algn="ctr">
              <a:lnSpc>
                <a:spcPts val="2500"/>
              </a:lnSpc>
              <a:spcAft>
                <a:spcPts val="600"/>
              </a:spcAft>
            </a:pPr>
            <a:endParaRPr lang="ar-SA" sz="2000" dirty="0">
              <a:solidFill>
                <a:schemeClr val="tx1"/>
              </a:solidFill>
              <a:latin typeface="Arial" panose="020B0604020202020204" pitchFamily="34" charset="0"/>
              <a:cs typeface="Khalid Art bold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A27AF8B-358B-D860-81D1-977C3FDB8C1D}"/>
              </a:ext>
            </a:extLst>
          </p:cNvPr>
          <p:cNvSpPr txBox="1"/>
          <p:nvPr/>
        </p:nvSpPr>
        <p:spPr>
          <a:xfrm>
            <a:off x="5197779" y="2797430"/>
            <a:ext cx="2758263" cy="17081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spcAft>
                <a:spcPts val="600"/>
              </a:spcAft>
            </a:pPr>
            <a:r>
              <a:rPr lang="ar-S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Khalid Art bold" pitchFamily="2" charset="-78"/>
              </a:rPr>
              <a:t>1- أنظم بيانات في مصفوفة.</a:t>
            </a:r>
          </a:p>
          <a:p>
            <a:pPr algn="justLow">
              <a:spcAft>
                <a:spcPts val="600"/>
              </a:spcAft>
            </a:pPr>
            <a:r>
              <a:rPr lang="ar-S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Khalid Art bold" pitchFamily="2" charset="-78"/>
              </a:rPr>
              <a:t>2- أستعمل العمليات على عناصر صفوف أو أعمدة مصفوفة لتحليل البيانات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C1F2F61-6F2E-AE19-621E-9034BE07A3ED}"/>
              </a:ext>
            </a:extLst>
          </p:cNvPr>
          <p:cNvSpPr txBox="1"/>
          <p:nvPr/>
        </p:nvSpPr>
        <p:spPr>
          <a:xfrm>
            <a:off x="8742587" y="3075057"/>
            <a:ext cx="27582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spcAft>
                <a:spcPts val="600"/>
              </a:spcAft>
            </a:pPr>
            <a:r>
              <a:rPr lang="ar-S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Khalid Art bold" pitchFamily="2" charset="-78"/>
              </a:rPr>
              <a:t>درست حل مسائل باستعمال تنظيم البيانات في جداول </a:t>
            </a:r>
          </a:p>
        </p:txBody>
      </p:sp>
    </p:spTree>
    <p:extLst>
      <p:ext uri="{BB962C8B-B14F-4D97-AF65-F5344CB8AC3E}">
        <p14:creationId xmlns:p14="http://schemas.microsoft.com/office/powerpoint/2010/main" val="19061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2;p29">
            <a:extLst>
              <a:ext uri="{FF2B5EF4-FFF2-40B4-BE49-F238E27FC236}">
                <a16:creationId xmlns:a16="http://schemas.microsoft.com/office/drawing/2014/main" id="{B97DED30-7D54-E898-E82E-B3C6FAA2FD7D}"/>
              </a:ext>
            </a:extLst>
          </p:cNvPr>
          <p:cNvSpPr txBox="1"/>
          <p:nvPr/>
        </p:nvSpPr>
        <p:spPr>
          <a:xfrm>
            <a:off x="9838817" y="1151956"/>
            <a:ext cx="1871970" cy="496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tx1"/>
                </a:solidFill>
                <a:cs typeface="Khalid Art bold" pitchFamily="2" charset="-78"/>
              </a:rPr>
              <a:t>لماذا؟؟</a:t>
            </a:r>
            <a:endParaRPr sz="24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CE09E5D-650A-2358-3EA3-307614601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594" y="1822808"/>
            <a:ext cx="10135193" cy="321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8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74F68F2-2E97-DB12-A30C-F73ACE6C6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195" y="4277032"/>
            <a:ext cx="9483674" cy="181405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9283F9E-0BC4-0BD8-3CFF-6AC7D9752A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47"/>
          <a:stretch/>
        </p:blipFill>
        <p:spPr>
          <a:xfrm>
            <a:off x="1906049" y="1032388"/>
            <a:ext cx="9903820" cy="324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78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2;p29">
            <a:extLst>
              <a:ext uri="{FF2B5EF4-FFF2-40B4-BE49-F238E27FC236}">
                <a16:creationId xmlns:a16="http://schemas.microsoft.com/office/drawing/2014/main" id="{07B8B807-C521-79BE-B449-F6664369A116}"/>
              </a:ext>
            </a:extLst>
          </p:cNvPr>
          <p:cNvSpPr txBox="1"/>
          <p:nvPr/>
        </p:nvSpPr>
        <p:spPr>
          <a:xfrm>
            <a:off x="9794572" y="1681316"/>
            <a:ext cx="1871970" cy="496444"/>
          </a:xfrm>
          <a:prstGeom prst="rect">
            <a:avLst/>
          </a:prstGeom>
          <a:solidFill>
            <a:schemeClr val="accent5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tx1"/>
                </a:solidFill>
                <a:cs typeface="Khalid Art bold" pitchFamily="2" charset="-78"/>
              </a:rPr>
              <a:t>مثال :</a:t>
            </a:r>
            <a:endParaRPr sz="24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338669D-5BEF-02CD-EC04-20CB7CA74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458" y="2348668"/>
            <a:ext cx="8034017" cy="2339156"/>
          </a:xfrm>
          <a:prstGeom prst="rect">
            <a:avLst/>
          </a:prstGeom>
        </p:spPr>
      </p:pic>
      <p:sp>
        <p:nvSpPr>
          <p:cNvPr id="5" name="Google Shape;792;p29">
            <a:extLst>
              <a:ext uri="{FF2B5EF4-FFF2-40B4-BE49-F238E27FC236}">
                <a16:creationId xmlns:a16="http://schemas.microsoft.com/office/drawing/2014/main" id="{51CCC82D-3774-D51A-92D7-70A1920883F2}"/>
              </a:ext>
            </a:extLst>
          </p:cNvPr>
          <p:cNvSpPr txBox="1"/>
          <p:nvPr/>
        </p:nvSpPr>
        <p:spPr>
          <a:xfrm>
            <a:off x="8750331" y="1013964"/>
            <a:ext cx="3022345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رتبة المصفوفة و عناصرها : </a:t>
            </a:r>
            <a:endParaRPr sz="20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818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92;p29">
            <a:extLst>
              <a:ext uri="{FF2B5EF4-FFF2-40B4-BE49-F238E27FC236}">
                <a16:creationId xmlns:a16="http://schemas.microsoft.com/office/drawing/2014/main" id="{E2C02600-D2BB-4683-3F47-AA6842B73E07}"/>
              </a:ext>
            </a:extLst>
          </p:cNvPr>
          <p:cNvSpPr txBox="1"/>
          <p:nvPr/>
        </p:nvSpPr>
        <p:spPr>
          <a:xfrm>
            <a:off x="8750331" y="1013964"/>
            <a:ext cx="3022345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رتبة المصفوفة و عناصرها : </a:t>
            </a:r>
            <a:endParaRPr sz="20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78ED0464-E7F0-B3C3-66B8-17EAB2EAB87C}"/>
              </a:ext>
            </a:extLst>
          </p:cNvPr>
          <p:cNvSpPr txBox="1"/>
          <p:nvPr/>
        </p:nvSpPr>
        <p:spPr>
          <a:xfrm>
            <a:off x="9296022" y="1689687"/>
            <a:ext cx="2476654" cy="496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4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64AB217-395F-08C7-D6D1-6A72FAE9C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791" y="2365410"/>
            <a:ext cx="6883725" cy="170789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2206327-6103-50EA-0792-2AAA375F1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098" y="1262186"/>
            <a:ext cx="2420289" cy="257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3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92DBEBF-6687-40D4-2E21-4E7820628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37" y="952961"/>
            <a:ext cx="9491178" cy="158376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2050834-E9A1-E81D-5D5F-26BC50F9C6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21" b="17711"/>
          <a:stretch/>
        </p:blipFill>
        <p:spPr>
          <a:xfrm>
            <a:off x="3382609" y="2797430"/>
            <a:ext cx="8347123" cy="54569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3115F69-C07F-5BCB-6EB7-EFD431796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660" y="3514880"/>
            <a:ext cx="8987072" cy="261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08659"/>
      </p:ext>
    </p:extLst>
  </p:cSld>
  <p:clrMapOvr>
    <a:masterClrMapping/>
  </p:clrMapOvr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105</Words>
  <Application>Microsoft Office PowerPoint</Application>
  <PresentationFormat>شاشة عريضة</PresentationFormat>
  <Paragraphs>34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2" baseType="lpstr">
      <vt:lpstr>Arial</vt:lpstr>
      <vt:lpstr>Calibri</vt:lpstr>
      <vt:lpstr>Nahdi-Black</vt:lpstr>
      <vt:lpstr>Wingdings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حميده الحربي</dc:creator>
  <cp:lastModifiedBy>حميده الحربي</cp:lastModifiedBy>
  <cp:revision>1</cp:revision>
  <dcterms:created xsi:type="dcterms:W3CDTF">2023-09-10T18:12:41Z</dcterms:created>
  <dcterms:modified xsi:type="dcterms:W3CDTF">2023-09-10T21:14:53Z</dcterms:modified>
</cp:coreProperties>
</file>