
<file path=[Content_Types].xml><?xml version="1.0" encoding="utf-8"?>
<Types xmlns="http://schemas.openxmlformats.org/package/2006/content-types">
  <Default Extension="png" ContentType="image/png"/>
  <Default Extension="mp3" ContentType="audio/unknown"/>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6" r:id="rId4"/>
    <p:sldId id="271" r:id="rId5"/>
    <p:sldId id="280" r:id="rId6"/>
    <p:sldId id="281" r:id="rId7"/>
    <p:sldId id="284" r:id="rId8"/>
    <p:sldId id="273" r:id="rId9"/>
    <p:sldId id="277" r:id="rId10"/>
    <p:sldId id="279" r:id="rId11"/>
    <p:sldId id="282"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p:cViewPr varScale="1">
        <p:scale>
          <a:sx n="66" d="100"/>
          <a:sy n="66" d="100"/>
        </p:scale>
        <p:origin x="-151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03/02/42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03/02/42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03/02/42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03/02/42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wma"/><Relationship Id="rId13" Type="http://schemas.openxmlformats.org/officeDocument/2006/relationships/image" Target="../media/image7.jpeg"/><Relationship Id="rId3" Type="http://schemas.microsoft.com/office/2007/relationships/media" Target="../media/media2.wma"/><Relationship Id="rId7" Type="http://schemas.microsoft.com/office/2007/relationships/media" Target="../media/media4.wma"/><Relationship Id="rId12" Type="http://schemas.openxmlformats.org/officeDocument/2006/relationships/image" Target="../media/image6.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audio" Target="../media/media3.wma"/><Relationship Id="rId11" Type="http://schemas.openxmlformats.org/officeDocument/2006/relationships/image" Target="../media/image5.jpeg"/><Relationship Id="rId5" Type="http://schemas.microsoft.com/office/2007/relationships/media" Target="../media/media3.wma"/><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audio" Target="../media/media2.wma"/><Relationship Id="rId9" Type="http://schemas.openxmlformats.org/officeDocument/2006/relationships/slideLayout" Target="../slideLayouts/slideLayout2.xml"/><Relationship Id="rId1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slide" Target="slide1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jpg"/>
          <p:cNvPicPr>
            <a:picLocks noChangeAspect="1"/>
          </p:cNvPicPr>
          <p:nvPr/>
        </p:nvPicPr>
        <p:blipFill>
          <a:blip r:embed="rId2"/>
          <a:stretch>
            <a:fillRect/>
          </a:stretch>
        </p:blipFill>
        <p:spPr>
          <a:xfrm>
            <a:off x="0" y="0"/>
            <a:ext cx="9144000" cy="6858000"/>
          </a:xfrm>
          <a:prstGeom prst="rect">
            <a:avLst/>
          </a:prstGeom>
        </p:spPr>
      </p:pic>
      <p:sp>
        <p:nvSpPr>
          <p:cNvPr id="3" name="مستطيل 2"/>
          <p:cNvSpPr/>
          <p:nvPr/>
        </p:nvSpPr>
        <p:spPr>
          <a:xfrm>
            <a:off x="755576" y="476672"/>
            <a:ext cx="7632848"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rPr>
              <a:t>Super goal 5</a:t>
            </a:r>
          </a:p>
        </p:txBody>
      </p:sp>
      <p:sp>
        <p:nvSpPr>
          <p:cNvPr id="7" name="مستطيل 6"/>
          <p:cNvSpPr/>
          <p:nvPr/>
        </p:nvSpPr>
        <p:spPr>
          <a:xfrm>
            <a:off x="1196" y="1951164"/>
            <a:ext cx="9144000" cy="150810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rgbClr val="FF0000"/>
                </a:solidFill>
                <a:effectLst>
                  <a:reflection blurRad="12700" stA="50000" endPos="50000" dist="5000" dir="5400000" sy="-100000" rotWithShape="0"/>
                </a:effectLst>
              </a:rPr>
              <a:t>Unit </a:t>
            </a:r>
            <a:r>
              <a:rPr lang="en-US" sz="3200" b="1" cap="all" dirty="0" smtClean="0">
                <a:ln w="0"/>
                <a:solidFill>
                  <a:srgbClr val="FF0000"/>
                </a:solidFill>
                <a:effectLst>
                  <a:reflection blurRad="12700" stA="50000" endPos="50000" dist="5000" dir="5400000" sy="-100000" rotWithShape="0"/>
                </a:effectLst>
              </a:rPr>
              <a:t>2</a:t>
            </a:r>
          </a:p>
          <a:p>
            <a:r>
              <a:rPr lang="en-US" sz="3200" b="1" cap="all" dirty="0" smtClean="0">
                <a:ln w="0"/>
                <a:solidFill>
                  <a:srgbClr val="FF0000"/>
                </a:solidFill>
                <a:effectLst>
                  <a:reflection blurRad="12700" stA="50000" endPos="50000" dist="5000" dir="5400000" sy="-100000" rotWithShape="0"/>
                </a:effectLst>
              </a:rPr>
              <a:t>Lesson 3  </a:t>
            </a:r>
            <a:r>
              <a:rPr lang="en-US" sz="2400" b="1" cap="all" dirty="0">
                <a:ln w="0"/>
                <a:solidFill>
                  <a:srgbClr val="92D050"/>
                </a:solidFill>
                <a:effectLst>
                  <a:reflection blurRad="12700" stA="50000" endPos="50000" dist="5000" dir="5400000" sy="-100000" rotWithShape="0"/>
                </a:effectLst>
              </a:rPr>
              <a:t>Language in </a:t>
            </a:r>
            <a:r>
              <a:rPr lang="en-US" sz="2400" b="1" cap="all" dirty="0" smtClean="0">
                <a:ln w="0"/>
                <a:solidFill>
                  <a:srgbClr val="92D050"/>
                </a:solidFill>
                <a:effectLst>
                  <a:reflection blurRad="12700" stA="50000" endPos="50000" dist="5000" dir="5400000" sy="-100000" rotWithShape="0"/>
                </a:effectLst>
              </a:rPr>
              <a:t>Context </a:t>
            </a:r>
            <a:r>
              <a:rPr lang="en-US" sz="2400" b="1" cap="all" dirty="0" smtClean="0">
                <a:ln w="0"/>
                <a:solidFill>
                  <a:srgbClr val="00B0F0"/>
                </a:solidFill>
                <a:effectLst>
                  <a:reflection blurRad="12700" stA="50000" endPos="50000" dist="5000" dir="5400000" sy="-100000" rotWithShape="0"/>
                </a:effectLst>
              </a:rPr>
              <a:t>+</a:t>
            </a:r>
            <a:r>
              <a:rPr lang="en-US" sz="2400" b="1" cap="all" dirty="0" smtClean="0">
                <a:ln w="0"/>
                <a:solidFill>
                  <a:srgbClr val="92D050"/>
                </a:solidFill>
                <a:effectLst>
                  <a:reflection blurRad="12700" stA="50000" endPos="50000" dist="5000" dir="5400000" sy="-100000" rotWithShape="0"/>
                </a:effectLst>
              </a:rPr>
              <a:t> listening </a:t>
            </a:r>
            <a:r>
              <a:rPr lang="en-US" sz="2400" b="1" cap="all" dirty="0" smtClean="0">
                <a:ln w="0"/>
                <a:solidFill>
                  <a:srgbClr val="00B0F0"/>
                </a:solidFill>
                <a:effectLst>
                  <a:reflection blurRad="12700" stA="50000" endPos="50000" dist="5000" dir="5400000" sy="-100000" rotWithShape="0"/>
                </a:effectLst>
              </a:rPr>
              <a:t>+</a:t>
            </a:r>
            <a:r>
              <a:rPr lang="en-US" sz="2400" b="1" cap="all" dirty="0" smtClean="0">
                <a:ln w="0"/>
                <a:solidFill>
                  <a:srgbClr val="92D050"/>
                </a:solidFill>
                <a:effectLst>
                  <a:reflection blurRad="12700" stA="50000" endPos="50000" dist="5000" dir="5400000" sy="-100000" rotWithShape="0"/>
                </a:effectLst>
              </a:rPr>
              <a:t> pronunciation </a:t>
            </a:r>
            <a:r>
              <a:rPr lang="en-US" sz="2800" b="1" cap="all" dirty="0">
                <a:ln w="0"/>
                <a:solidFill>
                  <a:srgbClr val="92D050"/>
                </a:solidFill>
                <a:effectLst>
                  <a:reflection blurRad="12700" stA="50000" endPos="50000" dist="5000" dir="5400000" sy="-100000" rotWithShape="0"/>
                </a:effectLst>
              </a:rPr>
              <a:t>	</a:t>
            </a:r>
            <a:r>
              <a:rPr lang="en-US" sz="2800" b="1" cap="all" dirty="0" smtClean="0">
                <a:ln w="0"/>
                <a:solidFill>
                  <a:srgbClr val="92D050"/>
                </a:solidFill>
                <a:effectLst>
                  <a:reflection blurRad="12700" stA="50000" endPos="50000" dist="5000" dir="5400000" sy="-100000" rotWithShape="0"/>
                </a:effectLst>
              </a:rPr>
              <a:t> </a:t>
            </a:r>
            <a:r>
              <a:rPr lang="en-US" sz="2800" b="1" cap="all" dirty="0">
                <a:ln w="0"/>
                <a:solidFill>
                  <a:srgbClr val="92D050"/>
                </a:solidFill>
                <a:effectLst>
                  <a:reflection blurRad="12700" stA="50000" endPos="50000" dist="5000" dir="5400000" sy="-100000" rotWithShape="0"/>
                </a:effectLst>
              </a:rPr>
              <a:t>	</a:t>
            </a:r>
            <a:r>
              <a:rPr lang="en-US" sz="2400" b="1" cap="all" dirty="0" smtClean="0">
                <a:ln w="0"/>
                <a:solidFill>
                  <a:srgbClr val="00B0F0"/>
                </a:solidFill>
                <a:effectLst>
                  <a:reflection blurRad="12700" stA="50000" endPos="50000" dist="5000" dir="5400000" sy="-100000" rotWithShape="0"/>
                </a:effectLst>
              </a:rPr>
              <a:t>+</a:t>
            </a:r>
            <a:r>
              <a:rPr lang="en-US" sz="2400" b="1" cap="all" dirty="0" smtClean="0">
                <a:ln w="0"/>
                <a:solidFill>
                  <a:srgbClr val="92D050"/>
                </a:solidFill>
                <a:effectLst>
                  <a:reflection blurRad="12700" stA="50000" endPos="50000" dist="5000" dir="5400000" sy="-100000" rotWithShape="0"/>
                </a:effectLst>
              </a:rPr>
              <a:t>  </a:t>
            </a:r>
            <a:r>
              <a:rPr lang="en-US" sz="2400" b="1" cap="all" dirty="0">
                <a:ln w="0"/>
                <a:solidFill>
                  <a:srgbClr val="92D050"/>
                </a:solidFill>
                <a:effectLst>
                  <a:reflection blurRad="12700" stA="50000" endPos="50000" dist="5000" dir="5400000" sy="-100000" rotWithShape="0"/>
                </a:effectLst>
              </a:rPr>
              <a:t>about you </a:t>
            </a:r>
            <a:endParaRPr lang="en-US" sz="2400" b="1" cap="all" dirty="0" smtClean="0">
              <a:ln w="0"/>
              <a:solidFill>
                <a:srgbClr val="92D050"/>
              </a:solidFill>
              <a:effectLst>
                <a:reflection blurRad="12700" stA="50000" endPos="50000" dist="5000" dir="5400000" sy="-100000" rotWithShape="0"/>
              </a:effectLst>
            </a:endParaRPr>
          </a:p>
        </p:txBody>
      </p:sp>
      <p:sp>
        <p:nvSpPr>
          <p:cNvPr id="8" name="مربع نص 7"/>
          <p:cNvSpPr txBox="1"/>
          <p:nvPr/>
        </p:nvSpPr>
        <p:spPr>
          <a:xfrm>
            <a:off x="2267744" y="5535408"/>
            <a:ext cx="3826778" cy="261610"/>
          </a:xfrm>
          <a:prstGeom prst="rect">
            <a:avLst/>
          </a:prstGeom>
          <a:noFill/>
        </p:spPr>
        <p:txBody>
          <a:bodyPr wrap="square" rtlCol="1">
            <a:spAutoFit/>
          </a:bodyPr>
          <a:lstStyle/>
          <a:p>
            <a:r>
              <a:rPr lang="ar-SA" sz="1100" b="1" dirty="0"/>
              <a:t>ا</a:t>
            </a:r>
            <a:r>
              <a:rPr lang="ar-SA" sz="1100" b="1" dirty="0" smtClean="0"/>
              <a:t>عداد المعلم / يحيى المنقري    متوسطة المأمون بالهفوف  </a:t>
            </a:r>
            <a:endParaRPr lang="ar-SA" sz="1100" b="1" dirty="0"/>
          </a:p>
        </p:txBody>
      </p:sp>
    </p:spTree>
    <p:extLst>
      <p:ext uri="{BB962C8B-B14F-4D97-AF65-F5344CB8AC3E}">
        <p14:creationId xmlns:p14="http://schemas.microsoft.com/office/powerpoint/2010/main" val="393789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سهم إلى اليسار 11">
            <a:hlinkClick r:id="rId2" action="ppaction://hlinksldjump"/>
          </p:cNvPr>
          <p:cNvSpPr/>
          <p:nvPr/>
        </p:nvSpPr>
        <p:spPr>
          <a:xfrm>
            <a:off x="214282" y="5214950"/>
            <a:ext cx="1571636" cy="928694"/>
          </a:xfrm>
          <a:prstGeom prst="leftArrow">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4" name="مستطيل 13">
            <a:hlinkClick r:id="rId2" action="ppaction://hlinksldjump"/>
          </p:cNvPr>
          <p:cNvSpPr/>
          <p:nvPr/>
        </p:nvSpPr>
        <p:spPr>
          <a:xfrm>
            <a:off x="8023" y="4986799"/>
            <a:ext cx="2214546"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dirty="0" smtClean="0">
              <a:ln w="11430"/>
              <a:solidFill>
                <a:schemeClr val="tx1">
                  <a:lumMod val="95000"/>
                  <a:lumOff val="5000"/>
                </a:schemeClr>
              </a:solidFill>
              <a:effectLst>
                <a:outerShdw blurRad="50800" dist="39000" dir="5460000" algn="tl">
                  <a:srgbClr val="000000">
                    <a:alpha val="38000"/>
                  </a:srgbClr>
                </a:outerShdw>
              </a:effectLst>
            </a:endParaRPr>
          </a:p>
          <a:p>
            <a:pPr algn="ctr"/>
            <a:r>
              <a:rPr lang="en-US" sz="2800" b="1" cap="none" spc="0" dirty="0" smtClean="0">
                <a:ln w="11430"/>
                <a:solidFill>
                  <a:schemeClr val="tx1">
                    <a:lumMod val="95000"/>
                    <a:lumOff val="5000"/>
                  </a:schemeClr>
                </a:solidFill>
                <a:effectLst>
                  <a:outerShdw blurRad="50800" dist="39000" dir="5460000" algn="tl">
                    <a:srgbClr val="000000">
                      <a:alpha val="38000"/>
                    </a:srgbClr>
                  </a:outerShdw>
                </a:effectLst>
              </a:rPr>
              <a:t>Back</a:t>
            </a:r>
          </a:p>
          <a:p>
            <a:pPr algn="ctr"/>
            <a:endParaRPr lang="ar-SA" sz="28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6" name="صورة 5" descr="x.jpg">
            <a:hlinkClick r:id="rId2" action="ppaction://hlinksldjump"/>
          </p:cNvPr>
          <p:cNvPicPr>
            <a:picLocks noChangeAspect="1"/>
          </p:cNvPicPr>
          <p:nvPr/>
        </p:nvPicPr>
        <p:blipFill>
          <a:blip r:embed="rId3">
            <a:clrChange>
              <a:clrFrom>
                <a:srgbClr val="DDDDDD"/>
              </a:clrFrom>
              <a:clrTo>
                <a:srgbClr val="DDDDDD">
                  <a:alpha val="0"/>
                </a:srgbClr>
              </a:clrTo>
            </a:clrChange>
          </a:blip>
          <a:stretch>
            <a:fillRect/>
          </a:stretch>
        </p:blipFill>
        <p:spPr>
          <a:xfrm>
            <a:off x="3143240" y="1857364"/>
            <a:ext cx="4310066" cy="3706657"/>
          </a:xfrm>
          <a:prstGeom prst="rect">
            <a:avLst/>
          </a:prstGeom>
        </p:spPr>
      </p:pic>
      <p:pic>
        <p:nvPicPr>
          <p:cNvPr id="8" name="صورة 7" descr="teary-eyed-emoticon-crying.png"/>
          <p:cNvPicPr>
            <a:picLocks noChangeAspect="1"/>
          </p:cNvPicPr>
          <p:nvPr/>
        </p:nvPicPr>
        <p:blipFill>
          <a:blip r:embed="rId4" cstate="print"/>
          <a:stretch>
            <a:fillRect/>
          </a:stretch>
        </p:blipFill>
        <p:spPr>
          <a:xfrm>
            <a:off x="2190750" y="1047750"/>
            <a:ext cx="1595432" cy="1595432"/>
          </a:xfrm>
          <a:prstGeom prst="rect">
            <a:avLst/>
          </a:prstGeom>
        </p:spPr>
      </p:pic>
    </p:spTree>
    <p:extLst>
      <p:ext uri="{BB962C8B-B14F-4D97-AF65-F5344CB8AC3E}">
        <p14:creationId xmlns:p14="http://schemas.microsoft.com/office/powerpoint/2010/main" val="4243486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0"/>
            <a:ext cx="9144000" cy="6463308"/>
          </a:xfrm>
          <a:prstGeom prst="rect">
            <a:avLst/>
          </a:prstGeom>
        </p:spPr>
        <p:txBody>
          <a:bodyPr wrap="square">
            <a:spAutoFit/>
          </a:bodyPr>
          <a:lstStyle/>
          <a:p>
            <a:pPr algn="ctr"/>
            <a:r>
              <a:rPr lang="en-US" b="1" u="sng" dirty="0" smtClean="0">
                <a:solidFill>
                  <a:srgbClr val="FF0000"/>
                </a:solidFill>
              </a:rPr>
              <a:t>          page 16  </a:t>
            </a:r>
            <a:r>
              <a:rPr lang="en-US" b="1" u="sng" dirty="0" err="1">
                <a:solidFill>
                  <a:srgbClr val="FF0000"/>
                </a:solidFill>
              </a:rPr>
              <a:t>Audioscript</a:t>
            </a:r>
            <a:endParaRPr lang="en-US" b="1" u="sng" dirty="0">
              <a:solidFill>
                <a:srgbClr val="FF0000"/>
              </a:solidFill>
            </a:endParaRPr>
          </a:p>
          <a:p>
            <a:pPr algn="l"/>
            <a:r>
              <a:rPr lang="en-US" b="1" dirty="0" smtClean="0">
                <a:solidFill>
                  <a:schemeClr val="tx2">
                    <a:lumMod val="75000"/>
                  </a:schemeClr>
                </a:solidFill>
              </a:rPr>
              <a:t>Prince Sultan bin Salman Abdul-Aziz Al-Saud is a member of the Saudi royal family. He was born in Riyadh on June 27, 1956. He is a grandson of King </a:t>
            </a:r>
            <a:r>
              <a:rPr lang="en-US" b="1" dirty="0" err="1" smtClean="0">
                <a:solidFill>
                  <a:schemeClr val="tx2">
                    <a:lumMod val="75000"/>
                  </a:schemeClr>
                </a:solidFill>
              </a:rPr>
              <a:t>Abdulaziz</a:t>
            </a:r>
            <a:r>
              <a:rPr lang="en-US" b="1" dirty="0" smtClean="0">
                <a:solidFill>
                  <a:schemeClr val="tx2">
                    <a:lumMod val="75000"/>
                  </a:schemeClr>
                </a:solidFill>
              </a:rPr>
              <a:t>. Prince Sultan was educated in Riyadh. After high school, he went on to study communications and aviation in the United States. He completed a Bachelor’s in Mass Communications and later a Master’s in Social and Political Science. While in the U.S., he also became a certified pilot. After university, he began working as a researcher for the Department of International Communications in the Saudi Ministry of Information. He also served on the Saudi Media Committee during the Los Angeles Olympics in 1984, and later that same year he was appointed to the Department of Advertising in the Ministry of Information. The following year, Prince Sultan joined the Royal  Saudi Air Force and retired with the rank of colonel in 1996. In June 1985, Prince Sultan made history when he became the first Saudi astronaut, the first Muslim, and the first member of royalty to travel in space. He flew aboard the space shuttle STS-51-G Discovery to launch a satellite for the Arab Satellite Communications Corporation. Prince Sultan spent seven days in space and circled the earth 111 times. Following the flight, he helped establish the Association of Space Explorers, an international organization for astronauts who have traveled in space Prince Sultan later devoted his time to helping improve condition for the disabled. In 1988, he became Chairman of the Disabled Children’s Association and later co-founded the Prince Salman Center for Disability Research. The Prince also developed a special interest in preserving Saudi architectural heritage. As a result, he became Honorary President of the Al-</a:t>
            </a:r>
            <a:r>
              <a:rPr lang="en-US" b="1" dirty="0" err="1" smtClean="0">
                <a:solidFill>
                  <a:schemeClr val="tx2">
                    <a:lumMod val="75000"/>
                  </a:schemeClr>
                </a:solidFill>
              </a:rPr>
              <a:t>Umran</a:t>
            </a:r>
            <a:r>
              <a:rPr lang="en-US" b="1" dirty="0" smtClean="0">
                <a:solidFill>
                  <a:schemeClr val="tx2">
                    <a:lumMod val="75000"/>
                  </a:schemeClr>
                </a:solidFill>
              </a:rPr>
              <a:t> Saud Association in 1993 and also founded the Al-</a:t>
            </a:r>
            <a:r>
              <a:rPr lang="en-US" b="1" dirty="0" err="1" smtClean="0">
                <a:solidFill>
                  <a:schemeClr val="tx2">
                    <a:lumMod val="75000"/>
                  </a:schemeClr>
                </a:solidFill>
              </a:rPr>
              <a:t>Turath</a:t>
            </a:r>
            <a:r>
              <a:rPr lang="en-US" b="1" dirty="0" smtClean="0">
                <a:solidFill>
                  <a:schemeClr val="tx2">
                    <a:lumMod val="75000"/>
                  </a:schemeClr>
                </a:solidFill>
              </a:rPr>
              <a:t> Foundation to preserve urban heritage. In 2000, he was appointed Secretary General of the Saudi Commission for Tourism and Antiquities and his term was extended for another four years in 2008. </a:t>
            </a:r>
            <a:endParaRPr lang="ar-SA" b="1" dirty="0">
              <a:solidFill>
                <a:schemeClr val="tx2">
                  <a:lumMod val="75000"/>
                </a:schemeClr>
              </a:solidFill>
            </a:endParaRPr>
          </a:p>
        </p:txBody>
      </p:sp>
      <p:sp>
        <p:nvSpPr>
          <p:cNvPr id="6" name="مستطيل 5"/>
          <p:cNvSpPr/>
          <p:nvPr/>
        </p:nvSpPr>
        <p:spPr>
          <a:xfrm>
            <a:off x="4716016" y="6463308"/>
            <a:ext cx="628698" cy="369332"/>
          </a:xfrm>
          <a:prstGeom prst="rect">
            <a:avLst/>
          </a:prstGeom>
        </p:spPr>
        <p:txBody>
          <a:bodyPr wrap="none">
            <a:spAutoFit/>
          </a:bodyPr>
          <a:lstStyle/>
          <a:p>
            <a:r>
              <a:rPr lang="en-US" b="1" u="sng" dirty="0" smtClean="0">
                <a:solidFill>
                  <a:srgbClr val="FF0000"/>
                </a:solidFill>
                <a:hlinkClick r:id="rId4" action="ppaction://hlinksldjump"/>
              </a:rPr>
              <a:t>back</a:t>
            </a:r>
            <a:endParaRPr lang="ar-SA" u="sng" dirty="0">
              <a:solidFill>
                <a:srgbClr val="FF0000"/>
              </a:solidFill>
            </a:endParaRPr>
          </a:p>
        </p:txBody>
      </p:sp>
      <p:sp>
        <p:nvSpPr>
          <p:cNvPr id="2" name="مستطيل 1">
            <a:hlinkClick r:id="rId4" action="ppaction://hlinksldjump"/>
          </p:cNvPr>
          <p:cNvSpPr/>
          <p:nvPr/>
        </p:nvSpPr>
        <p:spPr>
          <a:xfrm>
            <a:off x="4572000" y="6463308"/>
            <a:ext cx="914400" cy="36933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7" name="SG Bk 5 F-SA__18_1-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28656" y="6038374"/>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36235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3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80128135931-shutterstock-466715522.jpeg"/>
          <p:cNvPicPr>
            <a:picLocks noChangeAspect="1"/>
          </p:cNvPicPr>
          <p:nvPr/>
        </p:nvPicPr>
        <p:blipFill>
          <a:blip r:embed="rId2"/>
          <a:stretch>
            <a:fillRect/>
          </a:stretch>
        </p:blipFill>
        <p:spPr>
          <a:xfrm>
            <a:off x="-26856" y="0"/>
            <a:ext cx="9170855" cy="6858000"/>
          </a:xfrm>
          <a:prstGeom prst="rect">
            <a:avLst/>
          </a:prstGeom>
        </p:spPr>
      </p:pic>
      <p:sp>
        <p:nvSpPr>
          <p:cNvPr id="3" name="مستطيل مستدير الزوايا 2"/>
          <p:cNvSpPr/>
          <p:nvPr/>
        </p:nvSpPr>
        <p:spPr>
          <a:xfrm>
            <a:off x="899592" y="260648"/>
            <a:ext cx="4429156" cy="5000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r>
              <a:rPr lang="en-US" altLang="ar-SA" sz="3600" b="1" dirty="0" smtClean="0">
                <a:solidFill>
                  <a:srgbClr val="FF0000"/>
                </a:solidFill>
              </a:rPr>
              <a:t>Learning Objectives  </a:t>
            </a:r>
            <a:endParaRPr lang="ar-SA" sz="3600" b="1" dirty="0">
              <a:solidFill>
                <a:srgbClr val="FF0000"/>
              </a:solidFill>
            </a:endParaRPr>
          </a:p>
        </p:txBody>
      </p:sp>
      <p:sp>
        <p:nvSpPr>
          <p:cNvPr id="5" name="مستطيل مستدير الزوايا 4"/>
          <p:cNvSpPr/>
          <p:nvPr/>
        </p:nvSpPr>
        <p:spPr>
          <a:xfrm>
            <a:off x="166670" y="1057271"/>
            <a:ext cx="5895000" cy="5000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ربع نص 5"/>
          <p:cNvSpPr txBox="1"/>
          <p:nvPr/>
        </p:nvSpPr>
        <p:spPr>
          <a:xfrm>
            <a:off x="30719" y="1076471"/>
            <a:ext cx="6181380" cy="461665"/>
          </a:xfrm>
          <a:prstGeom prst="rect">
            <a:avLst/>
          </a:prstGeom>
          <a:noFill/>
        </p:spPr>
        <p:txBody>
          <a:bodyPr wrap="square" rtlCol="1">
            <a:spAutoFit/>
          </a:bodyPr>
          <a:lstStyle/>
          <a:p>
            <a:pPr lvl="0" algn="l"/>
            <a:r>
              <a:rPr lang="en-US" sz="2400" b="1" i="1" dirty="0" smtClean="0">
                <a:solidFill>
                  <a:schemeClr val="bg2">
                    <a:lumMod val="50000"/>
                  </a:schemeClr>
                </a:solidFill>
              </a:rPr>
              <a:t>*</a:t>
            </a:r>
            <a:r>
              <a:rPr lang="en-US" sz="2400" b="1" i="1" u="sng" dirty="0" smtClean="0">
                <a:solidFill>
                  <a:schemeClr val="bg2">
                    <a:lumMod val="50000"/>
                  </a:schemeClr>
                </a:solidFill>
              </a:rPr>
              <a:t>By the end of this lesson, Ss will be able to:</a:t>
            </a:r>
          </a:p>
        </p:txBody>
      </p:sp>
      <p:sp>
        <p:nvSpPr>
          <p:cNvPr id="7" name="مربع نص 6"/>
          <p:cNvSpPr txBox="1"/>
          <p:nvPr/>
        </p:nvSpPr>
        <p:spPr>
          <a:xfrm>
            <a:off x="30719" y="2132856"/>
            <a:ext cx="6181380" cy="1697068"/>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lnSpc>
                <a:spcPct val="150000"/>
              </a:lnSpc>
            </a:pPr>
            <a:r>
              <a:rPr lang="en-US" sz="2400" b="1" dirty="0" smtClean="0">
                <a:solidFill>
                  <a:schemeClr val="bg1"/>
                </a:solidFill>
              </a:rPr>
              <a:t>1-Refer </a:t>
            </a:r>
            <a:r>
              <a:rPr lang="en-US" sz="2400" b="1" dirty="0">
                <a:solidFill>
                  <a:schemeClr val="bg1"/>
                </a:solidFill>
              </a:rPr>
              <a:t>to old habits with (used to).</a:t>
            </a:r>
          </a:p>
          <a:p>
            <a:pPr algn="l" rtl="0">
              <a:lnSpc>
                <a:spcPct val="150000"/>
              </a:lnSpc>
            </a:pPr>
            <a:r>
              <a:rPr lang="en-US" sz="2400" b="1" dirty="0" smtClean="0">
                <a:solidFill>
                  <a:schemeClr val="bg1"/>
                </a:solidFill>
              </a:rPr>
              <a:t>2-Answer </a:t>
            </a:r>
            <a:r>
              <a:rPr lang="en-US" sz="2400" b="1" dirty="0">
                <a:solidFill>
                  <a:schemeClr val="bg1"/>
                </a:solidFill>
              </a:rPr>
              <a:t>information question about someone’s life</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253973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Vocabulary.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73784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ertige.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36612" y="5327774"/>
            <a:ext cx="609600" cy="609600"/>
          </a:xfrm>
          <a:prstGeom prst="rect">
            <a:avLst/>
          </a:prstGeom>
        </p:spPr>
      </p:pic>
      <p:pic>
        <p:nvPicPr>
          <p:cNvPr id="14" name="doll.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068591" y="5327774"/>
            <a:ext cx="609600" cy="609600"/>
          </a:xfrm>
          <a:prstGeom prst="rect">
            <a:avLst/>
          </a:prstGeom>
        </p:spPr>
      </p:pic>
      <p:pic>
        <p:nvPicPr>
          <p:cNvPr id="13" name="shuttle.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126755" y="2506910"/>
            <a:ext cx="609600" cy="609600"/>
          </a:xfrm>
          <a:prstGeom prst="rect">
            <a:avLst/>
          </a:prstGeom>
        </p:spPr>
      </p:pic>
      <p:pic>
        <p:nvPicPr>
          <p:cNvPr id="12" name="truck.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2406679" y="2686170"/>
            <a:ext cx="609600" cy="609600"/>
          </a:xfrm>
          <a:prstGeom prst="rect">
            <a:avLst/>
          </a:prstGeom>
        </p:spPr>
      </p:pic>
      <p:pic>
        <p:nvPicPr>
          <p:cNvPr id="4" name="صورة 3" descr="6866730-colourful-letters-making-a-border-on-a-white-background-alphabet-border.jpg"/>
          <p:cNvPicPr>
            <a:picLocks noChangeAspect="1"/>
          </p:cNvPicPr>
          <p:nvPr/>
        </p:nvPicPr>
        <p:blipFill>
          <a:blip r:embed="rId11"/>
          <a:stretch>
            <a:fillRect/>
          </a:stretch>
        </p:blipFill>
        <p:spPr>
          <a:xfrm>
            <a:off x="0" y="1628800"/>
            <a:ext cx="9144000" cy="5229200"/>
          </a:xfrm>
          <a:prstGeom prst="rect">
            <a:avLst/>
          </a:prstGeom>
        </p:spPr>
      </p:pic>
      <p:sp>
        <p:nvSpPr>
          <p:cNvPr id="5" name="مستطيل 4"/>
          <p:cNvSpPr/>
          <p:nvPr/>
        </p:nvSpPr>
        <p:spPr>
          <a:xfrm>
            <a:off x="1936118" y="5227453"/>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doll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صورة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46521" y="34482"/>
            <a:ext cx="2925479" cy="2371713"/>
          </a:xfrm>
          <a:prstGeom prst="rect">
            <a:avLst/>
          </a:prstGeom>
          <a:ln>
            <a:noFill/>
          </a:ln>
          <a:effectLst>
            <a:softEdge rad="112500"/>
          </a:effectLst>
        </p:spPr>
      </p:pic>
      <p:pic>
        <p:nvPicPr>
          <p:cNvPr id="3" name="صورة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83767" y="3159026"/>
            <a:ext cx="1487011" cy="2168748"/>
          </a:xfrm>
          <a:prstGeom prst="rect">
            <a:avLst/>
          </a:prstGeom>
          <a:ln>
            <a:noFill/>
          </a:ln>
          <a:effectLst>
            <a:softEdge rad="112500"/>
          </a:effectLst>
        </p:spPr>
      </p:pic>
      <p:pic>
        <p:nvPicPr>
          <p:cNvPr id="7" name="صورة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80112" y="0"/>
            <a:ext cx="2196373" cy="2825577"/>
          </a:xfrm>
          <a:prstGeom prst="rect">
            <a:avLst/>
          </a:prstGeom>
        </p:spPr>
      </p:pic>
      <p:pic>
        <p:nvPicPr>
          <p:cNvPr id="8" name="صورة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2363" y="3475007"/>
            <a:ext cx="2691870" cy="1793887"/>
          </a:xfrm>
          <a:prstGeom prst="rect">
            <a:avLst/>
          </a:prstGeom>
          <a:ln>
            <a:noFill/>
          </a:ln>
          <a:effectLst>
            <a:softEdge rad="112500"/>
          </a:effectLst>
        </p:spPr>
      </p:pic>
      <p:sp>
        <p:nvSpPr>
          <p:cNvPr id="9" name="مستطيل 8"/>
          <p:cNvSpPr/>
          <p:nvPr/>
        </p:nvSpPr>
        <p:spPr>
          <a:xfrm>
            <a:off x="1646521" y="2406195"/>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Truck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مستطيل 9"/>
          <p:cNvSpPr/>
          <p:nvPr/>
        </p:nvSpPr>
        <p:spPr>
          <a:xfrm>
            <a:off x="5238151" y="2475085"/>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Shuttle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مستطيل 10"/>
          <p:cNvSpPr/>
          <p:nvPr/>
        </p:nvSpPr>
        <p:spPr>
          <a:xfrm>
            <a:off x="5238151" y="5268894"/>
            <a:ext cx="278608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Heritage  </a:t>
            </a:r>
            <a:endParaRPr lang="ar-SA"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663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 presetClass="mediacall" presetSubtype="0" fill="hold" nodeType="withEffect">
                                  <p:stCondLst>
                                    <p:cond delay="0"/>
                                  </p:stCondLst>
                                  <p:childTnLst>
                                    <p:cmd type="call" cmd="playFrom(0.0)">
                                      <p:cBhvr>
                                        <p:cTn id="14" dur="1600"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 presetClass="mediacall" presetSubtype="0" fill="hold" nodeType="withEffect">
                                  <p:stCondLst>
                                    <p:cond delay="0"/>
                                  </p:stCondLst>
                                  <p:childTnLst>
                                    <p:cmd type="call" cmd="playFrom(0.0)">
                                      <p:cBhvr>
                                        <p:cTn id="26" dur="1984" fill="hold"/>
                                        <p:tgtEl>
                                          <p:spTgt spid="13"/>
                                        </p:tgtEl>
                                      </p:cBhvr>
                                    </p:cmd>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 presetClass="mediacall" presetSubtype="0" fill="hold" nodeType="withEffect">
                                  <p:stCondLst>
                                    <p:cond delay="0"/>
                                  </p:stCondLst>
                                  <p:childTnLst>
                                    <p:cmd type="call" cmd="playFrom(0.0)">
                                      <p:cBhvr>
                                        <p:cTn id="38" dur="2496" fill="hold"/>
                                        <p:tgtEl>
                                          <p:spTgt spid="14"/>
                                        </p:tgtEl>
                                      </p:cBhvr>
                                    </p:cmd>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par>
                                <p:cTn id="49" presetID="1" presetClass="mediacall" presetSubtype="0" fill="hold" nodeType="withEffect">
                                  <p:stCondLst>
                                    <p:cond delay="0"/>
                                  </p:stCondLst>
                                  <p:childTnLst>
                                    <p:cmd type="call" cmd="playFrom(0.0)">
                                      <p:cBhvr>
                                        <p:cTn id="50" dur="172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12"/>
                </p:tgtEl>
              </p:cMediaNode>
            </p:audio>
            <p:audio>
              <p:cMediaNode vol="80000">
                <p:cTn id="52" fill="hold" display="0">
                  <p:stCondLst>
                    <p:cond delay="indefinite"/>
                  </p:stCondLst>
                  <p:endCondLst>
                    <p:cond evt="onStopAudio" delay="0">
                      <p:tgtEl>
                        <p:sldTgt/>
                      </p:tgtEl>
                    </p:cond>
                  </p:endCondLst>
                </p:cTn>
                <p:tgtEl>
                  <p:spTgt spid="13"/>
                </p:tgtEl>
              </p:cMediaNode>
            </p:audio>
            <p:audio>
              <p:cMediaNode vol="80000">
                <p:cTn id="53" fill="hold" display="0">
                  <p:stCondLst>
                    <p:cond delay="indefinite"/>
                  </p:stCondLst>
                  <p:endCondLst>
                    <p:cond evt="onStopAudio" delay="0">
                      <p:tgtEl>
                        <p:sldTgt/>
                      </p:tgtEl>
                    </p:cond>
                  </p:endCondLst>
                </p:cTn>
                <p:tgtEl>
                  <p:spTgt spid="14"/>
                </p:tgtEl>
              </p:cMediaNode>
            </p:audio>
            <p:audio>
              <p:cMediaNode vol="80000">
                <p:cTn id="54" fill="hold" display="0">
                  <p:stCondLst>
                    <p:cond delay="indefinite"/>
                  </p:stCondLst>
                  <p:endCondLst>
                    <p:cond evt="onStopAudio" delay="0">
                      <p:tgtEl>
                        <p:sldTgt/>
                      </p:tgtEl>
                    </p:cond>
                  </p:endCondLst>
                </p:cTn>
                <p:tgtEl>
                  <p:spTgt spid="15"/>
                </p:tgtEl>
              </p:cMediaNode>
            </p:audio>
          </p:childTnLst>
        </p:cTn>
      </p:par>
    </p:tnLst>
    <p:bldLst>
      <p:bldP spid="5"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7871"/>
            <a:ext cx="7760368" cy="6858000"/>
          </a:xfrm>
          <a:prstGeom prst="rect">
            <a:avLst/>
          </a:prstGeom>
        </p:spPr>
      </p:pic>
      <p:sp>
        <p:nvSpPr>
          <p:cNvPr id="7" name="مستطيل 6"/>
          <p:cNvSpPr/>
          <p:nvPr/>
        </p:nvSpPr>
        <p:spPr>
          <a:xfrm>
            <a:off x="15482" y="2313911"/>
            <a:ext cx="4752528" cy="1077218"/>
          </a:xfrm>
          <a:prstGeom prst="rect">
            <a:avLst/>
          </a:prstGeom>
        </p:spPr>
        <p:txBody>
          <a:bodyPr wrap="square">
            <a:spAutoFit/>
          </a:bodyPr>
          <a:lstStyle/>
          <a:p>
            <a:pPr algn="l"/>
            <a:r>
              <a:rPr lang="en-US" sz="1600" b="1" i="1" dirty="0" smtClean="0">
                <a:solidFill>
                  <a:srgbClr val="0000FF"/>
                </a:solidFill>
              </a:rPr>
              <a:t># People </a:t>
            </a:r>
            <a:r>
              <a:rPr lang="en-US" sz="1600" b="1" i="1" dirty="0">
                <a:solidFill>
                  <a:srgbClr val="FF0000"/>
                </a:solidFill>
              </a:rPr>
              <a:t>used to </a:t>
            </a:r>
            <a:r>
              <a:rPr lang="en-US" sz="1600" b="1" i="1" dirty="0">
                <a:solidFill>
                  <a:srgbClr val="0000FF"/>
                </a:solidFill>
              </a:rPr>
              <a:t>get news from the radio. </a:t>
            </a:r>
            <a:endParaRPr lang="en-US" sz="1600" b="1" i="1" dirty="0" smtClean="0">
              <a:solidFill>
                <a:srgbClr val="0000FF"/>
              </a:solidFill>
            </a:endParaRPr>
          </a:p>
          <a:p>
            <a:pPr algn="l"/>
            <a:r>
              <a:rPr lang="en-US" sz="1600" b="1" i="1" dirty="0" smtClean="0">
                <a:solidFill>
                  <a:srgbClr val="0000FF"/>
                </a:solidFill>
              </a:rPr>
              <a:t># People </a:t>
            </a:r>
            <a:r>
              <a:rPr lang="en-US" sz="1600" b="1" i="1" dirty="0">
                <a:solidFill>
                  <a:srgbClr val="FF0000"/>
                </a:solidFill>
              </a:rPr>
              <a:t>didn’t use to </a:t>
            </a:r>
            <a:r>
              <a:rPr lang="en-US" sz="1600" b="1" i="1" dirty="0">
                <a:solidFill>
                  <a:srgbClr val="0000FF"/>
                </a:solidFill>
              </a:rPr>
              <a:t>get news from </a:t>
            </a:r>
            <a:r>
              <a:rPr lang="en-US" sz="1600" b="1" i="1" dirty="0" smtClean="0">
                <a:solidFill>
                  <a:srgbClr val="0000FF"/>
                </a:solidFill>
              </a:rPr>
              <a:t>the Internet. </a:t>
            </a:r>
          </a:p>
          <a:p>
            <a:pPr algn="l"/>
            <a:r>
              <a:rPr lang="en-US" sz="1600" b="1" i="1" dirty="0" smtClean="0">
                <a:solidFill>
                  <a:srgbClr val="0000FF"/>
                </a:solidFill>
              </a:rPr>
              <a:t># People </a:t>
            </a:r>
            <a:r>
              <a:rPr lang="en-US" sz="1600" b="1" i="1" dirty="0">
                <a:solidFill>
                  <a:srgbClr val="FF0000"/>
                </a:solidFill>
              </a:rPr>
              <a:t>used to </a:t>
            </a:r>
            <a:r>
              <a:rPr lang="en-US" sz="1600" b="1" i="1" dirty="0">
                <a:solidFill>
                  <a:srgbClr val="0000FF"/>
                </a:solidFill>
              </a:rPr>
              <a:t>play more games. </a:t>
            </a:r>
            <a:endParaRPr lang="en-US" sz="1600" b="1" i="1" dirty="0" smtClean="0">
              <a:solidFill>
                <a:srgbClr val="0000FF"/>
              </a:solidFill>
            </a:endParaRPr>
          </a:p>
          <a:p>
            <a:pPr algn="l"/>
            <a:r>
              <a:rPr lang="en-US" sz="1600" b="1" i="1" dirty="0" smtClean="0">
                <a:solidFill>
                  <a:srgbClr val="0000FF"/>
                </a:solidFill>
              </a:rPr>
              <a:t># People </a:t>
            </a:r>
            <a:r>
              <a:rPr lang="en-US" sz="1600" b="1" i="1" dirty="0">
                <a:solidFill>
                  <a:srgbClr val="FF0000"/>
                </a:solidFill>
              </a:rPr>
              <a:t>didn’t use to </a:t>
            </a:r>
            <a:r>
              <a:rPr lang="en-US" sz="1600" b="1" i="1" dirty="0">
                <a:solidFill>
                  <a:srgbClr val="0000FF"/>
                </a:solidFill>
              </a:rPr>
              <a:t>watch TV</a:t>
            </a:r>
            <a:r>
              <a:rPr lang="en-US" sz="1600" b="1" dirty="0" smtClean="0">
                <a:solidFill>
                  <a:srgbClr val="0000FF"/>
                </a:solidFill>
              </a:rPr>
              <a:t>.</a:t>
            </a:r>
            <a:endParaRPr lang="ar-SA" sz="1600" b="1" dirty="0">
              <a:solidFill>
                <a:srgbClr val="0000FF"/>
              </a:solidFill>
            </a:endParaRPr>
          </a:p>
        </p:txBody>
      </p:sp>
      <p:sp>
        <p:nvSpPr>
          <p:cNvPr id="8" name="مستطيل 7"/>
          <p:cNvSpPr/>
          <p:nvPr/>
        </p:nvSpPr>
        <p:spPr>
          <a:xfrm>
            <a:off x="751570" y="4725144"/>
            <a:ext cx="301686" cy="369332"/>
          </a:xfrm>
          <a:prstGeom prst="rect">
            <a:avLst/>
          </a:prstGeom>
        </p:spPr>
        <p:txBody>
          <a:bodyPr wrap="none">
            <a:spAutoFit/>
          </a:bodyPr>
          <a:lstStyle/>
          <a:p>
            <a:r>
              <a:rPr lang="en-US" b="1" dirty="0">
                <a:solidFill>
                  <a:srgbClr val="FF0000"/>
                </a:solidFill>
              </a:rPr>
              <a:t>6</a:t>
            </a:r>
            <a:endParaRPr lang="ar-SA" b="1" dirty="0">
              <a:solidFill>
                <a:srgbClr val="FF0000"/>
              </a:solidFill>
            </a:endParaRPr>
          </a:p>
        </p:txBody>
      </p:sp>
      <p:sp>
        <p:nvSpPr>
          <p:cNvPr id="9" name="مستطيل 8"/>
          <p:cNvSpPr/>
          <p:nvPr/>
        </p:nvSpPr>
        <p:spPr>
          <a:xfrm>
            <a:off x="753127" y="4968611"/>
            <a:ext cx="301686" cy="369332"/>
          </a:xfrm>
          <a:prstGeom prst="rect">
            <a:avLst/>
          </a:prstGeom>
        </p:spPr>
        <p:txBody>
          <a:bodyPr wrap="none">
            <a:spAutoFit/>
          </a:bodyPr>
          <a:lstStyle/>
          <a:p>
            <a:r>
              <a:rPr lang="en-US" b="1" dirty="0" smtClean="0">
                <a:solidFill>
                  <a:srgbClr val="FF0000"/>
                </a:solidFill>
              </a:rPr>
              <a:t>2</a:t>
            </a:r>
            <a:endParaRPr lang="ar-SA" b="1" dirty="0">
              <a:solidFill>
                <a:srgbClr val="FF0000"/>
              </a:solidFill>
            </a:endParaRPr>
          </a:p>
        </p:txBody>
      </p:sp>
      <p:sp>
        <p:nvSpPr>
          <p:cNvPr id="10" name="مستطيل 9"/>
          <p:cNvSpPr/>
          <p:nvPr/>
        </p:nvSpPr>
        <p:spPr>
          <a:xfrm>
            <a:off x="721993" y="5201786"/>
            <a:ext cx="340911" cy="369332"/>
          </a:xfrm>
          <a:prstGeom prst="rect">
            <a:avLst/>
          </a:prstGeom>
        </p:spPr>
        <p:txBody>
          <a:bodyPr wrap="square">
            <a:spAutoFit/>
          </a:bodyPr>
          <a:lstStyle/>
          <a:p>
            <a:r>
              <a:rPr lang="en-US" b="1" dirty="0" smtClean="0">
                <a:solidFill>
                  <a:srgbClr val="FF0000"/>
                </a:solidFill>
              </a:rPr>
              <a:t>4</a:t>
            </a:r>
            <a:endParaRPr lang="ar-SA" b="1" dirty="0">
              <a:solidFill>
                <a:srgbClr val="FF0000"/>
              </a:solidFill>
            </a:endParaRPr>
          </a:p>
        </p:txBody>
      </p:sp>
      <p:sp>
        <p:nvSpPr>
          <p:cNvPr id="11" name="مستطيل 10"/>
          <p:cNvSpPr/>
          <p:nvPr/>
        </p:nvSpPr>
        <p:spPr>
          <a:xfrm>
            <a:off x="761218" y="5661248"/>
            <a:ext cx="301686" cy="369332"/>
          </a:xfrm>
          <a:prstGeom prst="rect">
            <a:avLst/>
          </a:prstGeom>
        </p:spPr>
        <p:txBody>
          <a:bodyPr wrap="none">
            <a:spAutoFit/>
          </a:bodyPr>
          <a:lstStyle/>
          <a:p>
            <a:r>
              <a:rPr lang="en-US" b="1" dirty="0" smtClean="0">
                <a:solidFill>
                  <a:srgbClr val="FF0000"/>
                </a:solidFill>
              </a:rPr>
              <a:t>3</a:t>
            </a:r>
            <a:endParaRPr lang="ar-SA" b="1" dirty="0">
              <a:solidFill>
                <a:srgbClr val="FF0000"/>
              </a:solidFill>
            </a:endParaRPr>
          </a:p>
        </p:txBody>
      </p:sp>
      <p:sp>
        <p:nvSpPr>
          <p:cNvPr id="12" name="مستطيل 11"/>
          <p:cNvSpPr/>
          <p:nvPr/>
        </p:nvSpPr>
        <p:spPr>
          <a:xfrm>
            <a:off x="761218" y="5845914"/>
            <a:ext cx="301686" cy="369332"/>
          </a:xfrm>
          <a:prstGeom prst="rect">
            <a:avLst/>
          </a:prstGeom>
        </p:spPr>
        <p:txBody>
          <a:bodyPr wrap="none">
            <a:spAutoFit/>
          </a:bodyPr>
          <a:lstStyle/>
          <a:p>
            <a:r>
              <a:rPr lang="en-US" b="1" dirty="0" smtClean="0">
                <a:solidFill>
                  <a:srgbClr val="FF0000"/>
                </a:solidFill>
              </a:rPr>
              <a:t>8</a:t>
            </a:r>
            <a:endParaRPr lang="ar-SA" b="1" dirty="0">
              <a:solidFill>
                <a:srgbClr val="FF0000"/>
              </a:solidFill>
            </a:endParaRPr>
          </a:p>
        </p:txBody>
      </p:sp>
      <p:sp>
        <p:nvSpPr>
          <p:cNvPr id="13" name="مستطيل 12"/>
          <p:cNvSpPr/>
          <p:nvPr/>
        </p:nvSpPr>
        <p:spPr>
          <a:xfrm>
            <a:off x="761218" y="6245019"/>
            <a:ext cx="301686" cy="369332"/>
          </a:xfrm>
          <a:prstGeom prst="rect">
            <a:avLst/>
          </a:prstGeom>
        </p:spPr>
        <p:txBody>
          <a:bodyPr wrap="none">
            <a:spAutoFit/>
          </a:bodyPr>
          <a:lstStyle/>
          <a:p>
            <a:r>
              <a:rPr lang="en-US" b="1" dirty="0" smtClean="0">
                <a:solidFill>
                  <a:srgbClr val="FF0000"/>
                </a:solidFill>
              </a:rPr>
              <a:t>5</a:t>
            </a:r>
            <a:endParaRPr lang="ar-SA" b="1" dirty="0">
              <a:solidFill>
                <a:srgbClr val="FF0000"/>
              </a:solidFill>
            </a:endParaRPr>
          </a:p>
        </p:txBody>
      </p:sp>
      <p:sp>
        <p:nvSpPr>
          <p:cNvPr id="14" name="مستطيل 13"/>
          <p:cNvSpPr/>
          <p:nvPr/>
        </p:nvSpPr>
        <p:spPr>
          <a:xfrm>
            <a:off x="761218" y="6488668"/>
            <a:ext cx="301686" cy="369332"/>
          </a:xfrm>
          <a:prstGeom prst="rect">
            <a:avLst/>
          </a:prstGeom>
        </p:spPr>
        <p:txBody>
          <a:bodyPr wrap="none">
            <a:spAutoFit/>
          </a:bodyPr>
          <a:lstStyle/>
          <a:p>
            <a:r>
              <a:rPr lang="en-US" b="1" dirty="0" smtClean="0">
                <a:solidFill>
                  <a:srgbClr val="FF0000"/>
                </a:solidFill>
              </a:rPr>
              <a:t>7</a:t>
            </a:r>
            <a:endParaRPr lang="ar-SA" b="1" dirty="0">
              <a:solidFill>
                <a:srgbClr val="FF0000"/>
              </a:solidFill>
            </a:endParaRPr>
          </a:p>
        </p:txBody>
      </p:sp>
      <p:pic>
        <p:nvPicPr>
          <p:cNvPr id="18" name="صورة 1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984299"/>
            <a:ext cx="1123950" cy="25717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4" name="صورة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5232481" y="3391129"/>
            <a:ext cx="365538" cy="520892"/>
          </a:xfrm>
          <a:prstGeom prst="rect">
            <a:avLst/>
          </a:prstGeom>
        </p:spPr>
      </p:pic>
      <p:pic>
        <p:nvPicPr>
          <p:cNvPr id="5" name="SG Bk 5 F-SA__18_1-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268640" y="3607221"/>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33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69336" fill="hold"/>
                                        <p:tgtEl>
                                          <p:spTgt spid="5"/>
                                        </p:tgtEl>
                                      </p:cBhvr>
                                    </p:cmd>
                                  </p:childTnLst>
                                </p:cTn>
                              </p:par>
                            </p:childTnLst>
                          </p:cTn>
                        </p:par>
                      </p:childTnLst>
                    </p:cTn>
                  </p:par>
                </p:childTnLst>
              </p:cTn>
              <p:nextCondLst>
                <p:cond evt="onClick" delay="0">
                  <p:tgtEl>
                    <p:spTgt spid="5"/>
                  </p:tgtEl>
                </p:cond>
              </p:nextCondLst>
            </p:seq>
            <p:audio>
              <p:cMediaNode vol="80000">
                <p:cTn id="63" fill="hold" display="0">
                  <p:stCondLst>
                    <p:cond delay="indefinite"/>
                  </p:stCondLst>
                  <p:endCondLst>
                    <p:cond evt="onStopAudio" delay="0">
                      <p:tgtEl>
                        <p:sldTgt/>
                      </p:tgtEl>
                    </p:cond>
                  </p:endCondLst>
                </p:cTn>
                <p:tgtEl>
                  <p:spTgt spid="5"/>
                </p:tgtEl>
              </p:cMediaNode>
            </p:audio>
          </p:childTnLst>
        </p:cTn>
      </p:par>
    </p:tnLst>
    <p:bldLst>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3460"/>
            <a:ext cx="9144000" cy="5871079"/>
          </a:xfrm>
          <a:prstGeom prst="rect">
            <a:avLst/>
          </a:prstGeom>
        </p:spPr>
      </p:pic>
      <p:pic>
        <p:nvPicPr>
          <p:cNvPr id="2" name="SG Bk 5 F-SA__18_1-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64088" y="18866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9835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مستطيل مستدير الزوايا 35">
            <a:hlinkClick r:id="rId2" action="ppaction://hlinksldjump"/>
          </p:cNvPr>
          <p:cNvSpPr/>
          <p:nvPr/>
        </p:nvSpPr>
        <p:spPr>
          <a:xfrm>
            <a:off x="1982217" y="3308486"/>
            <a:ext cx="2004196"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2" name="مستطيل مستدير الزوايا 1"/>
          <p:cNvSpPr/>
          <p:nvPr/>
        </p:nvSpPr>
        <p:spPr>
          <a:xfrm>
            <a:off x="428596" y="142852"/>
            <a:ext cx="5500726" cy="57150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 name="مستطيل 2"/>
          <p:cNvSpPr/>
          <p:nvPr/>
        </p:nvSpPr>
        <p:spPr>
          <a:xfrm>
            <a:off x="428596" y="142852"/>
            <a:ext cx="551901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Choose the correct answer :</a:t>
            </a:r>
            <a:endParaRPr lang="ar-SA"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 name="مستطيل مستدير الزوايا 3"/>
          <p:cNvSpPr/>
          <p:nvPr/>
        </p:nvSpPr>
        <p:spPr>
          <a:xfrm>
            <a:off x="2274954" y="857232"/>
            <a:ext cx="629757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5" name="مستطيل 4"/>
          <p:cNvSpPr/>
          <p:nvPr/>
        </p:nvSpPr>
        <p:spPr>
          <a:xfrm>
            <a:off x="1012708" y="905516"/>
            <a:ext cx="766834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People didn’t </a:t>
            </a: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watch </a:t>
            </a:r>
            <a:r>
              <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TV</a:t>
            </a:r>
            <a:endParaRPr lang="ar-SA" sz="2800" b="1" dirty="0">
              <a:ln w="11430"/>
              <a:solidFill>
                <a:srgbClr val="0000FF"/>
              </a:solidFill>
              <a:effectLst>
                <a:outerShdw blurRad="50800" dist="39000" dir="5460000" algn="tl">
                  <a:srgbClr val="000000">
                    <a:alpha val="38000"/>
                  </a:srgbClr>
                </a:outerShdw>
              </a:effectLst>
            </a:endParaRPr>
          </a:p>
        </p:txBody>
      </p:sp>
      <p:sp>
        <p:nvSpPr>
          <p:cNvPr id="6" name="مستطيل مستدير الزوايا 5">
            <a:hlinkClick r:id="rId2" action="ppaction://hlinksldjump"/>
          </p:cNvPr>
          <p:cNvSpPr/>
          <p:nvPr/>
        </p:nvSpPr>
        <p:spPr>
          <a:xfrm>
            <a:off x="2310006" y="1689993"/>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مستطيل مستدير الزوايا 6">
            <a:hlinkClick r:id="rId3" action="ppaction://hlinksldjump"/>
          </p:cNvPr>
          <p:cNvSpPr/>
          <p:nvPr/>
        </p:nvSpPr>
        <p:spPr>
          <a:xfrm>
            <a:off x="6175861" y="1626531"/>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0" name="مستطيل 9">
            <a:hlinkClick r:id="rId2" action="ppaction://hlinksldjump"/>
          </p:cNvPr>
          <p:cNvSpPr/>
          <p:nvPr/>
        </p:nvSpPr>
        <p:spPr>
          <a:xfrm>
            <a:off x="2321703" y="1699891"/>
            <a:ext cx="189310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Use to</a:t>
            </a:r>
            <a:endParaRPr lang="ar-SA" sz="2400" b="1" dirty="0">
              <a:ln w="11430">
                <a:noFill/>
              </a:ln>
              <a:solidFill>
                <a:srgbClr val="7030A0"/>
              </a:solidFill>
            </a:endParaRPr>
          </a:p>
        </p:txBody>
      </p:sp>
      <p:sp>
        <p:nvSpPr>
          <p:cNvPr id="11" name="مستطيل 10">
            <a:hlinkClick r:id="rId3" action="ppaction://hlinksldjump"/>
          </p:cNvPr>
          <p:cNvSpPr/>
          <p:nvPr/>
        </p:nvSpPr>
        <p:spPr>
          <a:xfrm>
            <a:off x="6155932" y="1569746"/>
            <a:ext cx="187731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Used to</a:t>
            </a:r>
            <a:endParaRPr lang="ar-SA" sz="2400" b="1" dirty="0">
              <a:ln w="11430">
                <a:noFill/>
              </a:ln>
              <a:solidFill>
                <a:srgbClr val="7030A0"/>
              </a:solidFill>
            </a:endParaRPr>
          </a:p>
        </p:txBody>
      </p:sp>
      <p:sp>
        <p:nvSpPr>
          <p:cNvPr id="13" name="مستطيل مستدير الزوايا 12"/>
          <p:cNvSpPr/>
          <p:nvPr/>
        </p:nvSpPr>
        <p:spPr>
          <a:xfrm>
            <a:off x="2250265" y="2500306"/>
            <a:ext cx="571504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4" name="مستطيل 13"/>
          <p:cNvSpPr/>
          <p:nvPr/>
        </p:nvSpPr>
        <p:spPr>
          <a:xfrm>
            <a:off x="2188576" y="2433850"/>
            <a:ext cx="528641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People used to </a:t>
            </a:r>
            <a:r>
              <a:rPr lang="en-U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in </a:t>
            </a:r>
            <a:r>
              <a:rPr lang="en-US" sz="3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the city</a:t>
            </a:r>
            <a:endParaRPr lang="en-US" sz="3200" b="1" dirty="0">
              <a:ln w="11430"/>
              <a:solidFill>
                <a:srgbClr val="0000FF"/>
              </a:solidFill>
              <a:effectLst>
                <a:outerShdw blurRad="50800" dist="39000" dir="5460000" algn="tl">
                  <a:srgbClr val="000000">
                    <a:alpha val="38000"/>
                  </a:srgbClr>
                </a:outerShdw>
              </a:effectLst>
            </a:endParaRPr>
          </a:p>
        </p:txBody>
      </p:sp>
      <p:sp>
        <p:nvSpPr>
          <p:cNvPr id="16" name="مستطيل مستدير الزوايا 15">
            <a:hlinkClick r:id="rId3" action="ppaction://hlinksldjump"/>
          </p:cNvPr>
          <p:cNvSpPr/>
          <p:nvPr/>
        </p:nvSpPr>
        <p:spPr>
          <a:xfrm>
            <a:off x="6084168" y="3204660"/>
            <a:ext cx="2178153"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9" name="مستطيل 18">
            <a:hlinkClick r:id="rId3" action="ppaction://hlinksldjump"/>
          </p:cNvPr>
          <p:cNvSpPr/>
          <p:nvPr/>
        </p:nvSpPr>
        <p:spPr>
          <a:xfrm>
            <a:off x="5768125" y="3171623"/>
            <a:ext cx="265293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Walking </a:t>
            </a:r>
            <a:endParaRPr lang="ar-SA" sz="2400" b="1" dirty="0">
              <a:ln w="11430">
                <a:noFill/>
              </a:ln>
              <a:solidFill>
                <a:srgbClr val="7030A0"/>
              </a:solidFill>
            </a:endParaRPr>
          </a:p>
        </p:txBody>
      </p:sp>
      <p:sp>
        <p:nvSpPr>
          <p:cNvPr id="32" name="مستطيل 31"/>
          <p:cNvSpPr/>
          <p:nvPr/>
        </p:nvSpPr>
        <p:spPr>
          <a:xfrm>
            <a:off x="1427575" y="819015"/>
            <a:ext cx="747320" cy="830997"/>
          </a:xfrm>
          <a:prstGeom prst="rect">
            <a:avLst/>
          </a:prstGeom>
          <a:noFill/>
        </p:spPr>
        <p:txBody>
          <a:bodyPr wrap="square" lIns="91440" tIns="45720" rIns="91440" bIns="45720">
            <a:spAutoFit/>
          </a:bodyPr>
          <a:lstStyle/>
          <a:p>
            <a:pPr algn="ctr"/>
            <a:r>
              <a:rPr lang="en-US" sz="48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1-</a:t>
            </a:r>
            <a:endParaRPr lang="ar-SA" sz="48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3" name="مستطيل 32"/>
          <p:cNvSpPr/>
          <p:nvPr/>
        </p:nvSpPr>
        <p:spPr>
          <a:xfrm>
            <a:off x="1285852" y="2285992"/>
            <a:ext cx="747320" cy="923330"/>
          </a:xfrm>
          <a:prstGeom prst="rect">
            <a:avLst/>
          </a:prstGeom>
          <a:noFill/>
        </p:spPr>
        <p:txBody>
          <a:bodyPr wrap="none" lIns="91440" tIns="45720" rIns="91440" bIns="45720">
            <a:spAutoFit/>
          </a:bodyPr>
          <a:lstStyle/>
          <a:p>
            <a:pPr algn="ctr"/>
            <a:r>
              <a:rPr lang="en-US"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2-</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5" name="مستطيل 34">
            <a:hlinkClick r:id="rId2" action="ppaction://hlinksldjump"/>
          </p:cNvPr>
          <p:cNvSpPr/>
          <p:nvPr/>
        </p:nvSpPr>
        <p:spPr>
          <a:xfrm>
            <a:off x="1801235" y="3275449"/>
            <a:ext cx="236616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Walk </a:t>
            </a:r>
            <a:endParaRPr lang="ar-SA" sz="2400" b="1" dirty="0">
              <a:ln w="11430">
                <a:noFill/>
              </a:ln>
              <a:solidFill>
                <a:srgbClr val="7030A0"/>
              </a:solidFill>
            </a:endParaRPr>
          </a:p>
        </p:txBody>
      </p:sp>
      <p:sp>
        <p:nvSpPr>
          <p:cNvPr id="30" name="مستطيل 29"/>
          <p:cNvSpPr/>
          <p:nvPr/>
        </p:nvSpPr>
        <p:spPr>
          <a:xfrm>
            <a:off x="587908" y="4235007"/>
            <a:ext cx="747320" cy="923330"/>
          </a:xfrm>
          <a:prstGeom prst="rect">
            <a:avLst/>
          </a:prstGeom>
          <a:noFill/>
        </p:spPr>
        <p:txBody>
          <a:bodyPr wrap="none" lIns="91440" tIns="45720" rIns="91440" bIns="45720">
            <a:spAutoFit/>
          </a:bodyPr>
          <a:lstStyle/>
          <a:p>
            <a:pPr algn="ctr"/>
            <a:r>
              <a:rPr lang="en-US"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3-</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4" name="مستطيل 33"/>
          <p:cNvSpPr/>
          <p:nvPr/>
        </p:nvSpPr>
        <p:spPr>
          <a:xfrm>
            <a:off x="5910581" y="4235007"/>
            <a:ext cx="747320" cy="923330"/>
          </a:xfrm>
          <a:prstGeom prst="rect">
            <a:avLst/>
          </a:prstGeom>
          <a:noFill/>
        </p:spPr>
        <p:txBody>
          <a:bodyPr wrap="none" lIns="91440" tIns="45720" rIns="91440" bIns="45720">
            <a:spAutoFit/>
          </a:bodyPr>
          <a:lstStyle/>
          <a:p>
            <a:pPr algn="ctr"/>
            <a:r>
              <a:rPr lang="en-US"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4-</a:t>
            </a:r>
            <a:endParaRPr lang="ar-SA"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38" name="مستطيل مستدير الزوايا 37">
            <a:hlinkClick r:id="rId2" action="ppaction://hlinksldjump"/>
          </p:cNvPr>
          <p:cNvSpPr/>
          <p:nvPr/>
        </p:nvSpPr>
        <p:spPr>
          <a:xfrm>
            <a:off x="1285852" y="5572140"/>
            <a:ext cx="2000264"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39" name="مستطيل مستدير الزوايا 38">
            <a:hlinkClick r:id="rId3" action="ppaction://hlinksldjump"/>
          </p:cNvPr>
          <p:cNvSpPr/>
          <p:nvPr/>
        </p:nvSpPr>
        <p:spPr>
          <a:xfrm>
            <a:off x="1357290" y="6215082"/>
            <a:ext cx="1928826"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0" name="مستطيل مستدير الزوايا 39">
            <a:hlinkClick r:id="rId2" action="ppaction://hlinksldjump"/>
          </p:cNvPr>
          <p:cNvSpPr/>
          <p:nvPr/>
        </p:nvSpPr>
        <p:spPr>
          <a:xfrm>
            <a:off x="6632405" y="5541029"/>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1" name="مستطيل مستدير الزوايا 40">
            <a:hlinkClick r:id="rId3" action="ppaction://hlinksldjump"/>
          </p:cNvPr>
          <p:cNvSpPr/>
          <p:nvPr/>
        </p:nvSpPr>
        <p:spPr>
          <a:xfrm>
            <a:off x="6715140" y="6215082"/>
            <a:ext cx="1857388" cy="42862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42" name="مستطيل 41">
            <a:hlinkClick r:id="rId2" action="ppaction://hlinksldjump"/>
          </p:cNvPr>
          <p:cNvSpPr/>
          <p:nvPr/>
        </p:nvSpPr>
        <p:spPr>
          <a:xfrm>
            <a:off x="1267992" y="5572140"/>
            <a:ext cx="200026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doll </a:t>
            </a:r>
            <a:endParaRPr lang="ar-SA" sz="2400" b="1" dirty="0">
              <a:ln w="11430">
                <a:noFill/>
              </a:ln>
              <a:solidFill>
                <a:srgbClr val="7030A0"/>
              </a:solidFill>
            </a:endParaRPr>
          </a:p>
        </p:txBody>
      </p:sp>
      <p:sp>
        <p:nvSpPr>
          <p:cNvPr id="43" name="مستطيل 42">
            <a:hlinkClick r:id="rId3" action="ppaction://hlinksldjump"/>
          </p:cNvPr>
          <p:cNvSpPr/>
          <p:nvPr/>
        </p:nvSpPr>
        <p:spPr>
          <a:xfrm>
            <a:off x="1394399" y="6198563"/>
            <a:ext cx="192882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Shuttle </a:t>
            </a:r>
            <a:endParaRPr lang="ar-SA" sz="2400" b="1" dirty="0">
              <a:ln w="11430">
                <a:noFill/>
              </a:ln>
              <a:solidFill>
                <a:srgbClr val="7030A0"/>
              </a:solidFill>
            </a:endParaRPr>
          </a:p>
        </p:txBody>
      </p:sp>
      <p:sp>
        <p:nvSpPr>
          <p:cNvPr id="44" name="مستطيل 43">
            <a:hlinkClick r:id="rId2" action="ppaction://hlinksldjump"/>
          </p:cNvPr>
          <p:cNvSpPr/>
          <p:nvPr/>
        </p:nvSpPr>
        <p:spPr>
          <a:xfrm>
            <a:off x="6632404" y="5507992"/>
            <a:ext cx="185738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Truck </a:t>
            </a:r>
            <a:endParaRPr lang="ar-SA" sz="2400" b="1" dirty="0">
              <a:ln w="11430">
                <a:noFill/>
              </a:ln>
              <a:solidFill>
                <a:srgbClr val="7030A0"/>
              </a:solidFill>
            </a:endParaRPr>
          </a:p>
        </p:txBody>
      </p:sp>
      <p:sp>
        <p:nvSpPr>
          <p:cNvPr id="45" name="مستطيل 44">
            <a:hlinkClick r:id="rId3" action="ppaction://hlinksldjump"/>
          </p:cNvPr>
          <p:cNvSpPr/>
          <p:nvPr/>
        </p:nvSpPr>
        <p:spPr>
          <a:xfrm>
            <a:off x="6549671" y="6182045"/>
            <a:ext cx="202285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noFill/>
                </a:ln>
                <a:solidFill>
                  <a:srgbClr val="7030A0"/>
                </a:solidFill>
              </a:rPr>
              <a:t>Car </a:t>
            </a:r>
            <a:endParaRPr lang="ar-SA" sz="2400" b="1" dirty="0">
              <a:ln w="11430">
                <a:noFill/>
              </a:ln>
              <a:solidFill>
                <a:srgbClr val="7030A0"/>
              </a:solidFill>
            </a:endParaRPr>
          </a:p>
        </p:txBody>
      </p:sp>
      <p:sp>
        <p:nvSpPr>
          <p:cNvPr id="48" name="مستطيل 47"/>
          <p:cNvSpPr/>
          <p:nvPr/>
        </p:nvSpPr>
        <p:spPr>
          <a:xfrm>
            <a:off x="7858148" y="5286388"/>
            <a:ext cx="214314" cy="7143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solidFill>
                <a:prstClr val="black"/>
              </a:solidFill>
            </a:endParaRPr>
          </a:p>
        </p:txBody>
      </p:sp>
      <p:sp>
        <p:nvSpPr>
          <p:cNvPr id="9" name="شكل بيضاوي 8"/>
          <p:cNvSpPr/>
          <p:nvPr/>
        </p:nvSpPr>
        <p:spPr>
          <a:xfrm>
            <a:off x="7380312" y="4365104"/>
            <a:ext cx="263522" cy="331568"/>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46" name="صورة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137" y="4077072"/>
            <a:ext cx="1309922" cy="1280754"/>
          </a:xfrm>
          <a:prstGeom prst="rect">
            <a:avLst/>
          </a:prstGeom>
          <a:ln>
            <a:noFill/>
          </a:ln>
          <a:effectLst>
            <a:softEdge rad="112500"/>
          </a:effectLst>
        </p:spPr>
      </p:pic>
      <p:pic>
        <p:nvPicPr>
          <p:cNvPr id="8" name="صورة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6103" y="4235007"/>
            <a:ext cx="1348211" cy="1272985"/>
          </a:xfrm>
          <a:prstGeom prst="rect">
            <a:avLst/>
          </a:prstGeom>
          <a:ln>
            <a:noFill/>
          </a:ln>
          <a:effectLst>
            <a:softEdge rad="112500"/>
          </a:effectLst>
        </p:spPr>
      </p:pic>
    </p:spTree>
    <p:extLst>
      <p:ext uri="{BB962C8B-B14F-4D97-AF65-F5344CB8AC3E}">
        <p14:creationId xmlns:p14="http://schemas.microsoft.com/office/powerpoint/2010/main" val="374550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9334807-the-end-word-on-black-board-background-composed-from-colorful-abc-alphabet-block-wooden-letters-copy.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2121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stock-illustration-thumbs-up-emoticon-vector-design-showing-image.jpg"/>
          <p:cNvPicPr>
            <a:picLocks noChangeAspect="1"/>
          </p:cNvPicPr>
          <p:nvPr/>
        </p:nvPicPr>
        <p:blipFill>
          <a:blip r:embed="rId2" cstate="print"/>
          <a:stretch>
            <a:fillRect/>
          </a:stretch>
        </p:blipFill>
        <p:spPr>
          <a:xfrm>
            <a:off x="2357422" y="428604"/>
            <a:ext cx="1857388" cy="1714512"/>
          </a:xfrm>
          <a:prstGeom prst="rect">
            <a:avLst/>
          </a:prstGeom>
        </p:spPr>
      </p:pic>
      <p:sp>
        <p:nvSpPr>
          <p:cNvPr id="12" name="سهم إلى اليسار 11">
            <a:hlinkClick r:id="rId3" action="ppaction://hlinksldjump"/>
          </p:cNvPr>
          <p:cNvSpPr/>
          <p:nvPr/>
        </p:nvSpPr>
        <p:spPr>
          <a:xfrm>
            <a:off x="214282" y="5286388"/>
            <a:ext cx="1571636" cy="928694"/>
          </a:xfrm>
          <a:prstGeom prst="leftArrow">
            <a:avLst/>
          </a:prstGeom>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14" name="مستطيل 13">
            <a:hlinkClick r:id="rId3" action="ppaction://hlinksldjump"/>
          </p:cNvPr>
          <p:cNvSpPr/>
          <p:nvPr/>
        </p:nvSpPr>
        <p:spPr>
          <a:xfrm>
            <a:off x="-91317" y="5058237"/>
            <a:ext cx="2428860"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cap="none" spc="0" dirty="0" smtClean="0">
              <a:ln w="11430"/>
              <a:solidFill>
                <a:schemeClr val="tx1">
                  <a:lumMod val="95000"/>
                  <a:lumOff val="5000"/>
                </a:schemeClr>
              </a:solidFill>
              <a:effectLst>
                <a:outerShdw blurRad="50800" dist="39000" dir="5460000" algn="tl">
                  <a:srgbClr val="000000">
                    <a:alpha val="38000"/>
                  </a:srgbClr>
                </a:outerShdw>
              </a:effectLst>
            </a:endParaRPr>
          </a:p>
          <a:p>
            <a:pPr algn="ctr"/>
            <a:r>
              <a:rPr lang="en-US" sz="2800" b="1" cap="none" spc="0" dirty="0" smtClean="0">
                <a:ln w="11430"/>
                <a:solidFill>
                  <a:schemeClr val="tx1">
                    <a:lumMod val="95000"/>
                    <a:lumOff val="5000"/>
                  </a:schemeClr>
                </a:solidFill>
                <a:effectLst>
                  <a:outerShdw blurRad="50800" dist="39000" dir="5460000" algn="tl">
                    <a:srgbClr val="000000">
                      <a:alpha val="38000"/>
                    </a:srgbClr>
                  </a:outerShdw>
                </a:effectLst>
              </a:rPr>
              <a:t>Back</a:t>
            </a:r>
          </a:p>
          <a:p>
            <a:pPr algn="ctr"/>
            <a:endParaRPr lang="ar-SA" sz="28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15" name="صورة 14" descr="imagewes.jpg">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2500298" y="1071546"/>
            <a:ext cx="5286412" cy="4357718"/>
          </a:xfrm>
          <a:prstGeom prst="rect">
            <a:avLst/>
          </a:prstGeom>
        </p:spPr>
      </p:pic>
    </p:spTree>
    <p:extLst>
      <p:ext uri="{BB962C8B-B14F-4D97-AF65-F5344CB8AC3E}">
        <p14:creationId xmlns:p14="http://schemas.microsoft.com/office/powerpoint/2010/main" val="348636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3776</TotalTime>
  <Words>496</Words>
  <Application>Microsoft Office PowerPoint</Application>
  <PresentationFormat>عرض على الشاشة (3:4)‏</PresentationFormat>
  <Paragraphs>45</Paragraphs>
  <Slides>11</Slides>
  <Notes>0</Notes>
  <HiddenSlides>0</HiddenSlides>
  <MMClips>7</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48</cp:revision>
  <dcterms:created xsi:type="dcterms:W3CDTF">2020-08-04T01:19:29Z</dcterms:created>
  <dcterms:modified xsi:type="dcterms:W3CDTF">2020-09-20T00:01:34Z</dcterms:modified>
</cp:coreProperties>
</file>