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6" r:id="rId5"/>
    <p:sldId id="259" r:id="rId6"/>
    <p:sldId id="263" r:id="rId7"/>
    <p:sldId id="261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72D4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97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7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0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07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8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8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8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12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6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004AA3-B377-4A77-A68E-33FE75B2EE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7D0B92-C3D1-4405-A924-7E5B23F9565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75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ebp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>
            <a:off x="2497093" y="818831"/>
            <a:ext cx="56220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7030A0"/>
                </a:solidFill>
                <a:latin typeface="Bradley Hand ITC" pitchFamily="66" charset="0"/>
              </a:rPr>
              <a:t>Past Perfect simple</a:t>
            </a:r>
          </a:p>
          <a:p>
            <a:pPr algn="ctr"/>
            <a:r>
              <a:rPr lang="en-US" sz="54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And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50126" y="2506631"/>
            <a:ext cx="37417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7030A0"/>
                </a:solidFill>
                <a:latin typeface="Bradley Hand ITC" pitchFamily="66" charset="0"/>
              </a:rPr>
              <a:t>Past Perfect </a:t>
            </a:r>
          </a:p>
          <a:p>
            <a:pPr algn="ctr"/>
            <a:r>
              <a:rPr lang="en-US" sz="5400" b="1" dirty="0">
                <a:solidFill>
                  <a:srgbClr val="7030A0"/>
                </a:solidFill>
                <a:latin typeface="Bradley Hand ITC" pitchFamily="66" charset="0"/>
              </a:rPr>
              <a:t>progressive</a:t>
            </a:r>
          </a:p>
        </p:txBody>
      </p:sp>
      <p:pic>
        <p:nvPicPr>
          <p:cNvPr id="5" name="Picture 4" descr="مايند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60912"/>
            <a:ext cx="2097088" cy="20970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14546" y="428604"/>
            <a:ext cx="22445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AA72D4"/>
                </a:solidFill>
                <a:latin typeface="Elephant" pitchFamily="18" charset="0"/>
              </a:rPr>
              <a:t>Correct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5984" y="1071546"/>
            <a:ext cx="65008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>
                <a:solidFill>
                  <a:srgbClr val="313131"/>
                </a:solidFill>
                <a:latin typeface="Agency FB" pitchFamily="34" charset="0"/>
                <a:ea typeface="Times New Roman" pitchFamily="18" charset="0"/>
                <a:cs typeface="Arial" pitchFamily="34" charset="0"/>
              </a:rPr>
              <a:t>1-</a:t>
            </a:r>
            <a:r>
              <a:rPr lang="en-US" sz="3200" dirty="0">
                <a:solidFill>
                  <a:srgbClr val="313131"/>
                </a:solidFill>
                <a:latin typeface="Agency FB" pitchFamily="34" charset="0"/>
                <a:ea typeface="Times New Roman" pitchFamily="18" charset="0"/>
                <a:cs typeface="Arial" pitchFamily="34" charset="0"/>
              </a:rPr>
              <a:t> Before he (go) to the cinema, he (book) the ticket</a:t>
            </a:r>
            <a:endParaRPr lang="en-US" sz="3200" dirty="0">
              <a:solidFill>
                <a:srgbClr val="AA72D4"/>
              </a:solidFill>
              <a:latin typeface="Agency FB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00232" y="214311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Before he went to the cinema, he had booked the ticket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928934"/>
            <a:ext cx="66511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313131"/>
                </a:solidFill>
                <a:effectLst/>
                <a:latin typeface="Agency FB" pitchFamily="34" charset="0"/>
                <a:ea typeface="Times New Roman" pitchFamily="18" charset="0"/>
                <a:cs typeface="Arial" pitchFamily="34" charset="0"/>
              </a:rPr>
              <a:t>After I (do) my homework last night,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313131"/>
                </a:solidFill>
                <a:effectLst/>
                <a:latin typeface="Agency FB" pitchFamily="34" charset="0"/>
                <a:ea typeface="Times New Roman" pitchFamily="18" charset="0"/>
                <a:cs typeface="Arial" pitchFamily="34" charset="0"/>
              </a:rPr>
              <a:t> I (go) to the club.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gency FB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85918" y="421481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After I had done my homework last night, I went to the club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27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143108" y="500042"/>
            <a:ext cx="1725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AA72D4"/>
                </a:solidFill>
                <a:latin typeface="Elephant" pitchFamily="18" charset="0"/>
              </a:rPr>
              <a:t>choose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1760" y="1057603"/>
            <a:ext cx="50891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1-Before her husband …………….., she had laid the table. </a:t>
            </a:r>
          </a:p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(arrive,   arrived,    had arrived)</a:t>
            </a:r>
          </a:p>
          <a:p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3108" y="2214554"/>
            <a:ext cx="51651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2-After she had finished cooking, she ……... ………… the table.</a:t>
            </a:r>
          </a:p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 (lay,  laid,   had laid)</a:t>
            </a:r>
          </a:p>
          <a:p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3108" y="318405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3-I  knew that he …………….. his lost watch. </a:t>
            </a:r>
          </a:p>
          <a:p>
            <a:r>
              <a:rPr lang="en-US" sz="2000" b="1" dirty="0">
                <a:latin typeface="David" pitchFamily="34" charset="-79"/>
                <a:cs typeface="David" pitchFamily="34" charset="-79"/>
              </a:rPr>
              <a:t>(found,  had found,  has found)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3608" y="429309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/>
              <a:t>3-When I finished my work, he ……………. his work too. </a:t>
            </a:r>
          </a:p>
          <a:p>
            <a:r>
              <a:rPr lang="en-US" sz="2000" b="1" dirty="0"/>
              <a:t>(already finished,   has already finished, had already finished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4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>
            <a:off x="2500298" y="1643050"/>
            <a:ext cx="57647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solidFill>
                <a:srgbClr val="7030A0"/>
              </a:solidFill>
              <a:latin typeface="Algerian" pitchFamily="82" charset="0"/>
            </a:endParaRPr>
          </a:p>
          <a:p>
            <a:pPr algn="ctr"/>
            <a:r>
              <a:rPr lang="en-US" sz="5400" b="1" dirty="0">
                <a:latin typeface="Agency FB" pitchFamily="34" charset="0"/>
              </a:rPr>
              <a:t> </a:t>
            </a:r>
            <a:r>
              <a:rPr lang="en-US" sz="5400" b="1" dirty="0">
                <a:latin typeface="Bradley Hand ITC" pitchFamily="66" charset="0"/>
              </a:rPr>
              <a:t>Past Perfect simple</a:t>
            </a:r>
            <a:endParaRPr lang="en-US" sz="54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6E513A4-515C-4E55-802B-D14D420528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568952" cy="60833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786050" y="12858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latin typeface="Andalus" pitchFamily="18" charset="-78"/>
                <a:cs typeface="Andalus" pitchFamily="18" charset="-78"/>
              </a:rPr>
              <a:t>The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85918" y="1932191"/>
            <a:ext cx="60007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cs typeface="+mj-cs"/>
              </a:rPr>
              <a:t>S+ had+ </a:t>
            </a:r>
            <a:r>
              <a:rPr lang="en-US" sz="4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cs typeface="+mj-cs"/>
              </a:rPr>
              <a:t>p.p</a:t>
            </a:r>
            <a:r>
              <a:rPr lang="en-US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cs typeface="+mj-cs"/>
              </a:rPr>
              <a:t> V3</a:t>
            </a:r>
            <a:endParaRPr lang="en-US" sz="4800" b="1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8" y="2967183"/>
            <a:ext cx="8275022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-She </a:t>
            </a:r>
            <a:r>
              <a:rPr lang="en-US" sz="4000" b="1" cap="none" spc="0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had travelled </a:t>
            </a:r>
            <a:r>
              <a:rPr lang="en-US" sz="40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all</a:t>
            </a:r>
          </a:p>
          <a:p>
            <a:pPr algn="ctr"/>
            <a:r>
              <a:rPr lang="en-US" sz="4000" b="1" cap="none" spc="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over the world. </a:t>
            </a:r>
          </a:p>
          <a:p>
            <a:pPr algn="ctr"/>
            <a:r>
              <a:rPr lang="en-US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 </a:t>
            </a:r>
            <a:r>
              <a:rPr lang="en-US" sz="4000" b="1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had</a:t>
            </a:r>
            <a:r>
              <a:rPr lang="en-US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seen</a:t>
            </a:r>
            <a:r>
              <a:rPr lang="en-US" sz="4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that man in the street.</a:t>
            </a:r>
            <a:endParaRPr lang="en-US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خل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51720" y="908720"/>
            <a:ext cx="6480719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rtl="1"/>
            <a:r>
              <a:rPr lang="ar-SA" sz="2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ِ</a:t>
            </a:r>
            <a:r>
              <a:rPr lang="en-US" sz="2400" b="1" cap="none" spc="0" dirty="0" err="1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Amal</a:t>
            </a:r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  <a:r>
              <a:rPr lang="en-US" sz="2400" b="1" cap="none" spc="0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went</a:t>
            </a:r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to the mall and she</a:t>
            </a:r>
            <a:endParaRPr lang="ar-SA" sz="24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DecoType Naskh Swashes" pitchFamily="2" charset="-78"/>
            </a:endParaRPr>
          </a:p>
          <a:p>
            <a:pPr algn="ctr" rtl="1"/>
            <a:r>
              <a:rPr lang="en-US" sz="2400" b="1" cap="none" spc="0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visited</a:t>
            </a:r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her grandmother.</a:t>
            </a:r>
          </a:p>
          <a:p>
            <a:pPr algn="ctr" rtl="1"/>
            <a:r>
              <a:rPr lang="en-US" sz="2400" b="1" cap="none" spc="0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went   1</a:t>
            </a:r>
            <a:r>
              <a:rPr lang="en-US" sz="2400" b="1" cap="none" spc="0" baseline="30000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st</a:t>
            </a:r>
            <a:r>
              <a:rPr lang="en-US" sz="2400" b="1" cap="none" spc="0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</a:p>
          <a:p>
            <a:pPr algn="ctr" rtl="1"/>
            <a:r>
              <a:rPr lang="en-US" sz="2400" b="1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visited  2</a:t>
            </a:r>
            <a:r>
              <a:rPr lang="en-US" sz="2400" b="1" baseline="30000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nd</a:t>
            </a:r>
            <a:r>
              <a:rPr lang="en-US" sz="2400" b="1" dirty="0">
                <a:ln>
                  <a:prstDash val="solid"/>
                </a:ln>
                <a:solidFill>
                  <a:schemeClr val="accent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  <a:endParaRPr lang="en-US" sz="2400" b="1" cap="none" spc="0" dirty="0">
              <a:ln>
                <a:prstDash val="solid"/>
              </a:ln>
              <a:solidFill>
                <a:schemeClr val="accent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DecoType Naskh Swashes" pitchFamily="2" charset="-78"/>
            </a:endParaRPr>
          </a:p>
          <a:p>
            <a:pPr algn="ctr" rtl="1"/>
            <a:r>
              <a:rPr lang="en-US" sz="2400" b="1" dirty="0" err="1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Amal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  <a:r>
              <a:rPr lang="en-US" sz="24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had gone 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to the mall </a:t>
            </a:r>
            <a:r>
              <a:rPr lang="en-US" sz="2400" b="1" dirty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before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she </a:t>
            </a:r>
            <a:r>
              <a:rPr lang="en-US" sz="24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visited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her grandmother.</a:t>
            </a:r>
          </a:p>
          <a:p>
            <a:pPr algn="ctr" rtl="1"/>
            <a:endParaRPr lang="en-US" sz="2400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DecoType Naskh Swashes" pitchFamily="2" charset="-78"/>
            </a:endParaRPr>
          </a:p>
          <a:p>
            <a:pPr algn="ctr" rtl="1"/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The boy </a:t>
            </a:r>
            <a:r>
              <a:rPr lang="en-US" sz="24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had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already </a:t>
            </a:r>
            <a:r>
              <a:rPr lang="en-US" sz="24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broken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the window </a:t>
            </a:r>
            <a:r>
              <a:rPr lang="en-US" sz="2400" b="1" dirty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by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the time the party </a:t>
            </a:r>
            <a:r>
              <a:rPr lang="en-US" sz="24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started</a:t>
            </a:r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.</a:t>
            </a:r>
          </a:p>
          <a:p>
            <a:pPr algn="ctr" rtl="1"/>
            <a:r>
              <a:rPr lang="en-US" sz="24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.</a:t>
            </a:r>
          </a:p>
          <a:p>
            <a:pPr algn="ctr" rtl="1"/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.</a:t>
            </a:r>
          </a:p>
          <a:p>
            <a:pPr algn="ctr" rtl="1"/>
            <a:r>
              <a:rPr lang="en-US" sz="2400" b="1" cap="none" spc="0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DecoType Naskh Swashes" pitchFamily="2" charset="-78"/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813947" y="1714488"/>
            <a:ext cx="73468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solidFill>
                <a:srgbClr val="7030A0"/>
              </a:solidFill>
              <a:latin typeface="Algerian" pitchFamily="82" charset="0"/>
            </a:endParaRPr>
          </a:p>
          <a:p>
            <a:pPr algn="ctr"/>
            <a:r>
              <a:rPr lang="en-US" sz="5400" b="1" dirty="0">
                <a:solidFill>
                  <a:srgbClr val="7030A0"/>
                </a:solidFill>
                <a:latin typeface="Bradley Hand ITC" pitchFamily="66" charset="0"/>
              </a:rPr>
              <a:t> Past Perfect progressive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786050" y="1285861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ndalus" pitchFamily="18" charset="-78"/>
                <a:cs typeface="Andalus" pitchFamily="18" charset="-78"/>
              </a:rPr>
              <a:t>The structure</a:t>
            </a:r>
          </a:p>
          <a:p>
            <a:endParaRPr lang="en-US" sz="36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63688" y="1285861"/>
            <a:ext cx="5860766" cy="38472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SA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Had been +v-</a:t>
            </a:r>
            <a:r>
              <a:rPr lang="en-US" sz="3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ing</a:t>
            </a:r>
            <a:endParaRPr 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He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had been working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in a factory 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when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the fire </a:t>
            </a: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started.</a:t>
            </a:r>
          </a:p>
          <a:p>
            <a:pPr algn="ctr"/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had </a:t>
            </a:r>
            <a:r>
              <a:rPr lang="en-US" sz="3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beenworking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1</a:t>
            </a:r>
            <a:r>
              <a:rPr lang="en-US" sz="3200" b="1" baseline="30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st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started 2</a:t>
            </a:r>
            <a:r>
              <a:rPr lang="en-US" sz="3200" b="1" baseline="30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nd</a:t>
            </a:r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endParaRPr lang="en-US" sz="3600" b="1" dirty="0">
              <a:ln w="18000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7422" y="1285860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5400" b="1" dirty="0">
                <a:solidFill>
                  <a:srgbClr val="AA72D4"/>
                </a:solidFill>
                <a:latin typeface="Aharoni" pitchFamily="2" charset="-79"/>
                <a:cs typeface="Aharoni" pitchFamily="2" charset="-79"/>
              </a:rPr>
              <a:t>     </a:t>
            </a: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1196752"/>
            <a:ext cx="7781489" cy="4672342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Combine</a:t>
            </a:r>
            <a:endParaRPr lang="ar-SA" sz="2800" dirty="0">
              <a:solidFill>
                <a:srgbClr val="FF0000"/>
              </a:solidFill>
            </a:endParaRPr>
          </a:p>
          <a:p>
            <a:pPr algn="l"/>
            <a:endParaRPr lang="en-US" dirty="0">
              <a:solidFill>
                <a:srgbClr val="FF0000"/>
              </a:solidFill>
            </a:endParaRPr>
          </a:p>
          <a:p>
            <a:pPr algn="l"/>
            <a:r>
              <a:rPr lang="en-US" sz="2800" dirty="0"/>
              <a:t>(1</a:t>
            </a:r>
            <a:r>
              <a:rPr lang="en-US" sz="2800" baseline="30000" dirty="0"/>
              <a:t>st</a:t>
            </a:r>
            <a:r>
              <a:rPr lang="en-US" sz="2800" dirty="0"/>
              <a:t>) Sami was reading a book. (2</a:t>
            </a:r>
            <a:r>
              <a:rPr lang="en-US" sz="2800" baseline="30000" dirty="0"/>
              <a:t>nd</a:t>
            </a:r>
            <a:r>
              <a:rPr lang="en-US" sz="2800" dirty="0"/>
              <a:t>) The phone rang.</a:t>
            </a:r>
          </a:p>
          <a:p>
            <a:pPr algn="l"/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when</a:t>
            </a:r>
          </a:p>
          <a:p>
            <a:pPr algn="l"/>
            <a:r>
              <a:rPr lang="en-US" sz="2800" dirty="0">
                <a:solidFill>
                  <a:srgbClr val="00B050"/>
                </a:solidFill>
              </a:rPr>
              <a:t> </a:t>
            </a:r>
          </a:p>
          <a:p>
            <a:pPr algn="l"/>
            <a:r>
              <a:rPr lang="en-US" sz="2800" dirty="0"/>
              <a:t>(1</a:t>
            </a:r>
            <a:r>
              <a:rPr lang="en-US" sz="2800" baseline="30000" dirty="0"/>
              <a:t>st</a:t>
            </a:r>
            <a:r>
              <a:rPr lang="en-US" sz="2800" dirty="0"/>
              <a:t>) we moved to the city.(2</a:t>
            </a:r>
            <a:r>
              <a:rPr lang="en-US" sz="2800" baseline="30000" dirty="0"/>
              <a:t>nd</a:t>
            </a:r>
            <a:r>
              <a:rPr lang="en-US" sz="2800" dirty="0"/>
              <a:t>) We bought a new car.</a:t>
            </a:r>
          </a:p>
          <a:p>
            <a:pPr algn="l"/>
            <a:r>
              <a:rPr lang="en-US" sz="2800" dirty="0">
                <a:solidFill>
                  <a:srgbClr val="00B050"/>
                </a:solidFill>
              </a:rPr>
              <a:t>Before </a:t>
            </a:r>
            <a:endParaRPr lang="ar-SA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16"/>
          </a:xfrm>
        </p:spPr>
      </p:pic>
      <p:sp>
        <p:nvSpPr>
          <p:cNvPr id="6" name="Rectangle 5"/>
          <p:cNvSpPr/>
          <p:nvPr/>
        </p:nvSpPr>
        <p:spPr>
          <a:xfrm>
            <a:off x="2714612" y="285728"/>
            <a:ext cx="50720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solidFill>
                  <a:srgbClr val="AA72D4"/>
                </a:solidFill>
                <a:latin typeface="David" pitchFamily="34" charset="-79"/>
                <a:cs typeface="David" pitchFamily="34" charset="-79"/>
              </a:rPr>
              <a:t>Conclusion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928794" y="2071678"/>
            <a:ext cx="4857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/>
              <a:t>Two events, one happened before the other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893339" y="160733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4143372" y="2500306"/>
            <a:ext cx="2286016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0800000" flipV="1">
            <a:off x="2143108" y="2500306"/>
            <a:ext cx="2152664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429256" y="3714752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/>
              <a:t>2*event </a:t>
            </a:r>
          </a:p>
          <a:p>
            <a:pPr fontAlgn="ctr"/>
            <a:r>
              <a:rPr lang="en-US" sz="2000" b="1" dirty="0"/>
              <a:t>Past simple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28794" y="3714752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/>
              <a:t>1*event </a:t>
            </a:r>
          </a:p>
          <a:p>
            <a:pPr fontAlgn="ctr"/>
            <a:r>
              <a:rPr lang="en-US" sz="2000" b="1" dirty="0"/>
              <a:t>Past perfect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15340" y="4928404"/>
            <a:ext cx="8564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643836" y="471409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27584" y="4929198"/>
            <a:ext cx="1529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/>
              <a:t>Simple</a:t>
            </a:r>
          </a:p>
          <a:p>
            <a:pPr fontAlgn="ctr"/>
            <a:r>
              <a:rPr lang="en-US" sz="2000" b="1" dirty="0" err="1"/>
              <a:t>S+had+p.p</a:t>
            </a:r>
            <a:endParaRPr lang="en-US" sz="2000" b="1" dirty="0"/>
          </a:p>
        </p:txBody>
      </p:sp>
      <p:sp>
        <p:nvSpPr>
          <p:cNvPr id="33" name="Rectangle 32"/>
          <p:cNvSpPr/>
          <p:nvPr/>
        </p:nvSpPr>
        <p:spPr>
          <a:xfrm>
            <a:off x="2143108" y="5357826"/>
            <a:ext cx="24288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000" b="1" dirty="0"/>
              <a:t>Progressive</a:t>
            </a:r>
          </a:p>
          <a:p>
            <a:pPr fontAlgn="ctr"/>
            <a:r>
              <a:rPr lang="en-US" sz="2000" b="1" dirty="0"/>
              <a:t>S+ had+ been+ </a:t>
            </a:r>
            <a:r>
              <a:rPr lang="en-US" sz="2000" b="1" dirty="0" err="1"/>
              <a:t>v.ing</a:t>
            </a:r>
            <a:endParaRPr lang="en-US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3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خل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>
            <a:off x="2285984" y="1857364"/>
            <a:ext cx="57150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dirty="0">
                <a:ln>
                  <a:prstDash val="solid"/>
                </a:ln>
                <a:solidFill>
                  <a:srgbClr val="CC00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Elephant" pitchFamily="18" charset="0"/>
              </a:rPr>
              <a:t>exercise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أثر رجعي">
  <a:themeElements>
    <a:clrScheme name="أثر رجعي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أثر رجعي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ثر رجعي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705</TotalTime>
  <Words>336</Words>
  <Application>Microsoft Office PowerPoint</Application>
  <PresentationFormat>عرض على الشاشة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22" baseType="lpstr">
      <vt:lpstr>Agency FB</vt:lpstr>
      <vt:lpstr>Aharoni</vt:lpstr>
      <vt:lpstr>Algerian</vt:lpstr>
      <vt:lpstr>Andalus</vt:lpstr>
      <vt:lpstr>Arial</vt:lpstr>
      <vt:lpstr>Bradley Hand ITC</vt:lpstr>
      <vt:lpstr>Calibri</vt:lpstr>
      <vt:lpstr>Calibri Light</vt:lpstr>
      <vt:lpstr>David</vt:lpstr>
      <vt:lpstr>Elephant</vt:lpstr>
      <vt:lpstr>أثر رجعي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7</dc:creator>
  <cp:lastModifiedBy>عبير الحارثي</cp:lastModifiedBy>
  <cp:revision>46</cp:revision>
  <dcterms:created xsi:type="dcterms:W3CDTF">2016-11-16T21:48:05Z</dcterms:created>
  <dcterms:modified xsi:type="dcterms:W3CDTF">2021-11-14T20:12:04Z</dcterms:modified>
</cp:coreProperties>
</file>