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1" r:id="rId1"/>
  </p:sldMasterIdLst>
  <p:notesMasterIdLst>
    <p:notesMasterId r:id="rId20"/>
  </p:notesMasterIdLst>
  <p:sldIdLst>
    <p:sldId id="283" r:id="rId2"/>
    <p:sldId id="286" r:id="rId3"/>
    <p:sldId id="287" r:id="rId4"/>
    <p:sldId id="288" r:id="rId5"/>
    <p:sldId id="289" r:id="rId6"/>
    <p:sldId id="292" r:id="rId7"/>
    <p:sldId id="291" r:id="rId8"/>
    <p:sldId id="256" r:id="rId9"/>
    <p:sldId id="279" r:id="rId10"/>
    <p:sldId id="258" r:id="rId11"/>
    <p:sldId id="259" r:id="rId12"/>
    <p:sldId id="280" r:id="rId13"/>
    <p:sldId id="265" r:id="rId14"/>
    <p:sldId id="261" r:id="rId15"/>
    <p:sldId id="281" r:id="rId16"/>
    <p:sldId id="267" r:id="rId17"/>
    <p:sldId id="282" r:id="rId18"/>
    <p:sldId id="293" r:id="rId19"/>
  </p:sldIdLst>
  <p:sldSz cx="9144000" cy="6858000" type="screen4x3"/>
  <p:notesSz cx="6858000" cy="9144000"/>
  <p:defaultTextStyle>
    <a:defPPr>
      <a:defRPr lang="ar-SA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392"/>
    <a:srgbClr val="0066FF"/>
    <a:srgbClr val="FFFF00"/>
    <a:srgbClr val="CC00FF"/>
    <a:srgbClr val="FF9900"/>
    <a:srgbClr val="C50B7A"/>
    <a:srgbClr val="0000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9" d="100"/>
          <a:sy n="69" d="100"/>
        </p:scale>
        <p:origin x="141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8D2B25E-1ED7-4F5F-BFBD-C07B64814D85}" type="datetimeFigureOut">
              <a:rPr lang="ar-SA"/>
              <a:pPr>
                <a:defRPr/>
              </a:pPr>
              <a:t>10/02/45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lvl="0"/>
            <a:endParaRPr lang="ar-SA" noProof="0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noProof="0" smtClean="0"/>
              <a:t>انقر لتحرير أنماط النص الرئيسي</a:t>
            </a:r>
          </a:p>
          <a:p>
            <a:pPr lvl="1"/>
            <a:r>
              <a:rPr lang="ar-SA" noProof="0" smtClean="0"/>
              <a:t>المستوى الثاني</a:t>
            </a:r>
          </a:p>
          <a:p>
            <a:pPr lvl="2"/>
            <a:r>
              <a:rPr lang="ar-SA" noProof="0" smtClean="0"/>
              <a:t>المستوى الثالث</a:t>
            </a:r>
          </a:p>
          <a:p>
            <a:pPr lvl="3"/>
            <a:r>
              <a:rPr lang="ar-SA" noProof="0" smtClean="0"/>
              <a:t>المستوى الرابع</a:t>
            </a:r>
          </a:p>
          <a:p>
            <a:pPr lvl="4"/>
            <a:r>
              <a:rPr lang="ar-SA" noProof="0" smtClean="0"/>
              <a:t>المستوى الخامس</a:t>
            </a:r>
            <a:endParaRPr lang="ar-SA" noProof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D9AE228-723D-4C69-962A-9EC2950788E6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500599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7792749926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7792749926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351519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7792749926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7792749926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915476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7792749926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7792749926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62784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2E36B8E-9928-4068-8239-8C5A0C3CF59D}" type="datetimeFigureOut">
              <a:rPr lang="ar-SA" smtClean="0"/>
              <a:pPr>
                <a:defRPr/>
              </a:pPr>
              <a:t>10/02/45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9D9B2D-92C9-4154-B414-B4D07DED7761}" type="slidenum">
              <a:rPr lang="ar-SA" smtClean="0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6576168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A410E1-3865-4B75-9ECA-E6CE85D3B5BE}" type="datetimeFigureOut">
              <a:rPr lang="ar-SA" smtClean="0"/>
              <a:pPr>
                <a:defRPr/>
              </a:pPr>
              <a:t>10/02/45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23EFE0-3C90-4D8E-8760-2B6E6AFB6A15}" type="slidenum">
              <a:rPr lang="ar-SA" smtClean="0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4871314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95B05A-FA24-4DF2-9557-59DE1F9A01B3}" type="datetimeFigureOut">
              <a:rPr lang="ar-SA" smtClean="0"/>
              <a:pPr>
                <a:defRPr/>
              </a:pPr>
              <a:t>10/02/45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3BEE65-41EF-4F3A-89F8-ACAF7058CEAD}" type="slidenum">
              <a:rPr lang="ar-SA" smtClean="0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4430732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 rtl="0"/>
            <a:fld id="{00000000-1234-1234-1234-123412341234}" type="slidenum">
              <a:rPr lang="en-GB" smtClean="0"/>
              <a:pPr algn="r" rtl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1881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26EDFD2-DEE5-4878-9F48-FC0251DA11CD}" type="datetimeFigureOut">
              <a:rPr lang="ar-SA" smtClean="0"/>
              <a:pPr>
                <a:defRPr/>
              </a:pPr>
              <a:t>10/02/45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3D0228-2F3E-4EE4-806D-B0752C48F1F3}" type="slidenum">
              <a:rPr lang="ar-SA" smtClean="0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6069748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E4E8CE-C713-4F15-8D67-3C98FA6D255F}" type="datetimeFigureOut">
              <a:rPr lang="ar-SA" smtClean="0"/>
              <a:pPr>
                <a:defRPr/>
              </a:pPr>
              <a:t>10/02/45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6D060A-E720-426A-BE1A-C204EFD61178}" type="slidenum">
              <a:rPr lang="ar-SA" smtClean="0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7276232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A695FB3-E29F-4750-83BB-B55EEB3B09C6}" type="datetimeFigureOut">
              <a:rPr lang="ar-SA" smtClean="0"/>
              <a:pPr>
                <a:defRPr/>
              </a:pPr>
              <a:t>10/02/45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44538E-551A-429E-8BF0-CCB6710DA89F}" type="slidenum">
              <a:rPr lang="ar-SA" smtClean="0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813972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FA1F6E-F144-46EB-8DE8-91565F125C20}" type="datetimeFigureOut">
              <a:rPr lang="ar-SA" smtClean="0"/>
              <a:pPr>
                <a:defRPr/>
              </a:pPr>
              <a:t>10/02/45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49275F-E1FF-46E4-AA84-8CE0F13EE8B5}" type="slidenum">
              <a:rPr lang="ar-SA" smtClean="0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0542355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A9F7F2-BF27-41E0-9286-4FB5CE10005B}" type="datetimeFigureOut">
              <a:rPr lang="ar-SA" smtClean="0"/>
              <a:pPr>
                <a:defRPr/>
              </a:pPr>
              <a:t>10/02/45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7A0E8-FCD9-4716-8403-D6A4C79F6DAB}" type="slidenum">
              <a:rPr lang="ar-SA" smtClean="0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3856236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BF67C2-8D37-45CE-9FAE-111622158D95}" type="datetimeFigureOut">
              <a:rPr lang="ar-SA" smtClean="0"/>
              <a:pPr>
                <a:defRPr/>
              </a:pPr>
              <a:t>10/02/45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15951C-254E-4E14-B9C1-A9E0B0720866}" type="slidenum">
              <a:rPr lang="ar-SA" smtClean="0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1753011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8CECE5-1E6D-4258-B902-A1DE89FD3C13}" type="datetimeFigureOut">
              <a:rPr lang="ar-SA" smtClean="0"/>
              <a:pPr>
                <a:defRPr/>
              </a:pPr>
              <a:t>10/02/45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70551C-B6EA-402D-84AD-921A9E26A3AC}" type="slidenum">
              <a:rPr lang="ar-SA" smtClean="0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9501081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950714-DF4D-491E-9CA9-662652D33FD6}" type="datetimeFigureOut">
              <a:rPr lang="ar-SA" smtClean="0"/>
              <a:pPr>
                <a:defRPr/>
              </a:pPr>
              <a:t>10/02/45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0913C3-9EDB-43D2-BED1-87BF2DEEE580}" type="slidenum">
              <a:rPr lang="ar-SA" smtClean="0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36233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0950714-DF4D-491E-9CA9-662652D33FD6}" type="datetimeFigureOut">
              <a:rPr lang="ar-SA" smtClean="0"/>
              <a:pPr>
                <a:defRPr/>
              </a:pPr>
              <a:t>10/02/45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A0913C3-9EDB-43D2-BED1-87BF2DEEE580}" type="slidenum">
              <a:rPr lang="ar-SA" smtClean="0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54059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ransition>
    <p:fade thruBlk="1"/>
  </p:transition>
  <p:timing>
    <p:tnLst>
      <p:par>
        <p:cTn id="1" dur="indefinite" restart="never" nodeType="tmRoot"/>
      </p:par>
    </p:tnLst>
  </p:timing>
  <p:txStyles>
    <p:titleStyle>
      <a:lvl1pPr algn="r" defTabSz="685800" rtl="1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r" defTabSz="6858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image" Target="../media/image25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7" Type="http://schemas.openxmlformats.org/officeDocument/2006/relationships/image" Target="../media/image31.pn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image" Target="../media/image34.jpeg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1.png"/><Relationship Id="rId4" Type="http://schemas.openxmlformats.org/officeDocument/2006/relationships/audio" Target="../media/audio11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jpe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jpe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jpe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37" b="1772"/>
          <a:stretch>
            <a:fillRect/>
          </a:stretch>
        </p:blipFill>
        <p:spPr bwMode="auto">
          <a:xfrm>
            <a:off x="0" y="-27296"/>
            <a:ext cx="9296400" cy="6961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9463" y="785813"/>
            <a:ext cx="7583487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40890819"/>
      </p:ext>
    </p:extLst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37" b="1772"/>
          <a:stretch>
            <a:fillRect/>
          </a:stretch>
        </p:blipFill>
        <p:spPr bwMode="auto">
          <a:xfrm>
            <a:off x="0" y="-13649"/>
            <a:ext cx="9239950" cy="6910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0" y="828675"/>
            <a:ext cx="2057400" cy="2042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77000" y="2362200"/>
            <a:ext cx="2286000" cy="19353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4800" y="1676400"/>
            <a:ext cx="2558815" cy="24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مربع نص 7"/>
          <p:cNvSpPr txBox="1">
            <a:spLocks noChangeArrowheads="1"/>
          </p:cNvSpPr>
          <p:nvPr/>
        </p:nvSpPr>
        <p:spPr bwMode="auto">
          <a:xfrm>
            <a:off x="3733800" y="3343275"/>
            <a:ext cx="2438400" cy="923925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EG" sz="5400" b="1" dirty="0">
                <a:solidFill>
                  <a:srgbClr val="C50B7A"/>
                </a:solidFill>
              </a:rPr>
              <a:t>كـــــــــرة</a:t>
            </a:r>
          </a:p>
        </p:txBody>
      </p:sp>
      <p:sp>
        <p:nvSpPr>
          <p:cNvPr id="9" name="مربع نص 8"/>
          <p:cNvSpPr txBox="1">
            <a:spLocks noChangeArrowheads="1"/>
          </p:cNvSpPr>
          <p:nvPr/>
        </p:nvSpPr>
        <p:spPr bwMode="auto">
          <a:xfrm>
            <a:off x="6400800" y="4876800"/>
            <a:ext cx="2438400" cy="923925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EG" sz="5400" b="1">
                <a:solidFill>
                  <a:srgbClr val="C50B7A"/>
                </a:solidFill>
              </a:rPr>
              <a:t>سيارة</a:t>
            </a:r>
          </a:p>
        </p:txBody>
      </p:sp>
      <p:sp>
        <p:nvSpPr>
          <p:cNvPr id="10" name="مربع نص 9"/>
          <p:cNvSpPr txBox="1">
            <a:spLocks noChangeArrowheads="1"/>
          </p:cNvSpPr>
          <p:nvPr/>
        </p:nvSpPr>
        <p:spPr bwMode="auto">
          <a:xfrm>
            <a:off x="533400" y="4724400"/>
            <a:ext cx="2438400" cy="923925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EG" sz="5400" b="1">
                <a:solidFill>
                  <a:srgbClr val="C50B7A"/>
                </a:solidFill>
              </a:rPr>
              <a:t>طائرة</a:t>
            </a:r>
          </a:p>
        </p:txBody>
      </p:sp>
      <p:sp>
        <p:nvSpPr>
          <p:cNvPr id="12" name="سهم للأسفل 11"/>
          <p:cNvSpPr/>
          <p:nvPr/>
        </p:nvSpPr>
        <p:spPr>
          <a:xfrm>
            <a:off x="4572000" y="2657475"/>
            <a:ext cx="762000" cy="685800"/>
          </a:xfrm>
          <a:prstGeom prst="downArrow">
            <a:avLst/>
          </a:prstGeom>
          <a:solidFill>
            <a:srgbClr val="C50B7A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13" name="سهم للأسفل 12"/>
          <p:cNvSpPr/>
          <p:nvPr/>
        </p:nvSpPr>
        <p:spPr>
          <a:xfrm>
            <a:off x="7315200" y="4038600"/>
            <a:ext cx="762000" cy="685800"/>
          </a:xfrm>
          <a:prstGeom prst="downArrow">
            <a:avLst/>
          </a:prstGeom>
          <a:solidFill>
            <a:srgbClr val="C50B7A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14" name="سهم للأسفل 13"/>
          <p:cNvSpPr/>
          <p:nvPr/>
        </p:nvSpPr>
        <p:spPr>
          <a:xfrm>
            <a:off x="1143000" y="3886200"/>
            <a:ext cx="762000" cy="685800"/>
          </a:xfrm>
          <a:prstGeom prst="downArrow">
            <a:avLst/>
          </a:prstGeom>
          <a:solidFill>
            <a:srgbClr val="C50B7A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11" name="مستطيل 10"/>
          <p:cNvSpPr/>
          <p:nvPr/>
        </p:nvSpPr>
        <p:spPr>
          <a:xfrm>
            <a:off x="5181600" y="1219200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ar-SA" sz="3200" b="1" dirty="0" smtClean="0"/>
              <a:t>1/ </a:t>
            </a:r>
            <a:r>
              <a:rPr lang="ar-EG" sz="3200" b="1" dirty="0" smtClean="0"/>
              <a:t>تعرف</a:t>
            </a:r>
            <a:r>
              <a:rPr lang="ar-SA" sz="3200" b="1" dirty="0" smtClean="0"/>
              <a:t>ي</a:t>
            </a:r>
            <a:r>
              <a:rPr lang="ar-EG" sz="3200" b="1" dirty="0" smtClean="0"/>
              <a:t> على الأشياء</a:t>
            </a:r>
            <a:endParaRPr lang="ar-SA" sz="3200" b="1" dirty="0" smtClean="0"/>
          </a:p>
          <a:p>
            <a:pPr algn="ctr"/>
            <a:r>
              <a:rPr lang="ar-EG" sz="3200" b="1" dirty="0" smtClean="0"/>
              <a:t> في الصور </a:t>
            </a:r>
            <a:r>
              <a:rPr lang="ar-SA" sz="3200" b="1" dirty="0" smtClean="0"/>
              <a:t>وصفيها</a:t>
            </a:r>
            <a:r>
              <a:rPr lang="ar-EG" sz="3200" b="1" dirty="0" smtClean="0"/>
              <a:t>.</a:t>
            </a:r>
            <a:endParaRPr lang="ar-EG" sz="3200" b="1" dirty="0"/>
          </a:p>
        </p:txBody>
      </p:sp>
      <p:sp>
        <p:nvSpPr>
          <p:cNvPr id="15" name="مستطيل 14"/>
          <p:cNvSpPr/>
          <p:nvPr/>
        </p:nvSpPr>
        <p:spPr>
          <a:xfrm>
            <a:off x="7086600" y="685800"/>
            <a:ext cx="14446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المطلوب</a:t>
            </a:r>
            <a:endParaRPr lang="ar-SA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37" b="1772"/>
          <a:stretch>
            <a:fillRect/>
          </a:stretch>
        </p:blipFill>
        <p:spPr bwMode="auto">
          <a:xfrm>
            <a:off x="0" y="-13649"/>
            <a:ext cx="9239950" cy="6910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مربع نص 7"/>
          <p:cNvSpPr txBox="1"/>
          <p:nvPr/>
        </p:nvSpPr>
        <p:spPr>
          <a:xfrm>
            <a:off x="3352800" y="4648200"/>
            <a:ext cx="2438400" cy="1264980"/>
          </a:xfrm>
          <a:prstGeom prst="cloud">
            <a:avLst/>
          </a:prstGeom>
          <a:solidFill>
            <a:srgbClr val="FFCCFF"/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1">
            <a:spAutoFit/>
          </a:bodyPr>
          <a:lstStyle/>
          <a:p>
            <a:pPr algn="ctr">
              <a:defRPr/>
            </a:pPr>
            <a:r>
              <a:rPr lang="ar-EG" sz="4800" b="1" dirty="0">
                <a:solidFill>
                  <a:srgbClr val="C50B7A"/>
                </a:solidFill>
                <a:latin typeface="Arial" pitchFamily="34" charset="0"/>
                <a:cs typeface="Arial" pitchFamily="34" charset="0"/>
              </a:rPr>
              <a:t>دب</a:t>
            </a:r>
          </a:p>
        </p:txBody>
      </p:sp>
      <p:sp>
        <p:nvSpPr>
          <p:cNvPr id="9" name="مربع نص 8"/>
          <p:cNvSpPr txBox="1"/>
          <p:nvPr/>
        </p:nvSpPr>
        <p:spPr>
          <a:xfrm>
            <a:off x="6248400" y="4715470"/>
            <a:ext cx="2438400" cy="1264980"/>
          </a:xfrm>
          <a:prstGeom prst="cloud">
            <a:avLst/>
          </a:prstGeom>
          <a:solidFill>
            <a:srgbClr val="FFCCFF"/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1">
            <a:spAutoFit/>
          </a:bodyPr>
          <a:lstStyle/>
          <a:p>
            <a:pPr algn="ctr">
              <a:defRPr/>
            </a:pPr>
            <a:r>
              <a:rPr lang="ar-EG" sz="4800" b="1" dirty="0">
                <a:solidFill>
                  <a:srgbClr val="C50B7A"/>
                </a:solidFill>
                <a:latin typeface="Arial" pitchFamily="34" charset="0"/>
                <a:cs typeface="Arial" pitchFamily="34" charset="0"/>
              </a:rPr>
              <a:t>حذاء</a:t>
            </a:r>
          </a:p>
        </p:txBody>
      </p:sp>
      <p:sp>
        <p:nvSpPr>
          <p:cNvPr id="10" name="مربع نص 9"/>
          <p:cNvSpPr txBox="1"/>
          <p:nvPr/>
        </p:nvSpPr>
        <p:spPr>
          <a:xfrm>
            <a:off x="685800" y="4648200"/>
            <a:ext cx="2438400" cy="1264980"/>
          </a:xfrm>
          <a:prstGeom prst="cloud">
            <a:avLst/>
          </a:prstGeom>
          <a:solidFill>
            <a:srgbClr val="FFCCFF"/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1">
            <a:spAutoFit/>
          </a:bodyPr>
          <a:lstStyle/>
          <a:p>
            <a:pPr algn="ctr">
              <a:defRPr/>
            </a:pPr>
            <a:r>
              <a:rPr lang="ar-EG" sz="4800" b="1" dirty="0">
                <a:solidFill>
                  <a:srgbClr val="C50B7A"/>
                </a:solidFill>
                <a:latin typeface="Arial" pitchFamily="34" charset="0"/>
                <a:cs typeface="Arial" pitchFamily="34" charset="0"/>
              </a:rPr>
              <a:t>قلم</a:t>
            </a:r>
          </a:p>
        </p:txBody>
      </p:sp>
      <p:sp>
        <p:nvSpPr>
          <p:cNvPr id="12" name="سهم للأسفل 11"/>
          <p:cNvSpPr/>
          <p:nvPr/>
        </p:nvSpPr>
        <p:spPr>
          <a:xfrm>
            <a:off x="4114800" y="3962400"/>
            <a:ext cx="762000" cy="685800"/>
          </a:xfrm>
          <a:prstGeom prst="downArrow">
            <a:avLst/>
          </a:prstGeo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13" name="سهم للأسفل 12"/>
          <p:cNvSpPr/>
          <p:nvPr/>
        </p:nvSpPr>
        <p:spPr>
          <a:xfrm>
            <a:off x="7239000" y="4029670"/>
            <a:ext cx="762000" cy="685800"/>
          </a:xfrm>
          <a:prstGeom prst="downArrow">
            <a:avLst/>
          </a:prstGeo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14" name="سهم للأسفل 13"/>
          <p:cNvSpPr/>
          <p:nvPr/>
        </p:nvSpPr>
        <p:spPr>
          <a:xfrm>
            <a:off x="1600200" y="3962400"/>
            <a:ext cx="762000" cy="685800"/>
          </a:xfrm>
          <a:prstGeom prst="downArrow">
            <a:avLst/>
          </a:prstGeo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1295400"/>
            <a:ext cx="7772400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37" b="1772"/>
          <a:stretch>
            <a:fillRect/>
          </a:stretch>
        </p:blipFill>
        <p:spPr bwMode="auto">
          <a:xfrm>
            <a:off x="0" y="-13649"/>
            <a:ext cx="9239950" cy="6910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743200"/>
            <a:ext cx="8229600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مستطيل 2"/>
          <p:cNvSpPr/>
          <p:nvPr/>
        </p:nvSpPr>
        <p:spPr>
          <a:xfrm>
            <a:off x="990600" y="762000"/>
            <a:ext cx="5943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3600" b="1" dirty="0" smtClean="0"/>
              <a:t>2/ </a:t>
            </a:r>
            <a:r>
              <a:rPr lang="ar-EG" sz="3600" b="1" dirty="0" smtClean="0"/>
              <a:t>أحوط الشيء داخل </a:t>
            </a:r>
            <a:endParaRPr lang="ar-SA" sz="3600" b="1" dirty="0" smtClean="0"/>
          </a:p>
          <a:p>
            <a:pPr algn="ctr"/>
            <a:r>
              <a:rPr lang="ar-EG" sz="3600" b="1" dirty="0" smtClean="0"/>
              <a:t>الإطار الذي له الصفة نفسها</a:t>
            </a:r>
            <a:r>
              <a:rPr lang="ar-SA" sz="3600" b="1" dirty="0" smtClean="0"/>
              <a:t> وأضع </a:t>
            </a:r>
            <a:r>
              <a:rPr lang="ar-SA" sz="3600" b="1" dirty="0" smtClean="0">
                <a:sym typeface="Wingdings"/>
              </a:rPr>
              <a:t> على الأشياء المختلفة عنه في الصفة   </a:t>
            </a:r>
            <a:r>
              <a:rPr lang="ar-EG" sz="3600" b="1" dirty="0" smtClean="0"/>
              <a:t>.</a:t>
            </a:r>
            <a:endParaRPr lang="ar-EG" sz="3600" b="1" dirty="0"/>
          </a:p>
        </p:txBody>
      </p:sp>
      <p:sp>
        <p:nvSpPr>
          <p:cNvPr id="4" name="مستطيل 3"/>
          <p:cNvSpPr/>
          <p:nvPr/>
        </p:nvSpPr>
        <p:spPr>
          <a:xfrm>
            <a:off x="7131085" y="914400"/>
            <a:ext cx="13035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المطلوب</a:t>
            </a:r>
            <a:endParaRPr lang="ar-SA" sz="3200" dirty="0"/>
          </a:p>
        </p:txBody>
      </p:sp>
      <p:sp>
        <p:nvSpPr>
          <p:cNvPr id="6" name="مستطيل 5"/>
          <p:cNvSpPr/>
          <p:nvPr/>
        </p:nvSpPr>
        <p:spPr>
          <a:xfrm>
            <a:off x="3048000" y="5105400"/>
            <a:ext cx="57567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وضحي الرابط فيما سبق </a:t>
            </a:r>
            <a:endParaRPr lang="ar-SA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37" b="1772"/>
          <a:stretch>
            <a:fillRect/>
          </a:stretch>
        </p:blipFill>
        <p:spPr bwMode="auto">
          <a:xfrm>
            <a:off x="0" y="-13649"/>
            <a:ext cx="9239950" cy="6910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81000" y="1295402"/>
            <a:ext cx="8337204" cy="1394276"/>
            <a:chOff x="1000101" y="4350698"/>
            <a:chExt cx="6643735" cy="1221443"/>
          </a:xfrm>
        </p:grpSpPr>
        <p:sp>
          <p:nvSpPr>
            <p:cNvPr id="5" name="Rounded Rectangle 8"/>
            <p:cNvSpPr/>
            <p:nvPr/>
          </p:nvSpPr>
          <p:spPr bwMode="auto">
            <a:xfrm>
              <a:off x="1000101" y="4586332"/>
              <a:ext cx="6643735" cy="985809"/>
            </a:xfrm>
            <a:prstGeom prst="roundRect">
              <a:avLst/>
            </a:prstGeom>
          </p:spPr>
          <p:style>
            <a:lnRef idx="0">
              <a:schemeClr val="dk1"/>
            </a:lnRef>
            <a:fillRef idx="100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 b="1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4" name="TextBox 2"/>
            <p:cNvSpPr txBox="1"/>
            <p:nvPr/>
          </p:nvSpPr>
          <p:spPr>
            <a:xfrm>
              <a:off x="1030605" y="4350698"/>
              <a:ext cx="6466186" cy="99761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SA" sz="3600" b="1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EG" sz="3200" b="1" dirty="0" smtClean="0">
                  <a:ln w="18415" cmpd="sng">
                    <a:solidFill>
                      <a:srgbClr val="FF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+mn-lt"/>
                  <a:cs typeface="+mn-cs"/>
                </a:rPr>
                <a:t>صل</a:t>
              </a:r>
              <a:r>
                <a:rPr lang="ar-SA" sz="3200" b="1" dirty="0" smtClean="0">
                  <a:ln w="18415" cmpd="sng">
                    <a:solidFill>
                      <a:srgbClr val="FF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+mn-lt"/>
                  <a:cs typeface="+mn-cs"/>
                </a:rPr>
                <a:t>ي</a:t>
              </a:r>
              <a:r>
                <a:rPr lang="ar-EG" sz="3200" b="1" dirty="0" smtClean="0">
                  <a:ln w="18415" cmpd="sng">
                    <a:solidFill>
                      <a:srgbClr val="FF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+mn-lt"/>
                  <a:cs typeface="+mn-cs"/>
                </a:rPr>
                <a:t> </a:t>
              </a:r>
              <a:r>
                <a:rPr lang="ar-EG" sz="3200" b="1" dirty="0">
                  <a:ln w="18415" cmpd="sng">
                    <a:solidFill>
                      <a:srgbClr val="FF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+mn-lt"/>
                  <a:cs typeface="+mn-cs"/>
                </a:rPr>
                <a:t>بخط بين المربعات والحقيبة المماثلة لها في اللون.</a:t>
              </a:r>
              <a:endParaRPr lang="en-US" sz="3200" b="1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3200400"/>
            <a:ext cx="7924800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مستطيل 8"/>
          <p:cNvSpPr/>
          <p:nvPr/>
        </p:nvSpPr>
        <p:spPr>
          <a:xfrm>
            <a:off x="7131085" y="914400"/>
            <a:ext cx="13035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المطلوب</a:t>
            </a:r>
            <a:endParaRPr lang="ar-SA" sz="32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37" b="1772"/>
          <a:stretch>
            <a:fillRect/>
          </a:stretch>
        </p:blipFill>
        <p:spPr bwMode="auto">
          <a:xfrm>
            <a:off x="0" y="-13649"/>
            <a:ext cx="9239950" cy="6910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3168650"/>
            <a:ext cx="2514600" cy="300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76400" y="3124200"/>
            <a:ext cx="2835275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5" name="رابط كسهم مستقيم 24"/>
          <p:cNvCxnSpPr/>
          <p:nvPr/>
        </p:nvCxnSpPr>
        <p:spPr>
          <a:xfrm>
            <a:off x="3124200" y="1905000"/>
            <a:ext cx="114300" cy="2133600"/>
          </a:xfrm>
          <a:prstGeom prst="straightConnector1">
            <a:avLst/>
          </a:prstGeom>
          <a:ln w="57150">
            <a:solidFill>
              <a:srgbClr val="C50B7A"/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رابط كسهم مستقيم 27"/>
          <p:cNvCxnSpPr/>
          <p:nvPr/>
        </p:nvCxnSpPr>
        <p:spPr>
          <a:xfrm>
            <a:off x="1524000" y="1905000"/>
            <a:ext cx="1371600" cy="1981200"/>
          </a:xfrm>
          <a:prstGeom prst="straightConnector1">
            <a:avLst/>
          </a:prstGeom>
          <a:ln w="57150">
            <a:solidFill>
              <a:srgbClr val="C50B7A"/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صورة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4401" y="928688"/>
            <a:ext cx="8229600" cy="962025"/>
          </a:xfrm>
          <a:prstGeom prst="rect">
            <a:avLst/>
          </a:prstGeom>
        </p:spPr>
      </p:pic>
      <p:cxnSp>
        <p:nvCxnSpPr>
          <p:cNvPr id="11" name="رابط كسهم مستقيم 10"/>
          <p:cNvCxnSpPr/>
          <p:nvPr/>
        </p:nvCxnSpPr>
        <p:spPr>
          <a:xfrm flipH="1">
            <a:off x="6705600" y="1752600"/>
            <a:ext cx="1120775" cy="2362200"/>
          </a:xfrm>
          <a:prstGeom prst="straightConnector1">
            <a:avLst/>
          </a:prstGeom>
          <a:ln w="57150">
            <a:solidFill>
              <a:srgbClr val="C50B7A"/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رابط كسهم مستقيم 15"/>
          <p:cNvCxnSpPr/>
          <p:nvPr/>
        </p:nvCxnSpPr>
        <p:spPr>
          <a:xfrm flipH="1">
            <a:off x="5791200" y="1676400"/>
            <a:ext cx="914400" cy="2209800"/>
          </a:xfrm>
          <a:prstGeom prst="straightConnector1">
            <a:avLst/>
          </a:prstGeom>
          <a:ln w="57150">
            <a:solidFill>
              <a:srgbClr val="C50B7A"/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رابط كسهم مستقيم 22"/>
          <p:cNvCxnSpPr/>
          <p:nvPr/>
        </p:nvCxnSpPr>
        <p:spPr>
          <a:xfrm flipH="1">
            <a:off x="3314700" y="1676400"/>
            <a:ext cx="2117725" cy="2362200"/>
          </a:xfrm>
          <a:prstGeom prst="straightConnector1">
            <a:avLst/>
          </a:prstGeom>
          <a:ln w="57150">
            <a:solidFill>
              <a:srgbClr val="C50B7A"/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رابط كسهم مستقيم 17"/>
          <p:cNvCxnSpPr/>
          <p:nvPr/>
        </p:nvCxnSpPr>
        <p:spPr>
          <a:xfrm>
            <a:off x="4324350" y="1752600"/>
            <a:ext cx="1466850" cy="2209800"/>
          </a:xfrm>
          <a:prstGeom prst="straightConnector1">
            <a:avLst/>
          </a:prstGeom>
          <a:ln w="57150">
            <a:solidFill>
              <a:srgbClr val="C50B7A"/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37" b="1772"/>
          <a:stretch>
            <a:fillRect/>
          </a:stretch>
        </p:blipFill>
        <p:spPr bwMode="auto">
          <a:xfrm>
            <a:off x="0" y="-13649"/>
            <a:ext cx="9239950" cy="6910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6800" y="3352800"/>
            <a:ext cx="7077075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مربع نص 2"/>
          <p:cNvSpPr txBox="1"/>
          <p:nvPr/>
        </p:nvSpPr>
        <p:spPr>
          <a:xfrm>
            <a:off x="0" y="533400"/>
            <a:ext cx="5943600" cy="2935903"/>
          </a:xfrm>
          <a:prstGeom prst="star16">
            <a:avLst/>
          </a:prstGeom>
          <a:solidFill>
            <a:srgbClr val="FFCC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1">
            <a:spAutoFit/>
          </a:bodyPr>
          <a:lstStyle/>
          <a:p>
            <a:pPr algn="ctr">
              <a:defRPr/>
            </a:pPr>
            <a:r>
              <a:rPr lang="ar-EG" sz="2400" b="1" dirty="0" smtClean="0">
                <a:solidFill>
                  <a:srgbClr val="C50B7A"/>
                </a:solidFill>
                <a:latin typeface="Arial" pitchFamily="34" charset="0"/>
                <a:cs typeface="Arial" pitchFamily="34" charset="0"/>
              </a:rPr>
              <a:t>صف</a:t>
            </a:r>
            <a:r>
              <a:rPr lang="ar-SA" sz="2400" b="1" dirty="0" smtClean="0">
                <a:solidFill>
                  <a:srgbClr val="C50B7A"/>
                </a:solidFill>
                <a:latin typeface="Arial" pitchFamily="34" charset="0"/>
                <a:cs typeface="Arial" pitchFamily="34" charset="0"/>
              </a:rPr>
              <a:t>ي</a:t>
            </a:r>
            <a:r>
              <a:rPr lang="ar-EG" sz="2400" b="1" dirty="0" smtClean="0">
                <a:solidFill>
                  <a:srgbClr val="C50B7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ar-EG" sz="2400" b="1" dirty="0">
                <a:solidFill>
                  <a:srgbClr val="C50B7A"/>
                </a:solidFill>
                <a:latin typeface="Arial" pitchFamily="34" charset="0"/>
                <a:cs typeface="Arial" pitchFamily="34" charset="0"/>
              </a:rPr>
              <a:t>الشكل الملون داخل الإطار ثم </a:t>
            </a:r>
            <a:r>
              <a:rPr lang="ar-SA" sz="2400" b="1" dirty="0" smtClean="0">
                <a:solidFill>
                  <a:srgbClr val="C50B7A"/>
                </a:solidFill>
                <a:latin typeface="Arial" pitchFamily="34" charset="0"/>
                <a:cs typeface="Arial" pitchFamily="34" charset="0"/>
              </a:rPr>
              <a:t>أحيط </a:t>
            </a:r>
            <a:r>
              <a:rPr lang="ar-EG" sz="2400" b="1" dirty="0" smtClean="0">
                <a:solidFill>
                  <a:srgbClr val="C50B7A"/>
                </a:solidFill>
                <a:latin typeface="Arial" pitchFamily="34" charset="0"/>
                <a:cs typeface="Arial" pitchFamily="34" charset="0"/>
              </a:rPr>
              <a:t>الشكل </a:t>
            </a:r>
            <a:r>
              <a:rPr lang="ar-EG" sz="2400" b="1" dirty="0">
                <a:solidFill>
                  <a:srgbClr val="C50B7A"/>
                </a:solidFill>
                <a:latin typeface="Arial" pitchFamily="34" charset="0"/>
                <a:cs typeface="Arial" pitchFamily="34" charset="0"/>
              </a:rPr>
              <a:t>المماثل </a:t>
            </a:r>
            <a:r>
              <a:rPr lang="ar-EG" sz="2400" b="1" dirty="0" smtClean="0">
                <a:solidFill>
                  <a:srgbClr val="C50B7A"/>
                </a:solidFill>
                <a:latin typeface="Arial" pitchFamily="34" charset="0"/>
                <a:cs typeface="Arial" pitchFamily="34" charset="0"/>
              </a:rPr>
              <a:t>له</a:t>
            </a:r>
            <a:r>
              <a:rPr lang="ar-SA" sz="2400" b="1" dirty="0" smtClean="0">
                <a:solidFill>
                  <a:srgbClr val="C50B7A"/>
                </a:solidFill>
                <a:latin typeface="Arial" pitchFamily="34" charset="0"/>
                <a:cs typeface="Arial" pitchFamily="34" charset="0"/>
              </a:rPr>
              <a:t> وضعي </a:t>
            </a:r>
            <a:r>
              <a:rPr lang="ar-SA" sz="2400" b="1" dirty="0" smtClean="0">
                <a:solidFill>
                  <a:srgbClr val="C50B7A"/>
                </a:solidFill>
                <a:latin typeface="Arial" pitchFamily="34" charset="0"/>
                <a:cs typeface="Arial" pitchFamily="34" charset="0"/>
                <a:sym typeface="Wingdings"/>
              </a:rPr>
              <a:t></a:t>
            </a:r>
            <a:r>
              <a:rPr lang="ar-SA" sz="2400" b="1" dirty="0" smtClean="0">
                <a:solidFill>
                  <a:srgbClr val="C50B7A"/>
                </a:solidFill>
                <a:latin typeface="Arial" pitchFamily="34" charset="0"/>
                <a:cs typeface="Arial" pitchFamily="34" charset="0"/>
              </a:rPr>
              <a:t>على المخالف له في الصفة </a:t>
            </a:r>
            <a:endParaRPr lang="ar-EG" sz="2400" b="1" dirty="0">
              <a:solidFill>
                <a:srgbClr val="C50B7A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صورة 3" descr="ضض.jpe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29401" y="609600"/>
            <a:ext cx="24384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37" b="1772"/>
          <a:stretch>
            <a:fillRect/>
          </a:stretch>
        </p:blipFill>
        <p:spPr bwMode="auto">
          <a:xfrm>
            <a:off x="0" y="-13649"/>
            <a:ext cx="9239950" cy="6910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مجموعة 3"/>
          <p:cNvGrpSpPr>
            <a:grpSpLocks/>
          </p:cNvGrpSpPr>
          <p:nvPr/>
        </p:nvGrpSpPr>
        <p:grpSpPr bwMode="auto">
          <a:xfrm>
            <a:off x="7086600" y="1066800"/>
            <a:ext cx="1600200" cy="1524000"/>
            <a:chOff x="7086600" y="1066800"/>
            <a:chExt cx="1600200" cy="1524000"/>
          </a:xfrm>
        </p:grpSpPr>
        <p:sp>
          <p:nvSpPr>
            <p:cNvPr id="2" name="مثلث متساوي الساقين 1"/>
            <p:cNvSpPr/>
            <p:nvPr/>
          </p:nvSpPr>
          <p:spPr>
            <a:xfrm>
              <a:off x="7239000" y="1143000"/>
              <a:ext cx="1295400" cy="1143000"/>
            </a:xfrm>
            <a:prstGeom prst="triangle">
              <a:avLst/>
            </a:prstGeom>
            <a:solidFill>
              <a:srgbClr val="92D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/>
            </a:p>
          </p:txBody>
        </p:sp>
        <p:sp>
          <p:nvSpPr>
            <p:cNvPr id="3" name="مستطيل 2"/>
            <p:cNvSpPr/>
            <p:nvPr/>
          </p:nvSpPr>
          <p:spPr>
            <a:xfrm>
              <a:off x="7086600" y="1066800"/>
              <a:ext cx="1600200" cy="1524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/>
            </a:p>
          </p:txBody>
        </p:sp>
      </p:grpSp>
      <p:sp>
        <p:nvSpPr>
          <p:cNvPr id="5" name="مستطيل 4"/>
          <p:cNvSpPr/>
          <p:nvPr/>
        </p:nvSpPr>
        <p:spPr>
          <a:xfrm>
            <a:off x="5029200" y="1066800"/>
            <a:ext cx="1143000" cy="9906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6" name="مثلث متساوي الساقين 5"/>
          <p:cNvSpPr/>
          <p:nvPr/>
        </p:nvSpPr>
        <p:spPr>
          <a:xfrm>
            <a:off x="4343400" y="2819400"/>
            <a:ext cx="1295400" cy="1143000"/>
          </a:xfrm>
          <a:prstGeom prst="triangle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7" name="مثلث متساوي الساقين 6"/>
          <p:cNvSpPr/>
          <p:nvPr/>
        </p:nvSpPr>
        <p:spPr>
          <a:xfrm>
            <a:off x="3276600" y="914400"/>
            <a:ext cx="1295400" cy="1143000"/>
          </a:xfrm>
          <a:prstGeom prst="triangle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8" name="مثلث متساوي الساقين 7"/>
          <p:cNvSpPr/>
          <p:nvPr/>
        </p:nvSpPr>
        <p:spPr>
          <a:xfrm>
            <a:off x="685800" y="2590800"/>
            <a:ext cx="1295400" cy="1143000"/>
          </a:xfrm>
          <a:prstGeom prst="triangle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9" name="مثلث متساوي الساقين 8"/>
          <p:cNvSpPr/>
          <p:nvPr/>
        </p:nvSpPr>
        <p:spPr>
          <a:xfrm>
            <a:off x="76200" y="914400"/>
            <a:ext cx="1295400" cy="1143000"/>
          </a:xfrm>
          <a:prstGeom prst="triangle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10" name="شكل بيضاوي 9"/>
          <p:cNvSpPr/>
          <p:nvPr/>
        </p:nvSpPr>
        <p:spPr>
          <a:xfrm>
            <a:off x="2362200" y="2438400"/>
            <a:ext cx="1295400" cy="1143000"/>
          </a:xfrm>
          <a:prstGeom prst="ellipse">
            <a:avLst/>
          </a:prstGeom>
          <a:solidFill>
            <a:srgbClr val="00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11" name="مربع نص 10"/>
          <p:cNvSpPr txBox="1"/>
          <p:nvPr/>
        </p:nvSpPr>
        <p:spPr>
          <a:xfrm>
            <a:off x="6477000" y="3429000"/>
            <a:ext cx="2438400" cy="1639788"/>
          </a:xfrm>
          <a:prstGeom prst="cloud">
            <a:avLst/>
          </a:prstGeom>
          <a:solidFill>
            <a:srgbClr val="FFCCFF"/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1">
            <a:spAutoFit/>
          </a:bodyPr>
          <a:lstStyle/>
          <a:p>
            <a:pPr algn="ctr">
              <a:defRPr/>
            </a:pPr>
            <a:r>
              <a:rPr lang="ar-EG" sz="3200" b="1" dirty="0" smtClean="0">
                <a:solidFill>
                  <a:srgbClr val="C50B7A"/>
                </a:solidFill>
                <a:latin typeface="Arial" pitchFamily="34" charset="0"/>
                <a:cs typeface="Arial" pitchFamily="34" charset="0"/>
              </a:rPr>
              <a:t>مثلث أخضر</a:t>
            </a:r>
            <a:endParaRPr lang="ar-EG" sz="3200" b="1" dirty="0">
              <a:solidFill>
                <a:srgbClr val="C50B7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سهم للأسفل 11"/>
          <p:cNvSpPr/>
          <p:nvPr/>
        </p:nvSpPr>
        <p:spPr>
          <a:xfrm>
            <a:off x="7467600" y="2743200"/>
            <a:ext cx="762000" cy="685800"/>
          </a:xfrm>
          <a:prstGeom prst="downArrow">
            <a:avLst/>
          </a:prstGeom>
          <a:solidFill>
            <a:srgbClr val="00539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13" name="شكل بيضاوي 12"/>
          <p:cNvSpPr/>
          <p:nvPr/>
        </p:nvSpPr>
        <p:spPr>
          <a:xfrm>
            <a:off x="3048000" y="838200"/>
            <a:ext cx="1752600" cy="1600200"/>
          </a:xfrm>
          <a:prstGeom prst="ellipse">
            <a:avLst/>
          </a:prstGeom>
          <a:noFill/>
          <a:ln w="38100">
            <a:solidFill>
              <a:srgbClr val="C50B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14" name="شكل بيضاوي 13"/>
          <p:cNvSpPr/>
          <p:nvPr/>
        </p:nvSpPr>
        <p:spPr>
          <a:xfrm>
            <a:off x="4114800" y="2667000"/>
            <a:ext cx="1752600" cy="1600200"/>
          </a:xfrm>
          <a:prstGeom prst="ellipse">
            <a:avLst/>
          </a:prstGeom>
          <a:noFill/>
          <a:ln w="38100">
            <a:solidFill>
              <a:srgbClr val="C50B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15" name="شكل بيضاوي 14"/>
          <p:cNvSpPr/>
          <p:nvPr/>
        </p:nvSpPr>
        <p:spPr>
          <a:xfrm>
            <a:off x="381000" y="2438400"/>
            <a:ext cx="1752600" cy="1600200"/>
          </a:xfrm>
          <a:prstGeom prst="ellipse">
            <a:avLst/>
          </a:prstGeom>
          <a:noFill/>
          <a:ln w="38100">
            <a:solidFill>
              <a:srgbClr val="C50B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pic>
        <p:nvPicPr>
          <p:cNvPr id="14366" name="صورة 15" descr="45.jpe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70838" y="4648200"/>
            <a:ext cx="1173162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7" name="صورة 16" descr="452.jpe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05000" y="3886200"/>
            <a:ext cx="1600200" cy="216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مستطيل 17"/>
          <p:cNvSpPr/>
          <p:nvPr/>
        </p:nvSpPr>
        <p:spPr>
          <a:xfrm>
            <a:off x="3505200" y="5257800"/>
            <a:ext cx="431560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وضحي الرابط فيما سبق </a:t>
            </a:r>
            <a:endParaRPr lang="ar-SA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cxnSp>
        <p:nvCxnSpPr>
          <p:cNvPr id="20" name="رابط مستقيم 19"/>
          <p:cNvCxnSpPr/>
          <p:nvPr/>
        </p:nvCxnSpPr>
        <p:spPr>
          <a:xfrm rot="5400000">
            <a:off x="4914900" y="1028700"/>
            <a:ext cx="1371600" cy="990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رابط مستقيم 21"/>
          <p:cNvCxnSpPr/>
          <p:nvPr/>
        </p:nvCxnSpPr>
        <p:spPr>
          <a:xfrm rot="16200000" flipH="1">
            <a:off x="5029200" y="914400"/>
            <a:ext cx="1447800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رابط مستقيم 23"/>
          <p:cNvCxnSpPr/>
          <p:nvPr/>
        </p:nvCxnSpPr>
        <p:spPr>
          <a:xfrm rot="16200000" flipH="1">
            <a:off x="2057400" y="2438400"/>
            <a:ext cx="1676400" cy="1066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رابط مستقيم 25"/>
          <p:cNvCxnSpPr/>
          <p:nvPr/>
        </p:nvCxnSpPr>
        <p:spPr>
          <a:xfrm rot="5400000">
            <a:off x="2362200" y="2514600"/>
            <a:ext cx="1143000" cy="838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رابط مستقيم 27"/>
          <p:cNvCxnSpPr/>
          <p:nvPr/>
        </p:nvCxnSpPr>
        <p:spPr>
          <a:xfrm rot="10800000" flipV="1">
            <a:off x="0" y="1143000"/>
            <a:ext cx="1371600" cy="1219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رابط مستقيم 29"/>
          <p:cNvCxnSpPr/>
          <p:nvPr/>
        </p:nvCxnSpPr>
        <p:spPr>
          <a:xfrm rot="16200000" flipH="1">
            <a:off x="76200" y="1066800"/>
            <a:ext cx="1524000" cy="1066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37" b="1772"/>
          <a:stretch>
            <a:fillRect/>
          </a:stretch>
        </p:blipFill>
        <p:spPr bwMode="auto">
          <a:xfrm>
            <a:off x="0" y="-13649"/>
            <a:ext cx="9239950" cy="6910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381000"/>
            <a:ext cx="76200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37" b="1772"/>
          <a:stretch>
            <a:fillRect/>
          </a:stretch>
        </p:blipFill>
        <p:spPr bwMode="auto">
          <a:xfrm>
            <a:off x="0" y="-13648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Google Shape;61;p14"/>
          <p:cNvPicPr preferRelativeResize="0"/>
          <p:nvPr/>
        </p:nvPicPr>
        <p:blipFill rotWithShape="1">
          <a:blip r:embed="rId4">
            <a:alphaModFix/>
          </a:blip>
          <a:srcRect r="18692"/>
          <a:stretch/>
        </p:blipFill>
        <p:spPr>
          <a:xfrm>
            <a:off x="1131799" y="188640"/>
            <a:ext cx="6825403" cy="443393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01674" y="1205620"/>
            <a:ext cx="1039099" cy="103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819704" y="5897675"/>
            <a:ext cx="4398773" cy="960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4"/>
          <p:cNvPicPr preferRelativeResize="0"/>
          <p:nvPr/>
        </p:nvPicPr>
        <p:blipFill rotWithShape="1">
          <a:blip r:embed="rId7">
            <a:alphaModFix/>
          </a:blip>
          <a:srcRect l="27948" r="28740"/>
          <a:stretch/>
        </p:blipFill>
        <p:spPr>
          <a:xfrm>
            <a:off x="-18766" y="2283791"/>
            <a:ext cx="1206500" cy="278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4"/>
          <p:cNvPicPr preferRelativeResize="0"/>
          <p:nvPr/>
        </p:nvPicPr>
        <p:blipFill rotWithShape="1">
          <a:blip r:embed="rId8">
            <a:alphaModFix/>
          </a:blip>
          <a:srcRect l="39539" t="71579" r="8558"/>
          <a:stretch/>
        </p:blipFill>
        <p:spPr>
          <a:xfrm>
            <a:off x="8029386" y="3530978"/>
            <a:ext cx="973800" cy="746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4"/>
          <p:cNvPicPr preferRelativeResize="0"/>
          <p:nvPr/>
        </p:nvPicPr>
        <p:blipFill rotWithShape="1">
          <a:blip r:embed="rId8">
            <a:alphaModFix/>
          </a:blip>
          <a:srcRect t="15639" r="28171" b="44815"/>
          <a:stretch/>
        </p:blipFill>
        <p:spPr>
          <a:xfrm>
            <a:off x="8053153" y="2646726"/>
            <a:ext cx="973800" cy="750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4"/>
          <p:cNvPicPr preferRelativeResize="0"/>
          <p:nvPr/>
        </p:nvPicPr>
        <p:blipFill rotWithShape="1">
          <a:blip r:embed="rId9">
            <a:alphaModFix/>
          </a:blip>
          <a:srcRect l="11681" t="31907" r="11211"/>
          <a:stretch/>
        </p:blipFill>
        <p:spPr>
          <a:xfrm>
            <a:off x="12262" y="5001024"/>
            <a:ext cx="3229568" cy="235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4"/>
          <p:cNvPicPr preferRelativeResize="0"/>
          <p:nvPr/>
        </p:nvPicPr>
        <p:blipFill rotWithShape="1">
          <a:blip r:embed="rId10">
            <a:alphaModFix/>
          </a:blip>
          <a:srcRect l="49052"/>
          <a:stretch/>
        </p:blipFill>
        <p:spPr>
          <a:xfrm>
            <a:off x="1131799" y="4159864"/>
            <a:ext cx="1100349" cy="1079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4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 flipH="1">
            <a:off x="116788" y="4668686"/>
            <a:ext cx="1585443" cy="2117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4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7696455" y="4679783"/>
            <a:ext cx="1543495" cy="2325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4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903082" y="4525556"/>
            <a:ext cx="1310300" cy="131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صورة 1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7158" y="84476"/>
            <a:ext cx="1184906" cy="2140775"/>
          </a:xfrm>
          <a:prstGeom prst="rect">
            <a:avLst/>
          </a:prstGeom>
        </p:spPr>
      </p:pic>
      <p:pic>
        <p:nvPicPr>
          <p:cNvPr id="18" name="Picture 7" descr="نتيجة بحث الصور عن بسم الله الرحمن الرحيم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9611" y="480532"/>
            <a:ext cx="1214492" cy="380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Google Shape;80;p14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2214213" y="4783748"/>
            <a:ext cx="820192" cy="62858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مستطيل 1"/>
          <p:cNvSpPr/>
          <p:nvPr/>
        </p:nvSpPr>
        <p:spPr>
          <a:xfrm>
            <a:off x="1558232" y="1084192"/>
            <a:ext cx="4591321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الواجب</a:t>
            </a:r>
          </a:p>
          <a:p>
            <a:pPr algn="ctr"/>
            <a:r>
              <a:rPr lang="ar-SA" sz="4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استكمال حل اختبار الفصل </a:t>
            </a:r>
          </a:p>
          <a:p>
            <a:pPr algn="ctr"/>
            <a:r>
              <a:rPr lang="ar-SA" sz="40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والمراجعة التراكمية</a:t>
            </a:r>
            <a:endParaRPr lang="ar-SA" sz="40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2" name="صورة 2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495" y="1474677"/>
            <a:ext cx="5066108" cy="548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715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37" b="1772"/>
          <a:stretch>
            <a:fillRect/>
          </a:stretch>
        </p:blipFill>
        <p:spPr bwMode="auto">
          <a:xfrm>
            <a:off x="0" y="-109182"/>
            <a:ext cx="9220200" cy="6967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4" descr="اللهم احفظ بلاد الحرمين من عبث العابثين وكيد الظالمين | vip209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412776"/>
            <a:ext cx="5084442" cy="3833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7701375"/>
      </p:ext>
    </p:extLst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37" b="1772"/>
          <a:stretch>
            <a:fillRect/>
          </a:stretch>
        </p:blipFill>
        <p:spPr bwMode="auto">
          <a:xfrm>
            <a:off x="0" y="-27296"/>
            <a:ext cx="9220200" cy="6961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sukar012☂️~ auf Twitter: &amp;quot;أذكارك حصنك المتين فلا تدعه..💕🍃~ #صباح_الخير… &amp;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3295" y="548680"/>
            <a:ext cx="4517410" cy="4662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6206087"/>
      </p:ext>
    </p:extLst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37" b="1772"/>
          <a:stretch>
            <a:fillRect/>
          </a:stretch>
        </p:blipFill>
        <p:spPr bwMode="auto">
          <a:xfrm>
            <a:off x="0" y="-27296"/>
            <a:ext cx="9296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773" y="692696"/>
            <a:ext cx="6816453" cy="4453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2141865"/>
      </p:ext>
    </p:extLst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37" b="1772"/>
          <a:stretch>
            <a:fillRect/>
          </a:stretch>
        </p:blipFill>
        <p:spPr bwMode="auto">
          <a:xfrm>
            <a:off x="0" y="-81886"/>
            <a:ext cx="9220200" cy="692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صورة 4" descr="Image_0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88640"/>
            <a:ext cx="9095759" cy="6429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90768035"/>
      </p:ext>
    </p:extLst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37" b="1772"/>
          <a:stretch>
            <a:fillRect/>
          </a:stretch>
        </p:blipFill>
        <p:spPr bwMode="auto">
          <a:xfrm>
            <a:off x="0" y="-13649"/>
            <a:ext cx="9239950" cy="6910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Google Shape;61;p14"/>
          <p:cNvPicPr preferRelativeResize="0"/>
          <p:nvPr/>
        </p:nvPicPr>
        <p:blipFill rotWithShape="1">
          <a:blip r:embed="rId4">
            <a:alphaModFix/>
          </a:blip>
          <a:srcRect r="18692"/>
          <a:stretch/>
        </p:blipFill>
        <p:spPr>
          <a:xfrm>
            <a:off x="1131799" y="188640"/>
            <a:ext cx="6825403" cy="443393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01674" y="1205620"/>
            <a:ext cx="1039099" cy="103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819704" y="5897675"/>
            <a:ext cx="4398773" cy="960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4"/>
          <p:cNvPicPr preferRelativeResize="0"/>
          <p:nvPr/>
        </p:nvPicPr>
        <p:blipFill rotWithShape="1">
          <a:blip r:embed="rId7">
            <a:alphaModFix/>
          </a:blip>
          <a:srcRect l="27948" r="28740"/>
          <a:stretch/>
        </p:blipFill>
        <p:spPr>
          <a:xfrm>
            <a:off x="-18766" y="2283791"/>
            <a:ext cx="1206500" cy="278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4"/>
          <p:cNvPicPr preferRelativeResize="0"/>
          <p:nvPr/>
        </p:nvPicPr>
        <p:blipFill rotWithShape="1">
          <a:blip r:embed="rId8">
            <a:alphaModFix/>
          </a:blip>
          <a:srcRect l="39539" t="71579" r="8558"/>
          <a:stretch/>
        </p:blipFill>
        <p:spPr>
          <a:xfrm>
            <a:off x="8029386" y="3530978"/>
            <a:ext cx="973800" cy="746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4"/>
          <p:cNvPicPr preferRelativeResize="0"/>
          <p:nvPr/>
        </p:nvPicPr>
        <p:blipFill rotWithShape="1">
          <a:blip r:embed="rId8">
            <a:alphaModFix/>
          </a:blip>
          <a:srcRect t="15639" r="28171" b="44815"/>
          <a:stretch/>
        </p:blipFill>
        <p:spPr>
          <a:xfrm>
            <a:off x="8053153" y="2646726"/>
            <a:ext cx="973800" cy="750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4"/>
          <p:cNvPicPr preferRelativeResize="0"/>
          <p:nvPr/>
        </p:nvPicPr>
        <p:blipFill rotWithShape="1">
          <a:blip r:embed="rId9">
            <a:alphaModFix/>
          </a:blip>
          <a:srcRect l="11681" t="31907" r="11211"/>
          <a:stretch/>
        </p:blipFill>
        <p:spPr>
          <a:xfrm>
            <a:off x="12262" y="5001024"/>
            <a:ext cx="3229568" cy="235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4"/>
          <p:cNvPicPr preferRelativeResize="0"/>
          <p:nvPr/>
        </p:nvPicPr>
        <p:blipFill rotWithShape="1">
          <a:blip r:embed="rId10">
            <a:alphaModFix/>
          </a:blip>
          <a:srcRect l="49052"/>
          <a:stretch/>
        </p:blipFill>
        <p:spPr>
          <a:xfrm>
            <a:off x="1131799" y="4159864"/>
            <a:ext cx="1100349" cy="1079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4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 flipH="1">
            <a:off x="116788" y="4668686"/>
            <a:ext cx="1585443" cy="2117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4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7696455" y="4679783"/>
            <a:ext cx="1543495" cy="2325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4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903082" y="4525556"/>
            <a:ext cx="1310300" cy="131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صورة 1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7158" y="84476"/>
            <a:ext cx="1184906" cy="2140775"/>
          </a:xfrm>
          <a:prstGeom prst="rect">
            <a:avLst/>
          </a:prstGeom>
        </p:spPr>
      </p:pic>
      <p:pic>
        <p:nvPicPr>
          <p:cNvPr id="18" name="Picture 7" descr="نتيجة بحث الصور عن بسم الله الرحمن الرحيم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9611" y="480532"/>
            <a:ext cx="1214492" cy="380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Google Shape;80;p14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2214213" y="4783748"/>
            <a:ext cx="820192" cy="628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صورة 2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3747" y="2075905"/>
            <a:ext cx="4498750" cy="4874628"/>
          </a:xfrm>
          <a:prstGeom prst="rect">
            <a:avLst/>
          </a:prstGeom>
        </p:spPr>
      </p:pic>
      <p:sp>
        <p:nvSpPr>
          <p:cNvPr id="21" name="عنوان 1"/>
          <p:cNvSpPr>
            <a:spLocks noGrp="1"/>
          </p:cNvSpPr>
          <p:nvPr>
            <p:ph type="title"/>
          </p:nvPr>
        </p:nvSpPr>
        <p:spPr>
          <a:xfrm>
            <a:off x="-977569" y="1225381"/>
            <a:ext cx="8229600" cy="1143000"/>
          </a:xfrm>
        </p:spPr>
        <p:txBody>
          <a:bodyPr/>
          <a:lstStyle/>
          <a:p>
            <a:r>
              <a:rPr lang="ar-SA" dirty="0" smtClean="0"/>
              <a:t>ماذا درسنا بالحصص الماضية ؟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22964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37" b="1772"/>
          <a:stretch>
            <a:fillRect/>
          </a:stretch>
        </p:blipFill>
        <p:spPr bwMode="auto">
          <a:xfrm>
            <a:off x="0" y="-13649"/>
            <a:ext cx="9239950" cy="6910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Google Shape;61;p14"/>
          <p:cNvPicPr preferRelativeResize="0"/>
          <p:nvPr/>
        </p:nvPicPr>
        <p:blipFill rotWithShape="1">
          <a:blip r:embed="rId4">
            <a:alphaModFix/>
          </a:blip>
          <a:srcRect r="18692"/>
          <a:stretch/>
        </p:blipFill>
        <p:spPr>
          <a:xfrm>
            <a:off x="1131799" y="188640"/>
            <a:ext cx="6825403" cy="443393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01674" y="1205620"/>
            <a:ext cx="1039099" cy="103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819704" y="5897675"/>
            <a:ext cx="4398773" cy="960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4"/>
          <p:cNvPicPr preferRelativeResize="0"/>
          <p:nvPr/>
        </p:nvPicPr>
        <p:blipFill rotWithShape="1">
          <a:blip r:embed="rId7">
            <a:alphaModFix/>
          </a:blip>
          <a:srcRect l="27948" r="28740"/>
          <a:stretch/>
        </p:blipFill>
        <p:spPr>
          <a:xfrm>
            <a:off x="-18766" y="2283791"/>
            <a:ext cx="1206500" cy="278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4"/>
          <p:cNvPicPr preferRelativeResize="0"/>
          <p:nvPr/>
        </p:nvPicPr>
        <p:blipFill rotWithShape="1">
          <a:blip r:embed="rId8">
            <a:alphaModFix/>
          </a:blip>
          <a:srcRect l="39539" t="71579" r="8558"/>
          <a:stretch/>
        </p:blipFill>
        <p:spPr>
          <a:xfrm>
            <a:off x="8029386" y="3530978"/>
            <a:ext cx="973800" cy="746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4"/>
          <p:cNvPicPr preferRelativeResize="0"/>
          <p:nvPr/>
        </p:nvPicPr>
        <p:blipFill rotWithShape="1">
          <a:blip r:embed="rId8">
            <a:alphaModFix/>
          </a:blip>
          <a:srcRect t="15639" r="28171" b="44815"/>
          <a:stretch/>
        </p:blipFill>
        <p:spPr>
          <a:xfrm>
            <a:off x="8053153" y="2646726"/>
            <a:ext cx="973800" cy="750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4"/>
          <p:cNvPicPr preferRelativeResize="0"/>
          <p:nvPr/>
        </p:nvPicPr>
        <p:blipFill rotWithShape="1">
          <a:blip r:embed="rId9">
            <a:alphaModFix/>
          </a:blip>
          <a:srcRect l="11681" t="31907" r="11211"/>
          <a:stretch/>
        </p:blipFill>
        <p:spPr>
          <a:xfrm>
            <a:off x="12262" y="5001024"/>
            <a:ext cx="3229568" cy="235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4"/>
          <p:cNvPicPr preferRelativeResize="0"/>
          <p:nvPr/>
        </p:nvPicPr>
        <p:blipFill rotWithShape="1">
          <a:blip r:embed="rId10">
            <a:alphaModFix/>
          </a:blip>
          <a:srcRect l="49052"/>
          <a:stretch/>
        </p:blipFill>
        <p:spPr>
          <a:xfrm>
            <a:off x="1131799" y="4159864"/>
            <a:ext cx="1100349" cy="1079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4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 flipH="1">
            <a:off x="116788" y="4668686"/>
            <a:ext cx="1585443" cy="2117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4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7696455" y="4679783"/>
            <a:ext cx="1543495" cy="2325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4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903082" y="4525556"/>
            <a:ext cx="1310300" cy="131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صورة 1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7158" y="84476"/>
            <a:ext cx="1184906" cy="2140775"/>
          </a:xfrm>
          <a:prstGeom prst="rect">
            <a:avLst/>
          </a:prstGeom>
        </p:spPr>
      </p:pic>
      <p:pic>
        <p:nvPicPr>
          <p:cNvPr id="18" name="Picture 7" descr="نتيجة بحث الصور عن بسم الله الرحمن الرحيم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9611" y="480532"/>
            <a:ext cx="1214492" cy="380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Google Shape;80;p14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2214213" y="4783748"/>
            <a:ext cx="820192" cy="62858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مستطيل 1"/>
          <p:cNvSpPr/>
          <p:nvPr/>
        </p:nvSpPr>
        <p:spPr>
          <a:xfrm>
            <a:off x="3118040" y="1083962"/>
            <a:ext cx="4572000" cy="179126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ar-SA" sz="24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اليوم : الخميس</a:t>
            </a:r>
          </a:p>
          <a:p>
            <a:pPr eaLnBrk="0" hangingPunct="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ar-SA" sz="24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التاريخ  :</a:t>
            </a:r>
            <a:r>
              <a:rPr lang="ar-SA" sz="24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15 </a:t>
            </a:r>
            <a:r>
              <a:rPr lang="ar-SA" sz="2400" b="1" cap="all" dirty="0">
                <a:ln w="0"/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/ </a:t>
            </a:r>
            <a:r>
              <a:rPr lang="ar-SA" sz="24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2 / </a:t>
            </a:r>
            <a:r>
              <a:rPr lang="ar-SA" sz="24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1445هـ</a:t>
            </a:r>
            <a:endParaRPr lang="ar-SA" sz="2400" b="1" cap="all" dirty="0" smtClean="0">
              <a:ln w="0"/>
              <a:effectLst>
                <a:reflection blurRad="12700" stA="50000" endPos="50000" dist="5000" dir="5400000" sy="-100000" rotWithShape="0"/>
              </a:effectLst>
              <a:cs typeface="Akhbar MT" pitchFamily="2" charset="-78"/>
            </a:endParaRPr>
          </a:p>
          <a:p>
            <a:pPr eaLnBrk="0" hangingPunct="0">
              <a:spcBef>
                <a:spcPct val="20000"/>
              </a:spcBef>
              <a:buFont typeface="Arial" pitchFamily="34" charset="0"/>
              <a:buNone/>
              <a:defRPr/>
            </a:pPr>
            <a:endParaRPr lang="ar-SA" sz="2400" b="1" cap="all" dirty="0" smtClean="0">
              <a:ln w="0"/>
              <a:effectLst>
                <a:reflection blurRad="12700" stA="50000" endPos="50000" dist="5000" dir="5400000" sy="-100000" rotWithShape="0"/>
              </a:effectLst>
              <a:cs typeface="Akhbar MT" pitchFamily="2" charset="-78"/>
            </a:endParaRPr>
          </a:p>
          <a:p>
            <a:pPr eaLnBrk="0" hangingPunct="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ar-SA" sz="24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الموضوع : اختبار منتصف الفصل + مراجعة تراكمية </a:t>
            </a:r>
            <a:endParaRPr lang="ar-SA" sz="2400" b="1" cap="all" dirty="0">
              <a:ln w="0"/>
              <a:effectLst>
                <a:reflection blurRad="12700" stA="50000" endPos="50000" dist="5000" dir="5400000" sy="-100000" rotWithShape="0"/>
              </a:effectLst>
              <a:cs typeface="Akhbar MT" pitchFamily="2" charset="-78"/>
            </a:endParaRPr>
          </a:p>
        </p:txBody>
      </p:sp>
      <p:pic>
        <p:nvPicPr>
          <p:cNvPr id="22" name="صورة 2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5713" y="1606219"/>
            <a:ext cx="5066108" cy="5489390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1410082" y="765728"/>
            <a:ext cx="25763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صفحة </a:t>
            </a:r>
            <a:r>
              <a:rPr lang="ar-SA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14</a:t>
            </a:r>
            <a:endParaRPr lang="ar-SA" sz="5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73232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37" b="1772"/>
          <a:stretch>
            <a:fillRect/>
          </a:stretch>
        </p:blipFill>
        <p:spPr bwMode="auto">
          <a:xfrm>
            <a:off x="0" y="-13649"/>
            <a:ext cx="9239950" cy="6910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وتر 16"/>
          <p:cNvSpPr/>
          <p:nvPr/>
        </p:nvSpPr>
        <p:spPr>
          <a:xfrm>
            <a:off x="1905000" y="533400"/>
            <a:ext cx="6705600" cy="2590800"/>
          </a:xfrm>
          <a:prstGeom prst="chord">
            <a:avLst/>
          </a:prstGeom>
          <a:solidFill>
            <a:srgbClr val="CC00FF">
              <a:alpha val="50196"/>
            </a:srgb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EG"/>
          </a:p>
        </p:txBody>
      </p:sp>
      <p:sp>
        <p:nvSpPr>
          <p:cNvPr id="3" name="مستطيل مستدير الزوايا 2"/>
          <p:cNvSpPr/>
          <p:nvPr/>
        </p:nvSpPr>
        <p:spPr>
          <a:xfrm>
            <a:off x="1752600" y="3200400"/>
            <a:ext cx="5715000" cy="3124200"/>
          </a:xfrm>
          <a:prstGeom prst="roundRect">
            <a:avLst/>
          </a:prstGeom>
          <a:solidFill>
            <a:srgbClr val="FFFF00">
              <a:alpha val="52941"/>
            </a:srgbClr>
          </a:solidFill>
          <a:ln/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sp>
        <p:nvSpPr>
          <p:cNvPr id="4" name="مستطيل 3"/>
          <p:cNvSpPr/>
          <p:nvPr/>
        </p:nvSpPr>
        <p:spPr>
          <a:xfrm rot="20926871">
            <a:off x="2007230" y="3678103"/>
            <a:ext cx="5125121" cy="2308324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7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W1 0004." pitchFamily="2" charset="-78"/>
              </a:rPr>
              <a:t>اختبار منتصف </a:t>
            </a:r>
            <a:r>
              <a:rPr lang="ar-EG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W1 0004." pitchFamily="2" charset="-78"/>
              </a:rPr>
              <a:t>الفصل</a:t>
            </a:r>
            <a:endParaRPr lang="ar-EG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+mn-lt"/>
              <a:cs typeface="W1 0004." pitchFamily="2" charset="-7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W1 0004." pitchFamily="2" charset="-78"/>
              </a:rPr>
              <a:t>الدروس </a:t>
            </a:r>
            <a:r>
              <a:rPr lang="ar-EG" sz="7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W1 0004." pitchFamily="2" charset="-78"/>
              </a:rPr>
              <a:t>1 </a:t>
            </a:r>
            <a:r>
              <a:rPr lang="ar-EG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W1 0004." pitchFamily="2" charset="-78"/>
              </a:rPr>
              <a:t>- 3</a:t>
            </a:r>
            <a:endParaRPr lang="ar-SA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+mn-lt"/>
              <a:cs typeface="W1 0004." pitchFamily="2" charset="-78"/>
            </a:endParaRPr>
          </a:p>
        </p:txBody>
      </p:sp>
      <p:sp>
        <p:nvSpPr>
          <p:cNvPr id="14" name="مستطيل 13"/>
          <p:cNvSpPr/>
          <p:nvPr/>
        </p:nvSpPr>
        <p:spPr>
          <a:xfrm>
            <a:off x="2459266" y="1172290"/>
            <a:ext cx="2569934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4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الفصل        </a:t>
            </a:r>
          </a:p>
        </p:txBody>
      </p:sp>
      <p:sp>
        <p:nvSpPr>
          <p:cNvPr id="15" name="دائرة مجوفة 14"/>
          <p:cNvSpPr/>
          <p:nvPr/>
        </p:nvSpPr>
        <p:spPr>
          <a:xfrm>
            <a:off x="2722334" y="1082665"/>
            <a:ext cx="1011466" cy="1011466"/>
          </a:xfrm>
          <a:prstGeom prst="donu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</a:t>
            </a:r>
            <a:endParaRPr lang="ar-SA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6" name="مستطيل 15"/>
          <p:cNvSpPr/>
          <p:nvPr/>
        </p:nvSpPr>
        <p:spPr>
          <a:xfrm>
            <a:off x="2575884" y="2133600"/>
            <a:ext cx="2986716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المقارنة والتصنيف</a:t>
            </a:r>
            <a:endParaRPr lang="ar-SA" sz="3600" b="1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gradFill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5400000" scaled="0"/>
              </a:gra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2060" name="صورة 17" descr="ضض.jpe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34200" y="762000"/>
            <a:ext cx="206692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92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92" decel="100000"/>
                                        <p:tgtEl>
                                          <p:spTgt spid="1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92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92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0258 - cartoon wink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92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192" decel="100000"/>
                                        <p:tgtEl>
                                          <p:spTgt spid="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192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192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0258 - cartoon wink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92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192" decel="100000"/>
                                        <p:tgtEl>
                                          <p:spTgt spid="1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192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192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0258 - cartoon wink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tra_Life_Blo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tra_Life_Blo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37" b="1772"/>
          <a:stretch>
            <a:fillRect/>
          </a:stretch>
        </p:blipFill>
        <p:spPr bwMode="auto">
          <a:xfrm>
            <a:off x="0" y="-13649"/>
            <a:ext cx="9239950" cy="6910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381000"/>
            <a:ext cx="6696075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مستطيل 3"/>
          <p:cNvSpPr/>
          <p:nvPr/>
        </p:nvSpPr>
        <p:spPr>
          <a:xfrm>
            <a:off x="457200" y="4800600"/>
            <a:ext cx="25635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صفحة 16</a:t>
            </a:r>
            <a:endParaRPr lang="ar-SA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 thruBlk="1"/>
  </p:transition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6632</TotalTime>
  <Words>123</Words>
  <Application>Microsoft Office PowerPoint</Application>
  <PresentationFormat>عرض على الشاشة (4:3)</PresentationFormat>
  <Paragraphs>34</Paragraphs>
  <Slides>18</Slides>
  <Notes>3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7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18</vt:i4>
      </vt:variant>
    </vt:vector>
  </HeadingPairs>
  <TitlesOfParts>
    <vt:vector size="26" baseType="lpstr">
      <vt:lpstr>Akhbar MT</vt:lpstr>
      <vt:lpstr>Arial</vt:lpstr>
      <vt:lpstr>Calibri</vt:lpstr>
      <vt:lpstr>Calibri Light</vt:lpstr>
      <vt:lpstr>Times New Roman</vt:lpstr>
      <vt:lpstr>W1 0004.</vt:lpstr>
      <vt:lpstr>Wingdings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ماذا درسنا بالحصص الماضية ؟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رياضيات 1ب - الفصل الأول</dc:title>
  <dc:subject>اختبار منتصف الفصلش</dc:subject>
  <dc:creator>أ/بندر الحازمي</dc:creator>
  <cp:keywords>حقيبة إنجاز المعلم والمعلمة</cp:keywords>
  <cp:lastModifiedBy>HP</cp:lastModifiedBy>
  <cp:revision>222</cp:revision>
  <dcterms:created xsi:type="dcterms:W3CDTF">2009-07-10T10:51:31Z</dcterms:created>
  <dcterms:modified xsi:type="dcterms:W3CDTF">2023-08-26T04:57:07Z</dcterms:modified>
</cp:coreProperties>
</file>