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33"/>
  </p:notesMasterIdLst>
  <p:sldIdLst>
    <p:sldId id="272" r:id="rId2"/>
    <p:sldId id="293" r:id="rId3"/>
    <p:sldId id="294" r:id="rId4"/>
    <p:sldId id="295" r:id="rId5"/>
    <p:sldId id="296" r:id="rId6"/>
    <p:sldId id="330" r:id="rId7"/>
    <p:sldId id="278" r:id="rId8"/>
    <p:sldId id="256" r:id="rId9"/>
    <p:sldId id="297" r:id="rId10"/>
    <p:sldId id="351" r:id="rId11"/>
    <p:sldId id="331" r:id="rId12"/>
    <p:sldId id="340" r:id="rId13"/>
    <p:sldId id="332" r:id="rId14"/>
    <p:sldId id="333" r:id="rId15"/>
    <p:sldId id="334" r:id="rId16"/>
    <p:sldId id="335" r:id="rId17"/>
    <p:sldId id="336" r:id="rId18"/>
    <p:sldId id="337" r:id="rId19"/>
    <p:sldId id="341" r:id="rId20"/>
    <p:sldId id="338" r:id="rId21"/>
    <p:sldId id="339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18" r:id="rId30"/>
    <p:sldId id="349" r:id="rId31"/>
    <p:sldId id="301" r:id="rId32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91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65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7C8622-1AE3-4B3F-B73E-95C2E4EBC940}" type="slidenum">
              <a:rPr lang="ar-SA" smtClean="0"/>
              <a:pPr>
                <a:defRPr/>
              </a:pPr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3896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572D4-2BE4-470C-9EA8-A42AFC683714}" type="slidenum">
              <a:rPr lang="ar-SA" smtClean="0"/>
              <a:pPr>
                <a:defRPr/>
              </a:pPr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650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0A480C-23CA-40FC-A678-F3E215F29A34}" type="slidenum">
              <a:rPr lang="ar-SA" smtClean="0"/>
              <a:pPr>
                <a:defRPr/>
              </a:pPr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2822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25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EBF07-75AF-4AEA-AF03-BAECE4C44A77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592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4EC545-1F2B-43E8-9998-D0BCFD5889D3}" type="slidenum">
              <a:rPr lang="ar-SA" smtClean="0"/>
              <a:pPr>
                <a:defRPr/>
              </a:pPr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8951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25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9947BC-14DA-4E6B-9DA0-70FDAC8096F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1243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B48AB0-D44E-4003-A807-AF4562151479}" type="slidenum">
              <a:rPr lang="ar-SA" smtClean="0"/>
              <a:pPr>
                <a:defRPr/>
              </a:pPr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28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357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28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048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39834D-BDD8-4E62-B095-47D2BA2C38EE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6847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150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FCF51-C9BA-4D38-B95D-E512DCD84D1D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1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150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FCF51-C9BA-4D38-B95D-E512DCD84D1D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964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E5244-4BD0-4A3D-A3FB-3D3768F832CA}" type="slidenum">
              <a:rPr lang="ar-SA" smtClean="0"/>
              <a:pPr>
                <a:defRPr/>
              </a:pPr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5977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E5244-4BD0-4A3D-A3FB-3D3768F832CA}" type="slidenum">
              <a:rPr lang="ar-SA" smtClean="0"/>
              <a:pPr>
                <a:defRPr/>
              </a:pPr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347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8F869A-6238-46DB-9677-35593C7419D3}" type="slidenum">
              <a:rPr lang="ar-SA" smtClean="0"/>
              <a:pPr>
                <a:defRPr/>
              </a:pPr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05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8F869A-6238-46DB-9677-35593C7419D3}" type="slidenum">
              <a:rPr lang="ar-SA" smtClean="0"/>
              <a:pPr>
                <a:defRPr/>
              </a:pPr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5331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50F502-3052-4B83-B82B-48DD91771A7C}" type="slidenum">
              <a:rPr lang="ar-SA" smtClean="0"/>
              <a:pPr>
                <a:defRPr/>
              </a:pPr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40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9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4.jpg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audio8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1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4.jp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audio8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44.jpg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hyperlink" Target="https://www.liveworksheets.com/ru1423930dj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19" Type="http://schemas.openxmlformats.org/officeDocument/2006/relationships/image" Target="../media/image52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 descr="Forward_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881187" y="1700213"/>
            <a:ext cx="158591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مجموعة 33"/>
          <p:cNvGrpSpPr>
            <a:grpSpLocks/>
          </p:cNvGrpSpPr>
          <p:nvPr/>
        </p:nvGrpSpPr>
        <p:grpSpPr bwMode="auto">
          <a:xfrm>
            <a:off x="914400" y="457200"/>
            <a:ext cx="2438400" cy="1327150"/>
            <a:chOff x="3429000" y="205808"/>
            <a:chExt cx="2438400" cy="1328023"/>
          </a:xfrm>
        </p:grpSpPr>
        <p:sp>
          <p:nvSpPr>
            <p:cNvPr id="11" name="مستطيل مستدير الزوايا 10"/>
            <p:cNvSpPr/>
            <p:nvPr/>
          </p:nvSpPr>
          <p:spPr>
            <a:xfrm rot="21422747">
              <a:off x="3609269" y="205808"/>
              <a:ext cx="2106797" cy="1328023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7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W1 SHUROOQ 08 003" pitchFamily="2" charset="-78"/>
                </a:rPr>
                <a:t>المفردات</a:t>
              </a:r>
            </a:p>
          </p:txBody>
        </p:sp>
        <p:grpSp>
          <p:nvGrpSpPr>
            <p:cNvPr id="3" name="مجموعة 26"/>
            <p:cNvGrpSpPr>
              <a:grpSpLocks/>
            </p:cNvGrpSpPr>
            <p:nvPr/>
          </p:nvGrpSpPr>
          <p:grpSpPr bwMode="auto">
            <a:xfrm>
              <a:off x="5334000" y="228600"/>
              <a:ext cx="533400" cy="609600"/>
              <a:chOff x="5486400" y="609600"/>
              <a:chExt cx="533400" cy="609600"/>
            </a:xfrm>
          </p:grpSpPr>
          <p:sp>
            <p:nvSpPr>
              <p:cNvPr id="23" name="قوس 22"/>
              <p:cNvSpPr/>
              <p:nvPr/>
            </p:nvSpPr>
            <p:spPr>
              <a:xfrm>
                <a:off x="5562600" y="609048"/>
                <a:ext cx="457200" cy="533751"/>
              </a:xfrm>
              <a:prstGeom prst="arc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24" name="قوس 23"/>
              <p:cNvSpPr/>
              <p:nvPr/>
            </p:nvSpPr>
            <p:spPr>
              <a:xfrm>
                <a:off x="5486400" y="685298"/>
                <a:ext cx="457200" cy="533751"/>
              </a:xfrm>
              <a:prstGeom prst="arc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</p:grpSp>
        <p:grpSp>
          <p:nvGrpSpPr>
            <p:cNvPr id="5" name="مجموعة 27"/>
            <p:cNvGrpSpPr>
              <a:grpSpLocks/>
            </p:cNvGrpSpPr>
            <p:nvPr/>
          </p:nvGrpSpPr>
          <p:grpSpPr bwMode="auto">
            <a:xfrm>
              <a:off x="3429000" y="685800"/>
              <a:ext cx="533400" cy="609600"/>
              <a:chOff x="3455185" y="1317469"/>
              <a:chExt cx="533400" cy="609600"/>
            </a:xfrm>
          </p:grpSpPr>
          <p:sp>
            <p:nvSpPr>
              <p:cNvPr id="25" name="قوس 24"/>
              <p:cNvSpPr/>
              <p:nvPr/>
            </p:nvSpPr>
            <p:spPr>
              <a:xfrm rot="11153724">
                <a:off x="3531385" y="1317218"/>
                <a:ext cx="457200" cy="533751"/>
              </a:xfrm>
              <a:prstGeom prst="arc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26" name="قوس 25"/>
              <p:cNvSpPr/>
              <p:nvPr/>
            </p:nvSpPr>
            <p:spPr>
              <a:xfrm rot="11153724">
                <a:off x="3455185" y="1393468"/>
                <a:ext cx="457200" cy="533751"/>
              </a:xfrm>
              <a:prstGeom prst="arc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</p:grpSp>
      </p:grpSp>
      <p:sp>
        <p:nvSpPr>
          <p:cNvPr id="13" name="مستطيل 12"/>
          <p:cNvSpPr/>
          <p:nvPr/>
        </p:nvSpPr>
        <p:spPr>
          <a:xfrm>
            <a:off x="381000" y="259080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يُسَاوِي</a:t>
            </a:r>
            <a:endParaRPr lang="ar-SA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يقابل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يطابق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يعادل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يوافق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953000" y="496485"/>
            <a:ext cx="3477234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يساوي</a:t>
            </a:r>
            <a:endParaRPr lang="ar-SA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284037" y="2570328"/>
            <a:ext cx="9332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10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  <a:endParaRPr lang="ar-SA" sz="10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54957"/>
            <a:ext cx="2438400" cy="219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_Life_Bl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83819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457200" y="541020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/>
                <a:effectLst/>
              </a:rPr>
              <a:t>الصفحة </a:t>
            </a:r>
            <a:r>
              <a:rPr lang="ar-SA" sz="5400" b="1" cap="none" spc="0" dirty="0" smtClean="0">
                <a:ln/>
                <a:effectLst/>
              </a:rPr>
              <a:t>16</a:t>
            </a:r>
            <a:endParaRPr lang="ar-SA" sz="5400" b="1" cap="none" spc="0" dirty="0">
              <a:ln/>
              <a:effectLst/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 rot="5400000">
            <a:off x="4953794" y="3961606"/>
            <a:ext cx="1675606" cy="794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5400000">
            <a:off x="3734594" y="3961606"/>
            <a:ext cx="1675606" cy="794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>
            <a:off x="2515394" y="3885406"/>
            <a:ext cx="1675606" cy="794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1296194" y="3809206"/>
            <a:ext cx="1675606" cy="794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2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57200"/>
            <a:ext cx="815339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ستطيل مستدير الزوايا 19"/>
          <p:cNvSpPr/>
          <p:nvPr/>
        </p:nvSpPr>
        <p:spPr>
          <a:xfrm>
            <a:off x="304800" y="1"/>
            <a:ext cx="5181600" cy="6858000"/>
          </a:xfrm>
          <a:prstGeom prst="roundRect">
            <a:avLst/>
          </a:prstGeom>
          <a:solidFill>
            <a:schemeClr val="bg2">
              <a:alpha val="5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2" name="مستطيل مستدير الزوايا 11"/>
          <p:cNvSpPr/>
          <p:nvPr/>
        </p:nvSpPr>
        <p:spPr bwMode="auto">
          <a:xfrm>
            <a:off x="533400" y="15240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سحابة 21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11" name="صورة 10" descr="animated_pencil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12" descr="animated_pencil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13" descr="animated_pencil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14" descr="animated_pencil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صورة 15" descr="animated_pencil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16" descr="eras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5638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صورة 17" descr="eras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56642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صورة 18" descr="eras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56642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صورة 20" descr="eras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97000" y="5638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 descr="eras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5638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رابط كسهم مستقيم 24"/>
          <p:cNvCxnSpPr>
            <a:stCxn id="11" idx="2"/>
            <a:endCxn id="17" idx="0"/>
          </p:cNvCxnSpPr>
          <p:nvPr/>
        </p:nvCxnSpPr>
        <p:spPr>
          <a:xfrm rot="16200000" flipH="1">
            <a:off x="3594100" y="5016500"/>
            <a:ext cx="1219200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>
            <a:stCxn id="13" idx="2"/>
            <a:endCxn id="18" idx="0"/>
          </p:cNvCxnSpPr>
          <p:nvPr/>
        </p:nvCxnSpPr>
        <p:spPr>
          <a:xfrm rot="16200000" flipH="1">
            <a:off x="2819400" y="5029200"/>
            <a:ext cx="1244600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>
            <a:stCxn id="14" idx="2"/>
            <a:endCxn id="19" idx="0"/>
          </p:cNvCxnSpPr>
          <p:nvPr/>
        </p:nvCxnSpPr>
        <p:spPr>
          <a:xfrm rot="16200000" flipH="1">
            <a:off x="1981200" y="5029200"/>
            <a:ext cx="1244600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>
            <a:stCxn id="15" idx="2"/>
            <a:endCxn id="21" idx="0"/>
          </p:cNvCxnSpPr>
          <p:nvPr/>
        </p:nvCxnSpPr>
        <p:spPr>
          <a:xfrm rot="16200000" flipH="1">
            <a:off x="1168400" y="5003800"/>
            <a:ext cx="1219200" cy="50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/>
          <p:cNvCxnSpPr>
            <a:stCxn id="16" idx="2"/>
            <a:endCxn id="23" idx="0"/>
          </p:cNvCxnSpPr>
          <p:nvPr/>
        </p:nvCxnSpPr>
        <p:spPr>
          <a:xfrm rot="16200000" flipH="1">
            <a:off x="393700" y="5016500"/>
            <a:ext cx="1219200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شكل بيضاوي 26"/>
          <p:cNvSpPr/>
          <p:nvPr/>
        </p:nvSpPr>
        <p:spPr>
          <a:xfrm>
            <a:off x="-1524000" y="4800600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ستطيل مستدير الزوايا 19"/>
          <p:cNvSpPr/>
          <p:nvPr/>
        </p:nvSpPr>
        <p:spPr>
          <a:xfrm>
            <a:off x="451366" y="-18198"/>
            <a:ext cx="4806434" cy="6858000"/>
          </a:xfrm>
          <a:prstGeom prst="roundRect">
            <a:avLst/>
          </a:prstGeom>
          <a:solidFill>
            <a:schemeClr val="bg2">
              <a:alpha val="5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2" name="مستطيل مستدير الزوايا 11"/>
          <p:cNvSpPr/>
          <p:nvPr/>
        </p:nvSpPr>
        <p:spPr bwMode="auto">
          <a:xfrm>
            <a:off x="533400" y="15240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العلاقة بينهما مستعمل</a:t>
            </a:r>
            <a:r>
              <a:rPr lang="ar-S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ًا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يساوي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سحابة 21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11" name="صورة 10" descr="animated_penci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12" descr="animated_penci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13" descr="animated_penci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14" descr="animated_penci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صورة 15" descr="animated_penci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2743200"/>
            <a:ext cx="60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16" descr="erase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876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صورة 17" descr="erase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49022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صورة 18" descr="erase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9022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صورة 20" descr="erase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7000" y="4876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 descr="eraser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876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مستطيل مستدير الزوايا 23"/>
          <p:cNvSpPr/>
          <p:nvPr/>
        </p:nvSpPr>
        <p:spPr bwMode="auto">
          <a:xfrm>
            <a:off x="451366" y="5735023"/>
            <a:ext cx="4718567" cy="78319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أقلام </a:t>
            </a:r>
            <a:r>
              <a:rPr lang="ar-S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ت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ساوي 5 </a:t>
            </a:r>
            <a:r>
              <a:rPr lang="ar-S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مساحات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85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85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481296" y="0"/>
            <a:ext cx="5081303" cy="6858000"/>
          </a:xfrm>
          <a:prstGeom prst="roundRect">
            <a:avLst/>
          </a:prstGeom>
          <a:solidFill>
            <a:schemeClr val="bg2">
              <a:alpha val="5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4" name="رابط كسهم مستقيم 23"/>
          <p:cNvCxnSpPr>
            <a:stCxn id="28" idx="1"/>
            <a:endCxn id="37" idx="2"/>
          </p:cNvCxnSpPr>
          <p:nvPr/>
        </p:nvCxnSpPr>
        <p:spPr>
          <a:xfrm rot="10800000" flipH="1" flipV="1">
            <a:off x="3289300" y="4017963"/>
            <a:ext cx="336550" cy="1655762"/>
          </a:xfrm>
          <a:prstGeom prst="straightConnector1">
            <a:avLst/>
          </a:prstGeom>
          <a:ln>
            <a:solidFill>
              <a:srgbClr val="C50B7A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>
            <a:stCxn id="29" idx="1"/>
            <a:endCxn id="38" idx="2"/>
          </p:cNvCxnSpPr>
          <p:nvPr/>
        </p:nvCxnSpPr>
        <p:spPr>
          <a:xfrm rot="10800000" flipH="1" flipV="1">
            <a:off x="2222500" y="4014788"/>
            <a:ext cx="373063" cy="1687512"/>
          </a:xfrm>
          <a:prstGeom prst="straightConnector1">
            <a:avLst/>
          </a:prstGeom>
          <a:ln>
            <a:solidFill>
              <a:srgbClr val="C50B7A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>
            <a:stCxn id="30" idx="1"/>
            <a:endCxn id="36" idx="2"/>
          </p:cNvCxnSpPr>
          <p:nvPr/>
        </p:nvCxnSpPr>
        <p:spPr>
          <a:xfrm rot="10800000" flipH="1" flipV="1">
            <a:off x="1155700" y="4014788"/>
            <a:ext cx="382588" cy="1763712"/>
          </a:xfrm>
          <a:prstGeom prst="straightConnector1">
            <a:avLst/>
          </a:prstGeom>
          <a:ln>
            <a:solidFill>
              <a:srgbClr val="C50B7A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صورة 27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049407">
            <a:off x="3105150" y="3413125"/>
            <a:ext cx="1401763" cy="26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صورة 28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049407">
            <a:off x="2038350" y="3411538"/>
            <a:ext cx="1401763" cy="261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صورة 29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049407">
            <a:off x="971550" y="3411538"/>
            <a:ext cx="1401763" cy="261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صورة 35" descr="Untitled-3 copy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382005">
            <a:off x="982663" y="5754688"/>
            <a:ext cx="12350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صورة 36" descr="Untitled-2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655121">
            <a:off x="3084513" y="5649913"/>
            <a:ext cx="12366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صورة 37" descr="Untitled-2 copy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429053">
            <a:off x="2028825" y="5680075"/>
            <a:ext cx="1254125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ستطيل مستدير الزوايا 19"/>
          <p:cNvSpPr/>
          <p:nvPr/>
        </p:nvSpPr>
        <p:spPr bwMode="auto">
          <a:xfrm>
            <a:off x="533400" y="16764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-1524000" y="4800600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525439" y="0"/>
            <a:ext cx="4648200" cy="6934200"/>
          </a:xfrm>
          <a:prstGeom prst="roundRect">
            <a:avLst/>
          </a:prstGeom>
          <a:solidFill>
            <a:schemeClr val="bg2">
              <a:alpha val="5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8" name="صورة 27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49407">
            <a:off x="3105150" y="3413125"/>
            <a:ext cx="1401763" cy="26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صورة 28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49407">
            <a:off x="2038350" y="3411538"/>
            <a:ext cx="1401763" cy="261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صورة 29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49407">
            <a:off x="971550" y="3411538"/>
            <a:ext cx="1401763" cy="261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صورة 35" descr="Untitled-3 copy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382005">
            <a:off x="830473" y="4795057"/>
            <a:ext cx="12350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صورة 36" descr="Untitled-2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655121">
            <a:off x="2932323" y="4690282"/>
            <a:ext cx="12366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صورة 37" descr="Untitled-2 copy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429053">
            <a:off x="1876635" y="4720444"/>
            <a:ext cx="1254125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20"/>
          <p:cNvSpPr/>
          <p:nvPr/>
        </p:nvSpPr>
        <p:spPr>
          <a:xfrm>
            <a:off x="-1524000" y="4800600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6" name="مستطيل مستدير الزوايا 15"/>
          <p:cNvSpPr/>
          <p:nvPr/>
        </p:nvSpPr>
        <p:spPr bwMode="auto">
          <a:xfrm>
            <a:off x="533400" y="15240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العلاقة بينهما مستعملا يساوي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 bwMode="auto">
          <a:xfrm>
            <a:off x="709195" y="5747739"/>
            <a:ext cx="4331733" cy="783193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3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مساطر </a:t>
            </a:r>
            <a:r>
              <a:rPr lang="ar-S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ساوي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3 أقلام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523730" y="0"/>
            <a:ext cx="4581670" cy="6858000"/>
          </a:xfrm>
          <a:prstGeom prst="roundRect">
            <a:avLst/>
          </a:prstGeom>
          <a:solidFill>
            <a:schemeClr val="bg2">
              <a:alpha val="5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3" name="رابط كسهم مستقيم 12"/>
          <p:cNvCxnSpPr>
            <a:stCxn id="16" idx="2"/>
          </p:cNvCxnSpPr>
          <p:nvPr/>
        </p:nvCxnSpPr>
        <p:spPr>
          <a:xfrm rot="16200000" flipH="1">
            <a:off x="3460750" y="4679950"/>
            <a:ext cx="14478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>
            <a:stCxn id="17" idx="2"/>
          </p:cNvCxnSpPr>
          <p:nvPr/>
        </p:nvCxnSpPr>
        <p:spPr>
          <a:xfrm rot="16200000" flipH="1">
            <a:off x="2418556" y="4628357"/>
            <a:ext cx="1374775" cy="36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>
            <a:stCxn id="18" idx="2"/>
          </p:cNvCxnSpPr>
          <p:nvPr/>
        </p:nvCxnSpPr>
        <p:spPr>
          <a:xfrm rot="16200000" flipH="1">
            <a:off x="1351756" y="4628357"/>
            <a:ext cx="1374775" cy="36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صورة 15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3557588" y="3051175"/>
            <a:ext cx="1243012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صورة 16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2466975" y="3048000"/>
            <a:ext cx="1243013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صورة 17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1400175" y="3048000"/>
            <a:ext cx="1243013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2" name="رابط كسهم مستقيم 51"/>
          <p:cNvCxnSpPr>
            <a:stCxn id="53" idx="2"/>
          </p:cNvCxnSpPr>
          <p:nvPr/>
        </p:nvCxnSpPr>
        <p:spPr>
          <a:xfrm rot="16200000" flipH="1">
            <a:off x="254794" y="4628356"/>
            <a:ext cx="1374775" cy="365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صورة 52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303213" y="3048000"/>
            <a:ext cx="1243012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مستطيل مستدير الزوايا 22"/>
          <p:cNvSpPr/>
          <p:nvPr/>
        </p:nvSpPr>
        <p:spPr bwMode="auto">
          <a:xfrm>
            <a:off x="533400" y="16764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صورة 21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54864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صورة 24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5430" y="54864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صورة 25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54864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صورة 26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54864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533400" y="0"/>
            <a:ext cx="4800600" cy="6846340"/>
          </a:xfrm>
          <a:prstGeom prst="roundRect">
            <a:avLst/>
          </a:prstGeom>
          <a:solidFill>
            <a:schemeClr val="bg2">
              <a:alpha val="5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صورة 15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3557588" y="3051175"/>
            <a:ext cx="1243012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صورة 16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2466975" y="3048000"/>
            <a:ext cx="1243013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صورة 17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1400175" y="3048000"/>
            <a:ext cx="1243013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صورة 19" descr="Untitled-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42672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3" name="صورة 52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303213" y="3048000"/>
            <a:ext cx="1243012" cy="91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مستطيل مستدير الزوايا 21"/>
          <p:cNvSpPr/>
          <p:nvPr/>
        </p:nvSpPr>
        <p:spPr bwMode="auto">
          <a:xfrm>
            <a:off x="533400" y="15240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العلاقة بينهما مستعملا يساوي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مستطيل مستدير الزوايا 24"/>
          <p:cNvSpPr/>
          <p:nvPr/>
        </p:nvSpPr>
        <p:spPr bwMode="auto">
          <a:xfrm>
            <a:off x="615433" y="5270218"/>
            <a:ext cx="4484133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الكتب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يساوي 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علب أقلام التلوين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صورة 25" descr="Untitled-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0287" y="42672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صورة 26" descr="Untitled-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3868" y="42672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8" name="صورة 27" descr="Untitled-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494" y="4299937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85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85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85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85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9" dur="38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38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6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1831"/>
            <a:ext cx="7543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2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286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571908" y="-16510"/>
            <a:ext cx="4343400" cy="6798310"/>
          </a:xfrm>
          <a:prstGeom prst="roundRect">
            <a:avLst/>
          </a:prstGeom>
          <a:solidFill>
            <a:srgbClr val="FFCCFF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0" y="2971800"/>
            <a:ext cx="9144000" cy="3810000"/>
          </a:xfrm>
          <a:prstGeom prst="round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26" name="صورة 25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7342188" y="3200400"/>
            <a:ext cx="1573212" cy="115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صورة 26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5589588" y="3200400"/>
            <a:ext cx="1573212" cy="115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صورة 27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3810000" y="3200400"/>
            <a:ext cx="1573213" cy="115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صورة 28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2057400" y="3201988"/>
            <a:ext cx="1573213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صورة 29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304800" y="3201988"/>
            <a:ext cx="1573213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2" name="رابط كسهم مستقيم 21"/>
          <p:cNvCxnSpPr>
            <a:stCxn id="26" idx="2"/>
          </p:cNvCxnSpPr>
          <p:nvPr/>
        </p:nvCxnSpPr>
        <p:spPr>
          <a:xfrm rot="16200000" flipH="1">
            <a:off x="7812088" y="4670425"/>
            <a:ext cx="1092200" cy="460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>
            <a:stCxn id="27" idx="2"/>
          </p:cNvCxnSpPr>
          <p:nvPr/>
        </p:nvCxnSpPr>
        <p:spPr>
          <a:xfrm rot="16200000" flipH="1">
            <a:off x="6081713" y="4648200"/>
            <a:ext cx="1096962" cy="509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رابط كسهم مستقيم 35"/>
          <p:cNvCxnSpPr>
            <a:stCxn id="28" idx="2"/>
          </p:cNvCxnSpPr>
          <p:nvPr/>
        </p:nvCxnSpPr>
        <p:spPr>
          <a:xfrm rot="16200000" flipH="1">
            <a:off x="4315620" y="4634706"/>
            <a:ext cx="1096962" cy="5365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/>
          <p:cNvCxnSpPr>
            <a:stCxn id="29" idx="2"/>
          </p:cNvCxnSpPr>
          <p:nvPr/>
        </p:nvCxnSpPr>
        <p:spPr>
          <a:xfrm rot="16200000" flipH="1">
            <a:off x="2538413" y="4659313"/>
            <a:ext cx="1096962" cy="4873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كسهم مستقيم 43"/>
          <p:cNvCxnSpPr>
            <a:stCxn id="30" idx="2"/>
          </p:cNvCxnSpPr>
          <p:nvPr/>
        </p:nvCxnSpPr>
        <p:spPr>
          <a:xfrm rot="16200000" flipH="1">
            <a:off x="772320" y="4672806"/>
            <a:ext cx="1096962" cy="460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مستطيل مستدير الزوايا 30"/>
          <p:cNvSpPr/>
          <p:nvPr/>
        </p:nvSpPr>
        <p:spPr bwMode="auto">
          <a:xfrm>
            <a:off x="533400" y="13716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صورة 22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0" y="56388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صورة 23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400" y="56388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4" name="صورة 33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56388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5" name="صورة 34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55626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7" name="صورة 36" descr="Untitled-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55626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8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7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770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7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9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6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8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5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518991" y="-4271"/>
            <a:ext cx="4343400" cy="6901383"/>
          </a:xfrm>
          <a:prstGeom prst="roundRect">
            <a:avLst/>
          </a:prstGeom>
          <a:solidFill>
            <a:srgbClr val="FFCCFF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ستطيل مستدير الزوايا 4"/>
          <p:cNvSpPr/>
          <p:nvPr/>
        </p:nvSpPr>
        <p:spPr bwMode="auto">
          <a:xfrm>
            <a:off x="533400" y="16764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كل مجموعة مستخدماً ”يساوي“.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0" y="2971800"/>
            <a:ext cx="9239950" cy="3810000"/>
          </a:xfrm>
          <a:prstGeom prst="round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9222" name="مجموعة 28"/>
          <p:cNvGrpSpPr>
            <a:grpSpLocks/>
          </p:cNvGrpSpPr>
          <p:nvPr/>
        </p:nvGrpSpPr>
        <p:grpSpPr bwMode="auto">
          <a:xfrm>
            <a:off x="2895600" y="3581399"/>
            <a:ext cx="6096000" cy="1630363"/>
            <a:chOff x="305369" y="3201176"/>
            <a:chExt cx="8609462" cy="2250905"/>
          </a:xfrm>
        </p:grpSpPr>
        <p:pic>
          <p:nvPicPr>
            <p:cNvPr id="14" name="صورة 13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7343156" y="3201176"/>
              <a:ext cx="1571675" cy="11528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صورة 14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5589875" y="3201176"/>
              <a:ext cx="1571675" cy="11528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صورة 15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3809690" y="3201176"/>
              <a:ext cx="1573917" cy="11528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صورة 16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2058650" y="3201176"/>
              <a:ext cx="1571676" cy="11528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صورة 17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305369" y="3201176"/>
              <a:ext cx="1571676" cy="11528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4" name="رابط كسهم مستقيم 23"/>
            <p:cNvCxnSpPr>
              <a:stCxn id="14" idx="2"/>
            </p:cNvCxnSpPr>
            <p:nvPr/>
          </p:nvCxnSpPr>
          <p:spPr>
            <a:xfrm rot="16200000" flipH="1">
              <a:off x="7810846" y="4671051"/>
              <a:ext cx="1093673" cy="45961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رابط كسهم مستقيم 24"/>
            <p:cNvCxnSpPr>
              <a:stCxn id="15" idx="2"/>
            </p:cNvCxnSpPr>
            <p:nvPr/>
          </p:nvCxnSpPr>
          <p:spPr>
            <a:xfrm rot="16200000" flipH="1">
              <a:off x="6081157" y="4647459"/>
              <a:ext cx="1098056" cy="5111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رابط كسهم مستقيم 25"/>
            <p:cNvCxnSpPr>
              <a:stCxn id="16" idx="2"/>
            </p:cNvCxnSpPr>
            <p:nvPr/>
          </p:nvCxnSpPr>
          <p:spPr>
            <a:xfrm rot="16200000" flipH="1">
              <a:off x="4315545" y="4635127"/>
              <a:ext cx="1098056" cy="5358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رابط كسهم مستقيم 26"/>
            <p:cNvCxnSpPr>
              <a:stCxn id="17" idx="2"/>
            </p:cNvCxnSpPr>
            <p:nvPr/>
          </p:nvCxnSpPr>
          <p:spPr>
            <a:xfrm rot="16200000" flipH="1">
              <a:off x="2537601" y="4659790"/>
              <a:ext cx="1098056" cy="48652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رابط كسهم مستقيم 27"/>
            <p:cNvCxnSpPr>
              <a:stCxn id="18" idx="2"/>
            </p:cNvCxnSpPr>
            <p:nvPr/>
          </p:nvCxnSpPr>
          <p:spPr>
            <a:xfrm rot="16200000" flipH="1">
              <a:off x="770868" y="4673242"/>
              <a:ext cx="1098056" cy="4596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مستطيل 29"/>
          <p:cNvSpPr/>
          <p:nvPr/>
        </p:nvSpPr>
        <p:spPr>
          <a:xfrm>
            <a:off x="1057894" y="3496270"/>
            <a:ext cx="1380506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كتب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461464" y="5097959"/>
            <a:ext cx="2621230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 smtClean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علب تلوين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مستطيل ذو زوايا قطرية مستديرة 31"/>
          <p:cNvSpPr/>
          <p:nvPr/>
        </p:nvSpPr>
        <p:spPr>
          <a:xfrm>
            <a:off x="609600" y="4343400"/>
            <a:ext cx="2286000" cy="685800"/>
          </a:xfrm>
          <a:prstGeom prst="round2Diag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EG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يساوي</a:t>
            </a:r>
            <a:endParaRPr lang="ar-SA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9" name="صورة 28" descr="Untitled-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230" y="54102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4" name="صورة 33" descr="Untitled-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54102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5" name="صورة 34" descr="Untitled-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53340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6" name="صورة 35" descr="Untitled-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54102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7" name="صورة 36" descr="Untitled-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5334000"/>
            <a:ext cx="809770" cy="882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9" name="صورة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420772" y="0"/>
            <a:ext cx="4343400" cy="6858000"/>
          </a:xfrm>
          <a:prstGeom prst="roundRect">
            <a:avLst/>
          </a:prstGeom>
          <a:solidFill>
            <a:srgbClr val="FFCCFF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0" y="2971800"/>
            <a:ext cx="9043089" cy="3810000"/>
          </a:xfrm>
          <a:prstGeom prst="roundRect">
            <a:avLst/>
          </a:prstGeom>
          <a:solidFill>
            <a:schemeClr val="bg1"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26" name="صورة 25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7315200" y="3097213"/>
            <a:ext cx="1727200" cy="1397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صورة 16" descr="ist2_5306474-chocolate-bar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24307">
            <a:off x="7804150" y="5137150"/>
            <a:ext cx="1004888" cy="12382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رابط كسهم مستقيم 21"/>
          <p:cNvCxnSpPr>
            <a:stCxn id="26" idx="2"/>
            <a:endCxn id="17" idx="0"/>
          </p:cNvCxnSpPr>
          <p:nvPr/>
        </p:nvCxnSpPr>
        <p:spPr>
          <a:xfrm rot="16200000" flipH="1">
            <a:off x="7904162" y="4768851"/>
            <a:ext cx="644525" cy="95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>
            <a:stCxn id="32" idx="2"/>
            <a:endCxn id="40" idx="0"/>
          </p:cNvCxnSpPr>
          <p:nvPr/>
        </p:nvCxnSpPr>
        <p:spPr>
          <a:xfrm rot="16200000" flipH="1">
            <a:off x="6029326" y="4714875"/>
            <a:ext cx="684212" cy="147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رابط كسهم مستقيم 35"/>
          <p:cNvCxnSpPr>
            <a:stCxn id="34" idx="2"/>
            <a:endCxn id="42" idx="0"/>
          </p:cNvCxnSpPr>
          <p:nvPr/>
        </p:nvCxnSpPr>
        <p:spPr>
          <a:xfrm rot="16200000" flipH="1">
            <a:off x="4276726" y="4714875"/>
            <a:ext cx="684212" cy="147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/>
          <p:cNvCxnSpPr>
            <a:stCxn id="35" idx="2"/>
            <a:endCxn id="43" idx="0"/>
          </p:cNvCxnSpPr>
          <p:nvPr/>
        </p:nvCxnSpPr>
        <p:spPr>
          <a:xfrm rot="16200000" flipH="1">
            <a:off x="2436019" y="4626769"/>
            <a:ext cx="760412" cy="2476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كسهم مستقيم 43"/>
          <p:cNvCxnSpPr>
            <a:stCxn id="37" idx="2"/>
            <a:endCxn id="45" idx="0"/>
          </p:cNvCxnSpPr>
          <p:nvPr/>
        </p:nvCxnSpPr>
        <p:spPr>
          <a:xfrm rot="16200000" flipH="1">
            <a:off x="657226" y="4600575"/>
            <a:ext cx="760412" cy="3000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صورة 31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5435600" y="3049588"/>
            <a:ext cx="1727200" cy="1397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4" name="صورة 33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3683000" y="3049588"/>
            <a:ext cx="1727200" cy="1397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5" name="صورة 34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1828800" y="2973388"/>
            <a:ext cx="1727200" cy="1397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7" name="صورة 36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25400" y="2973388"/>
            <a:ext cx="1727200" cy="1397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0" name="صورة 39" descr="ist2_5306474-chocolate-bar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24307">
            <a:off x="5975350" y="5130800"/>
            <a:ext cx="1004888" cy="12382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2" name="صورة 41" descr="ist2_5306474-chocolate-bar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24307">
            <a:off x="4222750" y="5130800"/>
            <a:ext cx="1004888" cy="12382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3" name="صورة 42" descr="ist2_5306474-chocolate-bar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24307">
            <a:off x="2470150" y="5130800"/>
            <a:ext cx="1004888" cy="12382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5" name="صورة 44" descr="ist2_5306474-chocolate-bar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24307">
            <a:off x="715963" y="5130800"/>
            <a:ext cx="1004887" cy="12382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7" name="مستطيل مستدير الزوايا 26"/>
          <p:cNvSpPr/>
          <p:nvPr/>
        </p:nvSpPr>
        <p:spPr bwMode="auto">
          <a:xfrm>
            <a:off x="533400" y="16764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434456" y="-29308"/>
            <a:ext cx="4343400" cy="6887308"/>
          </a:xfrm>
          <a:prstGeom prst="roundRect">
            <a:avLst/>
          </a:prstGeom>
          <a:solidFill>
            <a:srgbClr val="FFCCFF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مستطيل مستدير الزوايا 32"/>
          <p:cNvSpPr/>
          <p:nvPr/>
        </p:nvSpPr>
        <p:spPr>
          <a:xfrm>
            <a:off x="0" y="2971800"/>
            <a:ext cx="9144000" cy="3810000"/>
          </a:xfrm>
          <a:prstGeom prst="roundRect">
            <a:avLst/>
          </a:prstGeom>
          <a:solidFill>
            <a:schemeClr val="bg1"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11269" name="مجموعة 48"/>
          <p:cNvGrpSpPr>
            <a:grpSpLocks/>
          </p:cNvGrpSpPr>
          <p:nvPr/>
        </p:nvGrpSpPr>
        <p:grpSpPr bwMode="auto">
          <a:xfrm>
            <a:off x="3276600" y="3124200"/>
            <a:ext cx="5842000" cy="3124200"/>
            <a:chOff x="25265" y="2972652"/>
            <a:chExt cx="9017270" cy="3403256"/>
          </a:xfrm>
        </p:grpSpPr>
        <p:pic>
          <p:nvPicPr>
            <p:cNvPr id="34" name="صورة 33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7315042" y="3097161"/>
              <a:ext cx="1727493" cy="1397272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صورة 34" descr="ist2_5306474-chocolate-bar cop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424307">
              <a:off x="7802660" y="5137732"/>
              <a:ext cx="1007093" cy="12381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6" name="رابط كسهم مستقيم 35"/>
            <p:cNvCxnSpPr>
              <a:stCxn id="34" idx="2"/>
              <a:endCxn id="35" idx="0"/>
            </p:cNvCxnSpPr>
            <p:nvPr/>
          </p:nvCxnSpPr>
          <p:spPr>
            <a:xfrm rot="16200000" flipH="1">
              <a:off x="7904057" y="4767940"/>
              <a:ext cx="645028" cy="980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رابط كسهم مستقيم 36"/>
            <p:cNvCxnSpPr>
              <a:stCxn id="41" idx="2"/>
              <a:endCxn id="45" idx="0"/>
            </p:cNvCxnSpPr>
            <p:nvPr/>
          </p:nvCxnSpPr>
          <p:spPr>
            <a:xfrm rot="16200000" flipH="1">
              <a:off x="6029258" y="4714903"/>
              <a:ext cx="684802" cy="14702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رابط كسهم مستقيم 37"/>
            <p:cNvCxnSpPr>
              <a:stCxn id="42" idx="2"/>
              <a:endCxn id="46" idx="0"/>
            </p:cNvCxnSpPr>
            <p:nvPr/>
          </p:nvCxnSpPr>
          <p:spPr>
            <a:xfrm rot="16200000" flipH="1">
              <a:off x="4277262" y="4714903"/>
              <a:ext cx="684802" cy="14702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رابط كسهم مستقيم 38"/>
            <p:cNvCxnSpPr>
              <a:stCxn id="43" idx="2"/>
              <a:endCxn id="47" idx="0"/>
            </p:cNvCxnSpPr>
            <p:nvPr/>
          </p:nvCxnSpPr>
          <p:spPr>
            <a:xfrm rot="16200000" flipH="1">
              <a:off x="2435764" y="4625401"/>
              <a:ext cx="760891" cy="2499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رابط كسهم مستقيم 39"/>
            <p:cNvCxnSpPr>
              <a:stCxn id="44" idx="2"/>
              <a:endCxn id="48" idx="0"/>
            </p:cNvCxnSpPr>
            <p:nvPr/>
          </p:nvCxnSpPr>
          <p:spPr>
            <a:xfrm rot="16200000" flipH="1">
              <a:off x="656813" y="4600897"/>
              <a:ext cx="760891" cy="2989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1" name="صورة 40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5435627" y="3048741"/>
              <a:ext cx="1727494" cy="1397272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صورة 41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3683631" y="3048741"/>
              <a:ext cx="1725043" cy="1397272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صورة 42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1828719" y="2972652"/>
              <a:ext cx="1727494" cy="1397272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صورة 43" descr="Untitled-1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392">
              <a:off x="25265" y="2972652"/>
              <a:ext cx="1727494" cy="1397272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صورة 44" descr="ist2_5306474-chocolate-bar cop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424307">
              <a:off x="5974703" y="5130814"/>
              <a:ext cx="1007093" cy="12381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صورة 45" descr="ist2_5306474-chocolate-bar cop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424307">
              <a:off x="4222707" y="5130814"/>
              <a:ext cx="1004641" cy="12381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صورة 46" descr="ist2_5306474-chocolate-bar cop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424307">
              <a:off x="2468260" y="5130814"/>
              <a:ext cx="1007091" cy="12381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صورة 47" descr="ist2_5306474-chocolate-bar cop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424307">
              <a:off x="716262" y="5130814"/>
              <a:ext cx="1004641" cy="12381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0" name="مستطيل مستدير الزوايا 49"/>
          <p:cNvSpPr/>
          <p:nvPr/>
        </p:nvSpPr>
        <p:spPr bwMode="auto">
          <a:xfrm>
            <a:off x="533400" y="1676400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كل مجموعة مستخدماً ”يساوي“.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مستطيل 50"/>
          <p:cNvSpPr/>
          <p:nvPr/>
        </p:nvSpPr>
        <p:spPr>
          <a:xfrm>
            <a:off x="533400" y="3496270"/>
            <a:ext cx="255390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علب ألوان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مستطيل 51"/>
          <p:cNvSpPr/>
          <p:nvPr/>
        </p:nvSpPr>
        <p:spPr>
          <a:xfrm>
            <a:off x="381000" y="5097959"/>
            <a:ext cx="300755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فرشات ألوان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مستطيل ذو زوايا قطرية مستديرة 52"/>
          <p:cNvSpPr/>
          <p:nvPr/>
        </p:nvSpPr>
        <p:spPr>
          <a:xfrm>
            <a:off x="609600" y="4343400"/>
            <a:ext cx="2286000" cy="685800"/>
          </a:xfrm>
          <a:prstGeom prst="round2Diag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SA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</a:t>
            </a:r>
            <a:r>
              <a:rPr lang="ar-EG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ساوي</a:t>
            </a:r>
            <a:endParaRPr lang="ar-SA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15" name="مستطيل مستدير الزوايا 14"/>
          <p:cNvSpPr/>
          <p:nvPr/>
        </p:nvSpPr>
        <p:spPr>
          <a:xfrm>
            <a:off x="601793" y="0"/>
            <a:ext cx="4343400" cy="6858000"/>
          </a:xfrm>
          <a:prstGeom prst="roundRect">
            <a:avLst/>
          </a:prstGeom>
          <a:solidFill>
            <a:srgbClr val="FFFF00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6" name="مستطيل مستدير الزوايا 15"/>
          <p:cNvSpPr/>
          <p:nvPr/>
        </p:nvSpPr>
        <p:spPr bwMode="auto">
          <a:xfrm>
            <a:off x="533400" y="1736169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انشأ مجموعة لها نفس عدد هذه المجموعة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7" name="سحابة 16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5" name="مستطيل مستدير الزوايا 44"/>
          <p:cNvSpPr/>
          <p:nvPr/>
        </p:nvSpPr>
        <p:spPr>
          <a:xfrm>
            <a:off x="0" y="2971800"/>
            <a:ext cx="9144000" cy="3810000"/>
          </a:xfrm>
          <a:prstGeom prst="roundRect">
            <a:avLst/>
          </a:prstGeom>
          <a:solidFill>
            <a:srgbClr val="FFCC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46" name="صورة 45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7015163" y="3148013"/>
            <a:ext cx="2203450" cy="165417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2" name="صورة 61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5640388" y="3125788"/>
            <a:ext cx="2203450" cy="165258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3" name="صورة 62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4195763" y="3148013"/>
            <a:ext cx="2203450" cy="165417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4" name="صورة 63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2820988" y="3125788"/>
            <a:ext cx="2203450" cy="165258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5" name="صورة 64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1452563" y="3146425"/>
            <a:ext cx="2203450" cy="1652588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6" name="صورة 65" descr="Untitled-1 copy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392">
            <a:off x="77788" y="3122613"/>
            <a:ext cx="2203450" cy="165417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مستطيل 17"/>
          <p:cNvSpPr/>
          <p:nvPr/>
        </p:nvSpPr>
        <p:spPr>
          <a:xfrm>
            <a:off x="2149031" y="4875074"/>
            <a:ext cx="493756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EG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عدد الحقائب ستة حقائب</a:t>
            </a:r>
          </a:p>
          <a:p>
            <a:pPr algn="ctr">
              <a:defRPr/>
            </a:pPr>
            <a:r>
              <a:rPr lang="ar-EG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إذن نرسم ستة أشكال</a:t>
            </a:r>
            <a:endParaRPr lang="ar-SA" sz="54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543698" y="0"/>
            <a:ext cx="4343400" cy="6781800"/>
          </a:xfrm>
          <a:prstGeom prst="roundRect">
            <a:avLst/>
          </a:prstGeom>
          <a:solidFill>
            <a:srgbClr val="FFFF00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ستطيل مستدير الزوايا 4"/>
          <p:cNvSpPr/>
          <p:nvPr/>
        </p:nvSpPr>
        <p:spPr bwMode="auto">
          <a:xfrm>
            <a:off x="533400" y="1736169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انشأ مجموعة لها نفس عدد هذه المجموعة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0" y="2971800"/>
            <a:ext cx="9144000" cy="3810000"/>
          </a:xfrm>
          <a:prstGeom prst="roundRect">
            <a:avLst/>
          </a:prstGeom>
          <a:solidFill>
            <a:srgbClr val="FFCC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14" name="صورة 13" descr="Untitled-1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2">
            <a:off x="7015163" y="3148013"/>
            <a:ext cx="2203450" cy="165417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14" descr="Untitled-1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2">
            <a:off x="5640388" y="3125788"/>
            <a:ext cx="2203450" cy="165258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صورة 15" descr="Untitled-1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2">
            <a:off x="4195763" y="3148013"/>
            <a:ext cx="2203450" cy="165417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صورة 16" descr="Untitled-1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2">
            <a:off x="2820988" y="3125788"/>
            <a:ext cx="2203450" cy="165258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8" name="صورة 17" descr="Untitled-1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2">
            <a:off x="1452563" y="3146425"/>
            <a:ext cx="2203450" cy="1652588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9" name="صورة 18" descr="Untitled-1 cop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2">
            <a:off x="77788" y="3122613"/>
            <a:ext cx="2203450" cy="165417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1" name="صورة 20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4724400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4724400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9150" y="4724400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724400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صورة 24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9750" y="4724400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صورة 25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" y="4724400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سهم لأعلى 26"/>
          <p:cNvSpPr/>
          <p:nvPr/>
        </p:nvSpPr>
        <p:spPr>
          <a:xfrm>
            <a:off x="7848600" y="5943600"/>
            <a:ext cx="685800" cy="685800"/>
          </a:xfrm>
          <a:prstGeom prst="upArrow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سهم لأعلى 28"/>
          <p:cNvSpPr/>
          <p:nvPr/>
        </p:nvSpPr>
        <p:spPr>
          <a:xfrm>
            <a:off x="6400800" y="5943600"/>
            <a:ext cx="685800" cy="685800"/>
          </a:xfrm>
          <a:prstGeom prst="upArrow">
            <a:avLst/>
          </a:prstGeom>
          <a:solidFill>
            <a:srgbClr val="00539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سهم لأعلى 29"/>
          <p:cNvSpPr/>
          <p:nvPr/>
        </p:nvSpPr>
        <p:spPr>
          <a:xfrm>
            <a:off x="4876800" y="5943600"/>
            <a:ext cx="685800" cy="685800"/>
          </a:xfrm>
          <a:prstGeom prst="upArrow">
            <a:avLst/>
          </a:prstGeom>
          <a:solidFill>
            <a:srgbClr val="00B05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سهم لأعلى 30"/>
          <p:cNvSpPr/>
          <p:nvPr/>
        </p:nvSpPr>
        <p:spPr>
          <a:xfrm>
            <a:off x="3429000" y="5943600"/>
            <a:ext cx="685800" cy="685800"/>
          </a:xfrm>
          <a:prstGeom prst="upArrow">
            <a:avLst/>
          </a:prstGeom>
          <a:solidFill>
            <a:srgbClr val="7030A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سهم لأعلى 31"/>
          <p:cNvSpPr/>
          <p:nvPr/>
        </p:nvSpPr>
        <p:spPr>
          <a:xfrm>
            <a:off x="2057400" y="5943600"/>
            <a:ext cx="685800" cy="685800"/>
          </a:xfrm>
          <a:prstGeom prst="upArrow">
            <a:avLst/>
          </a:prstGeom>
          <a:solidFill>
            <a:srgbClr val="C50B7A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سهم لأعلى 32"/>
          <p:cNvSpPr/>
          <p:nvPr/>
        </p:nvSpPr>
        <p:spPr>
          <a:xfrm>
            <a:off x="609600" y="5943600"/>
            <a:ext cx="685800" cy="685800"/>
          </a:xfrm>
          <a:prstGeom prst="upArrow">
            <a:avLst/>
          </a:prstGeom>
          <a:solidFill>
            <a:srgbClr val="00B0F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5" name="صورة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15" name="مستطيل مستدير الزوايا 14"/>
          <p:cNvSpPr/>
          <p:nvPr/>
        </p:nvSpPr>
        <p:spPr>
          <a:xfrm>
            <a:off x="533400" y="0"/>
            <a:ext cx="4343400" cy="6858000"/>
          </a:xfrm>
          <a:prstGeom prst="roundRect">
            <a:avLst/>
          </a:prstGeom>
          <a:solidFill>
            <a:srgbClr val="FFFF00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7" name="سحابة 16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5" name="مستطيل مستدير الزوايا 44"/>
          <p:cNvSpPr/>
          <p:nvPr/>
        </p:nvSpPr>
        <p:spPr>
          <a:xfrm>
            <a:off x="0" y="2971800"/>
            <a:ext cx="9144000" cy="3810000"/>
          </a:xfrm>
          <a:prstGeom prst="roundRect">
            <a:avLst/>
          </a:prstGeom>
          <a:solidFill>
            <a:srgbClr val="FFCC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46" name="صورة 45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92">
            <a:off x="7245350" y="2919413"/>
            <a:ext cx="1439863" cy="165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صورة 61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92">
            <a:off x="5111750" y="2895600"/>
            <a:ext cx="1439863" cy="165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" name="صورة 62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92">
            <a:off x="3049588" y="2919413"/>
            <a:ext cx="1439862" cy="165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" name="صورة 63" descr="Untitled-1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92">
            <a:off x="839788" y="2895600"/>
            <a:ext cx="1439862" cy="165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مستطيل 17"/>
          <p:cNvSpPr/>
          <p:nvPr/>
        </p:nvSpPr>
        <p:spPr>
          <a:xfrm>
            <a:off x="2149031" y="4875074"/>
            <a:ext cx="515397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EG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عدد الحقائب أربعة حقائب</a:t>
            </a:r>
          </a:p>
          <a:p>
            <a:pPr algn="ctr">
              <a:defRPr/>
            </a:pPr>
            <a:r>
              <a:rPr lang="ar-EG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إذن نرسم أربعة أشكال</a:t>
            </a:r>
            <a:endParaRPr lang="ar-SA" sz="54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9" name="شكل بيضاوي 18"/>
          <p:cNvSpPr/>
          <p:nvPr/>
        </p:nvSpPr>
        <p:spPr>
          <a:xfrm>
            <a:off x="-1524000" y="4800600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2" name="مستطيل مستدير الزوايا 21"/>
          <p:cNvSpPr/>
          <p:nvPr/>
        </p:nvSpPr>
        <p:spPr bwMode="auto">
          <a:xfrm>
            <a:off x="533400" y="1736169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انشأ مجموعة لها نفس عدد هذه المجموعة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sp>
        <p:nvSpPr>
          <p:cNvPr id="4" name="مستطيل مستدير الزوايا 3"/>
          <p:cNvSpPr/>
          <p:nvPr/>
        </p:nvSpPr>
        <p:spPr>
          <a:xfrm>
            <a:off x="467102" y="0"/>
            <a:ext cx="4343400" cy="6781800"/>
          </a:xfrm>
          <a:prstGeom prst="roundRect">
            <a:avLst/>
          </a:prstGeom>
          <a:solidFill>
            <a:srgbClr val="FFFF00">
              <a:alpha val="52549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ستطيل مستدير الزوايا 4"/>
          <p:cNvSpPr/>
          <p:nvPr/>
        </p:nvSpPr>
        <p:spPr bwMode="auto">
          <a:xfrm>
            <a:off x="533400" y="1736169"/>
            <a:ext cx="4331733" cy="1464231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W1 SHUROOQ 08 003" pitchFamily="2" charset="-78"/>
              </a:rPr>
              <a:t>انشأ مجموعة لها نفس عدد هذه المجموعة</a:t>
            </a:r>
            <a:endParaRPr lang="ar-S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W1 SHUROOQ 08 003" pitchFamily="2" charset="-78"/>
            </a:endParaRPr>
          </a:p>
        </p:txBody>
      </p:sp>
      <p:sp>
        <p:nvSpPr>
          <p:cNvPr id="6" name="سحابة 5"/>
          <p:cNvSpPr/>
          <p:nvPr/>
        </p:nvSpPr>
        <p:spPr>
          <a:xfrm>
            <a:off x="3124200" y="609600"/>
            <a:ext cx="838200" cy="914400"/>
          </a:xfrm>
          <a:prstGeom prst="cloud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0" y="2971800"/>
            <a:ext cx="9144000" cy="3810000"/>
          </a:xfrm>
          <a:prstGeom prst="roundRect">
            <a:avLst/>
          </a:prstGeom>
          <a:solidFill>
            <a:srgbClr val="FFCC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21" name="صورة 20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13638" y="4724400"/>
            <a:ext cx="1298575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00" y="4724400"/>
            <a:ext cx="1300163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1838" y="4724400"/>
            <a:ext cx="1300162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 descr="2t_pencil_thumb.jp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2038" y="4724400"/>
            <a:ext cx="1300162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سهم لأعلى 26"/>
          <p:cNvSpPr/>
          <p:nvPr/>
        </p:nvSpPr>
        <p:spPr>
          <a:xfrm>
            <a:off x="7848600" y="5943600"/>
            <a:ext cx="685800" cy="685800"/>
          </a:xfrm>
          <a:prstGeom prst="upArrow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سهم لأعلى 28"/>
          <p:cNvSpPr/>
          <p:nvPr/>
        </p:nvSpPr>
        <p:spPr>
          <a:xfrm>
            <a:off x="5669511" y="5943600"/>
            <a:ext cx="685800" cy="685800"/>
          </a:xfrm>
          <a:prstGeom prst="upArrow">
            <a:avLst/>
          </a:prstGeom>
          <a:solidFill>
            <a:srgbClr val="00539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سهم لأعلى 29"/>
          <p:cNvSpPr/>
          <p:nvPr/>
        </p:nvSpPr>
        <p:spPr>
          <a:xfrm>
            <a:off x="3474489" y="5943600"/>
            <a:ext cx="685800" cy="685800"/>
          </a:xfrm>
          <a:prstGeom prst="upArrow">
            <a:avLst/>
          </a:prstGeom>
          <a:solidFill>
            <a:srgbClr val="00B05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سهم لأعلى 30"/>
          <p:cNvSpPr/>
          <p:nvPr/>
        </p:nvSpPr>
        <p:spPr>
          <a:xfrm>
            <a:off x="1169439" y="5943600"/>
            <a:ext cx="685800" cy="685800"/>
          </a:xfrm>
          <a:prstGeom prst="upArrow">
            <a:avLst/>
          </a:prstGeom>
          <a:solidFill>
            <a:srgbClr val="7030A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4" name="صورة 33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7245350" y="2919413"/>
            <a:ext cx="1439863" cy="165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صورة 34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5111750" y="2895600"/>
            <a:ext cx="1439863" cy="165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صورة 35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3049588" y="2919413"/>
            <a:ext cx="1439862" cy="165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صورة 36" descr="Untitled-1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92">
            <a:off x="839788" y="2895600"/>
            <a:ext cx="1439862" cy="165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1" y="531907"/>
            <a:ext cx="2203785" cy="21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85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85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85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85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85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85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pic>
        <p:nvPicPr>
          <p:cNvPr id="57346" name="Picture 2" descr="وإذا حكمتم بين الناس أن تحكموا بالعدل) - Photos | Face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04800"/>
            <a:ext cx="3886200" cy="4953000"/>
          </a:xfrm>
          <a:prstGeom prst="rect">
            <a:avLst/>
          </a:prstGeom>
          <a:noFill/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437955" y="743955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ختامي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  <p:sp>
        <p:nvSpPr>
          <p:cNvPr id="6" name="مستطيل 5">
            <a:hlinkClick r:id="rId18"/>
          </p:cNvPr>
          <p:cNvSpPr/>
          <p:nvPr/>
        </p:nvSpPr>
        <p:spPr>
          <a:xfrm>
            <a:off x="1259918" y="3702864"/>
            <a:ext cx="5017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https://www.liveworksheets.com/ru1423930dj</a:t>
            </a:r>
          </a:p>
        </p:txBody>
      </p:sp>
      <p:pic>
        <p:nvPicPr>
          <p:cNvPr id="1026" name="Picture 2" descr="Tutorial Liveworksheets Español Cómo Crear Hacer Seguimiento Fichas  Interactivas Live Workheet Free Firt Grade Math Pdf Halloween For Word  Problem 1t Grader Paage Pre K Writing — Calamityjanetheshow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29" y="1806395"/>
            <a:ext cx="2737345" cy="15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12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1833180" y="1130399"/>
            <a:ext cx="4132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الواجب : فقرة 6 و 7</a:t>
            </a:r>
            <a:endParaRPr lang="ar-SA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5561" y="2366406"/>
            <a:ext cx="3848100" cy="158115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803101"/>
            <a:ext cx="5066108" cy="51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1689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072066" y="857232"/>
            <a:ext cx="3071834" cy="2500330"/>
          </a:xfrm>
          <a:prstGeom prst="rect">
            <a:avLst/>
          </a:prstGeom>
          <a:solidFill>
            <a:srgbClr val="AE8D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cs typeface="Akhbar MT" pitchFamily="2" charset="-78"/>
              </a:rPr>
              <a:t>من يستفيد من العرض</a:t>
            </a:r>
          </a:p>
          <a:p>
            <a:pPr algn="ctr"/>
            <a:r>
              <a:rPr lang="ar-SA" sz="3600" b="1" dirty="0" smtClean="0">
                <a:cs typeface="Akhbar MT" pitchFamily="2" charset="-78"/>
              </a:rPr>
              <a:t>أرجو ذكر المصدر </a:t>
            </a:r>
            <a:endParaRPr lang="ar-SA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022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8252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38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84" y="6096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2058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38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52400" y="318447"/>
            <a:ext cx="88392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صورة 9" descr="PNGHunt.com (4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276600"/>
            <a:ext cx="1911477" cy="3200400"/>
          </a:xfrm>
          <a:prstGeom prst="rect">
            <a:avLst/>
          </a:prstGeom>
        </p:spPr>
      </p:pic>
      <p:pic>
        <p:nvPicPr>
          <p:cNvPr id="11" name="صورة 10" descr="PNGHunt.com (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67000"/>
            <a:ext cx="2514600" cy="3810000"/>
          </a:xfrm>
          <a:prstGeom prst="rect">
            <a:avLst/>
          </a:prstGeom>
        </p:spPr>
      </p:pic>
      <p:pic>
        <p:nvPicPr>
          <p:cNvPr id="13" name="صورة 12" descr="PNGHunt.com (2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19200"/>
            <a:ext cx="1657656" cy="2896047"/>
          </a:xfrm>
          <a:prstGeom prst="rect">
            <a:avLst/>
          </a:prstGeom>
        </p:spPr>
      </p:pic>
      <p:pic>
        <p:nvPicPr>
          <p:cNvPr id="14" name="صورة 13" descr="PNGHunt.com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0"/>
            <a:ext cx="3259722" cy="3886200"/>
          </a:xfrm>
          <a:prstGeom prst="rect">
            <a:avLst/>
          </a:prstGeom>
        </p:spPr>
      </p:pic>
      <p:pic>
        <p:nvPicPr>
          <p:cNvPr id="1028" name="Picture 4" descr="تسوق جيمر ومجموعة بالونات من اللاتكس بلون فوشيا من 100 قطعة 12بوصة أونلاين  في السعودي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93" y="1769906"/>
            <a:ext cx="1315628" cy="1794188"/>
          </a:xfrm>
          <a:prstGeom prst="rect">
            <a:avLst/>
          </a:prstGeom>
          <a:noFill/>
        </p:spPr>
      </p:pic>
      <p:pic>
        <p:nvPicPr>
          <p:cNvPr id="16" name="Picture 4" descr="تسوق جيمر ومجموعة بالونات من اللاتكس بلون فوشيا من 100 قطعة 12بوصة أونلاين  في السعودية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37855" y="378054"/>
            <a:ext cx="1315628" cy="1828800"/>
          </a:xfrm>
          <a:prstGeom prst="rect">
            <a:avLst/>
          </a:prstGeom>
          <a:noFill/>
        </p:spPr>
      </p:pic>
      <p:pic>
        <p:nvPicPr>
          <p:cNvPr id="17" name="Picture 4" descr="تسوق جيمر ومجموعة بالونات من اللاتكس بلون فوشيا من 100 قطعة 12بوصة أونلاين  في السعودي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9586" y="3875474"/>
            <a:ext cx="1315628" cy="1794188"/>
          </a:xfrm>
          <a:prstGeom prst="rect">
            <a:avLst/>
          </a:prstGeom>
          <a:noFill/>
        </p:spPr>
      </p:pic>
      <p:pic>
        <p:nvPicPr>
          <p:cNvPr id="18" name="Picture 4" descr="تسوق جيمر ومجموعة بالونات من اللاتكس بلون فوشيا من 100 قطعة 12بوصة أونلاين  في السعودي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242" y="3920489"/>
            <a:ext cx="1315628" cy="1794188"/>
          </a:xfrm>
          <a:prstGeom prst="rect">
            <a:avLst/>
          </a:prstGeom>
          <a:noFill/>
        </p:spPr>
      </p:pic>
      <p:sp>
        <p:nvSpPr>
          <p:cNvPr id="19" name="مستطيل 18"/>
          <p:cNvSpPr/>
          <p:nvPr/>
        </p:nvSpPr>
        <p:spPr>
          <a:xfrm>
            <a:off x="6629400" y="685800"/>
            <a:ext cx="1707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نشاط1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2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72763" y="69944"/>
            <a:ext cx="4674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3600" b="1" dirty="0" smtClean="0">
                <a:ln w="50800"/>
              </a:rPr>
              <a:t>نشاهد هذا المقطع</a:t>
            </a:r>
          </a:p>
          <a:p>
            <a:pPr algn="ctr"/>
            <a:r>
              <a:rPr lang="ar-SA" sz="3600" b="1" dirty="0" smtClean="0">
                <a:ln w="50800"/>
              </a:rPr>
              <a:t>لنتعرف على درسنا لهذا اليوم </a:t>
            </a:r>
            <a:endParaRPr lang="ar-SA" sz="3600" b="1" cap="none" spc="0" dirty="0">
              <a:ln w="50800"/>
              <a:effectLst/>
            </a:endParaRPr>
          </a:p>
        </p:txBody>
      </p:sp>
      <p:pic>
        <p:nvPicPr>
          <p:cNvPr id="4" name="XVZYE40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524627"/>
            <a:ext cx="7467600" cy="502857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6" y="1513954"/>
            <a:ext cx="5066108" cy="548939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الأول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962400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2513" y="553749"/>
            <a:ext cx="4572000" cy="37117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الاحد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18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الأول : المقارنة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والتصنيف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: يساوي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فكرة الدرس والهدف منه :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التعرف على معاني المفردات بالدرس</a:t>
            </a:r>
          </a:p>
          <a:p>
            <a:pPr>
              <a:defRPr/>
            </a:pPr>
            <a:r>
              <a:rPr lang="ar-S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و</a:t>
            </a:r>
            <a:r>
              <a:rPr lang="ar-EG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أستعمل التقابل لتحديد المجموعات التي فيها العدد نفسه من الأشياء.</a:t>
            </a:r>
            <a:r>
              <a:rPr lang="ar-SA" sz="2400" b="1" dirty="0">
                <a:solidFill>
                  <a:srgbClr val="FFFF00"/>
                </a:solidFill>
                <a:cs typeface="Akhbar MT" pitchFamily="2" charset="-78"/>
              </a:rPr>
              <a:t> </a:t>
            </a:r>
            <a:endParaRPr lang="ar-SA" sz="24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القيمة المستهدفة: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غرس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قيمة العدل والمساواة 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7" y="1533082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16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265</Words>
  <Application>Microsoft Office PowerPoint</Application>
  <PresentationFormat>عرض على الشاشة (4:3)</PresentationFormat>
  <Paragraphs>98</Paragraphs>
  <Slides>31</Slides>
  <Notes>18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9" baseType="lpstr">
      <vt:lpstr>Akhbar MT</vt:lpstr>
      <vt:lpstr>Arial</vt:lpstr>
      <vt:lpstr>Calibri</vt:lpstr>
      <vt:lpstr>Calibri Light</vt:lpstr>
      <vt:lpstr>Times New Roman</vt:lpstr>
      <vt:lpstr>Traditional Arabic</vt:lpstr>
      <vt:lpstr>W1 SHUROOQ 08 003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325</cp:revision>
  <dcterms:created xsi:type="dcterms:W3CDTF">2006-08-16T00:00:00Z</dcterms:created>
  <dcterms:modified xsi:type="dcterms:W3CDTF">2023-08-26T04:59:23Z</dcterms:modified>
</cp:coreProperties>
</file>