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6"/>
  </p:notesMasterIdLst>
  <p:sldIdLst>
    <p:sldId id="313" r:id="rId2"/>
    <p:sldId id="314" r:id="rId3"/>
    <p:sldId id="289" r:id="rId4"/>
    <p:sldId id="323" r:id="rId5"/>
    <p:sldId id="324" r:id="rId6"/>
    <p:sldId id="311" r:id="rId7"/>
    <p:sldId id="283" r:id="rId8"/>
    <p:sldId id="325" r:id="rId9"/>
    <p:sldId id="315" r:id="rId10"/>
    <p:sldId id="316" r:id="rId11"/>
    <p:sldId id="317" r:id="rId12"/>
    <p:sldId id="257" r:id="rId13"/>
    <p:sldId id="258" r:id="rId14"/>
    <p:sldId id="259" r:id="rId15"/>
    <p:sldId id="260" r:id="rId16"/>
    <p:sldId id="318" r:id="rId17"/>
    <p:sldId id="319" r:id="rId18"/>
    <p:sldId id="301" r:id="rId19"/>
    <p:sldId id="303" r:id="rId20"/>
    <p:sldId id="304" r:id="rId21"/>
    <p:sldId id="320" r:id="rId22"/>
    <p:sldId id="306" r:id="rId23"/>
    <p:sldId id="307" r:id="rId24"/>
    <p:sldId id="321" r:id="rId25"/>
    <p:sldId id="312" r:id="rId26"/>
    <p:sldId id="309" r:id="rId27"/>
    <p:sldId id="310" r:id="rId28"/>
    <p:sldId id="272" r:id="rId29"/>
    <p:sldId id="274" r:id="rId30"/>
    <p:sldId id="279" r:id="rId31"/>
    <p:sldId id="277" r:id="rId32"/>
    <p:sldId id="322" r:id="rId33"/>
    <p:sldId id="278" r:id="rId34"/>
    <p:sldId id="295" r:id="rId35"/>
  </p:sldIdLst>
  <p:sldSz cx="9144000" cy="6858000" type="screen4x3"/>
  <p:notesSz cx="6858000" cy="9144000"/>
  <p:defaultTextStyle>
    <a:defPPr>
      <a:defRPr lang="ar-EG"/>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00FF00"/>
    <a:srgbClr val="FF0066"/>
    <a:srgbClr val="6600CC"/>
    <a:srgbClr val="CC3300"/>
    <a:srgbClr val="7A205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نمط متوسط 4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نمط متوسط 4 - تميي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نمط متوسط 4 - تميي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973" autoAdjust="0"/>
    <p:restoredTop sz="94660"/>
  </p:normalViewPr>
  <p:slideViewPr>
    <p:cSldViewPr>
      <p:cViewPr varScale="1">
        <p:scale>
          <a:sx n="70" d="100"/>
          <a:sy n="70" d="100"/>
        </p:scale>
        <p:origin x="28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rtl="1">
              <a:defRPr sz="1200">
                <a:latin typeface="Arial" charset="0"/>
                <a:cs typeface="Arial" charset="0"/>
              </a:defRPr>
            </a:lvl1pPr>
          </a:lstStyle>
          <a:p>
            <a:pPr>
              <a:defRPr/>
            </a:pPr>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rtl="1">
              <a:defRPr sz="1200">
                <a:latin typeface="Arial" charset="0"/>
                <a:cs typeface="Arial" charset="0"/>
              </a:defRPr>
            </a:lvl1pPr>
          </a:lstStyle>
          <a:p>
            <a:pPr>
              <a:defRPr/>
            </a:pPr>
            <a:fld id="{190E240A-A36D-4388-9F85-62A7541FDBB6}" type="datetimeFigureOut">
              <a:rPr lang="ar-SA"/>
              <a:pPr>
                <a:defRPr/>
              </a:pPr>
              <a:t>30/11/1442</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SA"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rtl="1">
              <a:defRPr sz="1200">
                <a:latin typeface="Arial" charset="0"/>
                <a:cs typeface="Arial" charset="0"/>
              </a:defRPr>
            </a:lvl1pPr>
          </a:lstStyle>
          <a:p>
            <a:pPr>
              <a:defRPr/>
            </a:pPr>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rtl="1">
              <a:defRPr sz="1200">
                <a:latin typeface="Arial" charset="0"/>
                <a:cs typeface="Arial" charset="0"/>
              </a:defRPr>
            </a:lvl1pPr>
          </a:lstStyle>
          <a:p>
            <a:pPr>
              <a:defRPr/>
            </a:pPr>
            <a:fld id="{3F7B8F53-A22B-4309-BB44-8208ECC53317}" type="slidenum">
              <a:rPr lang="ar-SA"/>
              <a:pPr>
                <a:defRPr/>
              </a:pPr>
              <a:t>‹#›</a:t>
            </a:fld>
            <a:endParaRPr lang="ar-SA"/>
          </a:p>
        </p:txBody>
      </p:sp>
    </p:spTree>
    <p:extLst>
      <p:ext uri="{BB962C8B-B14F-4D97-AF65-F5344CB8AC3E}">
        <p14:creationId xmlns:p14="http://schemas.microsoft.com/office/powerpoint/2010/main" val="1399671819"/>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37891"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EG"/>
          </a:p>
        </p:txBody>
      </p:sp>
      <p:sp>
        <p:nvSpPr>
          <p:cNvPr id="37892"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9E9207-9708-4A73-8957-2A90034DF00A}" type="slidenum">
              <a:rPr lang="ar-SA" smtClean="0">
                <a:latin typeface="Arial" pitchFamily="34" charset="0"/>
                <a:cs typeface="Arial" pitchFamily="34" charset="0"/>
              </a:rPr>
              <a:pPr/>
              <a:t>3</a:t>
            </a:fld>
            <a:endParaRPr lang="ar-SA">
              <a:latin typeface="Arial" pitchFamily="34" charset="0"/>
              <a:cs typeface="Arial" pitchFamily="34" charset="0"/>
            </a:endParaRPr>
          </a:p>
        </p:txBody>
      </p:sp>
    </p:spTree>
    <p:extLst>
      <p:ext uri="{BB962C8B-B14F-4D97-AF65-F5344CB8AC3E}">
        <p14:creationId xmlns:p14="http://schemas.microsoft.com/office/powerpoint/2010/main" val="1929464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38915"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EG"/>
          </a:p>
        </p:txBody>
      </p:sp>
      <p:sp>
        <p:nvSpPr>
          <p:cNvPr id="38916"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491129-BBA0-47B7-B098-EBB622236EB9}" type="slidenum">
              <a:rPr lang="ar-SA" smtClean="0">
                <a:latin typeface="Arial" pitchFamily="34" charset="0"/>
                <a:cs typeface="Arial" pitchFamily="34" charset="0"/>
              </a:rPr>
              <a:pPr/>
              <a:t>4</a:t>
            </a:fld>
            <a:endParaRPr lang="ar-SA">
              <a:latin typeface="Arial" pitchFamily="34" charset="0"/>
              <a:cs typeface="Arial" pitchFamily="34" charset="0"/>
            </a:endParaRPr>
          </a:p>
        </p:txBody>
      </p:sp>
    </p:spTree>
    <p:extLst>
      <p:ext uri="{BB962C8B-B14F-4D97-AF65-F5344CB8AC3E}">
        <p14:creationId xmlns:p14="http://schemas.microsoft.com/office/powerpoint/2010/main" val="50303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39939"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EG"/>
          </a:p>
        </p:txBody>
      </p:sp>
      <p:sp>
        <p:nvSpPr>
          <p:cNvPr id="39940"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2BFF784-B35D-4DC9-A1D8-695D93ED36A5}" type="slidenum">
              <a:rPr lang="ar-SA" smtClean="0">
                <a:latin typeface="Arial" pitchFamily="34" charset="0"/>
                <a:cs typeface="Arial" pitchFamily="34" charset="0"/>
              </a:rPr>
              <a:pPr/>
              <a:t>5</a:t>
            </a:fld>
            <a:endParaRPr lang="ar-SA">
              <a:latin typeface="Arial" pitchFamily="34" charset="0"/>
              <a:cs typeface="Arial" pitchFamily="34" charset="0"/>
            </a:endParaRPr>
          </a:p>
        </p:txBody>
      </p:sp>
    </p:spTree>
    <p:extLst>
      <p:ext uri="{BB962C8B-B14F-4D97-AF65-F5344CB8AC3E}">
        <p14:creationId xmlns:p14="http://schemas.microsoft.com/office/powerpoint/2010/main" val="362076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0963"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ar-SA"/>
          </a:p>
        </p:txBody>
      </p:sp>
      <p:sp>
        <p:nvSpPr>
          <p:cNvPr id="40964"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9BB65B-8B9E-4DC6-B1F7-D88F3F1E79D5}" type="slidenum">
              <a:rPr lang="ar-SA" smtClean="0">
                <a:latin typeface="Arial" pitchFamily="34" charset="0"/>
                <a:cs typeface="Arial" pitchFamily="34" charset="0"/>
              </a:rPr>
              <a:pPr/>
              <a:t>14</a:t>
            </a:fld>
            <a:endParaRPr lang="ar-SA">
              <a:latin typeface="Arial" pitchFamily="34" charset="0"/>
              <a:cs typeface="Arial" pitchFamily="34" charset="0"/>
            </a:endParaRPr>
          </a:p>
        </p:txBody>
      </p:sp>
    </p:spTree>
    <p:extLst>
      <p:ext uri="{BB962C8B-B14F-4D97-AF65-F5344CB8AC3E}">
        <p14:creationId xmlns:p14="http://schemas.microsoft.com/office/powerpoint/2010/main" val="2707592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1987"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cs typeface="Arial" pitchFamily="34" charset="0"/>
            </a:endParaRPr>
          </a:p>
        </p:txBody>
      </p:sp>
      <p:sp>
        <p:nvSpPr>
          <p:cNvPr id="41988"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A91CCA-AC69-4ECC-8B76-CC241A8054D4}" type="slidenum">
              <a:rPr lang="ar-SA" smtClean="0">
                <a:latin typeface="Arial" pitchFamily="34" charset="0"/>
                <a:cs typeface="Arial" pitchFamily="34" charset="0"/>
              </a:rPr>
              <a:pPr/>
              <a:t>34</a:t>
            </a:fld>
            <a:endParaRPr lang="ar-SA">
              <a:latin typeface="Arial" pitchFamily="34" charset="0"/>
              <a:cs typeface="Arial" pitchFamily="34" charset="0"/>
            </a:endParaRPr>
          </a:p>
        </p:txBody>
      </p:sp>
    </p:spTree>
    <p:extLst>
      <p:ext uri="{BB962C8B-B14F-4D97-AF65-F5344CB8AC3E}">
        <p14:creationId xmlns:p14="http://schemas.microsoft.com/office/powerpoint/2010/main" val="1168123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0F479125-7667-4683-8617-9B7E4C5E5765}" type="datetimeFigureOut">
              <a:rPr lang="ar-EG"/>
              <a:pPr>
                <a:defRPr/>
              </a:pPr>
              <a:t>30/11/1442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EF5717C8-C697-42F6-92F9-07E456C991BA}" type="slidenum">
              <a:rPr lang="ar-EG"/>
              <a:pPr>
                <a:defRPr/>
              </a:pPr>
              <a:t>‹#›</a:t>
            </a:fld>
            <a:endParaRPr lang="ar-EG"/>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6C9B60D6-8C81-4AD1-A8F4-55A28385E282}" type="datetimeFigureOut">
              <a:rPr lang="ar-EG"/>
              <a:pPr>
                <a:defRPr/>
              </a:pPr>
              <a:t>30/11/1442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2360CE71-48D9-4072-9173-2A5A794EB262}" type="slidenum">
              <a:rPr lang="ar-EG"/>
              <a:pPr>
                <a:defRPr/>
              </a:pPr>
              <a:t>‹#›</a:t>
            </a:fld>
            <a:endParaRPr lang="ar-EG"/>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CDFD10AD-6FE3-4A08-A9CA-776CEF937813}" type="datetimeFigureOut">
              <a:rPr lang="ar-EG"/>
              <a:pPr>
                <a:defRPr/>
              </a:pPr>
              <a:t>30/11/1442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20714E4C-05B7-4A37-A3E0-D8C5A9D21E02}" type="slidenum">
              <a:rPr lang="ar-EG"/>
              <a:pPr>
                <a:defRPr/>
              </a:pPr>
              <a:t>‹#›</a:t>
            </a:fld>
            <a:endParaRPr lang="ar-EG"/>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Date Placeholder 3"/>
          <p:cNvSpPr>
            <a:spLocks noGrp="1"/>
          </p:cNvSpPr>
          <p:nvPr>
            <p:ph type="dt" sz="half" idx="10"/>
          </p:nvPr>
        </p:nvSpPr>
        <p:spPr/>
        <p:txBody>
          <a:bodyPr/>
          <a:lstStyle>
            <a:lvl1pPr>
              <a:defRPr/>
            </a:lvl1pPr>
          </a:lstStyle>
          <a:p>
            <a:pPr>
              <a:defRPr/>
            </a:pPr>
            <a:fld id="{0B2F42F1-8D4A-42CF-B1D4-3B3A6B50B645}" type="datetimeFigureOut">
              <a:rPr lang="ar-EG"/>
              <a:pPr>
                <a:defRPr/>
              </a:pPr>
              <a:t>30/11/1442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B2FB27D7-0ABE-48E5-AC31-816D34F7308B}" type="slidenum">
              <a:rPr lang="ar-EG"/>
              <a:pPr>
                <a:defRPr/>
              </a:pPr>
              <a:t>‹#›</a:t>
            </a:fld>
            <a:endParaRPr lang="ar-EG"/>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9EBF6DA-5D77-4A1B-9195-3EDD22D5711C}" type="datetimeFigureOut">
              <a:rPr lang="ar-EG"/>
              <a:pPr>
                <a:defRPr/>
              </a:pPr>
              <a:t>30/11/1442</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EFC95098-9B79-404F-A3A4-0527E430A681}" type="slidenum">
              <a:rPr lang="ar-EG"/>
              <a:pPr>
                <a:defRPr/>
              </a:pPr>
              <a:t>‹#›</a:t>
            </a:fld>
            <a:endParaRPr lang="ar-EG"/>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Date Placeholder 3"/>
          <p:cNvSpPr>
            <a:spLocks noGrp="1"/>
          </p:cNvSpPr>
          <p:nvPr>
            <p:ph type="dt" sz="half" idx="10"/>
          </p:nvPr>
        </p:nvSpPr>
        <p:spPr/>
        <p:txBody>
          <a:bodyPr/>
          <a:lstStyle>
            <a:lvl1pPr>
              <a:defRPr/>
            </a:lvl1pPr>
          </a:lstStyle>
          <a:p>
            <a:pPr>
              <a:defRPr/>
            </a:pPr>
            <a:fld id="{43E688C8-2999-47A2-B503-E790C107BC98}" type="datetimeFigureOut">
              <a:rPr lang="ar-EG"/>
              <a:pPr>
                <a:defRPr/>
              </a:pPr>
              <a:t>30/11/1442</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CD476A39-DF16-4B16-AEF1-9E0184AEA7D7}" type="slidenum">
              <a:rPr lang="ar-EG"/>
              <a:pPr>
                <a:defRPr/>
              </a:pPr>
              <a:t>‹#›</a:t>
            </a:fld>
            <a:endParaRPr lang="ar-EG"/>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7" name="Date Placeholder 3"/>
          <p:cNvSpPr>
            <a:spLocks noGrp="1"/>
          </p:cNvSpPr>
          <p:nvPr>
            <p:ph type="dt" sz="half" idx="10"/>
          </p:nvPr>
        </p:nvSpPr>
        <p:spPr/>
        <p:txBody>
          <a:bodyPr/>
          <a:lstStyle>
            <a:lvl1pPr>
              <a:defRPr/>
            </a:lvl1pPr>
          </a:lstStyle>
          <a:p>
            <a:pPr>
              <a:defRPr/>
            </a:pPr>
            <a:fld id="{E809F534-BD4D-4421-A7D0-62C19D9C1F98}" type="datetimeFigureOut">
              <a:rPr lang="ar-EG"/>
              <a:pPr>
                <a:defRPr/>
              </a:pPr>
              <a:t>30/11/1442</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A3E90CE6-570E-4CE1-B268-1E5D586F3A07}" type="slidenum">
              <a:rPr lang="ar-EG"/>
              <a:pPr>
                <a:defRPr/>
              </a:pPr>
              <a:t>‹#›</a:t>
            </a:fld>
            <a:endParaRPr lang="ar-EG"/>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719CB2C9-C3BA-43A0-BBE5-55FACFB2389A}" type="datetimeFigureOut">
              <a:rPr lang="ar-EG"/>
              <a:pPr>
                <a:defRPr/>
              </a:pPr>
              <a:t>30/11/1442</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8F1F5CD5-22CE-4579-B67D-1ED9BF937093}" type="slidenum">
              <a:rPr lang="ar-EG"/>
              <a:pPr>
                <a:defRPr/>
              </a:pPr>
              <a:t>‹#›</a:t>
            </a:fld>
            <a:endParaRPr lang="ar-EG"/>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67C711-2F1B-4C1C-B45C-64279D994BD4}" type="datetimeFigureOut">
              <a:rPr lang="ar-EG"/>
              <a:pPr>
                <a:defRPr/>
              </a:pPr>
              <a:t>30/11/1442</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61AD21D6-B804-400E-9580-44F994C88CD7}" type="slidenum">
              <a:rPr lang="ar-EG"/>
              <a:pPr>
                <a:defRPr/>
              </a:pPr>
              <a:t>‹#›</a:t>
            </a:fld>
            <a:endParaRPr lang="ar-EG"/>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3710E0-476F-4A8A-84E2-EF349ED950A9}" type="datetimeFigureOut">
              <a:rPr lang="ar-EG"/>
              <a:pPr>
                <a:defRPr/>
              </a:pPr>
              <a:t>30/11/1442</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3A407798-5E80-434F-8AE8-9257CB02BD5D}" type="slidenum">
              <a:rPr lang="ar-EG"/>
              <a:pPr>
                <a:defRPr/>
              </a:pPr>
              <a:t>‹#›</a:t>
            </a:fld>
            <a:endParaRPr lang="ar-EG"/>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219FAD7-36D5-4D86-B554-1D3843E27FFE}" type="datetimeFigureOut">
              <a:rPr lang="ar-EG"/>
              <a:pPr>
                <a:defRPr/>
              </a:pPr>
              <a:t>30/11/1442</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DB9C0EB4-0ED7-4055-AA91-CCADC0C7D26B}" type="slidenum">
              <a:rPr lang="ar-EG"/>
              <a:pPr>
                <a:defRPr/>
              </a:pPr>
              <a:t>‹#›</a:t>
            </a:fld>
            <a:endParaRPr lang="ar-EG"/>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4086BA1D-096D-4CE4-B2A9-96A0EC7DE12E}" type="datetimeFigureOut">
              <a:rPr lang="ar-EG"/>
              <a:pPr>
                <a:defRPr/>
              </a:pPr>
              <a:t>30/11/1442</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rtl="1" fontAlgn="auto">
              <a:spcBef>
                <a:spcPts val="0"/>
              </a:spcBef>
              <a:spcAft>
                <a:spcPts val="0"/>
              </a:spcAft>
              <a:defRPr sz="1200">
                <a:solidFill>
                  <a:schemeClr val="tx1">
                    <a:tint val="75000"/>
                  </a:schemeClr>
                </a:solidFill>
                <a:latin typeface="+mn-lt"/>
                <a:cs typeface="+mn-cs"/>
              </a:defRPr>
            </a:lvl1pPr>
          </a:lstStyle>
          <a:p>
            <a:pPr>
              <a:defRPr/>
            </a:pPr>
            <a:fld id="{144C2715-A5D2-4714-9200-406F4FA30C77}"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19.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21.wav"/><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23.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audio" Target="../media/audio25.wav"/><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audio" Target="../media/audio28.wav"/><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audio" Target="../media/audio30.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32.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audio" Target="../media/audio34.wav"/><Relationship Id="rId7" Type="http://schemas.openxmlformats.org/officeDocument/2006/relationships/audio" Target="../media/audio38.wav"/><Relationship Id="rId2" Type="http://schemas.openxmlformats.org/officeDocument/2006/relationships/audio" Target="../media/audio33.wav"/><Relationship Id="rId1" Type="http://schemas.openxmlformats.org/officeDocument/2006/relationships/slideLayout" Target="../slideLayouts/slideLayout7.xml"/><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s>
</file>

<file path=ppt/slides/_rels/slide19.xml.rels><?xml version="1.0" encoding="UTF-8" standalone="yes"?>
<Relationships xmlns="http://schemas.openxmlformats.org/package/2006/relationships"><Relationship Id="rId2" Type="http://schemas.openxmlformats.org/officeDocument/2006/relationships/audio" Target="../media/audio40.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47.wav"/><Relationship Id="rId3" Type="http://schemas.openxmlformats.org/officeDocument/2006/relationships/audio" Target="../media/audio42.wav"/><Relationship Id="rId7" Type="http://schemas.openxmlformats.org/officeDocument/2006/relationships/audio" Target="../media/audio46.wav"/><Relationship Id="rId2" Type="http://schemas.openxmlformats.org/officeDocument/2006/relationships/audio" Target="../media/audio41.wav"/><Relationship Id="rId1" Type="http://schemas.openxmlformats.org/officeDocument/2006/relationships/slideLayout" Target="../slideLayouts/slideLayout7.xml"/><Relationship Id="rId6" Type="http://schemas.openxmlformats.org/officeDocument/2006/relationships/audio" Target="../media/audio45.wav"/><Relationship Id="rId5" Type="http://schemas.openxmlformats.org/officeDocument/2006/relationships/audio" Target="../media/audio44.wav"/><Relationship Id="rId10" Type="http://schemas.openxmlformats.org/officeDocument/2006/relationships/audio" Target="../media/audio49.wav"/><Relationship Id="rId4" Type="http://schemas.openxmlformats.org/officeDocument/2006/relationships/audio" Target="../media/audio43.wav"/><Relationship Id="rId9" Type="http://schemas.openxmlformats.org/officeDocument/2006/relationships/audio" Target="../media/audio48.wav"/></Relationships>
</file>

<file path=ppt/slides/_rels/slide21.xml.rels><?xml version="1.0" encoding="UTF-8" standalone="yes"?>
<Relationships xmlns="http://schemas.openxmlformats.org/package/2006/relationships"><Relationship Id="rId3" Type="http://schemas.openxmlformats.org/officeDocument/2006/relationships/audio" Target="../media/audio51.wav"/><Relationship Id="rId2" Type="http://schemas.openxmlformats.org/officeDocument/2006/relationships/audio" Target="../media/audio50.wav"/><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5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53.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54.wav"/><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audio" Target="../media/audio55.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56.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57.wav"/><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audio" Target="../media/audio58.wav"/><Relationship Id="rId1" Type="http://schemas.openxmlformats.org/officeDocument/2006/relationships/slideLayout" Target="../slideLayouts/slideLayout7.xml"/><Relationship Id="rId6" Type="http://schemas.openxmlformats.org/officeDocument/2006/relationships/audio" Target="../media/audio62.wav"/><Relationship Id="rId5" Type="http://schemas.openxmlformats.org/officeDocument/2006/relationships/audio" Target="../media/audio61.wav"/><Relationship Id="rId4" Type="http://schemas.openxmlformats.org/officeDocument/2006/relationships/audio" Target="../media/audio60.wav"/></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64.wav"/><Relationship Id="rId7" Type="http://schemas.openxmlformats.org/officeDocument/2006/relationships/image" Target="../media/image23.png"/><Relationship Id="rId2" Type="http://schemas.openxmlformats.org/officeDocument/2006/relationships/audio" Target="../media/audio63.wav"/><Relationship Id="rId1" Type="http://schemas.openxmlformats.org/officeDocument/2006/relationships/slideLayout" Target="../slideLayouts/slideLayout7.xml"/><Relationship Id="rId6" Type="http://schemas.openxmlformats.org/officeDocument/2006/relationships/audio" Target="../media/audio67.wav"/><Relationship Id="rId5" Type="http://schemas.openxmlformats.org/officeDocument/2006/relationships/audio" Target="../media/audio66.wav"/><Relationship Id="rId4" Type="http://schemas.openxmlformats.org/officeDocument/2006/relationships/audio" Target="../media/audio65.wav"/></Relationships>
</file>

<file path=ppt/slides/_rels/slide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6.wav"/><Relationship Id="rId4" Type="http://schemas.openxmlformats.org/officeDocument/2006/relationships/audio" Target="../media/audio5.wav"/></Relationships>
</file>

<file path=ppt/slides/_rels/slide30.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audio" Target="../media/audio68.wav"/><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audio" Target="../media/audio70.wav"/><Relationship Id="rId1" Type="http://schemas.openxmlformats.org/officeDocument/2006/relationships/slideLayout" Target="../slideLayouts/slideLayout7.xml"/><Relationship Id="rId5" Type="http://schemas.openxmlformats.org/officeDocument/2006/relationships/audio" Target="../media/audio73.wav"/><Relationship Id="rId4" Type="http://schemas.openxmlformats.org/officeDocument/2006/relationships/audio" Target="../media/audio72.wav"/></Relationships>
</file>

<file path=ppt/slides/_rels/slide32.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audio" Target="../media/audio74.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76.wav"/><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9.wav"/><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11.wav"/></Relationships>
</file>

<file path=ppt/slides/_rels/slide6.xml.rels><?xml version="1.0" encoding="UTF-8" standalone="yes"?>
<Relationships xmlns="http://schemas.openxmlformats.org/package/2006/relationships"><Relationship Id="rId2" Type="http://schemas.openxmlformats.org/officeDocument/2006/relationships/audio" Target="../media/audio12.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audio" Target="../media/audio13.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14.wav"/><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16.wav"/><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1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كرتون مرسومة باليد خلفية نبات أخضر المناظر الطبيعية, خلفية مرسومة باليد,  خلفية جميلة, خلفية الغابة صورة الخلفية للتحميل مجانا"/>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p:cNvSpPr/>
          <p:nvPr/>
        </p:nvSpPr>
        <p:spPr>
          <a:xfrm>
            <a:off x="2915816" y="998919"/>
            <a:ext cx="3096343" cy="830997"/>
          </a:xfrm>
          <a:prstGeom prst="rect">
            <a:avLst/>
          </a:prstGeom>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fontAlgn="auto">
              <a:spcBef>
                <a:spcPts val="0"/>
              </a:spcBef>
              <a:spcAft>
                <a:spcPts val="0"/>
              </a:spcAft>
              <a:defRPr/>
            </a:pPr>
            <a:r>
              <a:rPr lang="ar-SA" sz="4800" b="1" dirty="0">
                <a:ln/>
                <a:solidFill>
                  <a:srgbClr val="FF0000"/>
                </a:solidFill>
                <a:latin typeface="Arial" charset="0"/>
                <a:cs typeface="Arial" charset="0"/>
              </a:rPr>
              <a:t>الْوَحْدَةُ الأُولى</a:t>
            </a:r>
          </a:p>
        </p:txBody>
      </p:sp>
      <p:sp>
        <p:nvSpPr>
          <p:cNvPr id="19" name="مستطيل 18"/>
          <p:cNvSpPr/>
          <p:nvPr/>
        </p:nvSpPr>
        <p:spPr>
          <a:xfrm>
            <a:off x="1890015" y="2828835"/>
            <a:ext cx="5363969" cy="1200329"/>
          </a:xfrm>
          <a:prstGeom prst="rect">
            <a:avLst/>
          </a:prstGeom>
        </p:spPr>
        <p:txBody>
          <a:bodyPr wrap="none">
            <a:spAutoFit/>
          </a:bodyPr>
          <a:lstStyle/>
          <a:p>
            <a:pPr algn="ctr" rtl="1" fontAlgn="auto">
              <a:spcBef>
                <a:spcPts val="0"/>
              </a:spcBef>
              <a:spcAft>
                <a:spcPts val="0"/>
              </a:spcAft>
              <a:defRPr/>
            </a:pPr>
            <a:r>
              <a:rPr lang="ar-SA" sz="7200" b="1" dirty="0">
                <a:ln w="0"/>
                <a:solidFill>
                  <a:schemeClr val="accent3">
                    <a:lumMod val="50000"/>
                  </a:schemeClr>
                </a:solidFill>
                <a:effectLst>
                  <a:outerShdw blurRad="38100" dist="25400" dir="5400000" algn="ctr" rotWithShape="0">
                    <a:srgbClr val="6E747A">
                      <a:alpha val="43000"/>
                    </a:srgbClr>
                  </a:outerShdw>
                </a:effectLst>
                <a:latin typeface="Arial" charset="0"/>
                <a:cs typeface="Arial" charset="0"/>
              </a:rPr>
              <a:t>النَّباتاتُ مِنْ حَوْلِنا</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الْوَحْدَةُ الأُولى.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النَّباتاتُ مِنْ حَوْلِن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1585825" y="4568179"/>
            <a:ext cx="6435080" cy="707886"/>
          </a:xfrm>
          <a:prstGeom prst="rect">
            <a:avLst/>
          </a:prstGeom>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rtl="1" fontAlgn="auto">
              <a:spcBef>
                <a:spcPts val="0"/>
              </a:spcBef>
              <a:spcAft>
                <a:spcPts val="0"/>
              </a:spcAft>
              <a:defRPr/>
            </a:pPr>
            <a:r>
              <a:rPr lang="ar-SA" sz="4000" b="1" dirty="0">
                <a:ln w="0"/>
                <a:solidFill>
                  <a:schemeClr val="accent6">
                    <a:lumMod val="50000"/>
                  </a:schemeClr>
                </a:solidFill>
                <a:effectLst>
                  <a:outerShdw blurRad="38100" dist="25400" dir="5400000" algn="ctr" rotWithShape="0">
                    <a:srgbClr val="6E747A">
                      <a:alpha val="43000"/>
                    </a:srgbClr>
                  </a:outerShdw>
                </a:effectLst>
              </a:rPr>
              <a:t>مَكانٌ جَافٌّ َحارٌّ</a:t>
            </a:r>
            <a:r>
              <a:rPr lang="ar-EG" sz="4000" b="1" dirty="0">
                <a:ln w="0"/>
                <a:solidFill>
                  <a:schemeClr val="accent6">
                    <a:lumMod val="50000"/>
                  </a:schemeClr>
                </a:solidFill>
                <a:effectLst>
                  <a:outerShdw blurRad="38100" dist="25400" dir="5400000" algn="ctr" rotWithShape="0">
                    <a:srgbClr val="6E747A">
                      <a:alpha val="43000"/>
                    </a:srgbClr>
                  </a:outerShdw>
                </a:effectLst>
              </a:rPr>
              <a:t>، قليل النبات.</a:t>
            </a:r>
            <a:endParaRPr lang="ar-SA" sz="4000" b="1" dirty="0">
              <a:ln w="0"/>
              <a:solidFill>
                <a:schemeClr val="accent6">
                  <a:lumMod val="50000"/>
                </a:schemeClr>
              </a:solidFill>
              <a:effectLst>
                <a:outerShdw blurRad="38100" dist="25400" dir="5400000" algn="ctr" rotWithShape="0">
                  <a:srgbClr val="6E747A">
                    <a:alpha val="43000"/>
                  </a:srgbClr>
                </a:outerShdw>
              </a:effectLst>
            </a:endParaRPr>
          </a:p>
        </p:txBody>
      </p:sp>
      <p:sp>
        <p:nvSpPr>
          <p:cNvPr id="10" name="مستطيل 9"/>
          <p:cNvSpPr>
            <a:spLocks noChangeArrowheads="1"/>
          </p:cNvSpPr>
          <p:nvPr/>
        </p:nvSpPr>
        <p:spPr bwMode="auto">
          <a:xfrm>
            <a:off x="6876256" y="3205743"/>
            <a:ext cx="1506538" cy="647700"/>
          </a:xfrm>
          <a:prstGeom prst="rect">
            <a:avLst/>
          </a:prstGeom>
          <a:solidFill>
            <a:schemeClr val="accent5">
              <a:lumMod val="20000"/>
              <a:lumOff val="80000"/>
            </a:schemeClr>
          </a:solidFill>
          <a:ln w="9525">
            <a:noFill/>
            <a:miter lim="800000"/>
            <a:headEnd/>
            <a:tailEnd/>
          </a:ln>
        </p:spPr>
        <p:txBody>
          <a:bodyPr wrap="none">
            <a:spAutoFit/>
          </a:bodyPr>
          <a:lstStyle/>
          <a:p>
            <a:pPr algn="r" rtl="1"/>
            <a:r>
              <a:rPr lang="ar-SA" sz="4400" b="1" dirty="0"/>
              <a:t>الصَّحْراءُ</a:t>
            </a:r>
          </a:p>
        </p:txBody>
      </p:sp>
      <p:pic>
        <p:nvPicPr>
          <p:cNvPr id="2" name="صورة 1"/>
          <p:cNvPicPr>
            <a:picLocks noChangeAspect="1"/>
          </p:cNvPicPr>
          <p:nvPr/>
        </p:nvPicPr>
        <p:blipFill>
          <a:blip r:embed="rId4"/>
          <a:stretch>
            <a:fillRect/>
          </a:stretch>
        </p:blipFill>
        <p:spPr>
          <a:xfrm>
            <a:off x="1259632" y="737009"/>
            <a:ext cx="3775099" cy="310562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الصَّحْراءُ.wav"/>
                                        </p:tgtEl>
                                      </p:cMediaNode>
                                    </p:audio>
                                  </p:sub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5">
                                            <p:bg/>
                                          </p:spTgt>
                                        </p:tgtEl>
                                        <p:attrNameLst>
                                          <p:attrName>style.visibility</p:attrName>
                                        </p:attrNameLst>
                                      </p:cBhvr>
                                      <p:to>
                                        <p:strVal val="visible"/>
                                      </p:to>
                                    </p:set>
                                    <p:animEffect transition="in" filter="box(in)">
                                      <p:cBhvr>
                                        <p:cTn id="16" dur="500"/>
                                        <p:tgtEl>
                                          <p:spTgt spid="5">
                                            <p:bg/>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ox(in)">
                                      <p:cBhvr>
                                        <p:cTn id="19" dur="500"/>
                                        <p:tgtEl>
                                          <p:spTgt spid="5">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مَكانٌ جَافٌّ َحا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1949450" y="4452615"/>
            <a:ext cx="5715000" cy="132397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spAutoFit/>
          </a:bodyPr>
          <a:lstStyle/>
          <a:p>
            <a:pPr algn="ctr" rtl="1" fontAlgn="auto">
              <a:spcBef>
                <a:spcPts val="0"/>
              </a:spcBef>
              <a:spcAft>
                <a:spcPts val="0"/>
              </a:spcAft>
              <a:defRPr/>
            </a:pPr>
            <a:r>
              <a:rPr lang="ar-SA" sz="4000" b="1" dirty="0">
                <a:ln w="0"/>
                <a:solidFill>
                  <a:srgbClr val="FF0000"/>
                </a:solidFill>
                <a:effectLst>
                  <a:outerShdw blurRad="38100" dist="25400" dir="5400000" algn="ctr" rotWithShape="0">
                    <a:srgbClr val="6E747A">
                      <a:alpha val="43000"/>
                    </a:srgbClr>
                  </a:outerShdw>
                </a:effectLst>
              </a:rPr>
              <a:t>مَكانٌ حَارٌّ رَطب، فِيهِ نَبَاتَاتٌ كثيَرةٌ</a:t>
            </a:r>
            <a:r>
              <a:rPr lang="ar-EG" sz="4000" b="1" dirty="0">
                <a:ln w="0"/>
                <a:solidFill>
                  <a:srgbClr val="FF0000"/>
                </a:solidFill>
                <a:effectLst>
                  <a:outerShdw blurRad="38100" dist="25400" dir="5400000" algn="ctr" rotWithShape="0">
                    <a:srgbClr val="6E747A">
                      <a:alpha val="43000"/>
                    </a:srgbClr>
                  </a:outerShdw>
                </a:effectLst>
              </a:rPr>
              <a:t> وَطَوِيلَةٌ</a:t>
            </a:r>
            <a:r>
              <a:rPr lang="ar-SA" sz="4000" b="1" dirty="0">
                <a:ln w="0"/>
                <a:solidFill>
                  <a:srgbClr val="FF0000"/>
                </a:solidFill>
                <a:effectLst>
                  <a:outerShdw blurRad="38100" dist="25400" dir="5400000" algn="ctr" rotWithShape="0">
                    <a:srgbClr val="6E747A">
                      <a:alpha val="43000"/>
                    </a:srgbClr>
                  </a:outerShdw>
                </a:effectLst>
              </a:rPr>
              <a:t>.</a:t>
            </a:r>
          </a:p>
        </p:txBody>
      </p:sp>
      <p:sp>
        <p:nvSpPr>
          <p:cNvPr id="10" name="مستطيل 9"/>
          <p:cNvSpPr>
            <a:spLocks noChangeArrowheads="1"/>
          </p:cNvSpPr>
          <p:nvPr/>
        </p:nvSpPr>
        <p:spPr bwMode="auto">
          <a:xfrm>
            <a:off x="6923734" y="3522906"/>
            <a:ext cx="985838" cy="647700"/>
          </a:xfrm>
          <a:prstGeom prst="rect">
            <a:avLst/>
          </a:prstGeom>
          <a:solidFill>
            <a:schemeClr val="accent5">
              <a:lumMod val="20000"/>
              <a:lumOff val="80000"/>
            </a:schemeClr>
          </a:solidFill>
          <a:ln w="9525">
            <a:noFill/>
            <a:miter lim="800000"/>
            <a:headEnd/>
            <a:tailEnd/>
          </a:ln>
        </p:spPr>
        <p:txBody>
          <a:bodyPr wrap="none">
            <a:spAutoFit/>
          </a:bodyPr>
          <a:lstStyle/>
          <a:p>
            <a:pPr algn="r" rtl="1"/>
            <a:r>
              <a:rPr lang="ar-SA" sz="4400" b="1" dirty="0"/>
              <a:t>الغَابَةُ</a:t>
            </a:r>
          </a:p>
        </p:txBody>
      </p:sp>
      <p:pic>
        <p:nvPicPr>
          <p:cNvPr id="2" name="صورة 1"/>
          <p:cNvPicPr>
            <a:picLocks noChangeAspect="1"/>
          </p:cNvPicPr>
          <p:nvPr/>
        </p:nvPicPr>
        <p:blipFill>
          <a:blip r:embed="rId4"/>
          <a:stretch>
            <a:fillRect/>
          </a:stretch>
        </p:blipFill>
        <p:spPr>
          <a:xfrm>
            <a:off x="1763688" y="752179"/>
            <a:ext cx="3381151" cy="267607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الغَابَةُ.wav"/>
                                        </p:tgtEl>
                                      </p:cMediaNode>
                                    </p:audio>
                                  </p:sub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ox(in)">
                                      <p:cBhvr>
                                        <p:cTn id="16" dur="500"/>
                                        <p:tgtEl>
                                          <p:spTgt spid="5">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3" name="مَكانٌ حَارٌّ رَطب، فِيهِ نَبَاتَاتٌ كثيَرةٌ وَطَوِيلَ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719029"/>
            <a:ext cx="7128792" cy="2759042"/>
          </a:xfrm>
          <a:prstGeom prst="rect">
            <a:avLst/>
          </a:prstGeom>
        </p:spPr>
      </p:pic>
      <p:sp>
        <p:nvSpPr>
          <p:cNvPr id="6" name="Rectangle 5"/>
          <p:cNvSpPr/>
          <p:nvPr/>
        </p:nvSpPr>
        <p:spPr bwMode="auto">
          <a:xfrm>
            <a:off x="2836292" y="4365104"/>
            <a:ext cx="3690938" cy="1200150"/>
          </a:xfrm>
          <a:prstGeom prst="rect">
            <a:avLst/>
          </a:prstGeom>
        </p:spPr>
        <p:txBody>
          <a:bodyPr wrap="none">
            <a:spAutoFit/>
          </a:bodyPr>
          <a:lstStyle/>
          <a:p>
            <a:pPr algn="ctr" rtl="1" fontAlgn="auto">
              <a:spcBef>
                <a:spcPts val="0"/>
              </a:spcBef>
              <a:spcAft>
                <a:spcPts val="0"/>
              </a:spcAft>
              <a:defRPr/>
            </a:pPr>
            <a:r>
              <a:rPr lang="ar-EG" sz="7200" b="1" dirty="0">
                <a:solidFill>
                  <a:schemeClr val="accent3">
                    <a:lumMod val="50000"/>
                  </a:schemeClr>
                </a:solidFill>
                <a:latin typeface="+mn-lt"/>
                <a:cs typeface="+mn-cs"/>
              </a:rPr>
              <a:t>نُمُوُّ النَّباتاتِ</a:t>
            </a:r>
          </a:p>
        </p:txBody>
      </p:sp>
      <p:sp>
        <p:nvSpPr>
          <p:cNvPr id="7" name="مستطيل 6"/>
          <p:cNvSpPr>
            <a:spLocks noChangeArrowheads="1"/>
          </p:cNvSpPr>
          <p:nvPr/>
        </p:nvSpPr>
        <p:spPr bwMode="auto">
          <a:xfrm>
            <a:off x="3646907" y="980728"/>
            <a:ext cx="1850186" cy="1754326"/>
          </a:xfrm>
          <a:prstGeom prst="rect">
            <a:avLst/>
          </a:prstGeom>
          <a:noFill/>
          <a:ln w="9525">
            <a:noFill/>
            <a:miter lim="800000"/>
            <a:headEnd/>
            <a:tailEnd/>
          </a:ln>
        </p:spPr>
        <p:txBody>
          <a:bodyPr wrap="none">
            <a:spAutoFit/>
          </a:bodyPr>
          <a:lstStyle/>
          <a:p>
            <a:pPr algn="ctr" rtl="1"/>
            <a:r>
              <a:rPr lang="ar-EG" sz="5400" b="1" dirty="0">
                <a:ln w="0"/>
                <a:solidFill>
                  <a:srgbClr val="C00000"/>
                </a:solidFill>
                <a:effectLst>
                  <a:outerShdw blurRad="38100" dist="25400" dir="5400000" algn="ctr" rotWithShape="0">
                    <a:srgbClr val="6E747A">
                      <a:alpha val="43000"/>
                    </a:srgbClr>
                  </a:outerShdw>
                </a:effectLst>
              </a:rPr>
              <a:t>الدرسُ </a:t>
            </a:r>
          </a:p>
          <a:p>
            <a:pPr algn="ctr" rtl="1"/>
            <a:r>
              <a:rPr lang="ar-EG" sz="5400" b="1" dirty="0">
                <a:ln w="0"/>
                <a:solidFill>
                  <a:srgbClr val="C00000"/>
                </a:solidFill>
                <a:effectLst>
                  <a:outerShdw blurRad="38100" dist="25400" dir="5400000" algn="ctr" rotWithShape="0">
                    <a:srgbClr val="6E747A">
                      <a:alpha val="43000"/>
                    </a:srgbClr>
                  </a:outerShdw>
                </a:effectLst>
              </a:rPr>
              <a:t>الأولُ</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الدرسُ الأولُ.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نُمُوُّ النَّبات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lum contrast="20000"/>
          </a:blip>
          <a:srcRect/>
          <a:stretch>
            <a:fillRect/>
          </a:stretch>
        </p:blipFill>
        <p:spPr bwMode="auto">
          <a:xfrm>
            <a:off x="395536" y="1633409"/>
            <a:ext cx="3834005" cy="3075253"/>
          </a:xfrm>
          <a:prstGeom prst="rect">
            <a:avLst/>
          </a:prstGeom>
          <a:ln>
            <a:noFill/>
          </a:ln>
          <a:effectLst>
            <a:outerShdw blurRad="292100" dist="139700" dir="2700000" algn="tl" rotWithShape="0">
              <a:srgbClr val="333333">
                <a:alpha val="65000"/>
              </a:srgbClr>
            </a:outerShdw>
          </a:effectLst>
          <a:scene3d>
            <a:camera prst="isometricOffAxis1Right"/>
            <a:lightRig rig="threePt" dir="t"/>
          </a:scene3d>
        </p:spPr>
      </p:pic>
      <p:sp>
        <p:nvSpPr>
          <p:cNvPr id="10" name="Rectangle 1"/>
          <p:cNvSpPr>
            <a:spLocks noChangeArrowheads="1"/>
          </p:cNvSpPr>
          <p:nvPr/>
        </p:nvSpPr>
        <p:spPr bwMode="auto">
          <a:xfrm>
            <a:off x="1187624" y="5085184"/>
            <a:ext cx="6840538" cy="714375"/>
          </a:xfrm>
          <a:prstGeom prst="roundRect">
            <a:avLst>
              <a:gd name="adj" fmla="val 16667"/>
            </a:avLst>
          </a:prstGeom>
          <a:solidFill>
            <a:srgbClr val="C00000"/>
          </a:solidFill>
          <a:ln w="57150">
            <a:solidFill>
              <a:schemeClr val="bg1"/>
            </a:solidFill>
            <a:miter lim="800000"/>
            <a:headEnd/>
            <a:tailEnd/>
          </a:ln>
        </p:spPr>
        <p:txBody>
          <a:bodyPr anchor="ctr">
            <a:spAutoFit/>
          </a:bodyPr>
          <a:lstStyle/>
          <a:p>
            <a:pPr algn="ctr" rtl="1"/>
            <a:r>
              <a:rPr lang="ar-SA" sz="3600" b="1" dirty="0">
                <a:solidFill>
                  <a:schemeClr val="bg1"/>
                </a:solidFill>
              </a:rPr>
              <a:t>أ</a:t>
            </a:r>
            <a:r>
              <a:rPr lang="ar-EG" sz="3600" b="1" dirty="0">
                <a:solidFill>
                  <a:schemeClr val="bg1"/>
                </a:solidFill>
              </a:rPr>
              <a:t>َ</a:t>
            </a:r>
            <a:r>
              <a:rPr lang="ar-SA" sz="3600" b="1" dirty="0">
                <a:solidFill>
                  <a:schemeClr val="bg1"/>
                </a:solidFill>
              </a:rPr>
              <a:t>ت</a:t>
            </a:r>
            <a:r>
              <a:rPr lang="ar-EG" sz="3600" b="1" dirty="0">
                <a:solidFill>
                  <a:schemeClr val="bg1"/>
                </a:solidFill>
              </a:rPr>
              <a:t>َ</a:t>
            </a:r>
            <a:r>
              <a:rPr lang="ar-SA" sz="3600" b="1" dirty="0">
                <a:solidFill>
                  <a:schemeClr val="bg1"/>
                </a:solidFill>
              </a:rPr>
              <a:t>وقع</a:t>
            </a:r>
            <a:r>
              <a:rPr lang="ar-EG" sz="3600" b="1" dirty="0">
                <a:solidFill>
                  <a:schemeClr val="bg1"/>
                </a:solidFill>
              </a:rPr>
              <a:t>ُ</a:t>
            </a:r>
            <a:r>
              <a:rPr lang="ar-SA" sz="3600" b="1" dirty="0">
                <a:solidFill>
                  <a:schemeClr val="bg1"/>
                </a:solidFill>
              </a:rPr>
              <a:t> أن</a:t>
            </a:r>
            <a:r>
              <a:rPr lang="ar-EG" sz="3600" b="1" dirty="0">
                <a:solidFill>
                  <a:schemeClr val="bg1"/>
                </a:solidFill>
              </a:rPr>
              <a:t>ْ</a:t>
            </a:r>
            <a:r>
              <a:rPr lang="ar-SA" sz="3600" b="1" dirty="0">
                <a:solidFill>
                  <a:schemeClr val="bg1"/>
                </a:solidFill>
              </a:rPr>
              <a:t> ت</a:t>
            </a:r>
            <a:r>
              <a:rPr lang="ar-EG" sz="3600" b="1" dirty="0">
                <a:solidFill>
                  <a:schemeClr val="bg1"/>
                </a:solidFill>
              </a:rPr>
              <a:t>ُ</a:t>
            </a:r>
            <a:r>
              <a:rPr lang="ar-SA" sz="3600" b="1" dirty="0" err="1">
                <a:solidFill>
                  <a:schemeClr val="bg1"/>
                </a:solidFill>
              </a:rPr>
              <a:t>وج</a:t>
            </a:r>
            <a:r>
              <a:rPr lang="ar-EG" sz="3600" b="1" dirty="0">
                <a:solidFill>
                  <a:schemeClr val="bg1"/>
                </a:solidFill>
              </a:rPr>
              <a:t>َ</a:t>
            </a:r>
            <a:r>
              <a:rPr lang="ar-SA" sz="3600" b="1" dirty="0">
                <a:solidFill>
                  <a:schemeClr val="bg1"/>
                </a:solidFill>
              </a:rPr>
              <a:t>د</a:t>
            </a:r>
            <a:r>
              <a:rPr lang="ar-EG" sz="3600" b="1" dirty="0">
                <a:solidFill>
                  <a:schemeClr val="bg1"/>
                </a:solidFill>
              </a:rPr>
              <a:t>َ</a:t>
            </a:r>
            <a:r>
              <a:rPr lang="ar-SA" sz="3600" b="1" dirty="0">
                <a:solidFill>
                  <a:schemeClr val="bg1"/>
                </a:solidFill>
              </a:rPr>
              <a:t> الب</a:t>
            </a:r>
            <a:r>
              <a:rPr lang="ar-EG" sz="3600" b="1" dirty="0">
                <a:solidFill>
                  <a:schemeClr val="bg1"/>
                </a:solidFill>
              </a:rPr>
              <a:t>ُ</a:t>
            </a:r>
            <a:r>
              <a:rPr lang="ar-SA" sz="3600" b="1" dirty="0">
                <a:solidFill>
                  <a:schemeClr val="bg1"/>
                </a:solidFill>
              </a:rPr>
              <a:t>ذ</a:t>
            </a:r>
            <a:r>
              <a:rPr lang="ar-EG" sz="3600" b="1" dirty="0">
                <a:solidFill>
                  <a:schemeClr val="bg1"/>
                </a:solidFill>
              </a:rPr>
              <a:t>ُ</a:t>
            </a:r>
            <a:r>
              <a:rPr lang="ar-SA" sz="3600" b="1" dirty="0">
                <a:solidFill>
                  <a:schemeClr val="bg1"/>
                </a:solidFill>
              </a:rPr>
              <a:t>ور</a:t>
            </a:r>
            <a:r>
              <a:rPr lang="ar-EG" sz="3600" b="1" dirty="0">
                <a:solidFill>
                  <a:schemeClr val="bg1"/>
                </a:solidFill>
              </a:rPr>
              <a:t>ِ</a:t>
            </a:r>
            <a:r>
              <a:rPr lang="ar-SA" sz="3600" b="1" dirty="0">
                <a:solidFill>
                  <a:schemeClr val="bg1"/>
                </a:solidFill>
              </a:rPr>
              <a:t> د</a:t>
            </a:r>
            <a:r>
              <a:rPr lang="ar-EG" sz="3600" b="1" dirty="0">
                <a:solidFill>
                  <a:schemeClr val="bg1"/>
                </a:solidFill>
              </a:rPr>
              <a:t>َ</a:t>
            </a:r>
            <a:r>
              <a:rPr lang="ar-SA" sz="3600" b="1" dirty="0">
                <a:solidFill>
                  <a:schemeClr val="bg1"/>
                </a:solidFill>
              </a:rPr>
              <a:t>اخ</a:t>
            </a:r>
            <a:r>
              <a:rPr lang="ar-EG" sz="3600" b="1" dirty="0">
                <a:solidFill>
                  <a:schemeClr val="bg1"/>
                </a:solidFill>
              </a:rPr>
              <a:t>ِ</a:t>
            </a:r>
            <a:r>
              <a:rPr lang="ar-SA" sz="3600" b="1" dirty="0">
                <a:solidFill>
                  <a:schemeClr val="bg1"/>
                </a:solidFill>
              </a:rPr>
              <a:t>ل</a:t>
            </a:r>
            <a:r>
              <a:rPr lang="ar-EG" sz="3600" b="1" dirty="0">
                <a:solidFill>
                  <a:schemeClr val="bg1"/>
                </a:solidFill>
              </a:rPr>
              <a:t>َ</a:t>
            </a:r>
            <a:r>
              <a:rPr lang="ar-SA" sz="3600" b="1" dirty="0">
                <a:solidFill>
                  <a:schemeClr val="bg1"/>
                </a:solidFill>
              </a:rPr>
              <a:t> الث</a:t>
            </a:r>
            <a:r>
              <a:rPr lang="ar-EG" sz="3600" b="1" dirty="0">
                <a:solidFill>
                  <a:schemeClr val="bg1"/>
                </a:solidFill>
              </a:rPr>
              <a:t>ِّ</a:t>
            </a:r>
            <a:r>
              <a:rPr lang="ar-SA" sz="3600" b="1" dirty="0">
                <a:solidFill>
                  <a:schemeClr val="bg1"/>
                </a:solidFill>
              </a:rPr>
              <a:t>مار</a:t>
            </a:r>
            <a:r>
              <a:rPr lang="ar-EG" sz="3600" b="1" dirty="0">
                <a:solidFill>
                  <a:schemeClr val="bg1"/>
                </a:solidFill>
              </a:rPr>
              <a:t>ِ</a:t>
            </a:r>
            <a:r>
              <a:rPr lang="ar-SA" sz="3600" b="1" dirty="0">
                <a:solidFill>
                  <a:schemeClr val="bg1"/>
                </a:solidFill>
              </a:rPr>
              <a:t>.</a:t>
            </a:r>
            <a:endParaRPr lang="en-US" sz="3600" b="1" dirty="0">
              <a:solidFill>
                <a:schemeClr val="bg1"/>
              </a:solidFill>
            </a:endParaRPr>
          </a:p>
        </p:txBody>
      </p:sp>
      <p:sp>
        <p:nvSpPr>
          <p:cNvPr id="13324" name="مستطيل 10"/>
          <p:cNvSpPr>
            <a:spLocks noChangeArrowheads="1"/>
          </p:cNvSpPr>
          <p:nvPr/>
        </p:nvSpPr>
        <p:spPr bwMode="auto">
          <a:xfrm>
            <a:off x="6444208" y="1364761"/>
            <a:ext cx="2005574" cy="584838"/>
          </a:xfrm>
          <a:prstGeom prst="rect">
            <a:avLst/>
          </a:prstGeom>
          <a:solidFill>
            <a:schemeClr val="accent5">
              <a:lumMod val="20000"/>
              <a:lumOff val="80000"/>
            </a:schemeClr>
          </a:solidFill>
          <a:ln w="9525">
            <a:noFill/>
            <a:miter lim="800000"/>
            <a:headEnd/>
            <a:tailEnd/>
          </a:ln>
        </p:spPr>
        <p:txBody>
          <a:bodyPr wrap="none">
            <a:spAutoFit/>
          </a:bodyPr>
          <a:lstStyle/>
          <a:p>
            <a:pPr algn="r" rtl="1"/>
            <a:r>
              <a:rPr lang="ar-EG" sz="3200" b="1" u="sng" dirty="0"/>
              <a:t>أَنْظُرُ وَأَتسَاءَلُ</a:t>
            </a:r>
          </a:p>
        </p:txBody>
      </p:sp>
      <p:sp>
        <p:nvSpPr>
          <p:cNvPr id="14" name="مستطيل 13"/>
          <p:cNvSpPr>
            <a:spLocks noChangeArrowheads="1"/>
          </p:cNvSpPr>
          <p:nvPr/>
        </p:nvSpPr>
        <p:spPr bwMode="auto">
          <a:xfrm>
            <a:off x="4717021" y="2430279"/>
            <a:ext cx="2952750" cy="2062162"/>
          </a:xfrm>
          <a:prstGeom prst="rect">
            <a:avLst/>
          </a:prstGeom>
          <a:noFill/>
          <a:ln w="9525">
            <a:noFill/>
            <a:miter lim="800000"/>
            <a:headEnd/>
            <a:tailEnd/>
          </a:ln>
        </p:spPr>
        <p:txBody>
          <a:bodyPr>
            <a:spAutoFit/>
          </a:bodyPr>
          <a:lstStyle/>
          <a:p>
            <a:pPr algn="ctr" rtl="1"/>
            <a:r>
              <a:rPr lang="ar-EG" sz="3200" b="1" dirty="0">
                <a:ln w="0"/>
                <a:solidFill>
                  <a:schemeClr val="accent3">
                    <a:lumMod val="50000"/>
                  </a:schemeClr>
                </a:solidFill>
                <a:effectLst>
                  <a:outerShdw blurRad="38100" dist="25400" dir="5400000" algn="ctr" rotWithShape="0">
                    <a:srgbClr val="6E747A">
                      <a:alpha val="43000"/>
                    </a:srgbClr>
                  </a:outerShdw>
                </a:effectLst>
              </a:rPr>
              <a:t>أرَى في الصُّورَةِ أَزْهَارَ نَبَاتِ الرُّمَّانِ وثِمارَهُ. أتَوَقَّعُ أَيْنَ أَنْ تُوجَدَ بُذُورُهُ؟</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24"/>
                                        </p:tgtEl>
                                        <p:attrNameLst>
                                          <p:attrName>style.visibility</p:attrName>
                                        </p:attrNameLst>
                                      </p:cBhvr>
                                      <p:to>
                                        <p:strVal val="visible"/>
                                      </p:to>
                                    </p:set>
                                    <p:animEffect transition="in" filter="fade">
                                      <p:cBhvr>
                                        <p:cTn id="7" dur="500"/>
                                        <p:tgtEl>
                                          <p:spTgt spid="13324"/>
                                        </p:tgtEl>
                                      </p:cBhvr>
                                    </p:animEffect>
                                  </p:childTnLst>
                                </p:cTn>
                              </p:par>
                              <p:par>
                                <p:cTn id="8" presetID="52"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Scale>
                                      <p:cBhvr>
                                        <p:cTn id="10"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026"/>
                                        </p:tgtEl>
                                        <p:attrNameLst>
                                          <p:attrName>ppt_x</p:attrName>
                                          <p:attrName>ppt_y</p:attrName>
                                        </p:attrNameLst>
                                      </p:cBhvr>
                                    </p:animMotion>
                                    <p:animEffect transition="in" filter="fade">
                                      <p:cBhvr>
                                        <p:cTn id="12" dur="1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أرَى في الصُّورَةِ أَزْهَارَ نَبَاتِ الرُّمَّانِ.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أتوقع أن توجد البذور داخل الثما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324"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4" name="TextBox 6"/>
          <p:cNvSpPr txBox="1">
            <a:spLocks noChangeArrowheads="1"/>
          </p:cNvSpPr>
          <p:nvPr/>
        </p:nvSpPr>
        <p:spPr bwMode="auto">
          <a:xfrm>
            <a:off x="5331264" y="607096"/>
            <a:ext cx="3116559" cy="769441"/>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spAutoFit/>
          </a:bodyPr>
          <a:lstStyle>
            <a:defPPr>
              <a:defRPr lang="ar-EG"/>
            </a:defPPr>
            <a:lvl1pPr algn="ctr" rtl="1">
              <a:defRPr sz="4400" b="1">
                <a:ln w="0"/>
                <a:effectLst>
                  <a:outerShdw blurRad="38100" dist="25400" dir="5400000" algn="ctr" rotWithShape="0">
                    <a:srgbClr val="6E747A">
                      <a:alpha val="43000"/>
                    </a:srgbClr>
                  </a:outerShdw>
                </a:effectLst>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ar-EG" dirty="0"/>
              <a:t>نَشَاطٌ اسْتِقْصَائِي</a:t>
            </a:r>
          </a:p>
        </p:txBody>
      </p:sp>
      <p:sp>
        <p:nvSpPr>
          <p:cNvPr id="8" name="Down Arrow Callout 7"/>
          <p:cNvSpPr/>
          <p:nvPr/>
        </p:nvSpPr>
        <p:spPr bwMode="auto">
          <a:xfrm>
            <a:off x="1154542" y="1041040"/>
            <a:ext cx="4018778" cy="1499592"/>
          </a:xfrm>
          <a:prstGeom prst="cloud">
            <a:avLst/>
          </a:prstGeom>
          <a:solidFill>
            <a:schemeClr val="accent1">
              <a:lumMod val="20000"/>
              <a:lumOff val="80000"/>
            </a:schemeClr>
          </a:solidFill>
          <a:ln/>
        </p:spPr>
        <p:style>
          <a:lnRef idx="3">
            <a:schemeClr val="lt1"/>
          </a:lnRef>
          <a:fillRef idx="1">
            <a:schemeClr val="accent1"/>
          </a:fillRef>
          <a:effectRef idx="1">
            <a:schemeClr val="accent1"/>
          </a:effectRef>
          <a:fontRef idx="minor">
            <a:schemeClr val="lt1"/>
          </a:fontRef>
        </p:style>
        <p:txBody>
          <a:bodyPr rtlCol="1" anchor="ctr"/>
          <a:lstStyle/>
          <a:p>
            <a:pPr algn="ctr" rtl="1" fontAlgn="auto">
              <a:spcBef>
                <a:spcPts val="0"/>
              </a:spcBef>
              <a:spcAft>
                <a:spcPts val="0"/>
              </a:spcAft>
              <a:defRPr/>
            </a:pPr>
            <a:r>
              <a:rPr lang="ar-EG" sz="5400" b="1" dirty="0">
                <a:solidFill>
                  <a:schemeClr val="tx1"/>
                </a:solidFill>
              </a:rPr>
              <a:t>أحْتَّاجُ إِلَىْ:</a:t>
            </a:r>
          </a:p>
        </p:txBody>
      </p:sp>
      <p:grpSp>
        <p:nvGrpSpPr>
          <p:cNvPr id="12" name="مجموعة 11"/>
          <p:cNvGrpSpPr/>
          <p:nvPr/>
        </p:nvGrpSpPr>
        <p:grpSpPr>
          <a:xfrm>
            <a:off x="5617822" y="3226257"/>
            <a:ext cx="2735263" cy="2456205"/>
            <a:chOff x="5617822" y="3226257"/>
            <a:chExt cx="2735263" cy="2456205"/>
          </a:xfrm>
        </p:grpSpPr>
        <p:sp>
          <p:nvSpPr>
            <p:cNvPr id="14348" name="Rectangle 18"/>
            <p:cNvSpPr>
              <a:spLocks noChangeArrowheads="1"/>
            </p:cNvSpPr>
            <p:nvPr/>
          </p:nvSpPr>
          <p:spPr bwMode="auto">
            <a:xfrm>
              <a:off x="5617822" y="5159404"/>
              <a:ext cx="2735263" cy="523058"/>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lgn="ctr" rtl="1"/>
              <a:r>
                <a:rPr lang="ar-EG" sz="2800" b="1" dirty="0">
                  <a:latin typeface="Calibri" pitchFamily="34" charset="0"/>
                </a:rPr>
                <a:t>بُذورٍ مُتَنَوِّعَةٍ.</a:t>
              </a:r>
            </a:p>
          </p:txBody>
        </p:sp>
        <p:pic>
          <p:nvPicPr>
            <p:cNvPr id="2" name="صورة 1"/>
            <p:cNvPicPr>
              <a:picLocks noChangeAspect="1"/>
            </p:cNvPicPr>
            <p:nvPr/>
          </p:nvPicPr>
          <p:blipFill>
            <a:blip r:embed="rId4"/>
            <a:stretch>
              <a:fillRect/>
            </a:stretch>
          </p:blipFill>
          <p:spPr>
            <a:xfrm>
              <a:off x="5891067" y="3226257"/>
              <a:ext cx="2188771" cy="1935648"/>
            </a:xfrm>
            <a:prstGeom prst="rect">
              <a:avLst/>
            </a:prstGeom>
          </p:spPr>
        </p:pic>
      </p:grpSp>
      <p:grpSp>
        <p:nvGrpSpPr>
          <p:cNvPr id="6" name="مجموعة 5"/>
          <p:cNvGrpSpPr/>
          <p:nvPr/>
        </p:nvGrpSpPr>
        <p:grpSpPr>
          <a:xfrm>
            <a:off x="3163931" y="2620674"/>
            <a:ext cx="2231478" cy="3087431"/>
            <a:chOff x="3163931" y="2590027"/>
            <a:chExt cx="2231478" cy="3087431"/>
          </a:xfrm>
        </p:grpSpPr>
        <p:sp>
          <p:nvSpPr>
            <p:cNvPr id="14352" name="Rectangle 10"/>
            <p:cNvSpPr>
              <a:spLocks noChangeArrowheads="1"/>
            </p:cNvSpPr>
            <p:nvPr/>
          </p:nvSpPr>
          <p:spPr bwMode="auto">
            <a:xfrm>
              <a:off x="3163931" y="5092807"/>
              <a:ext cx="2231478" cy="584651"/>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lgn="r" rtl="1"/>
              <a:r>
                <a:rPr lang="ar-EG" sz="3200" b="1" dirty="0">
                  <a:latin typeface="Calibri" pitchFamily="34" charset="0"/>
                </a:rPr>
                <a:t>عَدَسَةٍ مُكَبِّرَةٍ.</a:t>
              </a:r>
            </a:p>
          </p:txBody>
        </p:sp>
        <p:pic>
          <p:nvPicPr>
            <p:cNvPr id="3" name="صورة 2"/>
            <p:cNvPicPr>
              <a:picLocks noChangeAspect="1"/>
            </p:cNvPicPr>
            <p:nvPr/>
          </p:nvPicPr>
          <p:blipFill>
            <a:blip r:embed="rId5"/>
            <a:stretch>
              <a:fillRect/>
            </a:stretch>
          </p:blipFill>
          <p:spPr>
            <a:xfrm>
              <a:off x="3209467" y="2590027"/>
              <a:ext cx="2120229" cy="2353221"/>
            </a:xfrm>
            <a:prstGeom prst="rect">
              <a:avLst/>
            </a:prstGeom>
          </p:spPr>
        </p:pic>
      </p:grpSp>
      <p:grpSp>
        <p:nvGrpSpPr>
          <p:cNvPr id="5" name="مجموعة 4"/>
          <p:cNvGrpSpPr/>
          <p:nvPr/>
        </p:nvGrpSpPr>
        <p:grpSpPr>
          <a:xfrm>
            <a:off x="745399" y="3226257"/>
            <a:ext cx="2074199" cy="2456209"/>
            <a:chOff x="745399" y="3226257"/>
            <a:chExt cx="2074199" cy="2456209"/>
          </a:xfrm>
        </p:grpSpPr>
        <p:sp>
          <p:nvSpPr>
            <p:cNvPr id="14350" name="Rectangle 12"/>
            <p:cNvSpPr>
              <a:spLocks noChangeArrowheads="1"/>
            </p:cNvSpPr>
            <p:nvPr/>
          </p:nvSpPr>
          <p:spPr bwMode="auto">
            <a:xfrm>
              <a:off x="745399" y="5097824"/>
              <a:ext cx="2074199" cy="584642"/>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lgn="ctr" rtl="1"/>
              <a:r>
                <a:rPr lang="ar-EG" sz="3200" b="1" dirty="0">
                  <a:latin typeface="Calibri" pitchFamily="34" charset="0"/>
                </a:rPr>
                <a:t>مادَّةٍ لاصِقَةٍ.</a:t>
              </a:r>
            </a:p>
          </p:txBody>
        </p:sp>
        <p:pic>
          <p:nvPicPr>
            <p:cNvPr id="4" name="صورة 3"/>
            <p:cNvPicPr>
              <a:picLocks noChangeAspect="1"/>
            </p:cNvPicPr>
            <p:nvPr/>
          </p:nvPicPr>
          <p:blipFill>
            <a:blip r:embed="rId6"/>
            <a:stretch>
              <a:fillRect/>
            </a:stretch>
          </p:blipFill>
          <p:spPr>
            <a:xfrm>
              <a:off x="757913" y="3226257"/>
              <a:ext cx="1550709" cy="1778336"/>
            </a:xfrm>
            <a:prstGeom prst="rect">
              <a:avLst/>
            </a:prstGeom>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54"/>
                                        </p:tgtEl>
                                        <p:attrNameLst>
                                          <p:attrName>style.visibility</p:attrName>
                                        </p:attrNameLst>
                                      </p:cBhvr>
                                      <p:to>
                                        <p:strVal val="visible"/>
                                      </p:to>
                                    </p:set>
                                    <p:animEffect transition="in" filter="fade">
                                      <p:cBhvr>
                                        <p:cTn id="7" dur="500"/>
                                        <p:tgtEl>
                                          <p:spTgt spid="143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أحْتَّاجُ إِلَىْ.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bwMode="auto">
          <a:xfrm>
            <a:off x="7740650" y="2996952"/>
            <a:ext cx="785813" cy="1005064"/>
          </a:xfrm>
          <a:prstGeom prst="ellips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r>
              <a:rPr lang="ar-EG" sz="4000" b="1" dirty="0">
                <a:ln>
                  <a:solidFill>
                    <a:schemeClr val="tx1"/>
                  </a:solidFill>
                </a:ln>
                <a:solidFill>
                  <a:schemeClr val="bg1"/>
                </a:solidFill>
              </a:rPr>
              <a:t>1</a:t>
            </a:r>
          </a:p>
        </p:txBody>
      </p:sp>
      <p:sp>
        <p:nvSpPr>
          <p:cNvPr id="13" name="مستطيل 12"/>
          <p:cNvSpPr/>
          <p:nvPr/>
        </p:nvSpPr>
        <p:spPr>
          <a:xfrm>
            <a:off x="5202932" y="1957596"/>
            <a:ext cx="2913062" cy="646113"/>
          </a:xfrm>
          <a:prstGeom prst="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4"/>
          </a:fillRef>
          <a:effectRef idx="1">
            <a:schemeClr val="accent4"/>
          </a:effectRef>
          <a:fontRef idx="minor">
            <a:schemeClr val="lt1"/>
          </a:fontRef>
        </p:style>
        <p:txBody>
          <a:bodyPr wrap="none">
            <a:spAutoFit/>
          </a:bodyPr>
          <a:lstStyle/>
          <a:p>
            <a:pPr algn="r" rtl="1">
              <a:defRPr/>
            </a:pPr>
            <a:r>
              <a:rPr lang="ar-EG" sz="3600" b="1" dirty="0">
                <a:solidFill>
                  <a:srgbClr val="C00000"/>
                </a:solidFill>
                <a:latin typeface="Arial" charset="0"/>
                <a:cs typeface="Arial" charset="0"/>
              </a:rPr>
              <a:t>كَيْفَ أُصنِّفُ الْبُذورَ</a:t>
            </a:r>
            <a:endParaRPr lang="ar-SA" sz="3600" dirty="0">
              <a:solidFill>
                <a:srgbClr val="C00000"/>
              </a:solidFill>
              <a:latin typeface="Arial" charset="0"/>
              <a:cs typeface="Arial" charset="0"/>
            </a:endParaRPr>
          </a:p>
        </p:txBody>
      </p:sp>
      <p:sp>
        <p:nvSpPr>
          <p:cNvPr id="14" name="مستطيل 13"/>
          <p:cNvSpPr>
            <a:spLocks noChangeArrowheads="1"/>
          </p:cNvSpPr>
          <p:nvPr/>
        </p:nvSpPr>
        <p:spPr bwMode="auto">
          <a:xfrm>
            <a:off x="828210" y="4232816"/>
            <a:ext cx="7489130" cy="646331"/>
          </a:xfrm>
          <a:prstGeom prst="rect">
            <a:avLst/>
          </a:prstGeom>
          <a:noFill/>
          <a:ln w="9525">
            <a:noFill/>
            <a:miter lim="800000"/>
            <a:headEnd/>
            <a:tailEnd/>
          </a:ln>
        </p:spPr>
        <p:txBody>
          <a:bodyPr wrap="square">
            <a:spAutoFit/>
          </a:bodyPr>
          <a:lstStyle/>
          <a:p>
            <a:pPr algn="ctr" rtl="1"/>
            <a:r>
              <a:rPr lang="ar-EG" sz="3600" b="1" dirty="0">
                <a:ln w="0"/>
                <a:solidFill>
                  <a:srgbClr val="C00000"/>
                </a:solidFill>
                <a:effectLst>
                  <a:outerShdw blurRad="38100" dist="19050" dir="2700000" algn="tl" rotWithShape="0">
                    <a:schemeClr val="dk1">
                      <a:alpha val="40000"/>
                    </a:schemeClr>
                  </a:outerShdw>
                </a:effectLst>
              </a:rPr>
              <a:t> </a:t>
            </a:r>
            <a:r>
              <a:rPr lang="ar-EG" sz="3600" b="1" dirty="0">
                <a:ln w="0"/>
                <a:solidFill>
                  <a:srgbClr val="C00000"/>
                </a:solidFill>
                <a:effectLst>
                  <a:outerShdw blurRad="38100" dist="25400" dir="5400000" algn="ctr" rotWithShape="0">
                    <a:srgbClr val="6E747A">
                      <a:alpha val="43000"/>
                    </a:srgbClr>
                  </a:outerShdw>
                </a:effectLst>
              </a:rPr>
              <a:t>أُلاحِظُ. </a:t>
            </a:r>
            <a:r>
              <a:rPr lang="ar-EG" sz="3600" b="1" dirty="0">
                <a:ln w="0"/>
                <a:effectLst>
                  <a:outerShdw blurRad="38100" dist="19050" dir="2700000" algn="tl" rotWithShape="0">
                    <a:schemeClr val="dk1">
                      <a:alpha val="40000"/>
                    </a:schemeClr>
                  </a:outerShdw>
                </a:effectLst>
              </a:rPr>
              <a:t>أنْظُرُ إِلى الْبُذورِ بِاسْتِخْدامِ الْعَدَسَةِ الْمُكَبِّرَةِ.</a:t>
            </a:r>
          </a:p>
        </p:txBody>
      </p:sp>
      <p:pic>
        <p:nvPicPr>
          <p:cNvPr id="4098" name="Picture 2"/>
          <p:cNvPicPr>
            <a:picLocks noChangeAspect="1" noChangeArrowheads="1"/>
          </p:cNvPicPr>
          <p:nvPr/>
        </p:nvPicPr>
        <p:blipFill>
          <a:blip r:embed="rId4" cstate="print"/>
          <a:srcRect/>
          <a:stretch>
            <a:fillRect/>
          </a:stretch>
        </p:blipFill>
        <p:spPr bwMode="auto">
          <a:xfrm>
            <a:off x="2313882" y="1173484"/>
            <a:ext cx="1627187" cy="1831975"/>
          </a:xfrm>
          <a:prstGeom prst="rect">
            <a:avLst/>
          </a:prstGeom>
          <a:noFill/>
          <a:ln w="9525">
            <a:noFill/>
            <a:miter lim="800000"/>
            <a:headEnd/>
            <a:tailEnd/>
          </a:ln>
        </p:spPr>
      </p:pic>
      <p:sp>
        <p:nvSpPr>
          <p:cNvPr id="6" name="مستطيل 5">
            <a:extLst>
              <a:ext uri="{FF2B5EF4-FFF2-40B4-BE49-F238E27FC236}">
                <a16:creationId xmlns:a16="http://schemas.microsoft.com/office/drawing/2014/main" id="{27E53493-CCC0-4D1C-BAC6-F73E6E2FC034}"/>
              </a:ext>
            </a:extLst>
          </p:cNvPr>
          <p:cNvSpPr>
            <a:spLocks noChangeArrowheads="1"/>
          </p:cNvSpPr>
          <p:nvPr/>
        </p:nvSpPr>
        <p:spPr bwMode="auto">
          <a:xfrm>
            <a:off x="6488488" y="688035"/>
            <a:ext cx="1778052" cy="769441"/>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ctr" rtl="1"/>
            <a:r>
              <a:rPr lang="ar-EG" sz="4400" b="1" dirty="0">
                <a:ln w="0"/>
                <a:solidFill>
                  <a:schemeClr val="tx1"/>
                </a:solidFill>
                <a:effectLst>
                  <a:outerShdw blurRad="38100" dist="25400" dir="5400000" algn="ctr" rotWithShape="0">
                    <a:srgbClr val="6E747A">
                      <a:alpha val="43000"/>
                    </a:srgbClr>
                  </a:outerShdw>
                </a:effectLst>
              </a:rPr>
              <a:t>أَسْتَكْشِفُ</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أستكشف.wav"/>
                                        </p:tgtEl>
                                      </p:cMediaNode>
                                    </p:audio>
                                  </p:sub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الاحظ أنظ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bwMode="auto">
          <a:xfrm>
            <a:off x="7373839" y="2721894"/>
            <a:ext cx="785813" cy="1005064"/>
          </a:xfrm>
          <a:prstGeom prst="ellips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r>
              <a:rPr lang="ar-EG" sz="4000" b="1" dirty="0">
                <a:ln>
                  <a:solidFill>
                    <a:schemeClr val="tx1"/>
                  </a:solidFill>
                </a:ln>
                <a:solidFill>
                  <a:schemeClr val="bg1"/>
                </a:solidFill>
              </a:rPr>
              <a:t>2</a:t>
            </a:r>
          </a:p>
        </p:txBody>
      </p:sp>
      <p:sp>
        <p:nvSpPr>
          <p:cNvPr id="14" name="مستطيل 13"/>
          <p:cNvSpPr>
            <a:spLocks noChangeArrowheads="1"/>
          </p:cNvSpPr>
          <p:nvPr/>
        </p:nvSpPr>
        <p:spPr bwMode="auto">
          <a:xfrm>
            <a:off x="996801" y="2767280"/>
            <a:ext cx="6480175" cy="1323439"/>
          </a:xfrm>
          <a:prstGeom prst="rect">
            <a:avLst/>
          </a:prstGeom>
          <a:noFill/>
          <a:ln w="9525">
            <a:noFill/>
            <a:miter lim="800000"/>
            <a:headEnd/>
            <a:tailEnd/>
          </a:ln>
        </p:spPr>
        <p:txBody>
          <a:bodyPr>
            <a:spAutoFit/>
          </a:bodyPr>
          <a:lstStyle/>
          <a:p>
            <a:pPr algn="ctr" rtl="1"/>
            <a:r>
              <a:rPr lang="ar-EG" sz="3600" b="1" dirty="0">
                <a:ln w="0"/>
                <a:solidFill>
                  <a:srgbClr val="C00000"/>
                </a:solidFill>
                <a:effectLst>
                  <a:outerShdw blurRad="38100" dist="19050" dir="2700000" algn="tl" rotWithShape="0">
                    <a:schemeClr val="dk1">
                      <a:alpha val="40000"/>
                    </a:schemeClr>
                  </a:outerShdw>
                </a:effectLst>
              </a:rPr>
              <a:t> </a:t>
            </a:r>
            <a:r>
              <a:rPr lang="ar-EG" sz="4400" b="1" u="sng" dirty="0">
                <a:ln w="0"/>
                <a:solidFill>
                  <a:srgbClr val="C00000"/>
                </a:solidFill>
                <a:effectLst>
                  <a:outerShdw blurRad="38100" dist="25400" dir="5400000" algn="ctr" rotWithShape="0">
                    <a:srgbClr val="6E747A">
                      <a:alpha val="43000"/>
                    </a:srgbClr>
                  </a:outerShdw>
                </a:effectLst>
              </a:rPr>
              <a:t>أصُنَفِّ.</a:t>
            </a:r>
            <a:r>
              <a:rPr lang="ar-EG" sz="3600" b="1" dirty="0">
                <a:ln w="0"/>
                <a:solidFill>
                  <a:srgbClr val="C00000"/>
                </a:solidFill>
                <a:effectLst>
                  <a:outerShdw blurRad="38100" dist="25400" dir="5400000" algn="ctr" rotWithShape="0">
                    <a:srgbClr val="6E747A">
                      <a:alpha val="43000"/>
                    </a:srgbClr>
                  </a:outerShdw>
                </a:effectLst>
              </a:rPr>
              <a:t> </a:t>
            </a:r>
            <a:r>
              <a:rPr lang="ar-EG" sz="3600" b="1" dirty="0">
                <a:ln w="0"/>
                <a:effectLst>
                  <a:outerShdw blurRad="38100" dist="19050" dir="2700000" algn="tl" rotWithShape="0">
                    <a:schemeClr val="dk1">
                      <a:alpha val="40000"/>
                    </a:schemeClr>
                  </a:outerShdw>
                </a:effectLst>
              </a:rPr>
              <a:t>أَضَعُ الْبُذورَ في مَجْموعاتٍ. كَيْفَ أصَنَّفْها؟</a:t>
            </a:r>
          </a:p>
        </p:txBody>
      </p:sp>
      <p:sp>
        <p:nvSpPr>
          <p:cNvPr id="10" name="Rectangle 1"/>
          <p:cNvSpPr>
            <a:spLocks noChangeArrowheads="1"/>
          </p:cNvSpPr>
          <p:nvPr/>
        </p:nvSpPr>
        <p:spPr bwMode="auto">
          <a:xfrm>
            <a:off x="1547664" y="4334328"/>
            <a:ext cx="5929312" cy="714375"/>
          </a:xfrm>
          <a:prstGeom prst="roundRect">
            <a:avLst>
              <a:gd name="adj" fmla="val 16667"/>
            </a:avLst>
          </a:prstGeom>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p>
            <a:pPr algn="ctr" rtl="1"/>
            <a:r>
              <a:rPr lang="ar-EG" sz="3600" b="1">
                <a:solidFill>
                  <a:srgbClr val="FFFF00"/>
                </a:solidFill>
              </a:rPr>
              <a:t>بِحَسْبِ الحَجْمِ – حَسْبِ اللُّونِ.</a:t>
            </a:r>
            <a:endParaRPr lang="en-US" sz="3600" b="1">
              <a:solidFill>
                <a:srgbClr val="FFFF00"/>
              </a:solidFill>
            </a:endParaRPr>
          </a:p>
        </p:txBody>
      </p:sp>
      <p:sp>
        <p:nvSpPr>
          <p:cNvPr id="6" name="مستطيل 5">
            <a:extLst>
              <a:ext uri="{FF2B5EF4-FFF2-40B4-BE49-F238E27FC236}">
                <a16:creationId xmlns:a16="http://schemas.microsoft.com/office/drawing/2014/main" id="{5C150977-336A-47F3-AB2E-0FA875B2E39B}"/>
              </a:ext>
            </a:extLst>
          </p:cNvPr>
          <p:cNvSpPr>
            <a:spLocks noChangeArrowheads="1"/>
          </p:cNvSpPr>
          <p:nvPr/>
        </p:nvSpPr>
        <p:spPr bwMode="auto">
          <a:xfrm>
            <a:off x="6449521" y="702934"/>
            <a:ext cx="1778052" cy="769441"/>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ctr" rtl="1"/>
            <a:r>
              <a:rPr lang="ar-EG" sz="4400" b="1" dirty="0">
                <a:ln w="0"/>
                <a:solidFill>
                  <a:schemeClr val="tx1"/>
                </a:solidFill>
                <a:effectLst>
                  <a:outerShdw blurRad="38100" dist="25400" dir="5400000" algn="ctr" rotWithShape="0">
                    <a:srgbClr val="6E747A">
                      <a:alpha val="43000"/>
                    </a:srgbClr>
                  </a:outerShdw>
                </a:effectLst>
              </a:rPr>
              <a:t>أَسْتَكْشِفُ</a:t>
            </a:r>
          </a:p>
        </p:txBody>
      </p:sp>
      <p:sp>
        <p:nvSpPr>
          <p:cNvPr id="7" name="مستطيل 6">
            <a:extLst>
              <a:ext uri="{FF2B5EF4-FFF2-40B4-BE49-F238E27FC236}">
                <a16:creationId xmlns:a16="http://schemas.microsoft.com/office/drawing/2014/main" id="{3DDA83F3-6056-4852-ACE2-3D819F8AB1BC}"/>
              </a:ext>
            </a:extLst>
          </p:cNvPr>
          <p:cNvSpPr/>
          <p:nvPr/>
        </p:nvSpPr>
        <p:spPr>
          <a:xfrm>
            <a:off x="5202932" y="1957596"/>
            <a:ext cx="2913062" cy="646113"/>
          </a:xfrm>
          <a:prstGeom prst="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4"/>
          </a:fillRef>
          <a:effectRef idx="1">
            <a:schemeClr val="accent4"/>
          </a:effectRef>
          <a:fontRef idx="minor">
            <a:schemeClr val="lt1"/>
          </a:fontRef>
        </p:style>
        <p:txBody>
          <a:bodyPr wrap="none">
            <a:spAutoFit/>
          </a:bodyPr>
          <a:lstStyle/>
          <a:p>
            <a:pPr algn="r" rtl="1">
              <a:defRPr/>
            </a:pPr>
            <a:r>
              <a:rPr lang="ar-EG" sz="3600" b="1" dirty="0">
                <a:solidFill>
                  <a:srgbClr val="C00000"/>
                </a:solidFill>
                <a:latin typeface="Arial" charset="0"/>
                <a:cs typeface="Arial" charset="0"/>
              </a:rPr>
              <a:t>كَيْفَ أُصنِّفُ الْبُذورَ</a:t>
            </a:r>
            <a:endParaRPr lang="ar-SA" sz="3600" dirty="0">
              <a:solidFill>
                <a:srgbClr val="C00000"/>
              </a:solidFill>
              <a:latin typeface="Arial" charset="0"/>
              <a:cs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أصنف أضع.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بحسب الحجم – حسب اللو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5148064" y="342940"/>
            <a:ext cx="2952328" cy="1285860"/>
          </a:xfrm>
          <a:prstGeom prst="horizontalScroll">
            <a:avLst/>
          </a:prstGeom>
          <a:noFill/>
          <a:ln w="53975">
            <a:noFill/>
          </a:ln>
          <a:effectLst>
            <a:innerShdw blurRad="1270000">
              <a:srgbClr val="FF0000"/>
            </a:innerShdw>
            <a:reflection blurRad="6350" stA="52000" endA="300" endPos="35000" dir="5400000" sy="-100000" algn="bl" rotWithShape="0"/>
          </a:effectLst>
          <a:scene3d>
            <a:camera prst="orthographicFront"/>
            <a:lightRig rig="flood"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ar-EG" sz="4400" b="1" dirty="0">
              <a:solidFill>
                <a:schemeClr val="bg2">
                  <a:lumMod val="90000"/>
                </a:schemeClr>
              </a:solidFill>
            </a:endParaRPr>
          </a:p>
        </p:txBody>
      </p:sp>
      <p:sp>
        <p:nvSpPr>
          <p:cNvPr id="4" name="Diamond 3"/>
          <p:cNvSpPr/>
          <p:nvPr/>
        </p:nvSpPr>
        <p:spPr bwMode="auto">
          <a:xfrm>
            <a:off x="7488849" y="3027352"/>
            <a:ext cx="785813" cy="1005064"/>
          </a:xfrm>
          <a:prstGeom prst="ellips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r>
              <a:rPr lang="ar-EG" sz="4000" b="1" dirty="0">
                <a:ln>
                  <a:solidFill>
                    <a:schemeClr val="tx1"/>
                  </a:solidFill>
                </a:ln>
                <a:solidFill>
                  <a:schemeClr val="bg1"/>
                </a:solidFill>
              </a:rPr>
              <a:t>3</a:t>
            </a:r>
          </a:p>
        </p:txBody>
      </p:sp>
      <p:sp>
        <p:nvSpPr>
          <p:cNvPr id="14" name="مستطيل 13"/>
          <p:cNvSpPr>
            <a:spLocks noChangeArrowheads="1"/>
          </p:cNvSpPr>
          <p:nvPr/>
        </p:nvSpPr>
        <p:spPr bwMode="auto">
          <a:xfrm>
            <a:off x="1943711" y="3859430"/>
            <a:ext cx="5545138" cy="1631950"/>
          </a:xfrm>
          <a:prstGeom prst="rect">
            <a:avLst/>
          </a:prstGeom>
          <a:noFill/>
          <a:ln w="9525">
            <a:noFill/>
            <a:miter lim="800000"/>
            <a:headEnd/>
            <a:tailEnd/>
          </a:ln>
        </p:spPr>
        <p:txBody>
          <a:bodyPr>
            <a:spAutoFit/>
          </a:bodyPr>
          <a:lstStyle/>
          <a:p>
            <a:pPr algn="ctr" rtl="1"/>
            <a:r>
              <a:rPr lang="ar-EG" sz="3200" b="1" dirty="0">
                <a:ln w="0"/>
                <a:solidFill>
                  <a:srgbClr val="C00000"/>
                </a:solidFill>
                <a:effectLst>
                  <a:outerShdw blurRad="38100" dist="19050" dir="2700000" algn="tl" rotWithShape="0">
                    <a:schemeClr val="dk1">
                      <a:alpha val="40000"/>
                    </a:schemeClr>
                  </a:outerShdw>
                </a:effectLst>
              </a:rPr>
              <a:t> </a:t>
            </a:r>
            <a:r>
              <a:rPr lang="ar-EG" sz="3600" b="1" dirty="0">
                <a:ln w="0"/>
                <a:solidFill>
                  <a:srgbClr val="C00000"/>
                </a:solidFill>
                <a:effectLst>
                  <a:outerShdw blurRad="38100" dist="25400" dir="5400000" algn="ctr" rotWithShape="0">
                    <a:srgbClr val="6E747A">
                      <a:alpha val="43000"/>
                    </a:srgbClr>
                  </a:outerShdw>
                </a:effectLst>
              </a:rPr>
              <a:t>أُسَجِّلُ الْبَياناتِ</a:t>
            </a:r>
            <a:r>
              <a:rPr lang="ar-EG" sz="3600" b="1" dirty="0">
                <a:ln w="0"/>
                <a:effectLst>
                  <a:outerShdw blurRad="38100" dist="19050" dir="2700000" algn="tl" rotWithShape="0">
                    <a:schemeClr val="dk1">
                      <a:alpha val="40000"/>
                    </a:schemeClr>
                  </a:outerShdw>
                </a:effectLst>
              </a:rPr>
              <a:t>. </a:t>
            </a:r>
            <a:r>
              <a:rPr lang="ar-EG" sz="3200" b="1" dirty="0">
                <a:ln w="0"/>
                <a:effectLst>
                  <a:outerShdw blurRad="38100" dist="19050" dir="2700000" algn="tl" rotWithShape="0">
                    <a:schemeClr val="dk1">
                      <a:alpha val="40000"/>
                    </a:schemeClr>
                  </a:outerShdw>
                </a:effectLst>
              </a:rPr>
              <a:t>أعْمَلُ جَدْوَلاً يُبَيِّنُ كَيْفَ صَنَّفْتُ الْبُذورَ، ثُمَّ ألْصِقُ الْبُذورَ عَلى الْجَدْوَلِ.</a:t>
            </a:r>
          </a:p>
        </p:txBody>
      </p:sp>
      <p:pic>
        <p:nvPicPr>
          <p:cNvPr id="3" name="صورة 2"/>
          <p:cNvPicPr>
            <a:picLocks noChangeAspect="1"/>
          </p:cNvPicPr>
          <p:nvPr/>
        </p:nvPicPr>
        <p:blipFill>
          <a:blip r:embed="rId3"/>
          <a:stretch>
            <a:fillRect/>
          </a:stretch>
        </p:blipFill>
        <p:spPr>
          <a:xfrm>
            <a:off x="805062" y="825737"/>
            <a:ext cx="3136007" cy="2405832"/>
          </a:xfrm>
          <a:prstGeom prst="rect">
            <a:avLst/>
          </a:prstGeom>
          <a:ln>
            <a:noFill/>
          </a:ln>
          <a:effectLst>
            <a:softEdge rad="112500"/>
          </a:effectLst>
        </p:spPr>
      </p:pic>
      <p:sp>
        <p:nvSpPr>
          <p:cNvPr id="7" name="مستطيل 6">
            <a:extLst>
              <a:ext uri="{FF2B5EF4-FFF2-40B4-BE49-F238E27FC236}">
                <a16:creationId xmlns:a16="http://schemas.microsoft.com/office/drawing/2014/main" id="{4453877D-B88D-4A66-B7BF-BE1D29245CFA}"/>
              </a:ext>
            </a:extLst>
          </p:cNvPr>
          <p:cNvSpPr>
            <a:spLocks noChangeArrowheads="1"/>
          </p:cNvSpPr>
          <p:nvPr/>
        </p:nvSpPr>
        <p:spPr bwMode="auto">
          <a:xfrm>
            <a:off x="6449521" y="702934"/>
            <a:ext cx="1778052" cy="769441"/>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ctr" rtl="1"/>
            <a:r>
              <a:rPr lang="ar-EG" sz="4400" b="1" dirty="0">
                <a:ln w="0"/>
                <a:solidFill>
                  <a:schemeClr val="tx1"/>
                </a:solidFill>
                <a:effectLst>
                  <a:outerShdw blurRad="38100" dist="25400" dir="5400000" algn="ctr" rotWithShape="0">
                    <a:srgbClr val="6E747A">
                      <a:alpha val="43000"/>
                    </a:srgbClr>
                  </a:outerShdw>
                </a:effectLst>
              </a:rPr>
              <a:t>أَسْتَكْشِفُ</a:t>
            </a:r>
          </a:p>
        </p:txBody>
      </p:sp>
      <p:sp>
        <p:nvSpPr>
          <p:cNvPr id="8" name="مستطيل 7">
            <a:extLst>
              <a:ext uri="{FF2B5EF4-FFF2-40B4-BE49-F238E27FC236}">
                <a16:creationId xmlns:a16="http://schemas.microsoft.com/office/drawing/2014/main" id="{B73E9EBD-526F-4BB5-B716-2400BB34C8F4}"/>
              </a:ext>
            </a:extLst>
          </p:cNvPr>
          <p:cNvSpPr/>
          <p:nvPr/>
        </p:nvSpPr>
        <p:spPr>
          <a:xfrm>
            <a:off x="4992990" y="1777179"/>
            <a:ext cx="2913062" cy="646113"/>
          </a:xfrm>
          <a:prstGeom prst="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4"/>
          </a:fillRef>
          <a:effectRef idx="1">
            <a:schemeClr val="accent4"/>
          </a:effectRef>
          <a:fontRef idx="minor">
            <a:schemeClr val="lt1"/>
          </a:fontRef>
        </p:style>
        <p:txBody>
          <a:bodyPr wrap="none">
            <a:spAutoFit/>
          </a:bodyPr>
          <a:lstStyle/>
          <a:p>
            <a:pPr algn="r" rtl="1">
              <a:defRPr/>
            </a:pPr>
            <a:r>
              <a:rPr lang="ar-EG" sz="3600" b="1" dirty="0">
                <a:solidFill>
                  <a:srgbClr val="C00000"/>
                </a:solidFill>
                <a:latin typeface="Arial" charset="0"/>
                <a:cs typeface="Arial" charset="0"/>
              </a:rPr>
              <a:t>كَيْفَ أُصنِّفُ الْبُذورَ</a:t>
            </a:r>
            <a:endParaRPr lang="ar-SA" sz="3600" dirty="0">
              <a:solidFill>
                <a:srgbClr val="C00000"/>
              </a:solidFill>
              <a:latin typeface="Arial" charset="0"/>
              <a:cs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أُسَجِّلُ الْبَياناتِ أعْمَلُ جَدْوَلاً يُبَيِّنُ.wav"/>
                                        </p:tgtEl>
                                      </p:cMediaNode>
                                    </p:audio>
                                  </p:sub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bwMode="auto">
          <a:xfrm>
            <a:off x="4062413" y="503901"/>
            <a:ext cx="785813" cy="980728"/>
          </a:xfrm>
          <a:prstGeom prst="ellips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r>
              <a:rPr lang="ar-EG" sz="4000" b="1" dirty="0">
                <a:ln>
                  <a:solidFill>
                    <a:schemeClr val="tx1"/>
                  </a:solidFill>
                </a:ln>
                <a:solidFill>
                  <a:schemeClr val="bg1"/>
                </a:solidFill>
              </a:rPr>
              <a:t>3</a:t>
            </a:r>
          </a:p>
        </p:txBody>
      </p:sp>
      <p:graphicFrame>
        <p:nvGraphicFramePr>
          <p:cNvPr id="22" name="Table 21"/>
          <p:cNvGraphicFramePr>
            <a:graphicFrameLocks noGrp="1"/>
          </p:cNvGraphicFramePr>
          <p:nvPr>
            <p:extLst>
              <p:ext uri="{D42A27DB-BD31-4B8C-83A1-F6EECF244321}">
                <p14:modId xmlns:p14="http://schemas.microsoft.com/office/powerpoint/2010/main" val="2529957928"/>
              </p:ext>
            </p:extLst>
          </p:nvPr>
        </p:nvGraphicFramePr>
        <p:xfrm>
          <a:off x="1755018" y="2536869"/>
          <a:ext cx="6768753" cy="3456384"/>
        </p:xfrm>
        <a:graphic>
          <a:graphicData uri="http://schemas.openxmlformats.org/drawingml/2006/table">
            <a:tbl>
              <a:tblPr firstRow="1" bandRow="1">
                <a:tableStyleId>{16D9F66E-5EB9-4882-86FB-DCBF35E3C3E4}</a:tableStyleId>
              </a:tblPr>
              <a:tblGrid>
                <a:gridCol w="2710936">
                  <a:extLst>
                    <a:ext uri="{9D8B030D-6E8A-4147-A177-3AD203B41FA5}">
                      <a16:colId xmlns:a16="http://schemas.microsoft.com/office/drawing/2014/main" val="20000"/>
                    </a:ext>
                  </a:extLst>
                </a:gridCol>
                <a:gridCol w="2710936">
                  <a:extLst>
                    <a:ext uri="{9D8B030D-6E8A-4147-A177-3AD203B41FA5}">
                      <a16:colId xmlns:a16="http://schemas.microsoft.com/office/drawing/2014/main" val="20001"/>
                    </a:ext>
                  </a:extLst>
                </a:gridCol>
                <a:gridCol w="1346881">
                  <a:extLst>
                    <a:ext uri="{9D8B030D-6E8A-4147-A177-3AD203B41FA5}">
                      <a16:colId xmlns:a16="http://schemas.microsoft.com/office/drawing/2014/main" val="20002"/>
                    </a:ext>
                  </a:extLst>
                </a:gridCol>
              </a:tblGrid>
              <a:tr h="1152128">
                <a:tc gridSpan="2">
                  <a:txBody>
                    <a:bodyPr/>
                    <a:lstStyle/>
                    <a:p>
                      <a:endParaRPr lang="en-US" dirty="0"/>
                    </a:p>
                  </a:txBody>
                  <a:tcPr/>
                </a:tc>
                <a:tc hMerge="1">
                  <a:txBody>
                    <a:bodyPr/>
                    <a:lstStyle/>
                    <a:p>
                      <a:endParaRPr lang="en-US" dirty="0"/>
                    </a:p>
                  </a:txBody>
                  <a:tcPr>
                    <a:solidFill>
                      <a:schemeClr val="bg1"/>
                    </a:solidFill>
                  </a:tcPr>
                </a:tc>
                <a:tc>
                  <a:txBody>
                    <a:bodyPr/>
                    <a:lstStyle/>
                    <a:p>
                      <a:endParaRPr lang="en-US" dirty="0"/>
                    </a:p>
                  </a:txBody>
                  <a:tcPr/>
                </a:tc>
                <a:extLst>
                  <a:ext uri="{0D108BD9-81ED-4DB2-BD59-A6C34878D82A}">
                    <a16:rowId xmlns:a16="http://schemas.microsoft.com/office/drawing/2014/main" val="10000"/>
                  </a:ext>
                </a:extLst>
              </a:tr>
              <a:tr h="1152128">
                <a:tc>
                  <a:txBody>
                    <a:bodyPr/>
                    <a:lstStyle/>
                    <a:p>
                      <a:endParaRPr lang="en-US" dirty="0"/>
                    </a:p>
                  </a:txBody>
                  <a:tcPr/>
                </a:tc>
                <a:tc>
                  <a:txBody>
                    <a:bodyPr/>
                    <a:lstStyle/>
                    <a:p>
                      <a:endParaRPr lang="en-US" dirty="0"/>
                    </a:p>
                  </a:txBody>
                  <a:tcPr/>
                </a:tc>
                <a:tc rowSpan="2">
                  <a:txBody>
                    <a:bodyPr/>
                    <a:lstStyle/>
                    <a:p>
                      <a:endParaRPr lang="en-US" dirty="0"/>
                    </a:p>
                  </a:txBody>
                  <a:tcPr/>
                </a:tc>
                <a:extLst>
                  <a:ext uri="{0D108BD9-81ED-4DB2-BD59-A6C34878D82A}">
                    <a16:rowId xmlns:a16="http://schemas.microsoft.com/office/drawing/2014/main" val="10001"/>
                  </a:ext>
                </a:extLst>
              </a:tr>
              <a:tr h="1152128">
                <a:tc>
                  <a:txBody>
                    <a:bodyPr/>
                    <a:lstStyle/>
                    <a:p>
                      <a:endParaRPr lang="en-US" dirty="0"/>
                    </a:p>
                  </a:txBody>
                  <a:tcPr/>
                </a:tc>
                <a:tc>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23" name="Rectangle 22"/>
          <p:cNvSpPr>
            <a:spLocks noChangeArrowheads="1"/>
          </p:cNvSpPr>
          <p:nvPr/>
        </p:nvSpPr>
        <p:spPr bwMode="auto">
          <a:xfrm>
            <a:off x="3223456" y="2825794"/>
            <a:ext cx="2563812" cy="584200"/>
          </a:xfrm>
          <a:prstGeom prst="rect">
            <a:avLst/>
          </a:prstGeom>
          <a:noFill/>
          <a:ln w="9525">
            <a:noFill/>
            <a:miter lim="800000"/>
            <a:headEnd/>
            <a:tailEnd/>
          </a:ln>
        </p:spPr>
        <p:txBody>
          <a:bodyPr>
            <a:spAutoFit/>
          </a:bodyPr>
          <a:lstStyle/>
          <a:p>
            <a:pPr algn="ctr" rtl="1"/>
            <a:r>
              <a:rPr lang="ar-EG" sz="3200" b="1"/>
              <a:t>مَجْمُوعاَتُ البُذُورِ</a:t>
            </a:r>
            <a:endParaRPr lang="en-US" sz="3200"/>
          </a:p>
        </p:txBody>
      </p:sp>
      <p:sp>
        <p:nvSpPr>
          <p:cNvPr id="24" name="Rectangle 23"/>
          <p:cNvSpPr>
            <a:spLocks noChangeArrowheads="1"/>
          </p:cNvSpPr>
          <p:nvPr/>
        </p:nvSpPr>
        <p:spPr bwMode="auto">
          <a:xfrm>
            <a:off x="7254973" y="4036376"/>
            <a:ext cx="1295400" cy="1384300"/>
          </a:xfrm>
          <a:prstGeom prst="rect">
            <a:avLst/>
          </a:prstGeom>
          <a:noFill/>
          <a:ln w="9525">
            <a:noFill/>
            <a:miter lim="800000"/>
            <a:headEnd/>
            <a:tailEnd/>
          </a:ln>
        </p:spPr>
        <p:txBody>
          <a:bodyPr>
            <a:spAutoFit/>
          </a:bodyPr>
          <a:lstStyle/>
          <a:p>
            <a:pPr algn="ctr" rtl="1"/>
            <a:r>
              <a:rPr lang="ar-EG" sz="2800" b="1" dirty="0">
                <a:solidFill>
                  <a:srgbClr val="C00000"/>
                </a:solidFill>
              </a:rPr>
              <a:t>كَيفَ صَنَفتُ البُذُورِ؟</a:t>
            </a:r>
            <a:endParaRPr lang="en-US" sz="2800" dirty="0">
              <a:solidFill>
                <a:srgbClr val="C00000"/>
              </a:solidFill>
            </a:endParaRPr>
          </a:p>
        </p:txBody>
      </p:sp>
      <p:sp>
        <p:nvSpPr>
          <p:cNvPr id="25" name="Rectangle 24"/>
          <p:cNvSpPr>
            <a:spLocks noChangeArrowheads="1"/>
          </p:cNvSpPr>
          <p:nvPr/>
        </p:nvSpPr>
        <p:spPr bwMode="auto">
          <a:xfrm>
            <a:off x="4695068" y="4003719"/>
            <a:ext cx="2316163" cy="523220"/>
          </a:xfrm>
          <a:prstGeom prst="rect">
            <a:avLst/>
          </a:prstGeom>
          <a:noFill/>
          <a:ln w="9525">
            <a:noFill/>
            <a:miter lim="800000"/>
            <a:headEnd/>
            <a:tailEnd/>
          </a:ln>
        </p:spPr>
        <p:txBody>
          <a:bodyPr>
            <a:spAutoFit/>
          </a:bodyPr>
          <a:lstStyle/>
          <a:p>
            <a:pPr algn="ctr" rtl="1"/>
            <a:r>
              <a:rPr lang="ar-EG" sz="2800" b="1"/>
              <a:t>صغيرٌ- وسطٌ- كبيرٌ</a:t>
            </a:r>
            <a:endParaRPr lang="en-US" sz="2800"/>
          </a:p>
        </p:txBody>
      </p:sp>
      <p:sp>
        <p:nvSpPr>
          <p:cNvPr id="26" name="Rectangle 25"/>
          <p:cNvSpPr>
            <a:spLocks noChangeArrowheads="1"/>
          </p:cNvSpPr>
          <p:nvPr/>
        </p:nvSpPr>
        <p:spPr bwMode="auto">
          <a:xfrm>
            <a:off x="4629981" y="4918119"/>
            <a:ext cx="2381250" cy="954107"/>
          </a:xfrm>
          <a:prstGeom prst="rect">
            <a:avLst/>
          </a:prstGeom>
          <a:noFill/>
          <a:ln w="9525">
            <a:noFill/>
            <a:miter lim="800000"/>
            <a:headEnd/>
            <a:tailEnd/>
          </a:ln>
        </p:spPr>
        <p:txBody>
          <a:bodyPr>
            <a:spAutoFit/>
          </a:bodyPr>
          <a:lstStyle/>
          <a:p>
            <a:pPr algn="ctr" rtl="1"/>
            <a:r>
              <a:rPr lang="ar-EG" sz="2800" b="1"/>
              <a:t>تُؤكلُ نيئة- تؤكلُ مطبوخة</a:t>
            </a:r>
            <a:endParaRPr lang="en-US" sz="2800"/>
          </a:p>
        </p:txBody>
      </p:sp>
      <p:sp>
        <p:nvSpPr>
          <p:cNvPr id="27" name="Rectangle 26"/>
          <p:cNvSpPr>
            <a:spLocks noChangeArrowheads="1"/>
          </p:cNvSpPr>
          <p:nvPr/>
        </p:nvSpPr>
        <p:spPr bwMode="auto">
          <a:xfrm>
            <a:off x="1878880" y="3843362"/>
            <a:ext cx="2447925" cy="954107"/>
          </a:xfrm>
          <a:prstGeom prst="rect">
            <a:avLst/>
          </a:prstGeom>
          <a:noFill/>
          <a:ln w="9525">
            <a:noFill/>
            <a:miter lim="800000"/>
            <a:headEnd/>
            <a:tailEnd/>
          </a:ln>
        </p:spPr>
        <p:txBody>
          <a:bodyPr>
            <a:spAutoFit/>
          </a:bodyPr>
          <a:lstStyle/>
          <a:p>
            <a:pPr algn="ctr" rtl="1"/>
            <a:r>
              <a:rPr lang="ar-EG" sz="2800" b="1" dirty="0"/>
              <a:t>أبيضُ- أصفرُ- أحمرُ</a:t>
            </a:r>
            <a:endParaRPr lang="en-US" sz="2800" dirty="0"/>
          </a:p>
        </p:txBody>
      </p:sp>
      <p:sp>
        <p:nvSpPr>
          <p:cNvPr id="28" name="Rectangle 27"/>
          <p:cNvSpPr>
            <a:spLocks noChangeArrowheads="1"/>
          </p:cNvSpPr>
          <p:nvPr/>
        </p:nvSpPr>
        <p:spPr bwMode="auto">
          <a:xfrm>
            <a:off x="2206661" y="5006781"/>
            <a:ext cx="1728788" cy="954107"/>
          </a:xfrm>
          <a:prstGeom prst="rect">
            <a:avLst/>
          </a:prstGeom>
          <a:noFill/>
          <a:ln w="9525">
            <a:noFill/>
            <a:miter lim="800000"/>
            <a:headEnd/>
            <a:tailEnd/>
          </a:ln>
        </p:spPr>
        <p:txBody>
          <a:bodyPr>
            <a:spAutoFit/>
          </a:bodyPr>
          <a:lstStyle/>
          <a:p>
            <a:pPr algn="ctr" rtl="1"/>
            <a:r>
              <a:rPr lang="ar-EG" sz="2800" b="1" dirty="0"/>
              <a:t>تُؤكلُ- لا تؤكلُ</a:t>
            </a:r>
            <a:endParaRPr lang="en-US" sz="2800" dirty="0"/>
          </a:p>
        </p:txBody>
      </p:sp>
      <p:sp>
        <p:nvSpPr>
          <p:cNvPr id="18460" name="مستطيل 11"/>
          <p:cNvSpPr>
            <a:spLocks noChangeArrowheads="1"/>
          </p:cNvSpPr>
          <p:nvPr/>
        </p:nvSpPr>
        <p:spPr bwMode="auto">
          <a:xfrm>
            <a:off x="386867" y="1451132"/>
            <a:ext cx="8136904" cy="1077913"/>
          </a:xfrm>
          <a:prstGeom prst="rect">
            <a:avLst/>
          </a:prstGeom>
          <a:noFill/>
          <a:ln w="9525">
            <a:noFill/>
            <a:miter lim="800000"/>
            <a:headEnd/>
            <a:tailEnd/>
          </a:ln>
        </p:spPr>
        <p:txBody>
          <a:bodyPr wrap="square">
            <a:spAutoFit/>
          </a:bodyPr>
          <a:lstStyle/>
          <a:p>
            <a:pPr algn="ctr" rtl="1"/>
            <a:r>
              <a:rPr lang="ar-EG" sz="3200" b="1" dirty="0">
                <a:solidFill>
                  <a:srgbClr val="002060"/>
                </a:solidFill>
              </a:rPr>
              <a:t>أُسَجِّلُ الْبَياناتِ. أعْمَلُ جَدْوَلاً يُبَيِّنُ كَيْفَ صَنَّفْتُ الْبُذورَ، ثُمَّ ألْصِقُ الْبُذورَ عَلى الْجَدْوَلِ.</a:t>
            </a:r>
            <a:endParaRPr lang="ar-SA" sz="3200" b="1" dirty="0">
              <a:solidFill>
                <a:srgbClr val="00206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0068 - applause.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3" name="مجموعات البذور.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4" name="كيف صنفت البذور.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subTnLst>
                                    <p:audio>
                                      <p:cMediaNode>
                                        <p:cTn display="0" masterRel="sameClick">
                                          <p:stCondLst>
                                            <p:cond evt="begin" delay="0">
                                              <p:tn val="18"/>
                                            </p:cond>
                                          </p:stCondLst>
                                          <p:endCondLst>
                                            <p:cond evt="onStopAudio" delay="0">
                                              <p:tgtEl>
                                                <p:sldTgt/>
                                              </p:tgtEl>
                                            </p:cond>
                                          </p:endCondLst>
                                        </p:cTn>
                                        <p:tgtEl>
                                          <p:sndTgt r:embed="rId5" name="صغير.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subTnLst>
                                    <p:audio>
                                      <p:cMediaNode>
                                        <p:cTn display="0" masterRel="sameClick">
                                          <p:stCondLst>
                                            <p:cond evt="begin" delay="0">
                                              <p:tn val="23"/>
                                            </p:cond>
                                          </p:stCondLst>
                                          <p:endCondLst>
                                            <p:cond evt="onStopAudio" delay="0">
                                              <p:tgtEl>
                                                <p:sldTgt/>
                                              </p:tgtEl>
                                            </p:cond>
                                          </p:endCondLst>
                                        </p:cTn>
                                        <p:tgtEl>
                                          <p:sndTgt r:embed="rId6" name="تؤكل نيئة.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subTnLst>
                                    <p:audio>
                                      <p:cMediaNode>
                                        <p:cTn display="0" masterRel="sameClick">
                                          <p:stCondLst>
                                            <p:cond evt="begin" delay="0">
                                              <p:tn val="28"/>
                                            </p:cond>
                                          </p:stCondLst>
                                          <p:endCondLst>
                                            <p:cond evt="onStopAudio" delay="0">
                                              <p:tgtEl>
                                                <p:sldTgt/>
                                              </p:tgtEl>
                                            </p:cond>
                                          </p:endCondLst>
                                        </p:cTn>
                                        <p:tgtEl>
                                          <p:sndTgt r:embed="rId7" name="أبيض.wav"/>
                                        </p:tgtEl>
                                      </p:cMediaNode>
                                    </p:audio>
                                  </p:sub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randombar(horizontal)">
                                      <p:cBhvr>
                                        <p:cTn id="35" dur="500"/>
                                        <p:tgtEl>
                                          <p:spTgt spid="28"/>
                                        </p:tgtEl>
                                      </p:cBhvr>
                                    </p:animEffect>
                                  </p:childTnLst>
                                  <p:subTnLst>
                                    <p:audio>
                                      <p:cMediaNode>
                                        <p:cTn display="0" masterRel="sameClick">
                                          <p:stCondLst>
                                            <p:cond evt="begin" delay="0">
                                              <p:tn val="33"/>
                                            </p:cond>
                                          </p:stCondLst>
                                          <p:endCondLst>
                                            <p:cond evt="onStopAudio" delay="0">
                                              <p:tgtEl>
                                                <p:sldTgt/>
                                              </p:tgtEl>
                                            </p:cond>
                                          </p:endCondLst>
                                        </p:cTn>
                                        <p:tgtEl>
                                          <p:sndTgt r:embed="rId8" name="تؤك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bwMode="auto">
          <a:xfrm>
            <a:off x="7510069" y="2926468"/>
            <a:ext cx="785813" cy="1005064"/>
          </a:xfrm>
          <a:prstGeom prst="ellips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rtl="1" fontAlgn="auto">
              <a:spcBef>
                <a:spcPts val="0"/>
              </a:spcBef>
              <a:spcAft>
                <a:spcPts val="0"/>
              </a:spcAft>
              <a:defRPr/>
            </a:pPr>
            <a:r>
              <a:rPr lang="ar-EG" sz="4000" b="1" dirty="0">
                <a:ln>
                  <a:solidFill>
                    <a:schemeClr val="tx1"/>
                  </a:solidFill>
                </a:ln>
                <a:solidFill>
                  <a:schemeClr val="bg1"/>
                </a:solidFill>
              </a:rPr>
              <a:t>4</a:t>
            </a:r>
          </a:p>
        </p:txBody>
      </p:sp>
      <p:sp>
        <p:nvSpPr>
          <p:cNvPr id="10" name="مستطيل 9"/>
          <p:cNvSpPr>
            <a:spLocks noChangeArrowheads="1"/>
          </p:cNvSpPr>
          <p:nvPr/>
        </p:nvSpPr>
        <p:spPr bwMode="auto">
          <a:xfrm>
            <a:off x="1278735" y="4103820"/>
            <a:ext cx="6624241" cy="584775"/>
          </a:xfrm>
          <a:prstGeom prst="rect">
            <a:avLst/>
          </a:prstGeom>
          <a:noFill/>
          <a:ln w="9525">
            <a:noFill/>
            <a:miter lim="800000"/>
            <a:headEnd/>
            <a:tailEnd/>
          </a:ln>
        </p:spPr>
        <p:txBody>
          <a:bodyPr wrap="square">
            <a:spAutoFit/>
          </a:bodyPr>
          <a:lstStyle/>
          <a:p>
            <a:pPr algn="r" rtl="1"/>
            <a:r>
              <a:rPr lang="ar-EG" sz="3200" b="1" dirty="0">
                <a:solidFill>
                  <a:srgbClr val="FF0000"/>
                </a:solidFill>
              </a:rPr>
              <a:t>أُقارنُ. </a:t>
            </a:r>
            <a:r>
              <a:rPr lang="ar-EG" sz="3200" b="1" dirty="0"/>
              <a:t>أيُّ المَجْمُوعاتِ فيها أكبرُ عَددٍ منَ الْبُذور؟</a:t>
            </a:r>
            <a:endParaRPr lang="ar-SA" sz="3200" dirty="0"/>
          </a:p>
        </p:txBody>
      </p:sp>
      <p:sp>
        <p:nvSpPr>
          <p:cNvPr id="5" name="مستطيل 4">
            <a:extLst>
              <a:ext uri="{FF2B5EF4-FFF2-40B4-BE49-F238E27FC236}">
                <a16:creationId xmlns:a16="http://schemas.microsoft.com/office/drawing/2014/main" id="{602B7EE0-7217-4CCE-813A-41FB79569869}"/>
              </a:ext>
            </a:extLst>
          </p:cNvPr>
          <p:cNvSpPr>
            <a:spLocks noChangeArrowheads="1"/>
          </p:cNvSpPr>
          <p:nvPr/>
        </p:nvSpPr>
        <p:spPr bwMode="auto">
          <a:xfrm>
            <a:off x="6449521" y="702934"/>
            <a:ext cx="1778052" cy="769441"/>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pPr algn="ctr" rtl="1"/>
            <a:r>
              <a:rPr lang="ar-EG" sz="4400" b="1" dirty="0">
                <a:ln w="0"/>
                <a:solidFill>
                  <a:schemeClr val="tx1"/>
                </a:solidFill>
                <a:effectLst>
                  <a:outerShdw blurRad="38100" dist="25400" dir="5400000" algn="ctr" rotWithShape="0">
                    <a:srgbClr val="6E747A">
                      <a:alpha val="43000"/>
                    </a:srgbClr>
                  </a:outerShdw>
                </a:effectLst>
              </a:rPr>
              <a:t>أَسْتَكْشِفُ</a:t>
            </a:r>
          </a:p>
        </p:txBody>
      </p:sp>
      <p:sp>
        <p:nvSpPr>
          <p:cNvPr id="6" name="مستطيل 5">
            <a:extLst>
              <a:ext uri="{FF2B5EF4-FFF2-40B4-BE49-F238E27FC236}">
                <a16:creationId xmlns:a16="http://schemas.microsoft.com/office/drawing/2014/main" id="{9CCFC7E7-565C-4AE4-B0B5-D001789C00F0}"/>
              </a:ext>
            </a:extLst>
          </p:cNvPr>
          <p:cNvSpPr/>
          <p:nvPr/>
        </p:nvSpPr>
        <p:spPr>
          <a:xfrm>
            <a:off x="4992990" y="1777179"/>
            <a:ext cx="2913062" cy="646113"/>
          </a:xfrm>
          <a:prstGeom prst="rect">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4"/>
          </a:fillRef>
          <a:effectRef idx="1">
            <a:schemeClr val="accent4"/>
          </a:effectRef>
          <a:fontRef idx="minor">
            <a:schemeClr val="lt1"/>
          </a:fontRef>
        </p:style>
        <p:txBody>
          <a:bodyPr wrap="none">
            <a:spAutoFit/>
          </a:bodyPr>
          <a:lstStyle/>
          <a:p>
            <a:pPr algn="r" rtl="1">
              <a:defRPr/>
            </a:pPr>
            <a:r>
              <a:rPr lang="ar-EG" sz="3600" b="1" dirty="0">
                <a:solidFill>
                  <a:srgbClr val="C00000"/>
                </a:solidFill>
                <a:latin typeface="Arial" charset="0"/>
                <a:cs typeface="Arial" charset="0"/>
              </a:rPr>
              <a:t>كَيْفَ أُصنِّفُ الْبُذورَ</a:t>
            </a:r>
            <a:endParaRPr lang="ar-SA" sz="3600" dirty="0">
              <a:solidFill>
                <a:srgbClr val="C00000"/>
              </a:solidFill>
              <a:latin typeface="Arial" charset="0"/>
              <a:cs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أقارن أي المجموعات.wav"/>
                                        </p:tgtEl>
                                      </p:cMediaNode>
                                    </p:audio>
                                  </p:sub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887" y="2564904"/>
            <a:ext cx="3810000" cy="3524250"/>
          </a:xfrm>
          <a:prstGeom prst="rect">
            <a:avLst/>
          </a:prstGeom>
        </p:spPr>
      </p:pic>
      <p:sp>
        <p:nvSpPr>
          <p:cNvPr id="6" name="مستطيل 5"/>
          <p:cNvSpPr>
            <a:spLocks noChangeArrowheads="1"/>
          </p:cNvSpPr>
          <p:nvPr/>
        </p:nvSpPr>
        <p:spPr bwMode="auto">
          <a:xfrm>
            <a:off x="3275856" y="1124744"/>
            <a:ext cx="2278062" cy="706438"/>
          </a:xfrm>
          <a:prstGeom prst="rect">
            <a:avLst/>
          </a:prstGeom>
          <a:noFill/>
          <a:ln w="9525">
            <a:noFill/>
            <a:miter lim="800000"/>
            <a:headEnd/>
            <a:tailEnd/>
          </a:ln>
        </p:spPr>
        <p:txBody>
          <a:bodyPr wrap="none">
            <a:spAutoFit/>
          </a:bodyPr>
          <a:lstStyle/>
          <a:p>
            <a:pPr algn="ctr" rtl="1"/>
            <a:r>
              <a:rPr lang="ar-SA" sz="4000" b="1" dirty="0">
                <a:solidFill>
                  <a:schemeClr val="accent3">
                    <a:lumMod val="50000"/>
                  </a:schemeClr>
                </a:solidFill>
              </a:rPr>
              <a:t>الْفَصلُ </a:t>
            </a:r>
            <a:r>
              <a:rPr lang="ar-EG" sz="4000" b="1" dirty="0">
                <a:solidFill>
                  <a:schemeClr val="accent3">
                    <a:lumMod val="50000"/>
                  </a:schemeClr>
                </a:solidFill>
              </a:rPr>
              <a:t>الثاني</a:t>
            </a:r>
            <a:endParaRPr lang="ar-SA" sz="4000" b="1" dirty="0">
              <a:solidFill>
                <a:schemeClr val="accent3">
                  <a:lumMod val="50000"/>
                </a:schemeClr>
              </a:solidFill>
            </a:endParaRPr>
          </a:p>
        </p:txBody>
      </p:sp>
      <p:sp>
        <p:nvSpPr>
          <p:cNvPr id="8" name="مستطيل 7"/>
          <p:cNvSpPr/>
          <p:nvPr/>
        </p:nvSpPr>
        <p:spPr>
          <a:xfrm>
            <a:off x="2848967" y="3284984"/>
            <a:ext cx="3131840" cy="1754326"/>
          </a:xfrm>
          <a:prstGeom prst="rect">
            <a:avLst/>
          </a:prstGeom>
        </p:spPr>
        <p:txBody>
          <a:bodyPr>
            <a:spAutoFit/>
          </a:bodyPr>
          <a:lstStyle/>
          <a:p>
            <a:pPr algn="ctr" rtl="1" fontAlgn="auto">
              <a:spcBef>
                <a:spcPts val="0"/>
              </a:spcBef>
              <a:spcAft>
                <a:spcPts val="0"/>
              </a:spcAft>
              <a:defRPr/>
            </a:pPr>
            <a:r>
              <a:rPr lang="ar-SA" sz="5400" b="1" dirty="0">
                <a:ln w="9525">
                  <a:solidFill>
                    <a:schemeClr val="bg1"/>
                  </a:solidFill>
                  <a:prstDash val="solid"/>
                </a:ln>
                <a:effectLst>
                  <a:outerShdw blurRad="12700" dist="38100" dir="2700000" algn="tl" rotWithShape="0">
                    <a:schemeClr val="bg1">
                      <a:lumMod val="50000"/>
                    </a:schemeClr>
                  </a:outerShdw>
                </a:effectLst>
                <a:latin typeface="Arial" charset="0"/>
                <a:cs typeface="Arial" charset="0"/>
              </a:rPr>
              <a:t>النَّباتاتُ تَنْمو وَتَتَغَيَّرُ</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النَّباتاتُ تَنْمو وَتَتَغَيَّرُ.wav"/>
                                        </p:tgtEl>
                                      </p:cMediaNode>
                                    </p:audio>
                                  </p:sub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مستدير الزوايا 13"/>
          <p:cNvSpPr/>
          <p:nvPr/>
        </p:nvSpPr>
        <p:spPr>
          <a:xfrm>
            <a:off x="1419794" y="1423760"/>
            <a:ext cx="5976937" cy="863600"/>
          </a:xfrm>
          <a:prstGeom prst="roundRect">
            <a:avLst/>
          </a:prstGeom>
          <a:ln/>
        </p:spPr>
        <p:style>
          <a:lnRef idx="1">
            <a:schemeClr val="dk1"/>
          </a:lnRef>
          <a:fillRef idx="2">
            <a:schemeClr val="dk1"/>
          </a:fillRef>
          <a:effectRef idx="1">
            <a:schemeClr val="dk1"/>
          </a:effectRef>
          <a:fontRef idx="minor">
            <a:schemeClr val="dk1"/>
          </a:fontRef>
        </p:style>
        <p:txBody>
          <a:bodyPr rtlCol="1" anchor="ctr"/>
          <a:lstStyle/>
          <a:p>
            <a:pPr algn="ctr" rtl="1">
              <a:defRPr/>
            </a:pPr>
            <a:endParaRPr lang="ar-SA"/>
          </a:p>
        </p:txBody>
      </p:sp>
      <p:sp>
        <p:nvSpPr>
          <p:cNvPr id="5" name="مستطيل 4"/>
          <p:cNvSpPr>
            <a:spLocks noChangeArrowheads="1"/>
          </p:cNvSpPr>
          <p:nvPr/>
        </p:nvSpPr>
        <p:spPr bwMode="auto">
          <a:xfrm>
            <a:off x="6239715" y="584255"/>
            <a:ext cx="2169572" cy="707886"/>
          </a:xfrm>
          <a:prstGeom prst="rect">
            <a:avLst/>
          </a:prstGeom>
          <a:solidFill>
            <a:schemeClr val="bg2">
              <a:lumMod val="90000"/>
            </a:schemeClr>
          </a:solidFill>
          <a:ln w="9525">
            <a:noFill/>
            <a:miter lim="800000"/>
            <a:headEnd/>
            <a:tailEnd/>
          </a:ln>
          <a:scene3d>
            <a:camera prst="orthographicFront"/>
            <a:lightRig rig="threePt" dir="t"/>
          </a:scene3d>
          <a:sp3d>
            <a:bevelT w="152400" h="50800" prst="softRound"/>
          </a:sp3d>
        </p:spPr>
        <p:txBody>
          <a:bodyPr wrap="square">
            <a:spAutoFit/>
          </a:bodyPr>
          <a:lstStyle/>
          <a:p>
            <a:pPr algn="ctr" rtl="1"/>
            <a:r>
              <a:rPr lang="ar-EG" sz="4000" b="1" dirty="0">
                <a:solidFill>
                  <a:srgbClr val="0070C0"/>
                </a:solidFill>
              </a:rPr>
              <a:t>أَقْرَأُ وَأَتَعَلَمُ</a:t>
            </a:r>
            <a:endParaRPr lang="ar-EG" sz="4000" dirty="0">
              <a:solidFill>
                <a:srgbClr val="0070C0"/>
              </a:solidFill>
            </a:endParaRPr>
          </a:p>
        </p:txBody>
      </p:sp>
      <p:sp>
        <p:nvSpPr>
          <p:cNvPr id="8" name="مستطيل 7"/>
          <p:cNvSpPr>
            <a:spLocks noChangeArrowheads="1"/>
          </p:cNvSpPr>
          <p:nvPr/>
        </p:nvSpPr>
        <p:spPr bwMode="auto">
          <a:xfrm>
            <a:off x="3322189" y="778675"/>
            <a:ext cx="2319338" cy="584200"/>
          </a:xfrm>
          <a:prstGeom prst="rect">
            <a:avLst/>
          </a:prstGeom>
          <a:noFill/>
          <a:ln w="9525">
            <a:noFill/>
            <a:miter lim="800000"/>
            <a:headEnd/>
            <a:tailEnd/>
          </a:ln>
        </p:spPr>
        <p:txBody>
          <a:bodyPr wrap="none">
            <a:spAutoFit/>
          </a:bodyPr>
          <a:lstStyle/>
          <a:p>
            <a:pPr algn="r" rtl="1"/>
            <a:r>
              <a:rPr lang="ar-EG" sz="3200" b="1" u="sng" dirty="0">
                <a:solidFill>
                  <a:srgbClr val="C00000"/>
                </a:solidFill>
                <a:latin typeface="Calibri" pitchFamily="34" charset="0"/>
              </a:rPr>
              <a:t>السُّؤالُ الأسَاسِي</a:t>
            </a:r>
          </a:p>
        </p:txBody>
      </p:sp>
      <p:sp>
        <p:nvSpPr>
          <p:cNvPr id="12" name="مستطيل 11"/>
          <p:cNvSpPr>
            <a:spLocks noChangeArrowheads="1"/>
          </p:cNvSpPr>
          <p:nvPr/>
        </p:nvSpPr>
        <p:spPr bwMode="auto">
          <a:xfrm>
            <a:off x="1881757" y="1569145"/>
            <a:ext cx="5030788" cy="646112"/>
          </a:xfrm>
          <a:prstGeom prst="rect">
            <a:avLst/>
          </a:prstGeom>
          <a:noFill/>
          <a:ln w="9525">
            <a:noFill/>
            <a:miter lim="800000"/>
            <a:headEnd/>
            <a:tailEnd/>
          </a:ln>
        </p:spPr>
        <p:txBody>
          <a:bodyPr>
            <a:spAutoFit/>
          </a:bodyPr>
          <a:lstStyle/>
          <a:p>
            <a:pPr algn="ctr"/>
            <a:r>
              <a:rPr lang="ar-EG" sz="3600" b="1" dirty="0">
                <a:latin typeface="Calibri" pitchFamily="34" charset="0"/>
              </a:rPr>
              <a:t>كَيفَ تَتَغَيرُ النَّبَاتَاتِ؟</a:t>
            </a:r>
          </a:p>
        </p:txBody>
      </p:sp>
      <p:sp>
        <p:nvSpPr>
          <p:cNvPr id="16" name="مستطيل 15"/>
          <p:cNvSpPr>
            <a:spLocks noChangeArrowheads="1"/>
          </p:cNvSpPr>
          <p:nvPr/>
        </p:nvSpPr>
        <p:spPr bwMode="auto">
          <a:xfrm>
            <a:off x="6948264" y="2316956"/>
            <a:ext cx="1492250" cy="646113"/>
          </a:xfrm>
          <a:prstGeom prst="rect">
            <a:avLst/>
          </a:prstGeom>
          <a:noFill/>
          <a:ln w="9525">
            <a:noFill/>
            <a:miter lim="800000"/>
            <a:headEnd/>
            <a:tailEnd/>
          </a:ln>
        </p:spPr>
        <p:txBody>
          <a:bodyPr wrap="none">
            <a:spAutoFit/>
          </a:bodyPr>
          <a:lstStyle/>
          <a:p>
            <a:pPr algn="r" rtl="1"/>
            <a:r>
              <a:rPr lang="ar-EG" sz="3600" b="1" u="sng" dirty="0">
                <a:solidFill>
                  <a:srgbClr val="002060"/>
                </a:solidFill>
                <a:latin typeface="Calibri" pitchFamily="34" charset="0"/>
              </a:rPr>
              <a:t>المُفْرَدَاتُ</a:t>
            </a:r>
          </a:p>
        </p:txBody>
      </p:sp>
      <p:sp>
        <p:nvSpPr>
          <p:cNvPr id="32" name="مستطيل 31"/>
          <p:cNvSpPr>
            <a:spLocks noChangeArrowheads="1"/>
          </p:cNvSpPr>
          <p:nvPr/>
        </p:nvSpPr>
        <p:spPr bwMode="auto">
          <a:xfrm>
            <a:off x="5292080" y="2996605"/>
            <a:ext cx="1292646" cy="585787"/>
          </a:xfrm>
          <a:prstGeom prst="rect">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a:r>
              <a:rPr lang="ar-EG" sz="3600" b="1" dirty="0">
                <a:solidFill>
                  <a:schemeClr val="lt1"/>
                </a:solidFill>
                <a:latin typeface="+mn-lt"/>
                <a:cs typeface="+mn-cs"/>
              </a:rPr>
              <a:t>الزَّهْرَةُ</a:t>
            </a:r>
          </a:p>
        </p:txBody>
      </p:sp>
      <p:sp>
        <p:nvSpPr>
          <p:cNvPr id="33" name="مستطيل 32"/>
          <p:cNvSpPr>
            <a:spLocks noChangeArrowheads="1"/>
          </p:cNvSpPr>
          <p:nvPr/>
        </p:nvSpPr>
        <p:spPr bwMode="auto">
          <a:xfrm>
            <a:off x="6005289" y="5157192"/>
            <a:ext cx="942975" cy="585787"/>
          </a:xfrm>
          <a:prstGeom prst="rect">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a:r>
              <a:rPr lang="ar-EG" sz="3600" b="1" dirty="0">
                <a:solidFill>
                  <a:schemeClr val="lt1"/>
                </a:solidFill>
                <a:latin typeface="+mn-lt"/>
                <a:cs typeface="+mn-cs"/>
              </a:rPr>
              <a:t>الْبِذرَةُ</a:t>
            </a:r>
          </a:p>
        </p:txBody>
      </p:sp>
      <p:sp>
        <p:nvSpPr>
          <p:cNvPr id="34" name="مستطيل 33"/>
          <p:cNvSpPr>
            <a:spLocks noChangeArrowheads="1"/>
          </p:cNvSpPr>
          <p:nvPr/>
        </p:nvSpPr>
        <p:spPr bwMode="auto">
          <a:xfrm>
            <a:off x="3911376" y="4077692"/>
            <a:ext cx="971550" cy="584200"/>
          </a:xfrm>
          <a:prstGeom prst="rect">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a:r>
              <a:rPr lang="ar-EG" sz="3600" b="1">
                <a:solidFill>
                  <a:schemeClr val="lt1"/>
                </a:solidFill>
                <a:latin typeface="+mn-lt"/>
                <a:cs typeface="+mn-cs"/>
              </a:rPr>
              <a:t>الثَّمَرةُ</a:t>
            </a:r>
          </a:p>
        </p:txBody>
      </p:sp>
      <p:sp>
        <p:nvSpPr>
          <p:cNvPr id="35" name="مستطيل 34"/>
          <p:cNvSpPr>
            <a:spLocks noChangeArrowheads="1"/>
          </p:cNvSpPr>
          <p:nvPr/>
        </p:nvSpPr>
        <p:spPr bwMode="auto">
          <a:xfrm>
            <a:off x="1331640" y="2782293"/>
            <a:ext cx="1960611" cy="863600"/>
          </a:xfrm>
          <a:prstGeom prst="rect">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a:r>
              <a:rPr lang="ar-EG" sz="3600" b="1" dirty="0">
                <a:solidFill>
                  <a:schemeClr val="lt1"/>
                </a:solidFill>
                <a:latin typeface="+mn-lt"/>
                <a:cs typeface="+mn-cs"/>
              </a:rPr>
              <a:t>دَوَرَةُ الْحَياةُ</a:t>
            </a:r>
          </a:p>
        </p:txBody>
      </p:sp>
      <p:sp>
        <p:nvSpPr>
          <p:cNvPr id="36" name="مستطيل 35"/>
          <p:cNvSpPr>
            <a:spLocks noChangeArrowheads="1"/>
          </p:cNvSpPr>
          <p:nvPr/>
        </p:nvSpPr>
        <p:spPr bwMode="auto">
          <a:xfrm>
            <a:off x="2023839" y="5085754"/>
            <a:ext cx="1039812" cy="585788"/>
          </a:xfrm>
          <a:prstGeom prst="rect">
            <a:avLst/>
          </a:prstGeom>
          <a:ln/>
        </p:spPr>
        <p:style>
          <a:lnRef idx="1">
            <a:schemeClr val="accent2"/>
          </a:lnRef>
          <a:fillRef idx="3">
            <a:schemeClr val="accent2"/>
          </a:fillRef>
          <a:effectRef idx="2">
            <a:schemeClr val="accent2"/>
          </a:effectRef>
          <a:fontRef idx="minor">
            <a:schemeClr val="lt1"/>
          </a:fontRef>
        </p:style>
        <p:txBody>
          <a:bodyPr rtlCol="1" anchor="ctr"/>
          <a:lstStyle/>
          <a:p>
            <a:pPr algn="ctr" rtl="1"/>
            <a:r>
              <a:rPr lang="ar-EG" sz="3600" b="1" dirty="0">
                <a:solidFill>
                  <a:schemeClr val="lt1"/>
                </a:solidFill>
                <a:latin typeface="+mn-lt"/>
                <a:cs typeface="+mn-cs"/>
              </a:rPr>
              <a:t>البَّادِرةُ</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أقرأ وأتعلم.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السُّؤالُ الأسَاسِي.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كَيفَ تَتَغَيرُ النَّبَاتَاتِ.wav"/>
                                        </p:tgtEl>
                                      </p:cMediaNode>
                                    </p:audio>
                                  </p:sub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كَيفَ تَتَغَيرُ النَّبَاتَاتِ.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المُفْرَدَاتُ.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6" name="الزَّهْرَةُ.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7" name="الْبِذرَةُ.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8" name="الثَّمَرةُ.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9" name="دَوَرَةُ.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10" name="البَّادِ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تمرير عمودي 7"/>
          <p:cNvSpPr/>
          <p:nvPr/>
        </p:nvSpPr>
        <p:spPr bwMode="auto">
          <a:xfrm>
            <a:off x="3347864" y="566719"/>
            <a:ext cx="2094843" cy="2198717"/>
          </a:xfrm>
          <a:prstGeom prst="verticalScroll">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rtl="1" fontAlgn="auto">
              <a:spcBef>
                <a:spcPts val="0"/>
              </a:spcBef>
              <a:spcAft>
                <a:spcPts val="0"/>
              </a:spcAft>
              <a:defRPr/>
            </a:pPr>
            <a:endParaRPr lang="ar-SA" sz="4800" b="1" dirty="0"/>
          </a:p>
        </p:txBody>
      </p:sp>
      <p:sp>
        <p:nvSpPr>
          <p:cNvPr id="5" name="مستطيل 4"/>
          <p:cNvSpPr/>
          <p:nvPr/>
        </p:nvSpPr>
        <p:spPr>
          <a:xfrm>
            <a:off x="1147325" y="4005064"/>
            <a:ext cx="6624637" cy="120032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a:spAutoFit/>
          </a:bodyPr>
          <a:lstStyle/>
          <a:p>
            <a:pPr algn="ctr" rtl="1">
              <a:defRPr/>
            </a:pPr>
            <a:r>
              <a:rPr lang="ar-EG" sz="3600" b="1" dirty="0">
                <a:solidFill>
                  <a:srgbClr val="C00000"/>
                </a:solidFill>
              </a:rPr>
              <a:t>جزءٌ منَ أجزاءِ النَّباتِ يَكونُ البُذُورُ.</a:t>
            </a:r>
          </a:p>
          <a:p>
            <a:pPr algn="ctr" rtl="1">
              <a:defRPr/>
            </a:pPr>
            <a:r>
              <a:rPr lang="ar-EG" sz="3600" b="1" dirty="0">
                <a:solidFill>
                  <a:srgbClr val="C00000"/>
                </a:solidFill>
              </a:rPr>
              <a:t>تُوجَدُ البُذِورُ داخلَ ثِمارِ بَعضِ النَّبَاتَاتِ.</a:t>
            </a:r>
          </a:p>
        </p:txBody>
      </p:sp>
      <p:sp>
        <p:nvSpPr>
          <p:cNvPr id="7" name="مستطيل 6"/>
          <p:cNvSpPr>
            <a:spLocks noChangeArrowheads="1"/>
          </p:cNvSpPr>
          <p:nvPr/>
        </p:nvSpPr>
        <p:spPr bwMode="auto">
          <a:xfrm>
            <a:off x="3728513" y="1065912"/>
            <a:ext cx="1462260" cy="1200329"/>
          </a:xfrm>
          <a:prstGeom prst="rect">
            <a:avLst/>
          </a:prstGeom>
          <a:noFill/>
          <a:ln w="9525">
            <a:noFill/>
            <a:miter lim="800000"/>
            <a:headEnd/>
            <a:tailEnd/>
          </a:ln>
        </p:spPr>
        <p:txBody>
          <a:bodyPr wrap="none">
            <a:spAutoFit/>
          </a:bodyPr>
          <a:lstStyle/>
          <a:p>
            <a:pPr algn="ctr" rtl="1"/>
            <a:r>
              <a:rPr lang="ar-EG" sz="3600" b="1" dirty="0">
                <a:solidFill>
                  <a:schemeClr val="accent3">
                    <a:lumMod val="50000"/>
                  </a:schemeClr>
                </a:solidFill>
              </a:rPr>
              <a:t>مَا أَهَمِيةُ</a:t>
            </a:r>
          </a:p>
          <a:p>
            <a:pPr algn="ctr" rtl="1"/>
            <a:r>
              <a:rPr lang="ar-EG" sz="3600" b="1" dirty="0">
                <a:solidFill>
                  <a:schemeClr val="accent3">
                    <a:lumMod val="50000"/>
                  </a:schemeClr>
                </a:solidFill>
              </a:rPr>
              <a:t> الزَّهرَةِ؟</a:t>
            </a:r>
            <a:endParaRPr lang="ar-EG" sz="3600" dirty="0">
              <a:solidFill>
                <a:schemeClr val="accent3">
                  <a:lumMod val="50000"/>
                </a:schemeClr>
              </a:solidFill>
            </a:endParaRPr>
          </a:p>
        </p:txBody>
      </p:sp>
      <p:sp>
        <p:nvSpPr>
          <p:cNvPr id="10" name="مستطيل 9"/>
          <p:cNvSpPr>
            <a:spLocks noChangeArrowheads="1"/>
          </p:cNvSpPr>
          <p:nvPr/>
        </p:nvSpPr>
        <p:spPr bwMode="auto">
          <a:xfrm>
            <a:off x="7164388" y="3213100"/>
            <a:ext cx="1168400" cy="646113"/>
          </a:xfrm>
          <a:prstGeom prst="rect">
            <a:avLst/>
          </a:prstGeom>
          <a:noFill/>
          <a:ln w="9525">
            <a:noFill/>
            <a:miter lim="800000"/>
            <a:headEnd/>
            <a:tailEnd/>
          </a:ln>
        </p:spPr>
        <p:txBody>
          <a:bodyPr wrap="none">
            <a:spAutoFit/>
          </a:bodyPr>
          <a:lstStyle/>
          <a:p>
            <a:pPr algn="r" rtl="1"/>
            <a:r>
              <a:rPr lang="ar-EG" sz="3600" b="1" u="sng" dirty="0"/>
              <a:t>الزَّهرَةُ</a:t>
            </a:r>
            <a:endParaRPr lang="ar-SA" sz="3600" b="1" u="sng" dirty="0"/>
          </a:p>
        </p:txBody>
      </p:sp>
      <p:pic>
        <p:nvPicPr>
          <p:cNvPr id="6" name="صورة 5"/>
          <p:cNvPicPr>
            <a:picLocks noChangeAspect="1"/>
          </p:cNvPicPr>
          <p:nvPr/>
        </p:nvPicPr>
        <p:blipFill>
          <a:blip r:embed="rId4">
            <a:clrChange>
              <a:clrFrom>
                <a:srgbClr val="FFFFFF"/>
              </a:clrFrom>
              <a:clrTo>
                <a:srgbClr val="FFFFFF">
                  <a:alpha val="0"/>
                </a:srgbClr>
              </a:clrTo>
            </a:clrChange>
          </a:blip>
          <a:stretch>
            <a:fillRect/>
          </a:stretch>
        </p:blipFill>
        <p:spPr>
          <a:xfrm>
            <a:off x="6832540" y="2384872"/>
            <a:ext cx="2232248" cy="2000756"/>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ما أَهمية الزهرة؟.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الزهرة جزء من أجزاء.wav"/>
                                        </p:tgtEl>
                                      </p:cMediaNode>
                                    </p:audio>
                                  </p:sub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ox(in)">
                                      <p:cBhvr>
                                        <p:cTn id="20" dur="500"/>
                                        <p:tgtEl>
                                          <p:spTgt spid="5">
                                            <p:txEl>
                                              <p:pRg st="0" end="0"/>
                                            </p:txEl>
                                          </p:spTgt>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ox(in)">
                                      <p:cBhvr>
                                        <p:cTn id="2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a:spLocks noChangeArrowheads="1"/>
          </p:cNvSpPr>
          <p:nvPr/>
        </p:nvSpPr>
        <p:spPr bwMode="auto">
          <a:xfrm>
            <a:off x="5509858" y="2459504"/>
            <a:ext cx="2374510" cy="1938992"/>
          </a:xfrm>
          <a:prstGeom prst="rect">
            <a:avLst/>
          </a:prstGeom>
          <a:noFill/>
          <a:ln w="9525">
            <a:noFill/>
            <a:miter lim="800000"/>
            <a:headEnd/>
            <a:tailEnd/>
          </a:ln>
        </p:spPr>
        <p:txBody>
          <a:bodyPr wrap="square">
            <a:spAutoFit/>
          </a:bodyPr>
          <a:lstStyle/>
          <a:p>
            <a:pPr algn="ctr" rtl="1"/>
            <a:r>
              <a:rPr lang="ar-EG" sz="4000" b="1" dirty="0">
                <a:solidFill>
                  <a:schemeClr val="accent3">
                    <a:lumMod val="50000"/>
                  </a:schemeClr>
                </a:solidFill>
              </a:rPr>
              <a:t>تَنْمُو أزْهَارُ الْخَوخِ فتصِيرُ ثِمَارًا.</a:t>
            </a:r>
          </a:p>
        </p:txBody>
      </p:sp>
      <p:pic>
        <p:nvPicPr>
          <p:cNvPr id="3" name="صورة 2"/>
          <p:cNvPicPr>
            <a:picLocks noChangeAspect="1"/>
          </p:cNvPicPr>
          <p:nvPr/>
        </p:nvPicPr>
        <p:blipFill>
          <a:blip r:embed="rId3"/>
          <a:stretch>
            <a:fillRect/>
          </a:stretch>
        </p:blipFill>
        <p:spPr>
          <a:xfrm>
            <a:off x="827584" y="1052736"/>
            <a:ext cx="4682274" cy="4191173"/>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تنمو أزهار الخوخ فتصير ثماراً.wav"/>
                                        </p:tgtEl>
                                      </p:cMediaNode>
                                    </p:audio>
                                  </p:sub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ذو زوايا قطرية مخدوشة 4"/>
          <p:cNvSpPr/>
          <p:nvPr/>
        </p:nvSpPr>
        <p:spPr bwMode="auto">
          <a:xfrm>
            <a:off x="1404863" y="4754560"/>
            <a:ext cx="6615112" cy="887413"/>
          </a:xfrm>
          <a:prstGeom prst="snip2Diag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ar-SA"/>
          </a:p>
        </p:txBody>
      </p:sp>
      <p:sp>
        <p:nvSpPr>
          <p:cNvPr id="3" name="مستطيل 2"/>
          <p:cNvSpPr>
            <a:spLocks noChangeArrowheads="1"/>
          </p:cNvSpPr>
          <p:nvPr/>
        </p:nvSpPr>
        <p:spPr bwMode="auto">
          <a:xfrm>
            <a:off x="4054475" y="926353"/>
            <a:ext cx="1035050" cy="646112"/>
          </a:xfrm>
          <a:prstGeom prst="rect">
            <a:avLst/>
          </a:prstGeom>
          <a:noFill/>
          <a:ln w="9525">
            <a:noFill/>
            <a:miter lim="800000"/>
            <a:headEnd/>
            <a:tailEnd/>
          </a:ln>
        </p:spPr>
        <p:txBody>
          <a:bodyPr wrap="none">
            <a:spAutoFit/>
          </a:bodyPr>
          <a:lstStyle/>
          <a:p>
            <a:pPr algn="r" rtl="1"/>
            <a:r>
              <a:rPr lang="ar-EG" sz="3600" b="1">
                <a:solidFill>
                  <a:srgbClr val="FF0000"/>
                </a:solidFill>
              </a:rPr>
              <a:t>البُذرةُ</a:t>
            </a:r>
            <a:endParaRPr lang="ar-SA" sz="3600"/>
          </a:p>
        </p:txBody>
      </p:sp>
      <p:sp>
        <p:nvSpPr>
          <p:cNvPr id="4" name="مستطيل 3"/>
          <p:cNvSpPr>
            <a:spLocks noChangeArrowheads="1"/>
          </p:cNvSpPr>
          <p:nvPr/>
        </p:nvSpPr>
        <p:spPr bwMode="auto">
          <a:xfrm>
            <a:off x="1827287" y="4936328"/>
            <a:ext cx="5911850" cy="523875"/>
          </a:xfrm>
          <a:prstGeom prst="rect">
            <a:avLst/>
          </a:prstGeom>
          <a:noFill/>
          <a:ln w="9525">
            <a:noFill/>
            <a:miter lim="800000"/>
            <a:headEnd/>
            <a:tailEnd/>
          </a:ln>
        </p:spPr>
        <p:txBody>
          <a:bodyPr>
            <a:spAutoFit/>
          </a:bodyPr>
          <a:lstStyle/>
          <a:p>
            <a:pPr algn="ctr" rtl="1"/>
            <a:r>
              <a:rPr lang="ar-EG" sz="2800" b="1" dirty="0"/>
              <a:t>جزءُ النِّباتِ الَّذِي يَنْبتُ، ثُمَّ يَنْمُو ليصيرَ نَباتاً جَديداً.</a:t>
            </a:r>
            <a:endParaRPr lang="ar-EG" sz="2800" b="1" dirty="0">
              <a:solidFill>
                <a:srgbClr val="FF0000"/>
              </a:solidFill>
            </a:endParaRPr>
          </a:p>
        </p:txBody>
      </p:sp>
      <p:pic>
        <p:nvPicPr>
          <p:cNvPr id="15" name="صورة 14" descr="663303273_755.jpg"/>
          <p:cNvPicPr>
            <a:picLocks noChangeAspect="1"/>
          </p:cNvPicPr>
          <p:nvPr/>
        </p:nvPicPr>
        <p:blipFill>
          <a:blip r:embed="rId3" cstate="print">
            <a:lum contrast="10000"/>
          </a:blip>
          <a:srcRect/>
          <a:stretch>
            <a:fillRect/>
          </a:stretch>
        </p:blipFill>
        <p:spPr bwMode="auto">
          <a:xfrm>
            <a:off x="2375756" y="2502789"/>
            <a:ext cx="4392488" cy="1968938"/>
          </a:xfrm>
          <a:prstGeom prst="rect">
            <a:avLst/>
          </a:prstGeom>
          <a:noFill/>
          <a:ln w="9525">
            <a:noFill/>
            <a:miter lim="800000"/>
            <a:headEnd/>
            <a:tailEnd/>
          </a:ln>
        </p:spPr>
      </p:pic>
      <p:pic>
        <p:nvPicPr>
          <p:cNvPr id="12" name="صورة 11"/>
          <p:cNvPicPr>
            <a:picLocks noChangeAspect="1"/>
          </p:cNvPicPr>
          <p:nvPr/>
        </p:nvPicPr>
        <p:blipFill>
          <a:blip r:embed="rId4">
            <a:clrChange>
              <a:clrFrom>
                <a:srgbClr val="FFFFFF"/>
              </a:clrFrom>
              <a:clrTo>
                <a:srgbClr val="FFFFFF">
                  <a:alpha val="0"/>
                </a:srgbClr>
              </a:clrTo>
            </a:clrChange>
          </a:blip>
          <a:stretch>
            <a:fillRect/>
          </a:stretch>
        </p:blipFill>
        <p:spPr>
          <a:xfrm>
            <a:off x="3596295" y="290411"/>
            <a:ext cx="2232248" cy="2000756"/>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البذرة جزء النبات الذي ينبت، ثم ينمو.wav"/>
                                        </p:tgtEl>
                                      </p:cMediaNode>
                                    </p:audio>
                                  </p:sub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3" presetClass="entr" presetSubtype="1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horizontal)">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p:cNvPicPr>
            <a:picLocks noChangeAspect="1"/>
          </p:cNvPicPr>
          <p:nvPr/>
        </p:nvPicPr>
        <p:blipFill>
          <a:blip r:embed="rId3">
            <a:clrChange>
              <a:clrFrom>
                <a:srgbClr val="FFFFFF"/>
              </a:clrFrom>
              <a:clrTo>
                <a:srgbClr val="FFFFFF">
                  <a:alpha val="0"/>
                </a:srgbClr>
              </a:clrTo>
            </a:clrChange>
          </a:blip>
          <a:stretch>
            <a:fillRect/>
          </a:stretch>
        </p:blipFill>
        <p:spPr>
          <a:xfrm>
            <a:off x="3179465" y="197266"/>
            <a:ext cx="2232248" cy="2000756"/>
          </a:xfrm>
          <a:prstGeom prst="rect">
            <a:avLst/>
          </a:prstGeom>
        </p:spPr>
      </p:pic>
      <p:sp>
        <p:nvSpPr>
          <p:cNvPr id="3" name="مستطيل 2"/>
          <p:cNvSpPr>
            <a:spLocks noChangeArrowheads="1"/>
          </p:cNvSpPr>
          <p:nvPr/>
        </p:nvSpPr>
        <p:spPr bwMode="auto">
          <a:xfrm>
            <a:off x="3513535" y="874587"/>
            <a:ext cx="1069975" cy="646113"/>
          </a:xfrm>
          <a:prstGeom prst="rect">
            <a:avLst/>
          </a:prstGeom>
          <a:noFill/>
          <a:ln w="9525">
            <a:noFill/>
            <a:miter lim="800000"/>
            <a:headEnd/>
            <a:tailEnd/>
          </a:ln>
        </p:spPr>
        <p:txBody>
          <a:bodyPr wrap="none">
            <a:spAutoFit/>
          </a:bodyPr>
          <a:lstStyle/>
          <a:p>
            <a:pPr algn="r" rtl="1"/>
            <a:r>
              <a:rPr lang="ar-EG" sz="3600" b="1" dirty="0">
                <a:solidFill>
                  <a:srgbClr val="FF0000"/>
                </a:solidFill>
              </a:rPr>
              <a:t>الثَّمرةُ</a:t>
            </a:r>
            <a:endParaRPr lang="ar-SA" sz="3600" dirty="0"/>
          </a:p>
        </p:txBody>
      </p:sp>
      <p:sp>
        <p:nvSpPr>
          <p:cNvPr id="4" name="مستطيل 3"/>
          <p:cNvSpPr>
            <a:spLocks noChangeArrowheads="1"/>
          </p:cNvSpPr>
          <p:nvPr/>
        </p:nvSpPr>
        <p:spPr bwMode="auto">
          <a:xfrm>
            <a:off x="2300287" y="4936188"/>
            <a:ext cx="4543425" cy="584775"/>
          </a:xfrm>
          <a:prstGeom prst="rect">
            <a:avLst/>
          </a:prstGeom>
          <a:noFill/>
          <a:ln w="9525">
            <a:noFill/>
            <a:miter lim="800000"/>
            <a:headEnd/>
            <a:tailEnd/>
          </a:ln>
        </p:spPr>
        <p:txBody>
          <a:bodyPr>
            <a:spAutoFit/>
          </a:bodyPr>
          <a:lstStyle/>
          <a:p>
            <a:pPr algn="ctr" rtl="1"/>
            <a:r>
              <a:rPr lang="ar-EG" sz="3200" b="1" dirty="0"/>
              <a:t>جزءُ النَّباتِ الَّذِي يَحْمِي البُذُورَ.</a:t>
            </a:r>
            <a:endParaRPr lang="ar-EG" sz="3200" b="1" dirty="0">
              <a:solidFill>
                <a:srgbClr val="FF0000"/>
              </a:solidFill>
            </a:endParaRPr>
          </a:p>
        </p:txBody>
      </p:sp>
      <p:pic>
        <p:nvPicPr>
          <p:cNvPr id="12" name="صورة 11" descr="Mixed-Up-Fruit-l.jpg"/>
          <p:cNvPicPr>
            <a:picLocks noChangeAspect="1"/>
          </p:cNvPicPr>
          <p:nvPr/>
        </p:nvPicPr>
        <p:blipFill>
          <a:blip r:embed="rId4" cstate="print"/>
          <a:stretch>
            <a:fillRect/>
          </a:stretch>
        </p:blipFill>
        <p:spPr>
          <a:xfrm>
            <a:off x="1271142" y="2021134"/>
            <a:ext cx="6624736" cy="2815732"/>
          </a:xfrm>
          <a:prstGeom prst="rect">
            <a:avLst/>
          </a:prstGeom>
          <a:effectLst>
            <a:softEdge rad="635000"/>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الثمرة جزء النبات الذي يحمي البذور.wav"/>
                                        </p:tgtEl>
                                      </p:cMediaNode>
                                    </p:audio>
                                  </p:subTnLst>
                                </p:cTn>
                              </p:par>
                              <p:par>
                                <p:cTn id="9" presetID="3" presetClass="entr" presetSubtype="1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الثمرة جزء النبات الذي يحمي البذو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a:spLocks noChangeArrowheads="1"/>
          </p:cNvSpPr>
          <p:nvPr/>
        </p:nvSpPr>
        <p:spPr bwMode="auto">
          <a:xfrm>
            <a:off x="5563616" y="972604"/>
            <a:ext cx="2538413" cy="1016000"/>
          </a:xfrm>
          <a:prstGeom prst="rect">
            <a:avLst/>
          </a:prstGeom>
          <a:solidFill>
            <a:schemeClr val="tx2"/>
          </a:solidFill>
          <a:ln w="9525">
            <a:noFill/>
            <a:miter lim="800000"/>
            <a:headEnd/>
            <a:tailEnd/>
          </a:ln>
          <a:scene3d>
            <a:camera prst="orthographicFront"/>
            <a:lightRig rig="threePt" dir="t"/>
          </a:scene3d>
          <a:sp3d>
            <a:bevelT w="114300" prst="artDeco"/>
          </a:sp3d>
        </p:spPr>
        <p:txBody>
          <a:bodyPr>
            <a:spAutoFit/>
          </a:bodyPr>
          <a:lstStyle/>
          <a:p>
            <a:pPr algn="ctr" rtl="1"/>
            <a:r>
              <a:rPr lang="ar-EG" sz="6000" b="1" dirty="0">
                <a:solidFill>
                  <a:schemeClr val="bg1"/>
                </a:solidFill>
              </a:rPr>
              <a:t>نشَاطُ</a:t>
            </a:r>
          </a:p>
        </p:txBody>
      </p:sp>
      <p:sp>
        <p:nvSpPr>
          <p:cNvPr id="7" name="سحابة 6"/>
          <p:cNvSpPr>
            <a:spLocks noChangeArrowheads="1"/>
          </p:cNvSpPr>
          <p:nvPr/>
        </p:nvSpPr>
        <p:spPr bwMode="auto">
          <a:xfrm>
            <a:off x="2195735" y="2835378"/>
            <a:ext cx="4637087" cy="2014597"/>
          </a:xfrm>
          <a:prstGeom prst="cloud">
            <a:avLst/>
          </a:prstGeom>
          <a:solidFill>
            <a:schemeClr val="accent6">
              <a:lumMod val="20000"/>
              <a:lumOff val="80000"/>
            </a:schemeClr>
          </a:solidFill>
          <a:ln w="9525">
            <a:noFill/>
            <a:miter lim="800000"/>
            <a:headEnd/>
            <a:tailEnd/>
          </a:ln>
        </p:spPr>
        <p:txBody>
          <a:bodyPr>
            <a:spAutoFit/>
          </a:bodyPr>
          <a:lstStyle/>
          <a:p>
            <a:pPr algn="ctr" rtl="1"/>
            <a:r>
              <a:rPr lang="ar-EG" sz="4000" b="1" dirty="0">
                <a:solidFill>
                  <a:srgbClr val="D60093"/>
                </a:solidFill>
              </a:rPr>
              <a:t>أُلاحِظُ</a:t>
            </a:r>
            <a:r>
              <a:rPr lang="ar-EG" sz="4000" b="1" dirty="0">
                <a:solidFill>
                  <a:schemeClr val="accent3">
                    <a:lumMod val="50000"/>
                  </a:schemeClr>
                </a:solidFill>
              </a:rPr>
              <a:t> زهرةً، ثُم أَرْسُمُها.</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ألاحظ زهرة، ثم أرسم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Rectangle 2"/>
          <p:cNvSpPr/>
          <p:nvPr/>
        </p:nvSpPr>
        <p:spPr>
          <a:xfrm>
            <a:off x="714374" y="476275"/>
            <a:ext cx="7715250" cy="1152525"/>
          </a:xfrm>
          <a:prstGeom prst="round2DiagRect">
            <a:avLst/>
          </a:prstGeom>
          <a:noFill/>
          <a:ln w="57150" cmpd="thinThick">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r>
              <a:rPr lang="ar-EG" sz="3600" b="1" dirty="0">
                <a:ln w="0"/>
                <a:solidFill>
                  <a:schemeClr val="tx1"/>
                </a:solidFill>
                <a:effectLst>
                  <a:outerShdw blurRad="38100" dist="19050" dir="2700000" algn="tl" rotWithShape="0">
                    <a:schemeClr val="dk1">
                      <a:alpha val="40000"/>
                    </a:schemeClr>
                  </a:outerShdw>
                </a:effectLst>
              </a:rPr>
              <a:t>تَخْتَفِي الأزْهارُ، وتَظْهرُ ثِمارُ الخَوخُ على الشَّجَرةِ.</a:t>
            </a:r>
          </a:p>
        </p:txBody>
      </p:sp>
      <p:pic>
        <p:nvPicPr>
          <p:cNvPr id="2" name="صورة 1"/>
          <p:cNvPicPr>
            <a:picLocks noChangeAspect="1"/>
          </p:cNvPicPr>
          <p:nvPr/>
        </p:nvPicPr>
        <p:blipFill>
          <a:blip r:embed="rId3">
            <a:clrChange>
              <a:clrFrom>
                <a:srgbClr val="FFFFFF"/>
              </a:clrFrom>
              <a:clrTo>
                <a:srgbClr val="FFFFFF">
                  <a:alpha val="0"/>
                </a:srgbClr>
              </a:clrTo>
            </a:clrChange>
          </a:blip>
          <a:stretch>
            <a:fillRect/>
          </a:stretch>
        </p:blipFill>
        <p:spPr>
          <a:xfrm>
            <a:off x="1109663" y="1628800"/>
            <a:ext cx="6774706" cy="4761839"/>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تختفي الأزهار، وتظهر ثمار الخوخ على الشجرة.wav"/>
                                        </p:tgtEl>
                                      </p:cMediaNode>
                                    </p:audio>
                                  </p:sub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stretch>
            <a:fillRect/>
          </a:stretch>
        </p:blipFill>
        <p:spPr bwMode="auto">
          <a:xfrm>
            <a:off x="1042987" y="620688"/>
            <a:ext cx="7058025" cy="3695700"/>
          </a:xfrm>
          <a:prstGeom prst="rect">
            <a:avLst/>
          </a:prstGeom>
          <a:ln>
            <a:noFill/>
          </a:ln>
          <a:effectLst>
            <a:outerShdw blurRad="292100" dist="139700" dir="2700000" algn="tl" rotWithShape="0">
              <a:srgbClr val="333333">
                <a:alpha val="65000"/>
              </a:srgbClr>
            </a:outerShdw>
          </a:effectLst>
        </p:spPr>
      </p:pic>
      <p:sp>
        <p:nvSpPr>
          <p:cNvPr id="5" name="Round Diagonal Corner Rectangle 2"/>
          <p:cNvSpPr/>
          <p:nvPr/>
        </p:nvSpPr>
        <p:spPr>
          <a:xfrm>
            <a:off x="2145874" y="5579109"/>
            <a:ext cx="4916700" cy="841284"/>
          </a:xfrm>
          <a:prstGeom prst="round2DiagRect">
            <a:avLst>
              <a:gd name="adj1" fmla="val 16667"/>
              <a:gd name="adj2" fmla="val 50000"/>
            </a:avLst>
          </a:prstGeom>
          <a:solidFill>
            <a:schemeClr val="accent2">
              <a:lumMod val="20000"/>
              <a:lumOff val="80000"/>
            </a:schemeClr>
          </a:solidFill>
          <a:ln w="57150" cmpd="thinThick">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r>
              <a:rPr lang="ar-EG" sz="3600" b="1" dirty="0">
                <a:solidFill>
                  <a:schemeClr val="tx1"/>
                </a:solidFill>
              </a:rPr>
              <a:t>أذكر ثماراً أخرى نأكلها.</a:t>
            </a:r>
          </a:p>
        </p:txBody>
      </p:sp>
      <p:grpSp>
        <p:nvGrpSpPr>
          <p:cNvPr id="2" name="مجموعة 5"/>
          <p:cNvGrpSpPr>
            <a:grpSpLocks/>
          </p:cNvGrpSpPr>
          <p:nvPr/>
        </p:nvGrpSpPr>
        <p:grpSpPr bwMode="auto">
          <a:xfrm>
            <a:off x="2102087" y="3829593"/>
            <a:ext cx="4332571" cy="1295400"/>
            <a:chOff x="4416557" y="4941168"/>
            <a:chExt cx="4331907" cy="1296144"/>
          </a:xfrm>
        </p:grpSpPr>
        <p:sp>
          <p:nvSpPr>
            <p:cNvPr id="4" name="Round Diagonal Corner Rectangle 2"/>
            <p:cNvSpPr/>
            <p:nvPr/>
          </p:nvSpPr>
          <p:spPr>
            <a:xfrm>
              <a:off x="5066028" y="4941168"/>
              <a:ext cx="3682436" cy="1296144"/>
            </a:xfrm>
            <a:prstGeom prst="round2DiagRect">
              <a:avLst/>
            </a:prstGeom>
            <a:ln/>
          </p:spPr>
          <p:style>
            <a:lnRef idx="2">
              <a:schemeClr val="dk1"/>
            </a:lnRef>
            <a:fillRef idx="1">
              <a:schemeClr val="lt1"/>
            </a:fillRef>
            <a:effectRef idx="0">
              <a:schemeClr val="dk1"/>
            </a:effectRef>
            <a:fontRef idx="minor">
              <a:schemeClr val="dk1"/>
            </a:fontRef>
          </p:style>
          <p:txBody>
            <a:bodyPr rtlCol="1" anchor="ctr"/>
            <a:lstStyle/>
            <a:p>
              <a:pPr algn="ctr" rtl="1">
                <a:defRPr/>
              </a:pPr>
              <a:r>
                <a:rPr lang="ar-EG" sz="3600" b="1" dirty="0">
                  <a:solidFill>
                    <a:schemeClr val="tx1"/>
                  </a:solidFill>
                </a:rPr>
                <a:t>الثمرة تحمي البذرة داخلها.</a:t>
              </a:r>
            </a:p>
          </p:txBody>
        </p:sp>
        <p:pic>
          <p:nvPicPr>
            <p:cNvPr id="27654" name="Picture 2" descr="C:\Users\Dell\Desktop\peach-3_f.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613404">
              <a:off x="4416557" y="5360044"/>
              <a:ext cx="1728193" cy="729582"/>
            </a:xfrm>
            <a:prstGeom prst="rect">
              <a:avLst/>
            </a:prstGeom>
            <a:ln>
              <a:noFill/>
              <a:headEnd/>
              <a:tailEnd/>
            </a:ln>
          </p:spPr>
          <p:style>
            <a:lnRef idx="2">
              <a:schemeClr val="dk1"/>
            </a:lnRef>
            <a:fillRef idx="1">
              <a:schemeClr val="lt1"/>
            </a:fillRef>
            <a:effectRef idx="0">
              <a:schemeClr val="dk1"/>
            </a:effectRef>
            <a:fontRef idx="minor">
              <a:schemeClr val="dk1"/>
            </a:fontRef>
          </p:style>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أذكر ثماراً أخرى نأكل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وجة مزدوجة 4"/>
          <p:cNvSpPr>
            <a:spLocks noChangeArrowheads="1"/>
          </p:cNvSpPr>
          <p:nvPr/>
        </p:nvSpPr>
        <p:spPr bwMode="auto">
          <a:xfrm>
            <a:off x="2108695" y="692057"/>
            <a:ext cx="5086649" cy="940653"/>
          </a:xfrm>
          <a:prstGeom prst="doubleWave">
            <a:avLst/>
          </a:prstGeom>
          <a:solidFill>
            <a:schemeClr val="accent6">
              <a:lumMod val="20000"/>
              <a:lumOff val="8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lgn="ctr" rtl="1"/>
            <a:r>
              <a:rPr lang="ar-EG" sz="4000" b="1" dirty="0">
                <a:solidFill>
                  <a:schemeClr val="accent3">
                    <a:lumMod val="50000"/>
                  </a:schemeClr>
                </a:solidFill>
              </a:rPr>
              <a:t>كَيْفَ تَنْمو النَّباتاتُ مِنَ الْبُذورِ؟</a:t>
            </a:r>
            <a:endParaRPr lang="ar-EG" sz="4000" dirty="0">
              <a:solidFill>
                <a:schemeClr val="accent3">
                  <a:lumMod val="50000"/>
                </a:schemeClr>
              </a:solidFill>
            </a:endParaRPr>
          </a:p>
        </p:txBody>
      </p:sp>
      <p:sp>
        <p:nvSpPr>
          <p:cNvPr id="8" name="مستطيل 7"/>
          <p:cNvSpPr>
            <a:spLocks noChangeArrowheads="1"/>
          </p:cNvSpPr>
          <p:nvPr/>
        </p:nvSpPr>
        <p:spPr bwMode="auto">
          <a:xfrm>
            <a:off x="1762355" y="2000196"/>
            <a:ext cx="5474577" cy="584775"/>
          </a:xfrm>
          <a:prstGeom prst="rect">
            <a:avLst/>
          </a:prstGeom>
          <a:noFill/>
          <a:ln w="9525">
            <a:noFill/>
            <a:miter lim="800000"/>
            <a:headEnd/>
            <a:tailEnd/>
          </a:ln>
        </p:spPr>
        <p:txBody>
          <a:bodyPr wrap="none">
            <a:spAutoFit/>
          </a:bodyPr>
          <a:lstStyle/>
          <a:p>
            <a:pPr algn="ctr" rtl="1"/>
            <a:r>
              <a:rPr lang="ar-EG" sz="3200" b="1" dirty="0">
                <a:solidFill>
                  <a:srgbClr val="002060"/>
                </a:solidFill>
              </a:rPr>
              <a:t>تَبْدَأُ دَوْرَةُ حياةِ بَعْضِ النَّباتاتِ مِنَ الْبَذْرَةِ.</a:t>
            </a:r>
          </a:p>
        </p:txBody>
      </p:sp>
      <p:sp>
        <p:nvSpPr>
          <p:cNvPr id="16" name="مستطيل 15"/>
          <p:cNvSpPr>
            <a:spLocks noChangeArrowheads="1"/>
          </p:cNvSpPr>
          <p:nvPr/>
        </p:nvSpPr>
        <p:spPr bwMode="auto">
          <a:xfrm>
            <a:off x="1177349" y="3323239"/>
            <a:ext cx="6949339" cy="646331"/>
          </a:xfrm>
          <a:prstGeom prst="rect">
            <a:avLst/>
          </a:prstGeom>
          <a:solidFill>
            <a:schemeClr val="accent5">
              <a:lumMod val="20000"/>
              <a:lumOff val="80000"/>
            </a:schemeClr>
          </a:solidFill>
          <a:ln w="57150">
            <a:noFill/>
          </a:ln>
          <a:effectLst/>
        </p:spPr>
        <p:style>
          <a:lnRef idx="1">
            <a:schemeClr val="accent2"/>
          </a:lnRef>
          <a:fillRef idx="2">
            <a:schemeClr val="accent2"/>
          </a:fillRef>
          <a:effectRef idx="1">
            <a:schemeClr val="accent2"/>
          </a:effectRef>
          <a:fontRef idx="minor">
            <a:schemeClr val="dk1"/>
          </a:fontRef>
        </p:style>
        <p:txBody>
          <a:bodyPr rtlCol="1" anchor="ctr"/>
          <a:lstStyle/>
          <a:p>
            <a:pPr algn="ctr" rtl="1" fontAlgn="auto">
              <a:spcBef>
                <a:spcPts val="0"/>
              </a:spcBef>
              <a:spcAft>
                <a:spcPts val="0"/>
              </a:spcAft>
            </a:pPr>
            <a:r>
              <a:rPr lang="ar-EG" sz="3600" b="1" dirty="0"/>
              <a:t> تَعْنِي نُمُوَّ المَخْلُوْقَاتِ الحَيَّةِ وَعَيْشَهَا ثُمَّ </a:t>
            </a:r>
            <a:r>
              <a:rPr lang="ar-EG" sz="3600" b="1"/>
              <a:t>مَوْتَهَا.</a:t>
            </a:r>
            <a:endParaRPr lang="ar-SA" sz="3600" b="1" dirty="0"/>
          </a:p>
        </p:txBody>
      </p:sp>
      <p:sp>
        <p:nvSpPr>
          <p:cNvPr id="23" name="مستطيل 22"/>
          <p:cNvSpPr>
            <a:spLocks noChangeArrowheads="1"/>
          </p:cNvSpPr>
          <p:nvPr/>
        </p:nvSpPr>
        <p:spPr bwMode="auto">
          <a:xfrm>
            <a:off x="6156638" y="2584971"/>
            <a:ext cx="2160588" cy="646112"/>
          </a:xfrm>
          <a:prstGeom prst="rect">
            <a:avLst/>
          </a:prstGeom>
          <a:noFill/>
          <a:ln w="9525">
            <a:noFill/>
            <a:miter lim="800000"/>
            <a:headEnd/>
            <a:tailEnd/>
          </a:ln>
        </p:spPr>
        <p:txBody>
          <a:bodyPr>
            <a:spAutoFit/>
          </a:bodyPr>
          <a:lstStyle/>
          <a:p>
            <a:pPr algn="r" rtl="1"/>
            <a:r>
              <a:rPr lang="ar-EG" sz="3600" b="1" u="sng" dirty="0">
                <a:solidFill>
                  <a:srgbClr val="C00000"/>
                </a:solidFill>
              </a:rPr>
              <a:t>دَوْرَةُ الحَيَاةِ </a:t>
            </a:r>
            <a:endParaRPr lang="en-US" sz="3600" dirty="0">
              <a:solidFill>
                <a:srgbClr val="C00000"/>
              </a:solidFill>
            </a:endParaRPr>
          </a:p>
        </p:txBody>
      </p:sp>
      <p:sp>
        <p:nvSpPr>
          <p:cNvPr id="9" name="Round Diagonal Corner Rectangle 1">
            <a:extLst>
              <a:ext uri="{FF2B5EF4-FFF2-40B4-BE49-F238E27FC236}">
                <a16:creationId xmlns:a16="http://schemas.microsoft.com/office/drawing/2014/main" id="{2264DD50-3574-46B2-ACEB-70DDD2DDCA2C}"/>
              </a:ext>
            </a:extLst>
          </p:cNvPr>
          <p:cNvSpPr/>
          <p:nvPr/>
        </p:nvSpPr>
        <p:spPr>
          <a:xfrm>
            <a:off x="1177348" y="4096444"/>
            <a:ext cx="6949339" cy="1798573"/>
          </a:xfrm>
          <a:prstGeom prst="round2DiagRect">
            <a:avLst/>
          </a:prstGeom>
          <a:solidFill>
            <a:schemeClr val="accent5">
              <a:lumMod val="20000"/>
              <a:lumOff val="80000"/>
            </a:schemeClr>
          </a:solidFill>
          <a:ln w="57150">
            <a:noFill/>
          </a:ln>
          <a:effectLst/>
        </p:spPr>
        <p:style>
          <a:lnRef idx="1">
            <a:schemeClr val="accent2"/>
          </a:lnRef>
          <a:fillRef idx="2">
            <a:schemeClr val="accent2"/>
          </a:fillRef>
          <a:effectRef idx="1">
            <a:schemeClr val="accent2"/>
          </a:effectRef>
          <a:fontRef idx="minor">
            <a:schemeClr val="dk1"/>
          </a:fontRef>
        </p:style>
        <p:txBody>
          <a:bodyPr rtlCol="1" anchor="ctr"/>
          <a:lstStyle/>
          <a:p>
            <a:pPr algn="ctr" rtl="1" fontAlgn="auto">
              <a:spcBef>
                <a:spcPts val="0"/>
              </a:spcBef>
              <a:spcAft>
                <a:spcPts val="0"/>
              </a:spcAft>
              <a:defRPr/>
            </a:pPr>
            <a:r>
              <a:rPr lang="ar-EG" sz="3600" b="1" dirty="0"/>
              <a:t>تَنْبُتُ الْبَذْرَةُ ثم تنمو وتَكُون </a:t>
            </a:r>
            <a:r>
              <a:rPr lang="ar-EG" sz="4000" b="1" u="sng" dirty="0">
                <a:solidFill>
                  <a:srgbClr val="C00000"/>
                </a:solidFill>
              </a:rPr>
              <a:t>البَادِرَةَ</a:t>
            </a:r>
            <a:r>
              <a:rPr lang="ar-EG" sz="3600" b="1" dirty="0"/>
              <a:t>. </a:t>
            </a:r>
          </a:p>
          <a:p>
            <a:pPr algn="ctr" rtl="1" fontAlgn="auto">
              <a:spcBef>
                <a:spcPts val="0"/>
              </a:spcBef>
              <a:spcAft>
                <a:spcPts val="0"/>
              </a:spcAft>
              <a:defRPr/>
            </a:pPr>
            <a:r>
              <a:rPr lang="ar-EG" sz="3600" b="1" dirty="0"/>
              <a:t>تَنْمو الْبادِرَةُ وتصيرُ نَباتًا جَديدًا.</a:t>
            </a:r>
          </a:p>
          <a:p>
            <a:pPr algn="ctr" rtl="1" fontAlgn="auto">
              <a:spcBef>
                <a:spcPts val="0"/>
              </a:spcBef>
              <a:spcAft>
                <a:spcPts val="0"/>
              </a:spcAft>
              <a:defRPr/>
            </a:pPr>
            <a:r>
              <a:rPr lang="ar-EG" sz="3600" b="1" dirty="0"/>
              <a:t>ويُكونُ النباتُ الجديدُ بذوراً.</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كَيْفَ تَنْمو النَّباتاتُ مِنَ الْبُذورِ؟.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تَبْدَأُ دَوْرَةُ حياةِ بَعْضِ النَّباتاتِ مِنَ الْبَذْرَةِ.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دَوْرَةُ الحَيَاةِ.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تَعْنِي نُمُوَّ المَخْلُوْقَاتِ الحَيَّةِ وَعَيْشَهَا ثُمَّ مَوْتَهَا.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5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6" name="تَنْبُتُ الْبَذْرَةُ ثم تنمو.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6" grpId="0" animBg="1"/>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3365673" y="576088"/>
            <a:ext cx="4968479" cy="646986"/>
          </a:xfrm>
          <a:prstGeom prst="roundRect">
            <a:avLst/>
          </a:prstGeom>
          <a:noFill/>
          <a:ln w="38100">
            <a:noFill/>
            <a:miter lim="800000"/>
            <a:headEnd/>
            <a:tailEnd/>
          </a:ln>
        </p:spPr>
        <p:txBody>
          <a:bodyPr wrap="square">
            <a:spAutoFit/>
          </a:bodyPr>
          <a:lstStyle/>
          <a:p>
            <a:pPr algn="r" rtl="1"/>
            <a:r>
              <a:rPr lang="ar-EG" sz="3200" b="1" dirty="0">
                <a:latin typeface="Calibri" pitchFamily="34" charset="0"/>
              </a:rPr>
              <a:t>مَا دَوْرَةُ حَياةِ نَبَاتِ الفاصُولياءِ؟</a:t>
            </a:r>
            <a:endParaRPr lang="ar-EG" sz="3200" dirty="0">
              <a:latin typeface="Calibri" pitchFamily="34" charset="0"/>
            </a:endParaRPr>
          </a:p>
        </p:txBody>
      </p:sp>
      <p:grpSp>
        <p:nvGrpSpPr>
          <p:cNvPr id="2" name="Group 5"/>
          <p:cNvGrpSpPr>
            <a:grpSpLocks/>
          </p:cNvGrpSpPr>
          <p:nvPr/>
        </p:nvGrpSpPr>
        <p:grpSpPr bwMode="auto">
          <a:xfrm>
            <a:off x="684214" y="767419"/>
            <a:ext cx="2110010" cy="1944229"/>
            <a:chOff x="1262025" y="-317993"/>
            <a:chExt cx="2278826" cy="3145882"/>
          </a:xfrm>
        </p:grpSpPr>
        <p:pic>
          <p:nvPicPr>
            <p:cNvPr id="8195" name="Picture 3"/>
            <p:cNvPicPr>
              <a:picLocks noChangeAspect="1" noChangeArrowheads="1"/>
            </p:cNvPicPr>
            <p:nvPr/>
          </p:nvPicPr>
          <p:blipFill>
            <a:blip r:embed="rId7" cstate="print">
              <a:lum contrast="30000"/>
            </a:blip>
            <a:srcRect/>
            <a:stretch>
              <a:fillRect/>
            </a:stretch>
          </p:blipFill>
          <p:spPr bwMode="auto">
            <a:xfrm>
              <a:off x="1397711" y="-317993"/>
              <a:ext cx="2143140" cy="2319474"/>
            </a:xfrm>
            <a:prstGeom prst="rect">
              <a:avLst/>
            </a:prstGeom>
            <a:ln w="38100">
              <a:solidFill>
                <a:srgbClr val="6600CC"/>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9463" name="Rectangle 4"/>
            <p:cNvSpPr>
              <a:spLocks noChangeArrowheads="1"/>
            </p:cNvSpPr>
            <p:nvPr/>
          </p:nvSpPr>
          <p:spPr bwMode="auto">
            <a:xfrm>
              <a:off x="1262025" y="2195995"/>
              <a:ext cx="1885963" cy="631894"/>
            </a:xfrm>
            <a:prstGeom prst="rect">
              <a:avLst/>
            </a:prstGeom>
            <a:solidFill>
              <a:schemeClr val="accent2">
                <a:lumMod val="20000"/>
                <a:lumOff val="80000"/>
              </a:schemeClr>
            </a:solidFill>
            <a:ln w="9525">
              <a:solidFill>
                <a:srgbClr val="6600CC"/>
              </a:solidFill>
              <a:miter lim="800000"/>
              <a:headEnd/>
              <a:tailEnd/>
            </a:ln>
          </p:spPr>
          <p:txBody>
            <a:bodyPr>
              <a:spAutoFit/>
            </a:bodyPr>
            <a:lstStyle/>
            <a:p>
              <a:pPr algn="ctr" rtl="1">
                <a:defRPr/>
              </a:pPr>
              <a:r>
                <a:rPr lang="ar-EG" sz="2400" b="1" dirty="0">
                  <a:latin typeface="Calibri" pitchFamily="34" charset="0"/>
                  <a:cs typeface="Arial" charset="0"/>
                </a:rPr>
                <a:t>بذُوُر </a:t>
              </a:r>
              <a:r>
                <a:rPr lang="ar-EG" sz="2400" b="1" dirty="0" err="1">
                  <a:latin typeface="Calibri" pitchFamily="34" charset="0"/>
                  <a:cs typeface="Arial" charset="0"/>
                </a:rPr>
                <a:t>فَاصُولْياءِ.</a:t>
              </a:r>
              <a:endParaRPr lang="ar-EG" sz="2400" dirty="0">
                <a:latin typeface="Calibri" pitchFamily="34" charset="0"/>
                <a:cs typeface="Arial" charset="0"/>
              </a:endParaRPr>
            </a:p>
          </p:txBody>
        </p:sp>
      </p:grpSp>
      <p:grpSp>
        <p:nvGrpSpPr>
          <p:cNvPr id="3" name="Group 10"/>
          <p:cNvGrpSpPr/>
          <p:nvPr/>
        </p:nvGrpSpPr>
        <p:grpSpPr>
          <a:xfrm>
            <a:off x="2771800" y="1295382"/>
            <a:ext cx="4286280" cy="1285884"/>
            <a:chOff x="4296076" y="5931586"/>
            <a:chExt cx="4286280" cy="1285884"/>
          </a:xfrm>
          <a:effectLst>
            <a:reflection blurRad="6350" stA="52000" endA="300" endPos="35000" dir="5400000" sy="-100000" algn="bl" rotWithShape="0"/>
          </a:effectLst>
        </p:grpSpPr>
        <p:sp>
          <p:nvSpPr>
            <p:cNvPr id="10" name="Down Arrow Callout 9"/>
            <p:cNvSpPr/>
            <p:nvPr/>
          </p:nvSpPr>
          <p:spPr>
            <a:xfrm>
              <a:off x="4296076" y="5931586"/>
              <a:ext cx="4286280" cy="1285884"/>
            </a:xfrm>
            <a:prstGeom prst="downArrowCallout">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rtl="1" fontAlgn="auto">
                <a:spcBef>
                  <a:spcPts val="0"/>
                </a:spcBef>
                <a:spcAft>
                  <a:spcPts val="0"/>
                </a:spcAft>
                <a:defRPr/>
              </a:pPr>
              <a:endParaRPr lang="ar-EG"/>
            </a:p>
          </p:txBody>
        </p:sp>
        <p:sp>
          <p:nvSpPr>
            <p:cNvPr id="9" name="Rectangle 8"/>
            <p:cNvSpPr/>
            <p:nvPr/>
          </p:nvSpPr>
          <p:spPr>
            <a:xfrm>
              <a:off x="4296076" y="6052573"/>
              <a:ext cx="4179349" cy="646331"/>
            </a:xfrm>
            <a:prstGeom prst="rect">
              <a:avLst/>
            </a:prstGeom>
          </p:spPr>
          <p:txBody>
            <a:bodyPr wrap="none">
              <a:spAutoFit/>
            </a:bodyPr>
            <a:lstStyle/>
            <a:p>
              <a:pPr algn="r" rtl="1" fontAlgn="auto">
                <a:spcBef>
                  <a:spcPts val="0"/>
                </a:spcBef>
                <a:spcAft>
                  <a:spcPts val="0"/>
                </a:spcAft>
                <a:defRPr/>
              </a:pPr>
              <a:r>
                <a:rPr lang="ar-EG" sz="3600" b="1" dirty="0">
                  <a:latin typeface="+mn-lt"/>
                  <a:cs typeface="+mn-cs"/>
                </a:rPr>
                <a:t>دَوْرَةُ حَياةِ نَباتِ الْفاصولياءِ</a:t>
              </a:r>
            </a:p>
          </p:txBody>
        </p:sp>
      </p:grpSp>
      <p:sp>
        <p:nvSpPr>
          <p:cNvPr id="20" name="Rectangle 4"/>
          <p:cNvSpPr>
            <a:spLocks noChangeArrowheads="1"/>
          </p:cNvSpPr>
          <p:nvPr/>
        </p:nvSpPr>
        <p:spPr bwMode="auto">
          <a:xfrm>
            <a:off x="6875464" y="3251383"/>
            <a:ext cx="1512887" cy="522287"/>
          </a:xfrm>
          <a:prstGeom prst="rect">
            <a:avLst/>
          </a:prstGeom>
          <a:ln>
            <a:headEnd/>
            <a:tailEnd/>
          </a:ln>
          <a:effectLst>
            <a:glow rad="228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a:spAutoFit/>
          </a:bodyPr>
          <a:lstStyle/>
          <a:p>
            <a:pPr algn="ctr" rtl="1">
              <a:defRPr/>
            </a:pPr>
            <a:r>
              <a:rPr lang="ar-EG" sz="2800" b="1" dirty="0">
                <a:latin typeface="Calibri" pitchFamily="34" charset="0"/>
                <a:cs typeface="Arial" charset="0"/>
              </a:rPr>
              <a:t>بذرة.</a:t>
            </a:r>
            <a:endParaRPr lang="ar-EG" sz="2800" dirty="0">
              <a:latin typeface="Calibri" pitchFamily="34" charset="0"/>
              <a:cs typeface="Arial" charset="0"/>
            </a:endParaRPr>
          </a:p>
        </p:txBody>
      </p:sp>
      <p:sp>
        <p:nvSpPr>
          <p:cNvPr id="21" name="Rectangle 4"/>
          <p:cNvSpPr>
            <a:spLocks noChangeArrowheads="1"/>
          </p:cNvSpPr>
          <p:nvPr/>
        </p:nvSpPr>
        <p:spPr bwMode="auto">
          <a:xfrm>
            <a:off x="684214" y="3232333"/>
            <a:ext cx="1584325" cy="522287"/>
          </a:xfrm>
          <a:prstGeom prst="rect">
            <a:avLst/>
          </a:prstGeom>
          <a:ln>
            <a:headEnd/>
            <a:tailEnd/>
          </a:ln>
          <a:effectLst>
            <a:glow rad="228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a:spAutoFit/>
          </a:bodyPr>
          <a:lstStyle/>
          <a:p>
            <a:pPr algn="ctr" rtl="1">
              <a:defRPr/>
            </a:pPr>
            <a:r>
              <a:rPr lang="ar-EG" sz="2800" b="1" dirty="0">
                <a:latin typeface="Calibri" pitchFamily="34" charset="0"/>
                <a:cs typeface="Arial" charset="0"/>
              </a:rPr>
              <a:t>بذرةٌ نابتة.</a:t>
            </a:r>
            <a:endParaRPr lang="ar-EG" sz="2800" dirty="0">
              <a:latin typeface="Calibri" pitchFamily="34" charset="0"/>
              <a:cs typeface="Arial" charset="0"/>
            </a:endParaRPr>
          </a:p>
        </p:txBody>
      </p:sp>
      <p:sp>
        <p:nvSpPr>
          <p:cNvPr id="22" name="Rectangle 4"/>
          <p:cNvSpPr>
            <a:spLocks noChangeArrowheads="1"/>
          </p:cNvSpPr>
          <p:nvPr/>
        </p:nvSpPr>
        <p:spPr bwMode="auto">
          <a:xfrm>
            <a:off x="3708401" y="3251383"/>
            <a:ext cx="2139950" cy="522287"/>
          </a:xfrm>
          <a:prstGeom prst="rect">
            <a:avLst/>
          </a:prstGeom>
          <a:ln>
            <a:headEnd/>
            <a:tailEnd/>
          </a:ln>
          <a:effectLst>
            <a:glow rad="228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a:spAutoFit/>
          </a:bodyPr>
          <a:lstStyle/>
          <a:p>
            <a:pPr algn="ctr" rtl="1">
              <a:defRPr/>
            </a:pPr>
            <a:r>
              <a:rPr lang="ar-EG" sz="2800" b="1" dirty="0">
                <a:latin typeface="Calibri" pitchFamily="34" charset="0"/>
                <a:cs typeface="Arial" charset="0"/>
              </a:rPr>
              <a:t>بذرةٌ لها جذور.</a:t>
            </a:r>
            <a:endParaRPr lang="ar-EG" sz="2800" dirty="0">
              <a:latin typeface="Calibri" pitchFamily="34" charset="0"/>
              <a:cs typeface="Arial" charset="0"/>
            </a:endParaRPr>
          </a:p>
        </p:txBody>
      </p:sp>
      <p:pic>
        <p:nvPicPr>
          <p:cNvPr id="19474" name="Picture 18"/>
          <p:cNvPicPr>
            <a:picLocks noChangeAspect="1" noChangeArrowheads="1"/>
          </p:cNvPicPr>
          <p:nvPr/>
        </p:nvPicPr>
        <p:blipFill>
          <a:blip r:embed="rId8" cstate="print">
            <a:lum contrast="30000"/>
          </a:blip>
          <a:srcRect/>
          <a:stretch>
            <a:fillRect/>
          </a:stretch>
        </p:blipFill>
        <p:spPr bwMode="auto">
          <a:xfrm>
            <a:off x="558580" y="3754992"/>
            <a:ext cx="8045868" cy="2143125"/>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500"/>
                                        <p:tgtEl>
                                          <p:spTgt spid="30722"/>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ppt_x</p:attrName>
                                        </p:attrNameLst>
                                      </p:cBhvr>
                                      <p:tavLst>
                                        <p:tav tm="0">
                                          <p:val>
                                            <p:strVal val="#ppt_x-.2"/>
                                          </p:val>
                                        </p:tav>
                                        <p:tav tm="100000">
                                          <p:val>
                                            <p:strVal val="#ppt_x"/>
                                          </p:val>
                                        </p:tav>
                                      </p:tavLst>
                                    </p:anim>
                                    <p:anim calcmode="lin" valueType="num">
                                      <p:cBhvr>
                                        <p:cTn id="12"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2" name="بذُوُر فَاصُولْياءِ.wav"/>
                                        </p:tgtEl>
                                      </p:cMediaNode>
                                    </p:audio>
                                  </p:sub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80">
                                          <p:stCondLst>
                                            <p:cond delay="0"/>
                                          </p:stCondLst>
                                        </p:cTn>
                                        <p:tgtEl>
                                          <p:spTgt spid="3"/>
                                        </p:tgtEl>
                                      </p:cBhvr>
                                    </p:animEffect>
                                    <p:anim calcmode="lin" valueType="num">
                                      <p:cBhvr>
                                        <p:cTn id="1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gtEl>
                                      </p:cBhvr>
                                      <p:to x="100000" y="60000"/>
                                    </p:animScale>
                                    <p:animScale>
                                      <p:cBhvr>
                                        <p:cTn id="25" dur="166" decel="50000">
                                          <p:stCondLst>
                                            <p:cond delay="676"/>
                                          </p:stCondLst>
                                        </p:cTn>
                                        <p:tgtEl>
                                          <p:spTgt spid="3"/>
                                        </p:tgtEl>
                                      </p:cBhvr>
                                      <p:to x="100000" y="100000"/>
                                    </p:animScale>
                                    <p:animScale>
                                      <p:cBhvr>
                                        <p:cTn id="26" dur="26">
                                          <p:stCondLst>
                                            <p:cond delay="1312"/>
                                          </p:stCondLst>
                                        </p:cTn>
                                        <p:tgtEl>
                                          <p:spTgt spid="3"/>
                                        </p:tgtEl>
                                      </p:cBhvr>
                                      <p:to x="100000" y="80000"/>
                                    </p:animScale>
                                    <p:animScale>
                                      <p:cBhvr>
                                        <p:cTn id="27" dur="166" decel="50000">
                                          <p:stCondLst>
                                            <p:cond delay="1338"/>
                                          </p:stCondLst>
                                        </p:cTn>
                                        <p:tgtEl>
                                          <p:spTgt spid="3"/>
                                        </p:tgtEl>
                                      </p:cBhvr>
                                      <p:to x="100000" y="100000"/>
                                    </p:animScale>
                                    <p:animScale>
                                      <p:cBhvr>
                                        <p:cTn id="28" dur="26">
                                          <p:stCondLst>
                                            <p:cond delay="1642"/>
                                          </p:stCondLst>
                                        </p:cTn>
                                        <p:tgtEl>
                                          <p:spTgt spid="3"/>
                                        </p:tgtEl>
                                      </p:cBhvr>
                                      <p:to x="100000" y="90000"/>
                                    </p:animScale>
                                    <p:animScale>
                                      <p:cBhvr>
                                        <p:cTn id="29" dur="166" decel="50000">
                                          <p:stCondLst>
                                            <p:cond delay="1668"/>
                                          </p:stCondLst>
                                        </p:cTn>
                                        <p:tgtEl>
                                          <p:spTgt spid="3"/>
                                        </p:tgtEl>
                                      </p:cBhvr>
                                      <p:to x="100000" y="100000"/>
                                    </p:animScale>
                                    <p:animScale>
                                      <p:cBhvr>
                                        <p:cTn id="30" dur="26">
                                          <p:stCondLst>
                                            <p:cond delay="1808"/>
                                          </p:stCondLst>
                                        </p:cTn>
                                        <p:tgtEl>
                                          <p:spTgt spid="3"/>
                                        </p:tgtEl>
                                      </p:cBhvr>
                                      <p:to x="100000" y="95000"/>
                                    </p:animScale>
                                    <p:animScale>
                                      <p:cBhvr>
                                        <p:cTn id="31" dur="166" decel="50000">
                                          <p:stCondLst>
                                            <p:cond delay="1834"/>
                                          </p:stCondLst>
                                        </p:cTn>
                                        <p:tgtEl>
                                          <p:spTgt spid="3"/>
                                        </p:tgtEl>
                                      </p:cBhvr>
                                      <p:to x="100000" y="100000"/>
                                    </p:animScale>
                                  </p:childTnLst>
                                  <p:subTnLst>
                                    <p:audio>
                                      <p:cMediaNode>
                                        <p:cTn display="0" masterRel="sameClick">
                                          <p:stCondLst>
                                            <p:cond evt="begin" delay="0">
                                              <p:tn val="16"/>
                                            </p:cond>
                                          </p:stCondLst>
                                          <p:endCondLst>
                                            <p:cond evt="onStopAudio" delay="0">
                                              <p:tgtEl>
                                                <p:sldTgt/>
                                              </p:tgtEl>
                                            </p:cond>
                                          </p:endCondLst>
                                        </p:cTn>
                                        <p:tgtEl>
                                          <p:sndTgt r:embed="rId3" name="دَوْرَةُ حَياةِ نَباتِ الْفاصولياءِ28.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9474"/>
                                        </p:tgtEl>
                                        <p:attrNameLst>
                                          <p:attrName>style.visibility</p:attrName>
                                        </p:attrNameLst>
                                      </p:cBhvr>
                                      <p:to>
                                        <p:strVal val="visible"/>
                                      </p:to>
                                    </p:set>
                                    <p:anim calcmode="lin" valueType="num">
                                      <p:cBhvr additive="base">
                                        <p:cTn id="36" dur="500" fill="hold"/>
                                        <p:tgtEl>
                                          <p:spTgt spid="19474"/>
                                        </p:tgtEl>
                                        <p:attrNameLst>
                                          <p:attrName>ppt_x</p:attrName>
                                        </p:attrNameLst>
                                      </p:cBhvr>
                                      <p:tavLst>
                                        <p:tav tm="0">
                                          <p:val>
                                            <p:strVal val="#ppt_x"/>
                                          </p:val>
                                        </p:tav>
                                        <p:tav tm="100000">
                                          <p:val>
                                            <p:strVal val="#ppt_x"/>
                                          </p:val>
                                        </p:tav>
                                      </p:tavLst>
                                    </p:anim>
                                    <p:anim calcmode="lin" valueType="num">
                                      <p:cBhvr additive="base">
                                        <p:cTn id="37" dur="500" fill="hold"/>
                                        <p:tgtEl>
                                          <p:spTgt spid="19474"/>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4" name="بذُرة28.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5" name="بذرة لها جذور.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6" name="بذرة نابتة 2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20"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336717"/>
            <a:ext cx="3096344" cy="2960105"/>
          </a:xfrm>
          <a:prstGeom prst="rect">
            <a:avLst/>
          </a:prstGeom>
        </p:spPr>
      </p:pic>
      <p:sp>
        <p:nvSpPr>
          <p:cNvPr id="6" name="سهم إلى اليسار 5"/>
          <p:cNvSpPr/>
          <p:nvPr/>
        </p:nvSpPr>
        <p:spPr>
          <a:xfrm>
            <a:off x="899592" y="3030891"/>
            <a:ext cx="4978400" cy="1084263"/>
          </a:xfrm>
          <a:prstGeom prst="leftArrow">
            <a:avLst>
              <a:gd name="adj1" fmla="val 85033"/>
              <a:gd name="adj2" fmla="val 50000"/>
            </a:avLst>
          </a:prstGeom>
          <a:noFill/>
          <a:ln>
            <a:noFill/>
          </a:ln>
          <a:effectLst/>
        </p:spPr>
        <p:style>
          <a:lnRef idx="2">
            <a:schemeClr val="accent2"/>
          </a:lnRef>
          <a:fillRef idx="1">
            <a:schemeClr val="lt1"/>
          </a:fillRef>
          <a:effectRef idx="0">
            <a:schemeClr val="accent2"/>
          </a:effectRef>
          <a:fontRef idx="minor">
            <a:schemeClr val="dk1"/>
          </a:fontRef>
        </p:style>
        <p:txBody>
          <a:bodyPr wrap="none" anchor="ctr">
            <a:spAutoFit/>
          </a:bodyPr>
          <a:lstStyle/>
          <a:p>
            <a:pPr algn="ctr" rtl="1" fontAlgn="auto">
              <a:spcBef>
                <a:spcPts val="0"/>
              </a:spcBef>
              <a:spcAft>
                <a:spcPts val="0"/>
              </a:spcAft>
              <a:defRPr/>
            </a:pPr>
            <a:r>
              <a:rPr lang="ar-SA" sz="5400" b="1" dirty="0">
                <a:solidFill>
                  <a:srgbClr val="C00000"/>
                </a:solidFill>
              </a:rPr>
              <a:t>كَيْفَ تَتَغَيَّرُ النَّباتاتُ؟</a:t>
            </a:r>
          </a:p>
        </p:txBody>
      </p:sp>
      <p:sp>
        <p:nvSpPr>
          <p:cNvPr id="5" name="مستطيل 4"/>
          <p:cNvSpPr>
            <a:spLocks noChangeArrowheads="1"/>
          </p:cNvSpPr>
          <p:nvPr/>
        </p:nvSpPr>
        <p:spPr bwMode="auto">
          <a:xfrm>
            <a:off x="5436096" y="1155049"/>
            <a:ext cx="3044825" cy="1323439"/>
          </a:xfrm>
          <a:prstGeom prst="rect">
            <a:avLst/>
          </a:prstGeom>
          <a:noFill/>
          <a:ln w="9525">
            <a:noFill/>
            <a:miter lim="800000"/>
            <a:headEnd/>
            <a:tailEnd/>
          </a:ln>
        </p:spPr>
        <p:txBody>
          <a:bodyPr>
            <a:spAutoFit/>
          </a:bodyPr>
          <a:lstStyle/>
          <a:p>
            <a:pPr algn="ctr" rtl="1"/>
            <a:r>
              <a:rPr lang="ar-SA" sz="4000" b="1" dirty="0">
                <a:solidFill>
                  <a:schemeClr val="accent3">
                    <a:lumMod val="50000"/>
                  </a:schemeClr>
                </a:solidFill>
              </a:rPr>
              <a:t>الف</a:t>
            </a:r>
            <a:r>
              <a:rPr lang="ar-EG" sz="4000" b="1" dirty="0">
                <a:solidFill>
                  <a:schemeClr val="accent3">
                    <a:lumMod val="50000"/>
                  </a:schemeClr>
                </a:solidFill>
              </a:rPr>
              <a:t>ِ</a:t>
            </a:r>
            <a:r>
              <a:rPr lang="ar-SA" sz="4000" b="1" dirty="0">
                <a:solidFill>
                  <a:schemeClr val="accent3">
                    <a:lumMod val="50000"/>
                  </a:schemeClr>
                </a:solidFill>
              </a:rPr>
              <a:t>ك</a:t>
            </a:r>
            <a:r>
              <a:rPr lang="ar-EG" sz="4000" b="1" dirty="0">
                <a:solidFill>
                  <a:schemeClr val="accent3">
                    <a:lumMod val="50000"/>
                  </a:schemeClr>
                </a:solidFill>
              </a:rPr>
              <a:t>ْ</a:t>
            </a:r>
            <a:r>
              <a:rPr lang="ar-SA" sz="4000" b="1" dirty="0" err="1">
                <a:solidFill>
                  <a:schemeClr val="accent3">
                    <a:lumMod val="50000"/>
                  </a:schemeClr>
                </a:solidFill>
              </a:rPr>
              <a:t>رة</a:t>
            </a:r>
            <a:r>
              <a:rPr lang="ar-EG" sz="4000" b="1" dirty="0">
                <a:solidFill>
                  <a:schemeClr val="accent3">
                    <a:lumMod val="50000"/>
                  </a:schemeClr>
                </a:solidFill>
              </a:rPr>
              <a:t>ُ</a:t>
            </a:r>
            <a:r>
              <a:rPr lang="ar-SA" sz="4000" b="1" dirty="0">
                <a:solidFill>
                  <a:schemeClr val="accent3">
                    <a:lumMod val="50000"/>
                  </a:schemeClr>
                </a:solidFill>
              </a:rPr>
              <a:t> </a:t>
            </a:r>
            <a:endParaRPr lang="ar-EG" sz="4000" b="1" dirty="0">
              <a:solidFill>
                <a:schemeClr val="accent3">
                  <a:lumMod val="50000"/>
                </a:schemeClr>
              </a:solidFill>
            </a:endParaRPr>
          </a:p>
          <a:p>
            <a:pPr algn="ctr" rtl="1"/>
            <a:r>
              <a:rPr lang="ar-SA" sz="4000" b="1" dirty="0">
                <a:solidFill>
                  <a:schemeClr val="accent3">
                    <a:lumMod val="50000"/>
                  </a:schemeClr>
                </a:solidFill>
              </a:rPr>
              <a:t>ال</a:t>
            </a:r>
            <a:r>
              <a:rPr lang="ar-EG" sz="4000" b="1" dirty="0">
                <a:solidFill>
                  <a:schemeClr val="accent3">
                    <a:lumMod val="50000"/>
                  </a:schemeClr>
                </a:solidFill>
              </a:rPr>
              <a:t>ْ</a:t>
            </a:r>
            <a:r>
              <a:rPr lang="ar-SA" sz="4000" b="1" dirty="0">
                <a:solidFill>
                  <a:schemeClr val="accent3">
                    <a:lumMod val="50000"/>
                  </a:schemeClr>
                </a:solidFill>
              </a:rPr>
              <a:t>ع</a:t>
            </a:r>
            <a:r>
              <a:rPr lang="ar-EG" sz="4000" b="1" dirty="0">
                <a:solidFill>
                  <a:schemeClr val="accent3">
                    <a:lumMod val="50000"/>
                  </a:schemeClr>
                </a:solidFill>
              </a:rPr>
              <a:t>َ</a:t>
            </a:r>
            <a:r>
              <a:rPr lang="ar-SA" sz="4000" b="1" dirty="0">
                <a:solidFill>
                  <a:schemeClr val="accent3">
                    <a:lumMod val="50000"/>
                  </a:schemeClr>
                </a:solidFill>
              </a:rPr>
              <a:t>امة</a:t>
            </a:r>
            <a:r>
              <a:rPr lang="ar-EG" sz="4000" b="1" dirty="0">
                <a:solidFill>
                  <a:schemeClr val="accent3">
                    <a:lumMod val="50000"/>
                  </a:schemeClr>
                </a:solidFill>
              </a:rPr>
              <a:t>ُ</a:t>
            </a:r>
            <a:endParaRPr lang="ar-SA" sz="4000" b="1" dirty="0">
              <a:solidFill>
                <a:schemeClr val="accent3">
                  <a:lumMod val="50000"/>
                </a:schemeClr>
              </a:solidFill>
            </a:endParaRPr>
          </a:p>
        </p:txBody>
      </p:sp>
      <p:sp>
        <p:nvSpPr>
          <p:cNvPr id="11" name="مستطيل 10"/>
          <p:cNvSpPr>
            <a:spLocks noChangeArrowheads="1"/>
          </p:cNvSpPr>
          <p:nvPr/>
        </p:nvSpPr>
        <p:spPr bwMode="auto">
          <a:xfrm>
            <a:off x="1547664" y="4510942"/>
            <a:ext cx="6408712" cy="1323439"/>
          </a:xfrm>
          <a:prstGeom prst="rect">
            <a:avLst/>
          </a:prstGeom>
          <a:noFill/>
          <a:ln w="9525">
            <a:noFill/>
            <a:miter lim="800000"/>
            <a:headEnd/>
            <a:tailEnd/>
          </a:ln>
        </p:spPr>
        <p:txBody>
          <a:bodyPr wrap="square">
            <a:spAutoFit/>
          </a:bodyPr>
          <a:lstStyle/>
          <a:p>
            <a:pPr algn="ctr" rtl="1"/>
            <a:r>
              <a:rPr lang="ar-SA" sz="4000" b="1" dirty="0">
                <a:ln w="0"/>
                <a:effectLst>
                  <a:outerShdw blurRad="38100" dist="19050" dir="2700000" algn="tl" rotWithShape="0">
                    <a:schemeClr val="dk1">
                      <a:alpha val="40000"/>
                    </a:schemeClr>
                  </a:outerShdw>
                </a:effectLst>
                <a:latin typeface="Times New Roman" pitchFamily="18" charset="0"/>
              </a:rPr>
              <a:t>الن</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باتات</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 ت</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ب</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err="1">
                <a:ln w="0"/>
                <a:effectLst>
                  <a:outerShdw blurRad="38100" dist="19050" dir="2700000" algn="tl" rotWithShape="0">
                    <a:schemeClr val="dk1">
                      <a:alpha val="40000"/>
                    </a:schemeClr>
                  </a:outerShdw>
                </a:effectLst>
                <a:latin typeface="Times New Roman" pitchFamily="18" charset="0"/>
              </a:rPr>
              <a:t>دأ</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 ص</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غيرة</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 وعن</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دم</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ا أس</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ق</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err="1">
                <a:ln w="0"/>
                <a:effectLst>
                  <a:outerShdw blurRad="38100" dist="19050" dir="2700000" algn="tl" rotWithShape="0">
                    <a:schemeClr val="dk1">
                      <a:alpha val="40000"/>
                    </a:schemeClr>
                  </a:outerShdw>
                </a:effectLst>
                <a:latin typeface="Times New Roman" pitchFamily="18" charset="0"/>
              </a:rPr>
              <a:t>يها</a:t>
            </a:r>
            <a:r>
              <a:rPr lang="ar-SA" sz="4000" b="1" dirty="0">
                <a:ln w="0"/>
                <a:effectLst>
                  <a:outerShdw blurRad="38100" dist="19050" dir="2700000" algn="tl" rotWithShape="0">
                    <a:schemeClr val="dk1">
                      <a:alpha val="40000"/>
                    </a:schemeClr>
                  </a:outerShdw>
                </a:effectLst>
                <a:latin typeface="Times New Roman" pitchFamily="18" charset="0"/>
              </a:rPr>
              <a:t> </a:t>
            </a:r>
            <a:r>
              <a:rPr lang="ar-SA" sz="4000" b="1" dirty="0" err="1">
                <a:ln w="0"/>
                <a:effectLst>
                  <a:outerShdw blurRad="38100" dist="19050" dir="2700000" algn="tl" rotWithShape="0">
                    <a:schemeClr val="dk1">
                      <a:alpha val="40000"/>
                    </a:schemeClr>
                  </a:outerShdw>
                </a:effectLst>
                <a:latin typeface="Times New Roman" pitchFamily="18" charset="0"/>
              </a:rPr>
              <a:t>بالم</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err="1">
                <a:ln w="0"/>
                <a:effectLst>
                  <a:outerShdw blurRad="38100" dist="19050" dir="2700000" algn="tl" rotWithShape="0">
                    <a:schemeClr val="dk1">
                      <a:alpha val="40000"/>
                    </a:schemeClr>
                  </a:outerShdw>
                </a:effectLst>
                <a:latin typeface="Times New Roman" pitchFamily="18" charset="0"/>
              </a:rPr>
              <a:t>اء</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 ت</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كبر</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 ث</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م</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 ت</a:t>
            </a:r>
            <a:r>
              <a:rPr lang="ar-EG" sz="4000" b="1" dirty="0">
                <a:ln w="0"/>
                <a:effectLst>
                  <a:outerShdw blurRad="38100" dist="19050" dir="2700000" algn="tl" rotWithShape="0">
                    <a:schemeClr val="dk1">
                      <a:alpha val="40000"/>
                    </a:schemeClr>
                  </a:outerShdw>
                </a:effectLst>
                <a:latin typeface="Times New Roman" pitchFamily="18" charset="0"/>
              </a:rPr>
              <a:t>ُ</a:t>
            </a:r>
            <a:r>
              <a:rPr lang="ar-SA" sz="4000" b="1" dirty="0">
                <a:ln w="0"/>
                <a:effectLst>
                  <a:outerShdw blurRad="38100" dist="19050" dir="2700000" algn="tl" rotWithShape="0">
                    <a:schemeClr val="dk1">
                      <a:alpha val="40000"/>
                    </a:schemeClr>
                  </a:outerShdw>
                </a:effectLst>
                <a:latin typeface="Times New Roman" pitchFamily="18" charset="0"/>
              </a:rPr>
              <a:t>عطينا الثمار.</a:t>
            </a:r>
            <a:endParaRPr lang="ar-SA" sz="4000" b="1" dirty="0">
              <a:ln w="0"/>
              <a:effectLst>
                <a:outerShdw blurRad="38100" dist="19050" dir="2700000" algn="tl" rotWithShape="0">
                  <a:schemeClr val="dk1">
                    <a:alpha val="40000"/>
                  </a:schemeClr>
                </a:outerShdw>
              </a:effectLst>
              <a:latin typeface="Calibri"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فكرة العامة.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كَيْفَ تَتَغَيَّرُ النَّباتاتُ؟.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النباتات تبدأ صغي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0"/>
          <p:cNvGrpSpPr>
            <a:grpSpLocks/>
          </p:cNvGrpSpPr>
          <p:nvPr/>
        </p:nvGrpSpPr>
        <p:grpSpPr bwMode="auto">
          <a:xfrm>
            <a:off x="2250178" y="3290431"/>
            <a:ext cx="6156747" cy="3096518"/>
            <a:chOff x="-1980728" y="1196752"/>
            <a:chExt cx="16561840" cy="6003193"/>
          </a:xfrm>
        </p:grpSpPr>
        <p:sp>
          <p:nvSpPr>
            <p:cNvPr id="12" name="مستطيل 11"/>
            <p:cNvSpPr/>
            <p:nvPr/>
          </p:nvSpPr>
          <p:spPr>
            <a:xfrm>
              <a:off x="-1980728" y="1196752"/>
              <a:ext cx="16561840" cy="6003193"/>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rtl="1">
                <a:defRPr/>
              </a:pPr>
              <a:endParaRPr lang="ar-EG"/>
            </a:p>
          </p:txBody>
        </p:sp>
        <p:pic>
          <p:nvPicPr>
            <p:cNvPr id="13" name="Picture 2"/>
            <p:cNvPicPr>
              <a:picLocks noChangeAspect="1" noChangeArrowheads="1"/>
            </p:cNvPicPr>
            <p:nvPr/>
          </p:nvPicPr>
          <p:blipFill>
            <a:blip r:embed="rId4" cstate="print">
              <a:lum contrast="30000"/>
            </a:blip>
            <a:srcRect/>
            <a:stretch>
              <a:fillRect/>
            </a:stretch>
          </p:blipFill>
          <p:spPr bwMode="auto">
            <a:xfrm>
              <a:off x="-1882757" y="1844824"/>
              <a:ext cx="8614997" cy="5112568"/>
            </a:xfrm>
            <a:prstGeom prst="rect">
              <a:avLst/>
            </a:prstGeom>
            <a:ln>
              <a:noFill/>
            </a:ln>
            <a:effectLst>
              <a:softEdge rad="112500"/>
            </a:effectLst>
          </p:spPr>
        </p:pic>
        <p:grpSp>
          <p:nvGrpSpPr>
            <p:cNvPr id="31753" name="Group 14"/>
            <p:cNvGrpSpPr>
              <a:grpSpLocks/>
            </p:cNvGrpSpPr>
            <p:nvPr/>
          </p:nvGrpSpPr>
          <p:grpSpPr bwMode="auto">
            <a:xfrm>
              <a:off x="5061089" y="4276242"/>
              <a:ext cx="9456127" cy="2581757"/>
              <a:chOff x="-748331" y="3968031"/>
              <a:chExt cx="9456193" cy="2694716"/>
            </a:xfrm>
          </p:grpSpPr>
          <p:pic>
            <p:nvPicPr>
              <p:cNvPr id="31754" name="Picture 5"/>
              <p:cNvPicPr>
                <a:picLocks noChangeAspect="1" noChangeArrowheads="1"/>
              </p:cNvPicPr>
              <p:nvPr/>
            </p:nvPicPr>
            <p:blipFill>
              <a:blip r:embed="rId5" cstate="print">
                <a:lum contrast="30000"/>
              </a:blip>
              <a:srcRect/>
              <a:stretch>
                <a:fillRect/>
              </a:stretch>
            </p:blipFill>
            <p:spPr bwMode="auto">
              <a:xfrm>
                <a:off x="706806" y="4786322"/>
                <a:ext cx="8001056" cy="1876425"/>
              </a:xfrm>
              <a:prstGeom prst="rect">
                <a:avLst/>
              </a:prstGeom>
              <a:noFill/>
              <a:ln w="57150">
                <a:noFill/>
                <a:miter lim="800000"/>
                <a:headEnd/>
                <a:tailEnd/>
              </a:ln>
            </p:spPr>
          </p:pic>
          <p:sp>
            <p:nvSpPr>
              <p:cNvPr id="21515" name="Rectangle 11"/>
              <p:cNvSpPr>
                <a:spLocks noChangeArrowheads="1"/>
              </p:cNvSpPr>
              <p:nvPr/>
            </p:nvSpPr>
            <p:spPr bwMode="auto">
              <a:xfrm>
                <a:off x="6745766" y="3968032"/>
                <a:ext cx="1595485" cy="809629"/>
              </a:xfrm>
              <a:prstGeom prst="rect">
                <a:avLst/>
              </a:prstGeom>
              <a:solidFill>
                <a:schemeClr val="accent2">
                  <a:lumMod val="20000"/>
                  <a:lumOff val="80000"/>
                </a:schemeClr>
              </a:solidFill>
              <a:ln w="9525">
                <a:solidFill>
                  <a:srgbClr val="6600CC"/>
                </a:solidFill>
                <a:miter lim="800000"/>
                <a:headEnd/>
                <a:tailEnd/>
              </a:ln>
            </p:spPr>
            <p:txBody>
              <a:bodyPr anchor="ctr">
                <a:spAutoFit/>
              </a:bodyPr>
              <a:lstStyle/>
              <a:p>
                <a:pPr algn="r" rtl="1">
                  <a:defRPr/>
                </a:pPr>
                <a:r>
                  <a:rPr lang="ar-EG" sz="2000" b="1" dirty="0">
                    <a:latin typeface="Calibri" pitchFamily="34" charset="0"/>
                    <a:cs typeface="Arial" charset="0"/>
                  </a:rPr>
                  <a:t>بذَرْةَ</a:t>
                </a:r>
                <a:endParaRPr lang="ar-EG" sz="2000" dirty="0">
                  <a:latin typeface="Calibri" pitchFamily="34" charset="0"/>
                  <a:cs typeface="Arial" charset="0"/>
                </a:endParaRPr>
              </a:p>
            </p:txBody>
          </p:sp>
          <p:sp>
            <p:nvSpPr>
              <p:cNvPr id="21516" name="Rectangle 12"/>
              <p:cNvSpPr>
                <a:spLocks noChangeArrowheads="1"/>
              </p:cNvSpPr>
              <p:nvPr/>
            </p:nvSpPr>
            <p:spPr bwMode="auto">
              <a:xfrm>
                <a:off x="2661106" y="4028069"/>
                <a:ext cx="3823091" cy="809628"/>
              </a:xfrm>
              <a:prstGeom prst="rect">
                <a:avLst/>
              </a:prstGeom>
              <a:solidFill>
                <a:schemeClr val="accent2">
                  <a:lumMod val="20000"/>
                  <a:lumOff val="80000"/>
                </a:schemeClr>
              </a:solidFill>
              <a:ln w="9525">
                <a:solidFill>
                  <a:srgbClr val="6600CC"/>
                </a:solidFill>
                <a:miter lim="800000"/>
                <a:headEnd/>
                <a:tailEnd/>
              </a:ln>
            </p:spPr>
            <p:txBody>
              <a:bodyPr wrap="square" anchor="ctr">
                <a:spAutoFit/>
              </a:bodyPr>
              <a:lstStyle/>
              <a:p>
                <a:pPr algn="r" rtl="1">
                  <a:defRPr/>
                </a:pPr>
                <a:r>
                  <a:rPr lang="ar-EG" sz="2000" b="1" dirty="0">
                    <a:latin typeface="Calibri" pitchFamily="34" charset="0"/>
                    <a:cs typeface="Arial" charset="0"/>
                  </a:rPr>
                  <a:t>بٌذْرَةٌ لها جُذورٌ</a:t>
                </a:r>
                <a:endParaRPr lang="ar-EG" sz="2000" dirty="0">
                  <a:latin typeface="Calibri" pitchFamily="34" charset="0"/>
                  <a:cs typeface="Arial" charset="0"/>
                </a:endParaRPr>
              </a:p>
            </p:txBody>
          </p:sp>
          <p:sp>
            <p:nvSpPr>
              <p:cNvPr id="21517" name="Rectangle 13"/>
              <p:cNvSpPr>
                <a:spLocks noChangeArrowheads="1"/>
              </p:cNvSpPr>
              <p:nvPr/>
            </p:nvSpPr>
            <p:spPr bwMode="auto">
              <a:xfrm>
                <a:off x="-748331" y="3968031"/>
                <a:ext cx="3226137" cy="809628"/>
              </a:xfrm>
              <a:prstGeom prst="rect">
                <a:avLst/>
              </a:prstGeom>
              <a:solidFill>
                <a:schemeClr val="accent2">
                  <a:lumMod val="20000"/>
                  <a:lumOff val="80000"/>
                </a:schemeClr>
              </a:solidFill>
              <a:ln w="9525">
                <a:solidFill>
                  <a:srgbClr val="6600CC"/>
                </a:solidFill>
                <a:miter lim="800000"/>
                <a:headEnd/>
                <a:tailEnd/>
              </a:ln>
            </p:spPr>
            <p:txBody>
              <a:bodyPr wrap="square" anchor="ctr">
                <a:spAutoFit/>
              </a:bodyPr>
              <a:lstStyle/>
              <a:p>
                <a:pPr algn="r" rtl="1">
                  <a:defRPr/>
                </a:pPr>
                <a:r>
                  <a:rPr lang="ar-EG" sz="2000" b="1" dirty="0">
                    <a:latin typeface="Calibri" pitchFamily="34" charset="0"/>
                    <a:cs typeface="Arial" charset="0"/>
                  </a:rPr>
                  <a:t>بَذْرَةٌ نابِتَةٌ</a:t>
                </a:r>
                <a:endParaRPr lang="ar-EG" sz="2000" dirty="0">
                  <a:latin typeface="Calibri" pitchFamily="34" charset="0"/>
                  <a:cs typeface="Arial" charset="0"/>
                </a:endParaRPr>
              </a:p>
            </p:txBody>
          </p:sp>
        </p:grpSp>
      </p:grpSp>
      <p:grpSp>
        <p:nvGrpSpPr>
          <p:cNvPr id="4" name="Group 5"/>
          <p:cNvGrpSpPr>
            <a:grpSpLocks/>
          </p:cNvGrpSpPr>
          <p:nvPr/>
        </p:nvGrpSpPr>
        <p:grpSpPr bwMode="auto">
          <a:xfrm>
            <a:off x="1536420" y="610755"/>
            <a:ext cx="6915051" cy="1630655"/>
            <a:chOff x="-1694717" y="5101255"/>
            <a:chExt cx="4622815" cy="1898907"/>
          </a:xfrm>
        </p:grpSpPr>
        <p:sp>
          <p:nvSpPr>
            <p:cNvPr id="7" name="Rectangle 6"/>
            <p:cNvSpPr/>
            <p:nvPr/>
          </p:nvSpPr>
          <p:spPr>
            <a:xfrm>
              <a:off x="-1694717" y="5428807"/>
              <a:ext cx="4622815" cy="1571355"/>
            </a:xfrm>
            <a:prstGeom prst="rect">
              <a:avLst/>
            </a:prstGeom>
            <a:noFill/>
            <a:ln>
              <a:noFill/>
            </a:ln>
            <a:effectLst>
              <a:outerShdw blurRad="184150" dist="241300" dir="11520000" sx="110000" sy="110000" algn="ctr">
                <a:srgbClr val="00000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b"/>
            <a:lstStyle/>
            <a:p>
              <a:pPr algn="r" rtl="1" fontAlgn="auto">
                <a:spcBef>
                  <a:spcPts val="0"/>
                </a:spcBef>
                <a:spcAft>
                  <a:spcPts val="0"/>
                </a:spcAft>
                <a:defRPr/>
              </a:pPr>
              <a:endParaRPr lang="ar-EG" sz="2800" b="1" dirty="0">
                <a:ln w="0"/>
                <a:solidFill>
                  <a:schemeClr val="tx1"/>
                </a:solidFill>
                <a:effectLst>
                  <a:outerShdw blurRad="38100" dist="19050" dir="2700000" algn="tl" rotWithShape="0">
                    <a:schemeClr val="dk1">
                      <a:alpha val="40000"/>
                    </a:schemeClr>
                  </a:outerShdw>
                </a:effectLst>
              </a:endParaRPr>
            </a:p>
            <a:p>
              <a:pPr algn="ctr" rtl="1" fontAlgn="auto">
                <a:spcBef>
                  <a:spcPts val="0"/>
                </a:spcBef>
                <a:spcAft>
                  <a:spcPts val="0"/>
                </a:spcAft>
                <a:defRPr/>
              </a:pPr>
              <a:r>
                <a:rPr lang="ar-EG" sz="4000" b="1" dirty="0">
                  <a:ln w="0"/>
                  <a:solidFill>
                    <a:schemeClr val="tx1"/>
                  </a:solidFill>
                  <a:effectLst>
                    <a:outerShdw blurRad="38100" dist="19050" dir="2700000" algn="tl" rotWithShape="0">
                      <a:schemeClr val="dk1">
                        <a:alpha val="40000"/>
                      </a:schemeClr>
                    </a:outerShdw>
                  </a:effectLst>
                </a:rPr>
                <a:t>كَيْفَ يَنْمو نَباتُ الْفاصولياءِ ويَتَغَيَرَّ؟</a:t>
              </a:r>
            </a:p>
          </p:txBody>
        </p:sp>
        <p:sp>
          <p:nvSpPr>
            <p:cNvPr id="8" name="Flowchart: Terminator 7"/>
            <p:cNvSpPr/>
            <p:nvPr/>
          </p:nvSpPr>
          <p:spPr>
            <a:xfrm>
              <a:off x="629849" y="5101255"/>
              <a:ext cx="1964447" cy="830915"/>
            </a:xfrm>
            <a:prstGeom prst="flowChartTerminator">
              <a:avLst/>
            </a:prstGeom>
            <a:ln/>
          </p:spPr>
          <p:style>
            <a:lnRef idx="2">
              <a:schemeClr val="accent1"/>
            </a:lnRef>
            <a:fillRef idx="1">
              <a:schemeClr val="lt1"/>
            </a:fillRef>
            <a:effectRef idx="0">
              <a:schemeClr val="accent1"/>
            </a:effectRef>
            <a:fontRef idx="minor">
              <a:schemeClr val="dk1"/>
            </a:fontRef>
          </p:style>
          <p:txBody>
            <a:bodyPr rtlCol="1" anchor="ctr"/>
            <a:lstStyle/>
            <a:p>
              <a:pPr algn="ctr" rtl="1" fontAlgn="auto">
                <a:spcBef>
                  <a:spcPts val="0"/>
                </a:spcBef>
                <a:spcAft>
                  <a:spcPts val="0"/>
                </a:spcAft>
                <a:defRPr/>
              </a:pPr>
              <a:r>
                <a:rPr lang="ar-EG" sz="4000" b="1" dirty="0">
                  <a:ln w="0"/>
                  <a:solidFill>
                    <a:schemeClr val="accent1"/>
                  </a:solidFill>
                  <a:effectLst>
                    <a:outerShdw blurRad="38100" dist="25400" dir="5400000" algn="ctr" rotWithShape="0">
                      <a:srgbClr val="6E747A">
                        <a:alpha val="43000"/>
                      </a:srgbClr>
                    </a:outerShdw>
                  </a:effectLst>
                </a:rPr>
                <a:t>أَقْرَأ الشَكْلَ </a:t>
              </a:r>
            </a:p>
          </p:txBody>
        </p:sp>
      </p:grpSp>
      <p:sp>
        <p:nvSpPr>
          <p:cNvPr id="15" name="Rectangle 1"/>
          <p:cNvSpPr>
            <a:spLocks noChangeArrowheads="1"/>
          </p:cNvSpPr>
          <p:nvPr/>
        </p:nvSpPr>
        <p:spPr bwMode="auto">
          <a:xfrm>
            <a:off x="1726197" y="2329377"/>
            <a:ext cx="5833584" cy="1077218"/>
          </a:xfrm>
          <a:prstGeom prst="rect">
            <a:avLst/>
          </a:prstGeom>
          <a:noFill/>
          <a:ln w="9525">
            <a:noFill/>
            <a:miter lim="800000"/>
            <a:headEnd/>
            <a:tailEnd/>
          </a:ln>
        </p:spPr>
        <p:txBody>
          <a:bodyPr wrap="square" anchor="ctr">
            <a:spAutoFit/>
          </a:bodyPr>
          <a:lstStyle/>
          <a:p>
            <a:pPr algn="ctr" rtl="1">
              <a:defRPr/>
            </a:pPr>
            <a:r>
              <a:rPr lang="ar-EG" sz="3200" b="1" dirty="0">
                <a:solidFill>
                  <a:srgbClr val="C00000"/>
                </a:solidFill>
                <a:latin typeface="Arial" charset="0"/>
                <a:cs typeface="Arial" charset="0"/>
              </a:rPr>
              <a:t>تَنْبُتُ بذرةُ </a:t>
            </a:r>
            <a:r>
              <a:rPr lang="ar-EG" sz="3200" b="1" dirty="0" err="1">
                <a:solidFill>
                  <a:srgbClr val="C00000"/>
                </a:solidFill>
                <a:latin typeface="Arial" charset="0"/>
                <a:cs typeface="Arial" charset="0"/>
              </a:rPr>
              <a:t>الفاصولياء</a:t>
            </a:r>
            <a:r>
              <a:rPr lang="ar-EG" sz="3200" b="1" dirty="0">
                <a:solidFill>
                  <a:srgbClr val="C00000"/>
                </a:solidFill>
                <a:latin typeface="Arial" charset="0"/>
                <a:cs typeface="Arial" charset="0"/>
              </a:rPr>
              <a:t> ثُم تنمُو وتُكونُ بادرةً ثُم تنمُو البادرةُ وتصيرُ نباتاً جديداً.</a:t>
            </a:r>
            <a:endParaRPr lang="en-US" sz="3200" b="1" dirty="0">
              <a:solidFill>
                <a:srgbClr val="C00000"/>
              </a:solidFill>
              <a:latin typeface="Arial" charset="0"/>
              <a:cs typeface="Arial"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2" name="أقرأ الشكل كيف ينمو.wav"/>
                                        </p:tgtEl>
                                      </p:cMediaNode>
                                    </p:audio>
                                  </p:sub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heckerboard(across)">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تنبت بذرة الفاصولياء ث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381125" y="2218194"/>
            <a:ext cx="6029325" cy="58578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spAutoFit/>
          </a:bodyPr>
          <a:lstStyle/>
          <a:p>
            <a:pPr algn="ctr" rtl="1" fontAlgn="auto">
              <a:spcBef>
                <a:spcPts val="0"/>
              </a:spcBef>
              <a:spcAft>
                <a:spcPts val="0"/>
              </a:spcAft>
              <a:defRPr/>
            </a:pPr>
            <a:r>
              <a:rPr lang="ar-EG" sz="3200" b="1" dirty="0">
                <a:ln w="0"/>
                <a:solidFill>
                  <a:schemeClr val="accent6">
                    <a:lumMod val="50000"/>
                  </a:schemeClr>
                </a:solidFill>
                <a:effectLst>
                  <a:outerShdw blurRad="38100" dist="19050" dir="2700000" algn="tl" rotWithShape="0">
                    <a:schemeClr val="dk1">
                      <a:alpha val="40000"/>
                    </a:schemeClr>
                  </a:outerShdw>
                </a:effectLst>
                <a:latin typeface="+mn-lt"/>
                <a:cs typeface="+mn-cs"/>
              </a:rPr>
              <a:t> ما أَهَمِّيَّةُ كُلٍّ مِن الأَزْهارِ وَالثِّمارِ لِلنَّباتِ؟</a:t>
            </a:r>
            <a:endParaRPr lang="ar-EG" sz="2800" b="1" dirty="0">
              <a:ln w="0"/>
              <a:solidFill>
                <a:schemeClr val="accent6">
                  <a:lumMod val="50000"/>
                </a:schemeClr>
              </a:solidFill>
              <a:effectLst>
                <a:outerShdw blurRad="38100" dist="19050" dir="2700000" algn="tl" rotWithShape="0">
                  <a:schemeClr val="dk1">
                    <a:alpha val="40000"/>
                  </a:schemeClr>
                </a:outerShdw>
              </a:effectLst>
              <a:latin typeface="+mn-lt"/>
              <a:cs typeface="+mn-cs"/>
            </a:endParaRPr>
          </a:p>
        </p:txBody>
      </p:sp>
      <p:sp>
        <p:nvSpPr>
          <p:cNvPr id="6" name="Rectangle 1"/>
          <p:cNvSpPr>
            <a:spLocks noChangeArrowheads="1"/>
          </p:cNvSpPr>
          <p:nvPr/>
        </p:nvSpPr>
        <p:spPr bwMode="auto">
          <a:xfrm>
            <a:off x="1115616" y="3332474"/>
            <a:ext cx="7396658" cy="715962"/>
          </a:xfrm>
          <a:prstGeom prst="roundRect">
            <a:avLst>
              <a:gd name="adj" fmla="val 16667"/>
            </a:avLst>
          </a:prstGeom>
          <a:noFill/>
          <a:ln w="9525">
            <a:noFill/>
            <a:miter lim="800000"/>
            <a:headEnd/>
            <a:tailEnd/>
          </a:ln>
        </p:spPr>
        <p:txBody>
          <a:bodyPr wrap="square" anchor="ctr">
            <a:spAutoFit/>
          </a:bodyPr>
          <a:lstStyle/>
          <a:p>
            <a:pPr lvl="1" algn="r" rtl="1"/>
            <a:r>
              <a:rPr lang="ar-SA" sz="3600" b="1" dirty="0"/>
              <a:t>الأز</a:t>
            </a:r>
            <a:r>
              <a:rPr lang="ar-EG" sz="3600" b="1" dirty="0"/>
              <a:t>ْ</a:t>
            </a:r>
            <a:r>
              <a:rPr lang="ar-SA" sz="3600" b="1" dirty="0"/>
              <a:t>ه</a:t>
            </a:r>
            <a:r>
              <a:rPr lang="ar-EG" sz="3600" b="1" dirty="0"/>
              <a:t>َ</a:t>
            </a:r>
            <a:r>
              <a:rPr lang="ar-SA" sz="3600" b="1" dirty="0"/>
              <a:t>ار: جزء</a:t>
            </a:r>
            <a:r>
              <a:rPr lang="ar-EG" sz="3600" b="1" dirty="0"/>
              <a:t>ٌ</a:t>
            </a:r>
            <a:r>
              <a:rPr lang="ar-SA" sz="3600" b="1" dirty="0"/>
              <a:t> م</a:t>
            </a:r>
            <a:r>
              <a:rPr lang="ar-EG" sz="3600" b="1" dirty="0"/>
              <a:t>ِ</a:t>
            </a:r>
            <a:r>
              <a:rPr lang="ar-SA" sz="3600" b="1" dirty="0"/>
              <a:t>ن أجزاء</a:t>
            </a:r>
            <a:r>
              <a:rPr lang="ar-EG" sz="3600" b="1" dirty="0"/>
              <a:t>ِ</a:t>
            </a:r>
            <a:r>
              <a:rPr lang="ar-SA" sz="3600" b="1" dirty="0"/>
              <a:t> الن</a:t>
            </a:r>
            <a:r>
              <a:rPr lang="ar-EG" sz="3600" b="1" dirty="0"/>
              <a:t>َّ</a:t>
            </a:r>
            <a:r>
              <a:rPr lang="ar-SA" sz="3600" b="1" dirty="0"/>
              <a:t>بات</a:t>
            </a:r>
            <a:r>
              <a:rPr lang="ar-EG" sz="3600" b="1" dirty="0"/>
              <a:t>ِ</a:t>
            </a:r>
            <a:r>
              <a:rPr lang="ar-SA" sz="3600" b="1" dirty="0"/>
              <a:t> ي</a:t>
            </a:r>
            <a:r>
              <a:rPr lang="ar-EG" sz="3600" b="1" dirty="0"/>
              <a:t>ُ</a:t>
            </a:r>
            <a:r>
              <a:rPr lang="ar-SA" sz="3600" b="1" dirty="0"/>
              <a:t>كون</a:t>
            </a:r>
            <a:r>
              <a:rPr lang="ar-EG" sz="3600" b="1" dirty="0"/>
              <a:t>ُ</a:t>
            </a:r>
            <a:r>
              <a:rPr lang="ar-SA" sz="3600" b="1" dirty="0"/>
              <a:t> ال</a:t>
            </a:r>
            <a:r>
              <a:rPr lang="ar-EG" sz="3600" b="1" dirty="0"/>
              <a:t>ْ</a:t>
            </a:r>
            <a:r>
              <a:rPr lang="ar-SA" sz="3600" b="1" dirty="0"/>
              <a:t>ب</a:t>
            </a:r>
            <a:r>
              <a:rPr lang="ar-EG" sz="3600" b="1" dirty="0"/>
              <a:t>ُ</a:t>
            </a:r>
            <a:r>
              <a:rPr lang="ar-SA" sz="3600" b="1" dirty="0" err="1"/>
              <a:t>ذور</a:t>
            </a:r>
            <a:r>
              <a:rPr lang="ar-EG" sz="3600" b="1" dirty="0"/>
              <a:t>َ</a:t>
            </a:r>
            <a:r>
              <a:rPr lang="ar-SA" sz="3600" b="1" dirty="0"/>
              <a:t>.</a:t>
            </a:r>
            <a:endParaRPr lang="en-US" sz="3600" b="1" dirty="0"/>
          </a:p>
        </p:txBody>
      </p:sp>
      <p:sp>
        <p:nvSpPr>
          <p:cNvPr id="7" name="مستطيل 6"/>
          <p:cNvSpPr>
            <a:spLocks noChangeArrowheads="1"/>
          </p:cNvSpPr>
          <p:nvPr/>
        </p:nvSpPr>
        <p:spPr bwMode="auto">
          <a:xfrm>
            <a:off x="6588224" y="1365767"/>
            <a:ext cx="1924050" cy="646113"/>
          </a:xfrm>
          <a:prstGeom prst="rect">
            <a:avLst/>
          </a:prstGeom>
          <a:noFill/>
          <a:ln w="9525">
            <a:noFill/>
            <a:miter lim="800000"/>
            <a:headEnd/>
            <a:tailEnd/>
          </a:ln>
        </p:spPr>
        <p:txBody>
          <a:bodyPr wrap="none">
            <a:spAutoFit/>
          </a:bodyPr>
          <a:lstStyle/>
          <a:p>
            <a:pPr algn="r" rtl="1"/>
            <a:r>
              <a:rPr lang="ar-EG" sz="3600" b="1" u="sng" dirty="0">
                <a:solidFill>
                  <a:srgbClr val="002060"/>
                </a:solidFill>
              </a:rPr>
              <a:t>1- أُلَخِّصُ. </a:t>
            </a:r>
            <a:endParaRPr lang="en-US" sz="3600" u="sng" dirty="0">
              <a:solidFill>
                <a:srgbClr val="002060"/>
              </a:solidFill>
            </a:endParaRPr>
          </a:p>
        </p:txBody>
      </p:sp>
      <p:sp>
        <p:nvSpPr>
          <p:cNvPr id="8" name="وسيلة شرح مع سهم إلى الأسفل 7"/>
          <p:cNvSpPr>
            <a:spLocks noChangeArrowheads="1"/>
          </p:cNvSpPr>
          <p:nvPr/>
        </p:nvSpPr>
        <p:spPr bwMode="auto">
          <a:xfrm>
            <a:off x="3923928" y="613277"/>
            <a:ext cx="1848583" cy="895826"/>
          </a:xfrm>
          <a:prstGeom prst="downArrowCallout">
            <a:avLst/>
          </a:prstGeom>
          <a:ln>
            <a:headEnd/>
            <a:tailEnd/>
          </a:ln>
        </p:spPr>
        <p:style>
          <a:lnRef idx="0">
            <a:schemeClr val="accent4"/>
          </a:lnRef>
          <a:fillRef idx="3">
            <a:schemeClr val="accent4"/>
          </a:fillRef>
          <a:effectRef idx="3">
            <a:schemeClr val="accent4"/>
          </a:effectRef>
          <a:fontRef idx="minor">
            <a:schemeClr val="lt1"/>
          </a:fontRef>
        </p:style>
        <p:txBody>
          <a:bodyPr wrap="none">
            <a:spAutoFit/>
          </a:bodyPr>
          <a:lstStyle/>
          <a:p>
            <a:pPr algn="ctr" rtl="1"/>
            <a:r>
              <a:rPr lang="ar-EG" sz="3200" b="1" dirty="0">
                <a:solidFill>
                  <a:schemeClr val="bg1"/>
                </a:solidFill>
              </a:rPr>
              <a:t>أُفَكٌرُ وَأتَحَدَّثُ</a:t>
            </a:r>
          </a:p>
        </p:txBody>
      </p:sp>
      <p:sp>
        <p:nvSpPr>
          <p:cNvPr id="16" name="مستطيل 15"/>
          <p:cNvSpPr>
            <a:spLocks noChangeArrowheads="1"/>
          </p:cNvSpPr>
          <p:nvPr/>
        </p:nvSpPr>
        <p:spPr bwMode="auto">
          <a:xfrm>
            <a:off x="1924149" y="4523065"/>
            <a:ext cx="6588125" cy="646112"/>
          </a:xfrm>
          <a:prstGeom prst="rect">
            <a:avLst/>
          </a:prstGeom>
          <a:noFill/>
          <a:ln w="9525">
            <a:noFill/>
            <a:miter lim="800000"/>
            <a:headEnd/>
            <a:tailEnd/>
          </a:ln>
        </p:spPr>
        <p:txBody>
          <a:bodyPr>
            <a:spAutoFit/>
          </a:bodyPr>
          <a:lstStyle/>
          <a:p>
            <a:pPr lvl="1" algn="r" rtl="1"/>
            <a:r>
              <a:rPr lang="ar-SA" sz="3600" b="1" dirty="0"/>
              <a:t>الث</a:t>
            </a:r>
            <a:r>
              <a:rPr lang="ar-EG" sz="3600" b="1" dirty="0"/>
              <a:t>ِّ</a:t>
            </a:r>
            <a:r>
              <a:rPr lang="ar-SA" sz="3600" b="1" dirty="0"/>
              <a:t>مار: جزء</a:t>
            </a:r>
            <a:r>
              <a:rPr lang="ar-EG" sz="3600" b="1" dirty="0"/>
              <a:t>ُ</a:t>
            </a:r>
            <a:r>
              <a:rPr lang="ar-SA" sz="3600" b="1" dirty="0"/>
              <a:t> الن</a:t>
            </a:r>
            <a:r>
              <a:rPr lang="ar-EG" sz="3600" b="1" dirty="0"/>
              <a:t>َّ</a:t>
            </a:r>
            <a:r>
              <a:rPr lang="ar-SA" sz="3600" b="1" dirty="0"/>
              <a:t>بات</a:t>
            </a:r>
            <a:r>
              <a:rPr lang="ar-EG" sz="3600" b="1" dirty="0"/>
              <a:t>ِ</a:t>
            </a:r>
            <a:r>
              <a:rPr lang="ar-SA" sz="3600" b="1" dirty="0"/>
              <a:t> ال</a:t>
            </a:r>
            <a:r>
              <a:rPr lang="ar-EG" sz="3600" b="1" dirty="0"/>
              <a:t>َّ</a:t>
            </a:r>
            <a:r>
              <a:rPr lang="ar-SA" sz="3600" b="1" dirty="0"/>
              <a:t>ذ</a:t>
            </a:r>
            <a:r>
              <a:rPr lang="ar-EG" sz="3600" b="1" dirty="0"/>
              <a:t>ِ</a:t>
            </a:r>
            <a:r>
              <a:rPr lang="ar-SA" sz="3600" b="1" dirty="0"/>
              <a:t>ي </a:t>
            </a:r>
            <a:r>
              <a:rPr lang="ar-SA" sz="3600" b="1" dirty="0" err="1"/>
              <a:t>ي</a:t>
            </a:r>
            <a:r>
              <a:rPr lang="ar-EG" sz="3600" b="1" dirty="0"/>
              <a:t>َ</a:t>
            </a:r>
            <a:r>
              <a:rPr lang="ar-SA" sz="3600" b="1" dirty="0"/>
              <a:t>ح</a:t>
            </a:r>
            <a:r>
              <a:rPr lang="ar-EG" sz="3600" b="1" dirty="0"/>
              <a:t>ْ</a:t>
            </a:r>
            <a:r>
              <a:rPr lang="ar-SA" sz="3600" b="1" dirty="0"/>
              <a:t>م</a:t>
            </a:r>
            <a:r>
              <a:rPr lang="ar-EG" sz="3600" b="1" dirty="0"/>
              <a:t>ِ</a:t>
            </a:r>
            <a:r>
              <a:rPr lang="ar-SA" sz="3600" b="1" dirty="0"/>
              <a:t>ي ال</a:t>
            </a:r>
            <a:r>
              <a:rPr lang="ar-EG" sz="3600" b="1" dirty="0"/>
              <a:t>ْ</a:t>
            </a:r>
            <a:r>
              <a:rPr lang="ar-SA" sz="3600" b="1" dirty="0"/>
              <a:t>بذ</a:t>
            </a:r>
            <a:r>
              <a:rPr lang="ar-EG" sz="3600" b="1" dirty="0"/>
              <a:t>ُ</a:t>
            </a:r>
            <a:r>
              <a:rPr lang="ar-SA" sz="3600" b="1" dirty="0"/>
              <a:t>ور</a:t>
            </a:r>
            <a:r>
              <a:rPr lang="ar-EG" sz="3600" b="1" dirty="0"/>
              <a:t>َ</a:t>
            </a:r>
            <a:r>
              <a:rPr lang="ar-SA" sz="3600" b="1" dirty="0"/>
              <a:t>.</a:t>
            </a:r>
            <a:endParaRPr lang="en-US" sz="36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أُفَكٌرُ وَأتَحَدَّثُ.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ألخص ما اهميه كل.wav"/>
                                        </p:tgtEl>
                                      </p:cMediaNode>
                                    </p:audio>
                                  </p:sub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ألخص ما اهميه كل.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الأزهار جزء من اجزاء.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5" name="الثمار جزء النب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8"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389403" y="3044279"/>
            <a:ext cx="4365191" cy="76944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rtl="1" fontAlgn="auto">
              <a:spcBef>
                <a:spcPts val="0"/>
              </a:spcBef>
              <a:spcAft>
                <a:spcPts val="0"/>
              </a:spcAft>
              <a:defRPr/>
            </a:pPr>
            <a:r>
              <a:rPr lang="ar-EG" sz="4400" b="1" dirty="0">
                <a:ln w="0"/>
                <a:solidFill>
                  <a:schemeClr val="accent6">
                    <a:lumMod val="50000"/>
                  </a:schemeClr>
                </a:solidFill>
                <a:effectLst>
                  <a:outerShdw blurRad="38100" dist="25400" dir="5400000" algn="ctr" rotWithShape="0">
                    <a:srgbClr val="6E747A">
                      <a:alpha val="43000"/>
                    </a:srgbClr>
                  </a:outerShdw>
                </a:effectLst>
                <a:latin typeface="Arial" charset="0"/>
                <a:cs typeface="Arial" charset="0"/>
              </a:rPr>
              <a:t>كَيْفَ تتَغَيَّرُ </a:t>
            </a:r>
            <a:r>
              <a:rPr lang="ar-EG" sz="4400" b="1" dirty="0" err="1">
                <a:ln w="0"/>
                <a:solidFill>
                  <a:schemeClr val="accent6">
                    <a:lumMod val="50000"/>
                  </a:schemeClr>
                </a:solidFill>
                <a:effectLst>
                  <a:outerShdw blurRad="38100" dist="25400" dir="5400000" algn="ctr" rotWithShape="0">
                    <a:srgbClr val="6E747A">
                      <a:alpha val="43000"/>
                    </a:srgbClr>
                  </a:outerShdw>
                </a:effectLst>
                <a:latin typeface="Arial" charset="0"/>
                <a:cs typeface="Arial" charset="0"/>
              </a:rPr>
              <a:t>النباتات؟</a:t>
            </a:r>
            <a:endParaRPr lang="ar-EG" sz="4000" b="1" dirty="0">
              <a:ln w="0"/>
              <a:solidFill>
                <a:schemeClr val="accent6">
                  <a:lumMod val="50000"/>
                </a:schemeClr>
              </a:solidFill>
              <a:effectLst>
                <a:outerShdw blurRad="38100" dist="25400" dir="5400000" algn="ctr" rotWithShape="0">
                  <a:srgbClr val="6E747A">
                    <a:alpha val="43000"/>
                  </a:srgbClr>
                </a:outerShdw>
              </a:effectLst>
            </a:endParaRPr>
          </a:p>
        </p:txBody>
      </p:sp>
      <p:sp>
        <p:nvSpPr>
          <p:cNvPr id="7" name="وجه ضاحك 6"/>
          <p:cNvSpPr>
            <a:spLocks noChangeArrowheads="1"/>
          </p:cNvSpPr>
          <p:nvPr/>
        </p:nvSpPr>
        <p:spPr bwMode="auto">
          <a:xfrm>
            <a:off x="3923928" y="1739978"/>
            <a:ext cx="4567311" cy="908864"/>
          </a:xfrm>
          <a:prstGeom prst="smileyFace">
            <a:avLst/>
          </a:prstGeom>
          <a:solidFill>
            <a:schemeClr val="accent1">
              <a:lumMod val="20000"/>
              <a:lumOff val="80000"/>
            </a:schemeClr>
          </a:solidFill>
          <a:ln w="9525">
            <a:noFill/>
            <a:miter lim="800000"/>
            <a:headEnd/>
            <a:tailEnd/>
          </a:ln>
        </p:spPr>
        <p:txBody>
          <a:bodyPr wrap="none">
            <a:spAutoFit/>
          </a:bodyPr>
          <a:lstStyle/>
          <a:p>
            <a:pPr algn="r" rtl="1"/>
            <a:r>
              <a:rPr lang="ar-EG" sz="3600" b="1"/>
              <a:t>2- السُّؤالُ الأسَاسِي.</a:t>
            </a:r>
            <a:endParaRPr lang="en-US" sz="3600" dirty="0"/>
          </a:p>
        </p:txBody>
      </p:sp>
      <p:sp>
        <p:nvSpPr>
          <p:cNvPr id="33801" name="مستطيل 7"/>
          <p:cNvSpPr>
            <a:spLocks noChangeArrowheads="1"/>
          </p:cNvSpPr>
          <p:nvPr/>
        </p:nvSpPr>
        <p:spPr bwMode="auto">
          <a:xfrm>
            <a:off x="5359562" y="332656"/>
            <a:ext cx="1849437" cy="584200"/>
          </a:xfrm>
          <a:prstGeom prst="rect">
            <a:avLst/>
          </a:prstGeom>
          <a:noFill/>
          <a:ln w="9525">
            <a:noFill/>
            <a:miter lim="800000"/>
            <a:headEnd/>
            <a:tailEnd/>
          </a:ln>
        </p:spPr>
        <p:txBody>
          <a:bodyPr wrap="none">
            <a:spAutoFit/>
          </a:bodyPr>
          <a:lstStyle/>
          <a:p>
            <a:pPr algn="ctr" rtl="1"/>
            <a:r>
              <a:rPr lang="ar-EG" sz="3200" b="1">
                <a:solidFill>
                  <a:schemeClr val="bg1"/>
                </a:solidFill>
              </a:rPr>
              <a:t>أُفَكٌرُ وَأتَحَدَّثُ</a:t>
            </a:r>
          </a:p>
        </p:txBody>
      </p:sp>
      <p:sp>
        <p:nvSpPr>
          <p:cNvPr id="17" name="Rectangle 1"/>
          <p:cNvSpPr>
            <a:spLocks noChangeArrowheads="1"/>
          </p:cNvSpPr>
          <p:nvPr/>
        </p:nvSpPr>
        <p:spPr bwMode="auto">
          <a:xfrm>
            <a:off x="1620043" y="4293096"/>
            <a:ext cx="5903912" cy="1327150"/>
          </a:xfrm>
          <a:prstGeom prst="roundRect">
            <a:avLst>
              <a:gd name="adj" fmla="val 16667"/>
            </a:avLst>
          </a:prstGeom>
          <a:noFill/>
          <a:ln w="9525">
            <a:noFill/>
            <a:miter lim="800000"/>
            <a:headEnd/>
            <a:tailEnd/>
          </a:ln>
        </p:spPr>
        <p:txBody>
          <a:bodyPr anchor="ctr">
            <a:spAutoFit/>
          </a:bodyPr>
          <a:lstStyle/>
          <a:p>
            <a:pPr algn="ctr" rtl="1"/>
            <a:r>
              <a:rPr lang="ar-EG" sz="3600" b="1" dirty="0">
                <a:solidFill>
                  <a:srgbClr val="7030A0"/>
                </a:solidFill>
              </a:rPr>
              <a:t>تَنْبُتُ البذرةُ ثُمَّ تَنْمُو وتُكَونُ البَادرةَ وتَنْمُو البادرةُ وتصير نَباتاً جَديداً.</a:t>
            </a:r>
            <a:endParaRPr lang="en-US" sz="3600" b="1" dirty="0">
              <a:solidFill>
                <a:srgbClr val="7030A0"/>
              </a:solidFill>
            </a:endParaRPr>
          </a:p>
        </p:txBody>
      </p:sp>
      <p:sp>
        <p:nvSpPr>
          <p:cNvPr id="6" name="وسيلة شرح مع سهم إلى الأسفل 7">
            <a:extLst>
              <a:ext uri="{FF2B5EF4-FFF2-40B4-BE49-F238E27FC236}">
                <a16:creationId xmlns:a16="http://schemas.microsoft.com/office/drawing/2014/main" id="{6FFE5648-A660-4A97-9637-CB45EAD031C5}"/>
              </a:ext>
            </a:extLst>
          </p:cNvPr>
          <p:cNvSpPr>
            <a:spLocks noChangeArrowheads="1"/>
          </p:cNvSpPr>
          <p:nvPr/>
        </p:nvSpPr>
        <p:spPr bwMode="auto">
          <a:xfrm>
            <a:off x="3923928" y="613277"/>
            <a:ext cx="1848583" cy="895826"/>
          </a:xfrm>
          <a:prstGeom prst="downArrowCallout">
            <a:avLst/>
          </a:prstGeom>
          <a:ln>
            <a:headEnd/>
            <a:tailEnd/>
          </a:ln>
        </p:spPr>
        <p:style>
          <a:lnRef idx="0">
            <a:schemeClr val="accent4"/>
          </a:lnRef>
          <a:fillRef idx="3">
            <a:schemeClr val="accent4"/>
          </a:fillRef>
          <a:effectRef idx="3">
            <a:schemeClr val="accent4"/>
          </a:effectRef>
          <a:fontRef idx="minor">
            <a:schemeClr val="lt1"/>
          </a:fontRef>
        </p:style>
        <p:txBody>
          <a:bodyPr wrap="none">
            <a:spAutoFit/>
          </a:bodyPr>
          <a:lstStyle/>
          <a:p>
            <a:pPr algn="ctr" rtl="1"/>
            <a:r>
              <a:rPr lang="ar-EG" sz="3200" b="1" dirty="0">
                <a:solidFill>
                  <a:schemeClr val="bg1"/>
                </a:solidFill>
              </a:rPr>
              <a:t>أُفَكٌرُ وَأتَحَدَّثُ</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السوال الاساسي كيف.wav"/>
                                        </p:tgtEl>
                                      </p:cMediaNode>
                                    </p:audio>
                                  </p:sub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السوال الاساسي كيف.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تنبت البذرة ثم تنمو وتكو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23528" y="764704"/>
            <a:ext cx="8207375" cy="1511300"/>
          </a:xfrm>
          <a:prstGeom prst="roundRect">
            <a:avLst>
              <a:gd name="adj" fmla="val 16667"/>
            </a:avLst>
          </a:prstGeom>
          <a:noFill/>
          <a:ln w="9525">
            <a:noFill/>
            <a:miter lim="800000"/>
            <a:headEnd/>
            <a:tailEnd/>
          </a:ln>
        </p:spPr>
        <p:txBody>
          <a:bodyPr/>
          <a:lstStyle/>
          <a:p>
            <a:pPr algn="r" rtl="1"/>
            <a:r>
              <a:rPr lang="ar-EG" sz="4000" b="1" dirty="0">
                <a:solidFill>
                  <a:srgbClr val="FF0000"/>
                </a:solidFill>
                <a:latin typeface="Calibri" pitchFamily="34" charset="0"/>
              </a:rPr>
              <a:t>العلوم والمجتمع:</a:t>
            </a:r>
          </a:p>
          <a:p>
            <a:pPr algn="ctr" rtl="1"/>
            <a:r>
              <a:rPr lang="ar-EG" sz="3200" b="1" dirty="0">
                <a:latin typeface="Calibri" pitchFamily="34" charset="0"/>
              </a:rPr>
              <a:t>أُلاحِظُ نباتًا في مِنْطَقَةِ سَكَنِي، أصِفُ كَيْفَ يَنْمُو، وَكَيْفَ يَتَغَيَّرُ.</a:t>
            </a:r>
            <a:endParaRPr lang="ar-EG" sz="3200" dirty="0">
              <a:latin typeface="Calibri" pitchFamily="34" charset="0"/>
            </a:endParaRPr>
          </a:p>
        </p:txBody>
      </p:sp>
      <p:pic>
        <p:nvPicPr>
          <p:cNvPr id="2050" name="Picture 2"/>
          <p:cNvPicPr>
            <a:picLocks noChangeAspect="1" noChangeArrowheads="1"/>
          </p:cNvPicPr>
          <p:nvPr/>
        </p:nvPicPr>
        <p:blipFill>
          <a:blip r:embed="rId3" cstate="print">
            <a:lum contrast="20000"/>
          </a:blip>
          <a:srcRect/>
          <a:stretch>
            <a:fillRect/>
          </a:stretch>
        </p:blipFill>
        <p:spPr bwMode="auto">
          <a:xfrm>
            <a:off x="1281609" y="2708920"/>
            <a:ext cx="6580782" cy="289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أُلاحِظُ نباتًا في مِنْطَقَةِ سَكَنِي.wav"/>
                                        </p:tgtEl>
                                      </p:cMediaNode>
                                    </p:audio>
                                  </p:subTnLst>
                                </p:cTn>
                              </p:par>
                              <p:par>
                                <p:cTn id="8" presetID="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additive="base">
                                        <p:cTn id="10" dur="500" fill="hold"/>
                                        <p:tgtEl>
                                          <p:spTgt spid="2050"/>
                                        </p:tgtEl>
                                        <p:attrNameLst>
                                          <p:attrName>ppt_x</p:attrName>
                                        </p:attrNameLst>
                                      </p:cBhvr>
                                      <p:tavLst>
                                        <p:tav tm="0">
                                          <p:val>
                                            <p:strVal val="#ppt_x"/>
                                          </p:val>
                                        </p:tav>
                                        <p:tav tm="100000">
                                          <p:val>
                                            <p:strVal val="#ppt_x"/>
                                          </p:val>
                                        </p:tav>
                                      </p:tavLst>
                                    </p:anim>
                                    <p:anim calcmode="lin" valueType="num">
                                      <p:cBhvr additive="base">
                                        <p:cTn id="11"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a:spLocks noChangeArrowheads="1"/>
          </p:cNvSpPr>
          <p:nvPr/>
        </p:nvSpPr>
        <p:spPr bwMode="auto">
          <a:xfrm>
            <a:off x="930275" y="742107"/>
            <a:ext cx="7283450" cy="1323975"/>
          </a:xfrm>
          <a:prstGeom prst="rect">
            <a:avLst/>
          </a:prstGeom>
          <a:noFill/>
          <a:ln w="9525">
            <a:noFill/>
            <a:miter lim="800000"/>
            <a:headEnd/>
            <a:tailEnd/>
          </a:ln>
        </p:spPr>
        <p:txBody>
          <a:bodyPr>
            <a:spAutoFit/>
          </a:bodyPr>
          <a:lstStyle/>
          <a:p>
            <a:pPr algn="ctr" rtl="1"/>
            <a:r>
              <a:rPr lang="ar-EG" sz="4000" b="1" dirty="0">
                <a:latin typeface="Times New Roman" pitchFamily="18" charset="0"/>
                <a:ea typeface="Calibri" pitchFamily="34" charset="0"/>
                <a:cs typeface="Times New Roman" pitchFamily="18" charset="0"/>
              </a:rPr>
              <a:t>تَنْبُتُ نَوَاةُ التَّمرِ في التُربةِ وتُكونُ بادرةً ثُمَّ تَنْمُو الْبَادرةُ وتُصْبِحُ نخلةً تُنْتِجُ ثِمارَ التَمرِ.</a:t>
            </a:r>
            <a:endParaRPr lang="ar-EG" sz="4000" dirty="0">
              <a:ea typeface="Calibri" pitchFamily="34" charset="0"/>
              <a:cs typeface="Times New Roman" pitchFamily="18" charset="0"/>
            </a:endParaRPr>
          </a:p>
        </p:txBody>
      </p:sp>
      <p:pic>
        <p:nvPicPr>
          <p:cNvPr id="7" name="صورة 6" descr="663303273_755.jpg"/>
          <p:cNvPicPr>
            <a:picLocks noChangeAspect="1"/>
          </p:cNvPicPr>
          <p:nvPr/>
        </p:nvPicPr>
        <p:blipFill>
          <a:blip r:embed="rId4" cstate="print"/>
          <a:srcRect/>
          <a:stretch>
            <a:fillRect/>
          </a:stretch>
        </p:blipFill>
        <p:spPr bwMode="auto">
          <a:xfrm>
            <a:off x="5538839" y="3861048"/>
            <a:ext cx="2849562" cy="1787525"/>
          </a:xfrm>
          <a:prstGeom prst="rect">
            <a:avLst/>
          </a:prstGeom>
          <a:noFill/>
          <a:ln w="9525">
            <a:noFill/>
            <a:miter lim="800000"/>
            <a:headEnd/>
            <a:tailEnd/>
          </a:ln>
        </p:spPr>
      </p:pic>
      <p:pic>
        <p:nvPicPr>
          <p:cNvPr id="8" name="صورة 7" descr="Beach_Palm_Tree_1.jpg"/>
          <p:cNvPicPr>
            <a:picLocks noChangeAspect="1"/>
          </p:cNvPicPr>
          <p:nvPr/>
        </p:nvPicPr>
        <p:blipFill>
          <a:blip r:embed="rId5" cstate="print">
            <a:lum contrast="30000"/>
          </a:blip>
          <a:srcRect/>
          <a:stretch>
            <a:fillRect/>
          </a:stretch>
        </p:blipFill>
        <p:spPr bwMode="auto">
          <a:xfrm>
            <a:off x="107504" y="2060848"/>
            <a:ext cx="5976938" cy="44831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تنبت نواة التمر.wav"/>
                                        </p:tgtEl>
                                      </p:cMediaNode>
                                    </p:audio>
                                  </p:subTnLst>
                                </p:cTn>
                              </p:par>
                              <p:par>
                                <p:cTn id="9" presetID="17"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صورة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588" y="568740"/>
            <a:ext cx="3096344" cy="2960105"/>
          </a:xfrm>
          <a:prstGeom prst="rect">
            <a:avLst/>
          </a:prstGeom>
        </p:spPr>
      </p:pic>
      <p:sp>
        <p:nvSpPr>
          <p:cNvPr id="6" name="سهم إلى اليسار 5"/>
          <p:cNvSpPr/>
          <p:nvPr/>
        </p:nvSpPr>
        <p:spPr>
          <a:xfrm>
            <a:off x="4697760" y="2166888"/>
            <a:ext cx="3392458" cy="1084064"/>
          </a:xfrm>
          <a:prstGeom prst="leftArrow">
            <a:avLst>
              <a:gd name="adj1" fmla="val 85033"/>
              <a:gd name="adj2" fmla="val 50000"/>
            </a:avLst>
          </a:prstGeom>
          <a:noFill/>
          <a:ln>
            <a:noFill/>
          </a:ln>
          <a:effectLst/>
        </p:spPr>
        <p:style>
          <a:lnRef idx="2">
            <a:schemeClr val="accent2"/>
          </a:lnRef>
          <a:fillRef idx="1">
            <a:schemeClr val="lt1"/>
          </a:fillRef>
          <a:effectRef idx="0">
            <a:schemeClr val="accent2"/>
          </a:effectRef>
          <a:fontRef idx="minor">
            <a:schemeClr val="dk1"/>
          </a:fontRef>
        </p:style>
        <p:txBody>
          <a:bodyPr wrap="none" anchor="ctr">
            <a:spAutoFit/>
          </a:bodyPr>
          <a:lstStyle/>
          <a:p>
            <a:pPr algn="ctr" rtl="1" fontAlgn="auto">
              <a:spcBef>
                <a:spcPts val="0"/>
              </a:spcBef>
              <a:spcAft>
                <a:spcPts val="0"/>
              </a:spcAft>
              <a:defRPr/>
            </a:pPr>
            <a:r>
              <a:rPr lang="ar-EG"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الدرس الأول</a:t>
            </a:r>
            <a:endParaRPr lang="ar-SA"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مستطيل 4"/>
          <p:cNvSpPr>
            <a:spLocks noChangeArrowheads="1"/>
          </p:cNvSpPr>
          <p:nvPr/>
        </p:nvSpPr>
        <p:spPr bwMode="auto">
          <a:xfrm>
            <a:off x="863588" y="1387072"/>
            <a:ext cx="3044825" cy="1323439"/>
          </a:xfrm>
          <a:prstGeom prst="rect">
            <a:avLst/>
          </a:prstGeom>
          <a:noFill/>
          <a:ln w="9525">
            <a:noFill/>
            <a:miter lim="800000"/>
            <a:headEnd/>
            <a:tailEnd/>
          </a:ln>
        </p:spPr>
        <p:txBody>
          <a:bodyPr>
            <a:spAutoFit/>
          </a:bodyPr>
          <a:lstStyle/>
          <a:p>
            <a:pPr algn="ctr" rtl="1"/>
            <a:r>
              <a:rPr lang="ar-EG" sz="4000" b="1" dirty="0">
                <a:solidFill>
                  <a:srgbClr val="C00000"/>
                </a:solidFill>
              </a:rPr>
              <a:t>الأسئلة </a:t>
            </a:r>
          </a:p>
          <a:p>
            <a:pPr algn="ctr" rtl="1"/>
            <a:r>
              <a:rPr lang="ar-EG" sz="4000" b="1" dirty="0">
                <a:solidFill>
                  <a:srgbClr val="C00000"/>
                </a:solidFill>
              </a:rPr>
              <a:t>الأساسية</a:t>
            </a:r>
            <a:endParaRPr lang="ar-SA" sz="4000" b="1" dirty="0">
              <a:solidFill>
                <a:srgbClr val="C00000"/>
              </a:solidFill>
            </a:endParaRPr>
          </a:p>
        </p:txBody>
      </p:sp>
      <p:sp>
        <p:nvSpPr>
          <p:cNvPr id="11" name="مستطيل 10"/>
          <p:cNvSpPr>
            <a:spLocks noChangeArrowheads="1"/>
          </p:cNvSpPr>
          <p:nvPr/>
        </p:nvSpPr>
        <p:spPr bwMode="auto">
          <a:xfrm>
            <a:off x="2411760" y="4149080"/>
            <a:ext cx="4572000" cy="769938"/>
          </a:xfrm>
          <a:prstGeom prst="rect">
            <a:avLst/>
          </a:prstGeom>
          <a:noFill/>
          <a:ln w="9525">
            <a:noFill/>
            <a:miter lim="800000"/>
            <a:headEnd/>
            <a:tailEnd/>
          </a:ln>
        </p:spPr>
        <p:txBody>
          <a:bodyPr>
            <a:spAutoFit/>
          </a:bodyPr>
          <a:lstStyle/>
          <a:p>
            <a:pPr algn="ctr" rtl="1"/>
            <a:r>
              <a:rPr lang="ar-EG" sz="4400" b="1" dirty="0">
                <a:ln w="0"/>
                <a:effectLst>
                  <a:outerShdw blurRad="38100" dist="19050" dir="2700000" algn="tl" rotWithShape="0">
                    <a:schemeClr val="dk1">
                      <a:alpha val="40000"/>
                    </a:schemeClr>
                  </a:outerShdw>
                </a:effectLst>
                <a:latin typeface="Times New Roman" pitchFamily="18" charset="0"/>
              </a:rPr>
              <a:t>كيف تتغير النباتات؟</a:t>
            </a:r>
            <a:endParaRPr lang="ar-SA" sz="4400" b="1" dirty="0">
              <a:ln w="0"/>
              <a:effectLst>
                <a:outerShdw blurRad="38100" dist="19050" dir="2700000" algn="tl" rotWithShape="0">
                  <a:schemeClr val="dk1">
                    <a:alpha val="40000"/>
                  </a:schemeClr>
                </a:outerShdw>
              </a:effectLst>
              <a:latin typeface="Calibri"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أسئلة الأساسية 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الدرس الأول3.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كيف تتغير النبات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سهم إلى اليسار 5"/>
          <p:cNvSpPr/>
          <p:nvPr/>
        </p:nvSpPr>
        <p:spPr>
          <a:xfrm>
            <a:off x="4932040" y="1650709"/>
            <a:ext cx="3548062" cy="1084263"/>
          </a:xfrm>
          <a:prstGeom prst="leftArrow">
            <a:avLst>
              <a:gd name="adj1" fmla="val 85033"/>
              <a:gd name="adj2" fmla="val 50000"/>
            </a:avLst>
          </a:prstGeom>
          <a:noFill/>
          <a:ln>
            <a:noFill/>
          </a:ln>
          <a:effectLst/>
        </p:spPr>
        <p:style>
          <a:lnRef idx="2">
            <a:schemeClr val="accent2"/>
          </a:lnRef>
          <a:fillRef idx="1">
            <a:schemeClr val="lt1"/>
          </a:fillRef>
          <a:effectRef idx="0">
            <a:schemeClr val="accent2"/>
          </a:effectRef>
          <a:fontRef idx="minor">
            <a:schemeClr val="dk1"/>
          </a:fontRef>
        </p:style>
        <p:txBody>
          <a:bodyPr wrap="none" anchor="ctr">
            <a:spAutoFit/>
          </a:bodyPr>
          <a:lstStyle/>
          <a:p>
            <a:pPr algn="ctr" rtl="1" fontAlgn="auto">
              <a:spcBef>
                <a:spcPts val="0"/>
              </a:spcBef>
              <a:spcAft>
                <a:spcPts val="0"/>
              </a:spcAft>
            </a:pPr>
            <a:r>
              <a:rPr lang="ar-SA"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ا</a:t>
            </a:r>
            <a:r>
              <a:rPr lang="ar-EG"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لدرس الثاني</a:t>
            </a:r>
            <a:endParaRPr lang="ar-SA"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1" name="مستطيل 10"/>
          <p:cNvSpPr>
            <a:spLocks noChangeArrowheads="1"/>
          </p:cNvSpPr>
          <p:nvPr/>
        </p:nvSpPr>
        <p:spPr bwMode="auto">
          <a:xfrm>
            <a:off x="1205830" y="3761079"/>
            <a:ext cx="6732339" cy="1446212"/>
          </a:xfrm>
          <a:prstGeom prst="rect">
            <a:avLst/>
          </a:prstGeom>
          <a:noFill/>
          <a:ln w="9525">
            <a:noFill/>
            <a:miter lim="800000"/>
            <a:headEnd/>
            <a:tailEnd/>
          </a:ln>
        </p:spPr>
        <p:txBody>
          <a:bodyPr wrap="square">
            <a:spAutoFit/>
          </a:bodyPr>
          <a:lstStyle/>
          <a:p>
            <a:pPr algn="ctr" rtl="1"/>
            <a:r>
              <a:rPr lang="ar-EG" sz="4400" b="1" dirty="0">
                <a:ln w="0"/>
                <a:effectLst>
                  <a:outerShdw blurRad="38100" dist="19050" dir="2700000" algn="tl" rotWithShape="0">
                    <a:schemeClr val="dk1">
                      <a:alpha val="40000"/>
                    </a:schemeClr>
                  </a:outerShdw>
                </a:effectLst>
                <a:latin typeface="Times New Roman" pitchFamily="18" charset="0"/>
              </a:rPr>
              <a:t>ما الأماكن المختلفة التي تعيش فيها النباتات؟</a:t>
            </a:r>
            <a:endParaRPr lang="ar-SA" sz="4400" b="1" dirty="0">
              <a:ln w="0"/>
              <a:effectLst>
                <a:outerShdw blurRad="38100" dist="19050" dir="2700000" algn="tl" rotWithShape="0">
                  <a:schemeClr val="dk1">
                    <a:alpha val="40000"/>
                  </a:schemeClr>
                </a:outerShdw>
              </a:effectLst>
              <a:latin typeface="Calibri" pitchFamily="34" charset="0"/>
            </a:endParaRPr>
          </a:p>
        </p:txBody>
      </p:sp>
      <p:pic>
        <p:nvPicPr>
          <p:cNvPr id="5" name="صورة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588" y="568740"/>
            <a:ext cx="3096344" cy="2960105"/>
          </a:xfrm>
          <a:prstGeom prst="rect">
            <a:avLst/>
          </a:prstGeom>
        </p:spPr>
      </p:pic>
      <p:sp>
        <p:nvSpPr>
          <p:cNvPr id="7" name="مستطيل 6"/>
          <p:cNvSpPr>
            <a:spLocks noChangeArrowheads="1"/>
          </p:cNvSpPr>
          <p:nvPr/>
        </p:nvSpPr>
        <p:spPr bwMode="auto">
          <a:xfrm>
            <a:off x="863588" y="1387072"/>
            <a:ext cx="3044825" cy="1323439"/>
          </a:xfrm>
          <a:prstGeom prst="rect">
            <a:avLst/>
          </a:prstGeom>
          <a:noFill/>
          <a:ln w="9525">
            <a:noFill/>
            <a:miter lim="800000"/>
            <a:headEnd/>
            <a:tailEnd/>
          </a:ln>
        </p:spPr>
        <p:txBody>
          <a:bodyPr>
            <a:spAutoFit/>
          </a:bodyPr>
          <a:lstStyle/>
          <a:p>
            <a:pPr algn="ctr" rtl="1"/>
            <a:r>
              <a:rPr lang="ar-EG" sz="4000" b="1" dirty="0">
                <a:solidFill>
                  <a:srgbClr val="C00000"/>
                </a:solidFill>
              </a:rPr>
              <a:t>الأسئلة </a:t>
            </a:r>
          </a:p>
          <a:p>
            <a:pPr algn="ctr" rtl="1"/>
            <a:r>
              <a:rPr lang="ar-EG" sz="4000" b="1" dirty="0">
                <a:solidFill>
                  <a:srgbClr val="C00000"/>
                </a:solidFill>
              </a:rPr>
              <a:t>الأساسية</a:t>
            </a:r>
            <a:endParaRPr lang="ar-SA" sz="4000" b="1" dirty="0">
              <a:solidFill>
                <a:srgbClr val="C0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درس الثاني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ما الأماكن المختلفة التي تعيش فيها النبات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a:spLocks noChangeArrowheads="1"/>
          </p:cNvSpPr>
          <p:nvPr/>
        </p:nvSpPr>
        <p:spPr bwMode="auto">
          <a:xfrm>
            <a:off x="1331640" y="2420888"/>
            <a:ext cx="6403975" cy="3046413"/>
          </a:xfrm>
          <a:prstGeom prst="rect">
            <a:avLst/>
          </a:prstGeom>
          <a:noFill/>
          <a:ln w="9525">
            <a:noFill/>
            <a:miter lim="800000"/>
            <a:headEnd/>
            <a:tailEnd/>
          </a:ln>
        </p:spPr>
        <p:txBody>
          <a:bodyPr>
            <a:spAutoFit/>
          </a:bodyPr>
          <a:lstStyle/>
          <a:p>
            <a:pPr algn="ctr" rtl="1"/>
            <a:r>
              <a:rPr lang="ar-EG" sz="3200" b="1"/>
              <a:t>”فَلْيَنْظُرِ الْإِنْسَانُ إِلَى طَعَامِهِ (24) أَنَّا صَبَبْنَا الْمَاءَ صَبَاً (25) ثُمَّ شَقَقْنَا الْأَرْضَ شَقّاً (26) فَأَنْبَتْنَا فِيهَا حَبّاً (27) وَعِنَبًا وَقَضْبّاً (28) وَزَيْتُونًا وَنَخْلاً (29) وَحَدَائِقَ غُلْباً (30) وَفَاكِهَةً وَأَبّاً (31)“. </a:t>
            </a:r>
          </a:p>
          <a:p>
            <a:pPr rtl="1"/>
            <a:r>
              <a:rPr lang="ar-EG" sz="3200" b="1">
                <a:solidFill>
                  <a:srgbClr val="FF0000"/>
                </a:solidFill>
              </a:rPr>
              <a:t>(سورة عبس).</a:t>
            </a:r>
            <a:endParaRPr lang="ar-SA" sz="3200" b="1">
              <a:solidFill>
                <a:srgbClr val="FF0000"/>
              </a:solidFill>
            </a:endParaRPr>
          </a:p>
        </p:txBody>
      </p:sp>
      <p:sp>
        <p:nvSpPr>
          <p:cNvPr id="10" name="مستطيل 9"/>
          <p:cNvSpPr>
            <a:spLocks noChangeArrowheads="1"/>
          </p:cNvSpPr>
          <p:nvPr/>
        </p:nvSpPr>
        <p:spPr bwMode="auto">
          <a:xfrm>
            <a:off x="5532710" y="1196752"/>
            <a:ext cx="2189163" cy="830262"/>
          </a:xfrm>
          <a:prstGeom prst="rect">
            <a:avLst/>
          </a:prstGeom>
          <a:noFill/>
          <a:ln w="9525">
            <a:noFill/>
            <a:miter lim="800000"/>
            <a:headEnd/>
            <a:tailEnd/>
          </a:ln>
        </p:spPr>
        <p:txBody>
          <a:bodyPr wrap="none">
            <a:spAutoFit/>
          </a:bodyPr>
          <a:lstStyle/>
          <a:p>
            <a:pPr algn="r" rtl="1"/>
            <a:r>
              <a:rPr lang="ar-EG" sz="4800" b="1" dirty="0">
                <a:solidFill>
                  <a:srgbClr val="0070C0"/>
                </a:solidFill>
              </a:rPr>
              <a:t>قَالَ تَعَالَى:</a:t>
            </a:r>
            <a:endParaRPr lang="ar-SA" sz="4800" b="1" dirty="0">
              <a:solidFill>
                <a:srgbClr val="0070C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قال تعالى.wav"/>
                                        </p:tgtEl>
                                      </p:cMediaNode>
                                    </p:audio>
                                  </p:sub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خمس عادي 5"/>
          <p:cNvSpPr/>
          <p:nvPr/>
        </p:nvSpPr>
        <p:spPr>
          <a:xfrm>
            <a:off x="3059832" y="2276872"/>
            <a:ext cx="3292475" cy="830997"/>
          </a:xfrm>
          <a:prstGeom prst="rect">
            <a:avLst/>
          </a:prstGeom>
          <a:noFill/>
          <a:ln>
            <a:noFill/>
          </a:ln>
          <a:effectLst>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wrap="square">
            <a:spAutoFit/>
          </a:bodyPr>
          <a:lstStyle/>
          <a:p>
            <a:pPr algn="ctr" rtl="1" fontAlgn="auto">
              <a:spcBef>
                <a:spcPts val="0"/>
              </a:spcBef>
              <a:spcAft>
                <a:spcPts val="0"/>
              </a:spcAft>
              <a:defRPr/>
            </a:pPr>
            <a:r>
              <a:rPr lang="ar-EG" sz="4800" b="1" dirty="0">
                <a:solidFill>
                  <a:srgbClr val="C00000"/>
                </a:solidFill>
              </a:rPr>
              <a:t>الفِكْرةِ الْعَامَةُ</a:t>
            </a:r>
            <a:endParaRPr lang="ar-SA" sz="4800" b="1" dirty="0">
              <a:solidFill>
                <a:srgbClr val="C00000"/>
              </a:solidFill>
            </a:endParaRPr>
          </a:p>
        </p:txBody>
      </p:sp>
      <p:sp>
        <p:nvSpPr>
          <p:cNvPr id="7" name="مستطيل 6"/>
          <p:cNvSpPr>
            <a:spLocks noChangeArrowheads="1"/>
          </p:cNvSpPr>
          <p:nvPr/>
        </p:nvSpPr>
        <p:spPr bwMode="auto">
          <a:xfrm>
            <a:off x="2730209" y="3227131"/>
            <a:ext cx="3951723" cy="769441"/>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spAutoFit/>
          </a:bodyPr>
          <a:lstStyle/>
          <a:p>
            <a:pPr algn="ctr" rtl="1"/>
            <a:r>
              <a:rPr lang="ar-SA" sz="4400" b="1" dirty="0">
                <a:ln w="0"/>
                <a:solidFill>
                  <a:schemeClr val="bg1"/>
                </a:solidFill>
                <a:effectLst>
                  <a:outerShdw blurRad="38100" dist="25400" dir="5400000" algn="ctr" rotWithShape="0">
                    <a:srgbClr val="6E747A">
                      <a:alpha val="43000"/>
                    </a:srgbClr>
                  </a:outerShdw>
                </a:effectLst>
              </a:rPr>
              <a:t>مُفْرَداتُ</a:t>
            </a:r>
            <a:r>
              <a:rPr lang="en-US" sz="4400" b="1" dirty="0">
                <a:ln w="0"/>
                <a:solidFill>
                  <a:schemeClr val="bg1"/>
                </a:solidFill>
                <a:effectLst>
                  <a:outerShdw blurRad="38100" dist="25400" dir="5400000" algn="ctr" rotWithShape="0">
                    <a:srgbClr val="6E747A">
                      <a:alpha val="43000"/>
                    </a:srgbClr>
                  </a:outerShdw>
                </a:effectLst>
              </a:rPr>
              <a:t> </a:t>
            </a:r>
            <a:r>
              <a:rPr lang="ar-EG" sz="4400" b="1" dirty="0">
                <a:ln w="0"/>
                <a:solidFill>
                  <a:schemeClr val="bg1"/>
                </a:solidFill>
                <a:effectLst>
                  <a:outerShdw blurRad="38100" dist="25400" dir="5400000" algn="ctr" rotWithShape="0">
                    <a:srgbClr val="6E747A">
                      <a:alpha val="43000"/>
                    </a:srgbClr>
                  </a:outerShdw>
                </a:effectLst>
              </a:rPr>
              <a:t>الفكرةِ العامةِ</a:t>
            </a:r>
            <a:endParaRPr lang="ar-SA" sz="4400" b="1" dirty="0">
              <a:ln w="0"/>
              <a:solidFill>
                <a:schemeClr val="bg1"/>
              </a:solidFill>
              <a:effectLst>
                <a:outerShdw blurRad="38100" dist="25400" dir="5400000" algn="ctr" rotWithShape="0">
                  <a:srgbClr val="6E747A">
                    <a:alpha val="43000"/>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مُفْرَداتُ الفكرةِ العام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2123728" y="4359512"/>
            <a:ext cx="5715000" cy="7080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rtl="1" fontAlgn="auto">
              <a:spcBef>
                <a:spcPts val="0"/>
              </a:spcBef>
              <a:spcAft>
                <a:spcPts val="0"/>
              </a:spcAft>
              <a:defRPr/>
            </a:pPr>
            <a:r>
              <a:rPr lang="ar-SA" sz="4000" b="1" dirty="0">
                <a:ln w="0"/>
                <a:solidFill>
                  <a:schemeClr val="tx1"/>
                </a:solidFill>
                <a:effectLst>
                  <a:outerShdw blurRad="38100" dist="25400" dir="5400000" algn="ctr" rotWithShape="0">
                    <a:srgbClr val="6E747A">
                      <a:alpha val="43000"/>
                    </a:srgbClr>
                  </a:outerShdw>
                </a:effectLst>
              </a:rPr>
              <a:t>جُزْءُ النَّباتِ الذي يُكَوِّنُ الْبُذورَ.</a:t>
            </a:r>
          </a:p>
        </p:txBody>
      </p:sp>
      <p:sp>
        <p:nvSpPr>
          <p:cNvPr id="10" name="مستطيل 9"/>
          <p:cNvSpPr>
            <a:spLocks noChangeArrowheads="1"/>
          </p:cNvSpPr>
          <p:nvPr/>
        </p:nvSpPr>
        <p:spPr bwMode="auto">
          <a:xfrm>
            <a:off x="6788942" y="1729048"/>
            <a:ext cx="1385316" cy="769441"/>
          </a:xfrm>
          <a:prstGeom prst="rect">
            <a:avLst/>
          </a:prstGeom>
          <a:solidFill>
            <a:schemeClr val="accent5">
              <a:lumMod val="20000"/>
              <a:lumOff val="80000"/>
            </a:schemeClr>
          </a:solidFill>
          <a:ln w="9525">
            <a:noFill/>
            <a:miter lim="800000"/>
            <a:headEnd/>
            <a:tailEnd/>
          </a:ln>
        </p:spPr>
        <p:txBody>
          <a:bodyPr wrap="none">
            <a:spAutoFit/>
          </a:bodyPr>
          <a:lstStyle/>
          <a:p>
            <a:pPr algn="r" rtl="1"/>
            <a:r>
              <a:rPr lang="ar-SA" sz="4400" b="1" dirty="0"/>
              <a:t>الزَّهْرَةُ</a:t>
            </a:r>
          </a:p>
        </p:txBody>
      </p:sp>
      <p:pic>
        <p:nvPicPr>
          <p:cNvPr id="2" name="صورة 1"/>
          <p:cNvPicPr>
            <a:picLocks noChangeAspect="1"/>
          </p:cNvPicPr>
          <p:nvPr/>
        </p:nvPicPr>
        <p:blipFill>
          <a:blip r:embed="rId4"/>
          <a:stretch>
            <a:fillRect/>
          </a:stretch>
        </p:blipFill>
        <p:spPr>
          <a:xfrm rot="21006682">
            <a:off x="1210191" y="1391194"/>
            <a:ext cx="2919958" cy="20439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9897276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الزَّهْرَةُ.wav"/>
                                        </p:tgtEl>
                                      </p:cMediaNode>
                                    </p:audio>
                                  </p:sub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5">
                                            <p:bg/>
                                          </p:spTgt>
                                        </p:tgtEl>
                                        <p:attrNameLst>
                                          <p:attrName>style.visibility</p:attrName>
                                        </p:attrNameLst>
                                      </p:cBhvr>
                                      <p:to>
                                        <p:strVal val="visible"/>
                                      </p:to>
                                    </p:set>
                                    <p:animEffect transition="in" filter="box(in)">
                                      <p:cBhvr>
                                        <p:cTn id="16" dur="500"/>
                                        <p:tgtEl>
                                          <p:spTgt spid="5">
                                            <p:bg/>
                                          </p:spTgt>
                                        </p:tgtEl>
                                      </p:cBhvr>
                                    </p:animEffect>
                                  </p:childTnLst>
                                  <p:subTnLst>
                                    <p:audio>
                                      <p:cMediaNode>
                                        <p:cTn display="0" masterRel="sameClick">
                                          <p:stCondLst>
                                            <p:cond evt="begin" delay="0">
                                              <p:tn val="14"/>
                                            </p:cond>
                                          </p:stCondLst>
                                          <p:endCondLst>
                                            <p:cond evt="onStopAudio" delay="0">
                                              <p:tgtEl>
                                                <p:sldTgt/>
                                              </p:tgtEl>
                                            </p:cond>
                                          </p:endCondLst>
                                        </p:cTn>
                                        <p:tgtEl>
                                          <p:sndTgt r:embed="rId3" name="جُزْءُ النَّباتِ الذي يُكَوِّنُ الْبُذورَ.wav"/>
                                        </p:tgtEl>
                                      </p:cMediaNode>
                                    </p:audio>
                                  </p:subTnLst>
                                </p:cTn>
                              </p:par>
                              <p:par>
                                <p:cTn id="17" presetID="4" presetClass="entr" presetSubtype="16"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ox(in)">
                                      <p:cBhvr>
                                        <p:cTn id="19" dur="500"/>
                                        <p:tgtEl>
                                          <p:spTgt spid="5">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جُزْءُ النَّباتِ الذي يُكَوِّنُ الْبُذو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1027331" y="4437112"/>
            <a:ext cx="6915248" cy="132397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rtl="1" fontAlgn="auto">
              <a:spcBef>
                <a:spcPts val="0"/>
              </a:spcBef>
              <a:spcAft>
                <a:spcPts val="0"/>
              </a:spcAft>
              <a:defRPr/>
            </a:pPr>
            <a:r>
              <a:rPr lang="ar-EG" sz="4000" b="1" dirty="0">
                <a:ln w="0"/>
                <a:solidFill>
                  <a:schemeClr val="tx1"/>
                </a:solidFill>
                <a:effectLst>
                  <a:outerShdw blurRad="38100" dist="25400" dir="5400000" algn="ctr" rotWithShape="0">
                    <a:srgbClr val="6E747A">
                      <a:alpha val="43000"/>
                    </a:srgbClr>
                  </a:outerShdw>
                </a:effectLst>
              </a:rPr>
              <a:t>جُزُءُ النَّبَاتِ الْذِي يَنْبُتُ، ثُمَّ يَنْمَو ليَصِيرَ نَباتاً جَديداً.</a:t>
            </a:r>
            <a:endParaRPr lang="ar-SA" sz="4000" b="1" dirty="0">
              <a:ln w="0"/>
              <a:solidFill>
                <a:schemeClr val="tx1"/>
              </a:solidFill>
              <a:effectLst>
                <a:outerShdw blurRad="38100" dist="25400" dir="5400000" algn="ctr" rotWithShape="0">
                  <a:srgbClr val="6E747A">
                    <a:alpha val="43000"/>
                  </a:srgbClr>
                </a:outerShdw>
              </a:effectLst>
            </a:endParaRPr>
          </a:p>
        </p:txBody>
      </p:sp>
      <p:sp>
        <p:nvSpPr>
          <p:cNvPr id="10" name="مستطيل 9"/>
          <p:cNvSpPr>
            <a:spLocks noChangeArrowheads="1"/>
          </p:cNvSpPr>
          <p:nvPr/>
        </p:nvSpPr>
        <p:spPr bwMode="auto">
          <a:xfrm>
            <a:off x="4113535" y="3284984"/>
            <a:ext cx="1035050" cy="646112"/>
          </a:xfrm>
          <a:prstGeom prst="rect">
            <a:avLst/>
          </a:prstGeom>
          <a:solidFill>
            <a:schemeClr val="accent5">
              <a:lumMod val="20000"/>
              <a:lumOff val="80000"/>
            </a:schemeClr>
          </a:solidFill>
          <a:ln w="9525">
            <a:noFill/>
            <a:miter lim="800000"/>
            <a:headEnd/>
            <a:tailEnd/>
          </a:ln>
        </p:spPr>
        <p:txBody>
          <a:bodyPr wrap="none">
            <a:spAutoFit/>
          </a:bodyPr>
          <a:lstStyle/>
          <a:p>
            <a:pPr algn="r" rtl="1"/>
            <a:r>
              <a:rPr lang="ar-SA" sz="4400" b="1"/>
              <a:t>الْب</a:t>
            </a:r>
            <a:r>
              <a:rPr lang="ar-EG" sz="4400" b="1"/>
              <a:t>ذ</a:t>
            </a:r>
            <a:r>
              <a:rPr lang="ar-SA" sz="4400" b="1"/>
              <a:t>ِرَةُ</a:t>
            </a:r>
            <a:endParaRPr lang="ar-SA" sz="4400" b="1" dirty="0"/>
          </a:p>
        </p:txBody>
      </p:sp>
      <p:pic>
        <p:nvPicPr>
          <p:cNvPr id="2" name="صورة 1"/>
          <p:cNvPicPr>
            <a:picLocks noChangeAspect="1"/>
          </p:cNvPicPr>
          <p:nvPr/>
        </p:nvPicPr>
        <p:blipFill>
          <a:blip r:embed="rId5"/>
          <a:stretch>
            <a:fillRect/>
          </a:stretch>
        </p:blipFill>
        <p:spPr>
          <a:xfrm>
            <a:off x="3059832" y="570308"/>
            <a:ext cx="3142456" cy="251753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الْبذِرَةُ.wav"/>
                                        </p:tgtEl>
                                      </p:cMediaNode>
                                    </p:audio>
                                  </p:sub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5">
                                            <p:bg/>
                                          </p:spTgt>
                                        </p:tgtEl>
                                        <p:attrNameLst>
                                          <p:attrName>style.visibility</p:attrName>
                                        </p:attrNameLst>
                                      </p:cBhvr>
                                      <p:to>
                                        <p:strVal val="visible"/>
                                      </p:to>
                                    </p:set>
                                    <p:animEffect transition="in" filter="box(in)">
                                      <p:cBhvr>
                                        <p:cTn id="16" dur="500"/>
                                        <p:tgtEl>
                                          <p:spTgt spid="5">
                                            <p:bg/>
                                          </p:spTgt>
                                        </p:tgtEl>
                                      </p:cBhvr>
                                    </p:animEffect>
                                  </p:childTnLst>
                                  <p:subTnLst>
                                    <p:audio>
                                      <p:cMediaNode>
                                        <p:cTn display="0" masterRel="sameClick">
                                          <p:stCondLst>
                                            <p:cond evt="begin" delay="0">
                                              <p:tn val="14"/>
                                            </p:cond>
                                          </p:stCondLst>
                                          <p:endCondLst>
                                            <p:cond evt="onStopAudio" delay="0">
                                              <p:tgtEl>
                                                <p:sldTgt/>
                                              </p:tgtEl>
                                            </p:cond>
                                          </p:endCondLst>
                                        </p:cTn>
                                        <p:tgtEl>
                                          <p:sndTgt r:embed="rId3" name="جزء النبات الذي ينبت.wav"/>
                                        </p:tgtEl>
                                      </p:cMediaNode>
                                    </p:audio>
                                  </p:subTnLst>
                                </p:cTn>
                              </p:par>
                              <p:par>
                                <p:cTn id="17" presetID="4" presetClass="entr" presetSubtype="16"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ox(in)">
                                      <p:cBhvr>
                                        <p:cTn id="19" dur="500"/>
                                        <p:tgtEl>
                                          <p:spTgt spid="5">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4" name="جُزُءُ النَّبَاتِ الْذِي يَنْبُتُ، ثُمَّ يَنْمَو ليَصِيرَ نَباتاً جَديد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3586</TotalTime>
  <Words>673</Words>
  <Application>Microsoft Office PowerPoint</Application>
  <PresentationFormat>عرض على الشاشة (4:3)</PresentationFormat>
  <Paragraphs>127</Paragraphs>
  <Slides>34</Slides>
  <Notes>5</Notes>
  <HiddenSlides>0</HiddenSlides>
  <MMClips>0</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34</vt:i4>
      </vt:variant>
    </vt:vector>
  </HeadingPairs>
  <TitlesOfParts>
    <vt:vector size="38" baseType="lpstr">
      <vt:lpstr>Arial</vt:lpstr>
      <vt:lpstr>Calibri</vt:lpstr>
      <vt:lpstr>Times New Roman</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AQSA Comp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 1ب - الوحدة الأولى - الفصل الثاني</dc:title>
  <dc:subject>1- نمو النباتات</dc:subject>
  <cp:lastModifiedBy>Eman Adel</cp:lastModifiedBy>
  <cp:revision>300</cp:revision>
  <dcterms:created xsi:type="dcterms:W3CDTF">2009-06-19T14:51:07Z</dcterms:created>
  <dcterms:modified xsi:type="dcterms:W3CDTF">2021-07-09T17:28:57Z</dcterms:modified>
</cp:coreProperties>
</file>