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33CC"/>
    <a:srgbClr val="CC00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855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649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301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645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050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467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651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59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368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06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854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B766A-E6A6-4A39-ABB7-8C7339663921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DF10-A132-448D-9758-A3713FE312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831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87500" y="863599"/>
            <a:ext cx="9334500" cy="1147763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Adjective + Preposition+ Gerund</a:t>
            </a:r>
            <a:endParaRPr lang="ar-SA" sz="4400" u="sng" dirty="0">
              <a:solidFill>
                <a:srgbClr val="66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66900" y="2239963"/>
            <a:ext cx="4051300" cy="22145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Mega goal 1</a:t>
            </a:r>
          </a:p>
          <a:p>
            <a:pPr algn="l"/>
            <a:r>
              <a:rPr lang="en-US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Unit : 2</a:t>
            </a:r>
          </a:p>
          <a:p>
            <a:pPr algn="l"/>
            <a:r>
              <a:rPr lang="en-US" dirty="0" err="1" smtClean="0">
                <a:solidFill>
                  <a:srgbClr val="990099"/>
                </a:solidFill>
                <a:latin typeface="Comic Sans MS" panose="030F0702030302020204" pitchFamily="66" charset="0"/>
              </a:rPr>
              <a:t>Tr</a:t>
            </a:r>
            <a:r>
              <a:rPr lang="en-US" sz="28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: </a:t>
            </a:r>
            <a:r>
              <a:rPr lang="en-US" sz="2800" dirty="0" err="1" smtClean="0">
                <a:solidFill>
                  <a:srgbClr val="990099"/>
                </a:solidFill>
                <a:latin typeface="Comic Sans MS" panose="030F0702030302020204" pitchFamily="66" charset="0"/>
              </a:rPr>
              <a:t>Kholoud</a:t>
            </a:r>
            <a:r>
              <a:rPr lang="en-US" sz="28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solidFill>
                  <a:srgbClr val="990099"/>
                </a:solidFill>
                <a:latin typeface="Comic Sans MS" panose="030F0702030302020204" pitchFamily="66" charset="0"/>
              </a:rPr>
              <a:t>AlGhamdi</a:t>
            </a:r>
            <a:r>
              <a:rPr lang="en-US" sz="28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 </a:t>
            </a:r>
            <a:endParaRPr lang="ar-SA" sz="2800" dirty="0">
              <a:solidFill>
                <a:srgbClr val="990099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507" y="2727325"/>
            <a:ext cx="6478486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9900" y="582612"/>
            <a:ext cx="82931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Write a list of some Adjectives :</a:t>
            </a:r>
            <a:endParaRPr lang="ar-SA" sz="3600" u="sng" dirty="0">
              <a:solidFill>
                <a:srgbClr val="66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694"/>
            <a:ext cx="3263900" cy="2829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سحابة 4"/>
          <p:cNvSpPr/>
          <p:nvPr/>
        </p:nvSpPr>
        <p:spPr>
          <a:xfrm>
            <a:off x="1866900" y="3140351"/>
            <a:ext cx="1587500" cy="7112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حابة 5"/>
          <p:cNvSpPr/>
          <p:nvPr/>
        </p:nvSpPr>
        <p:spPr>
          <a:xfrm>
            <a:off x="3416300" y="1752600"/>
            <a:ext cx="2451100" cy="8890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rgbClr val="CC00FF"/>
                </a:solidFill>
              </a:rPr>
              <a:t>interested</a:t>
            </a:r>
            <a:endParaRPr lang="ar-SA" sz="2400" dirty="0">
              <a:solidFill>
                <a:srgbClr val="CC00FF"/>
              </a:solidFill>
            </a:endParaRPr>
          </a:p>
        </p:txBody>
      </p:sp>
      <p:sp>
        <p:nvSpPr>
          <p:cNvPr id="7" name="سحابة 6"/>
          <p:cNvSpPr/>
          <p:nvPr/>
        </p:nvSpPr>
        <p:spPr>
          <a:xfrm>
            <a:off x="6045200" y="2476500"/>
            <a:ext cx="2070100" cy="10795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 smtClean="0">
                <a:solidFill>
                  <a:srgbClr val="CC00FF"/>
                </a:solidFill>
              </a:rPr>
              <a:t>kind</a:t>
            </a:r>
            <a:endParaRPr lang="ar-SA" sz="3600" dirty="0">
              <a:solidFill>
                <a:srgbClr val="CC00FF"/>
              </a:solidFill>
            </a:endParaRPr>
          </a:p>
        </p:txBody>
      </p:sp>
      <p:sp>
        <p:nvSpPr>
          <p:cNvPr id="8" name="سحابة 7"/>
          <p:cNvSpPr/>
          <p:nvPr/>
        </p:nvSpPr>
        <p:spPr>
          <a:xfrm>
            <a:off x="3835400" y="4699000"/>
            <a:ext cx="2349500" cy="9906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سحابة 8"/>
          <p:cNvSpPr/>
          <p:nvPr/>
        </p:nvSpPr>
        <p:spPr>
          <a:xfrm>
            <a:off x="6731000" y="4013200"/>
            <a:ext cx="1727200" cy="13716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سحابة 9"/>
          <p:cNvSpPr/>
          <p:nvPr/>
        </p:nvSpPr>
        <p:spPr>
          <a:xfrm>
            <a:off x="8420100" y="1728788"/>
            <a:ext cx="2705100" cy="12700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سحابة 10"/>
          <p:cNvSpPr/>
          <p:nvPr/>
        </p:nvSpPr>
        <p:spPr>
          <a:xfrm>
            <a:off x="863600" y="4607477"/>
            <a:ext cx="2006600" cy="9525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سحابة 11"/>
          <p:cNvSpPr/>
          <p:nvPr/>
        </p:nvSpPr>
        <p:spPr>
          <a:xfrm>
            <a:off x="4140200" y="3517900"/>
            <a:ext cx="1905000" cy="8509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CC00FF"/>
                </a:solidFill>
              </a:rPr>
              <a:t>beautiful</a:t>
            </a:r>
            <a:endParaRPr lang="ar-SA" dirty="0">
              <a:solidFill>
                <a:srgbClr val="CC00FF"/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2983465"/>
            <a:ext cx="3477011" cy="368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Write a list of some prepositions :</a:t>
            </a:r>
            <a:endParaRPr lang="ar-SA" u="sng" dirty="0">
              <a:solidFill>
                <a:srgbClr val="66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24" y="3623499"/>
            <a:ext cx="2593975" cy="2860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سحابة 9"/>
          <p:cNvSpPr/>
          <p:nvPr/>
        </p:nvSpPr>
        <p:spPr>
          <a:xfrm>
            <a:off x="3657600" y="1690688"/>
            <a:ext cx="2286000" cy="1230312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dirty="0" smtClean="0">
                <a:solidFill>
                  <a:srgbClr val="660066"/>
                </a:solidFill>
              </a:rPr>
              <a:t>at</a:t>
            </a:r>
            <a:endParaRPr lang="ar-SA" sz="4800" dirty="0">
              <a:solidFill>
                <a:srgbClr val="660066"/>
              </a:solidFill>
            </a:endParaRPr>
          </a:p>
        </p:txBody>
      </p:sp>
      <p:sp>
        <p:nvSpPr>
          <p:cNvPr id="11" name="سحابة 10"/>
          <p:cNvSpPr/>
          <p:nvPr/>
        </p:nvSpPr>
        <p:spPr>
          <a:xfrm>
            <a:off x="3752850" y="3924300"/>
            <a:ext cx="2095500" cy="158750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dirty="0" smtClean="0">
                <a:solidFill>
                  <a:srgbClr val="660066"/>
                </a:solidFill>
              </a:rPr>
              <a:t>in</a:t>
            </a:r>
            <a:endParaRPr lang="ar-SA" sz="4800" dirty="0">
              <a:solidFill>
                <a:srgbClr val="660066"/>
              </a:solidFill>
            </a:endParaRPr>
          </a:p>
        </p:txBody>
      </p:sp>
      <p:sp>
        <p:nvSpPr>
          <p:cNvPr id="12" name="سحابة 11"/>
          <p:cNvSpPr/>
          <p:nvPr/>
        </p:nvSpPr>
        <p:spPr>
          <a:xfrm>
            <a:off x="7467600" y="1866900"/>
            <a:ext cx="2311400" cy="132080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with</a:t>
            </a:r>
            <a:endParaRPr lang="ar-SA" sz="4000" dirty="0">
              <a:solidFill>
                <a:srgbClr val="660066"/>
              </a:solidFill>
            </a:endParaRPr>
          </a:p>
        </p:txBody>
      </p:sp>
      <p:sp>
        <p:nvSpPr>
          <p:cNvPr id="13" name="سحابة 12"/>
          <p:cNvSpPr/>
          <p:nvPr/>
        </p:nvSpPr>
        <p:spPr>
          <a:xfrm>
            <a:off x="7594600" y="4343400"/>
            <a:ext cx="2413000" cy="116840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سحابة 13"/>
          <p:cNvSpPr/>
          <p:nvPr/>
        </p:nvSpPr>
        <p:spPr>
          <a:xfrm>
            <a:off x="5676900" y="3187700"/>
            <a:ext cx="1790700" cy="76200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91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660066"/>
                </a:solidFill>
              </a:rPr>
              <a:t>What does </a:t>
            </a:r>
            <a:r>
              <a:rPr lang="en-US" sz="6600" dirty="0" smtClean="0">
                <a:solidFill>
                  <a:srgbClr val="FF33CC"/>
                </a:solidFill>
              </a:rPr>
              <a:t>Gerund </a:t>
            </a:r>
            <a:r>
              <a:rPr lang="en-US" sz="6600" dirty="0" smtClean="0">
                <a:solidFill>
                  <a:srgbClr val="660066"/>
                </a:solidFill>
              </a:rPr>
              <a:t>mean ??</a:t>
            </a:r>
            <a:endParaRPr lang="ar-SA" sz="6600" dirty="0">
              <a:solidFill>
                <a:srgbClr val="660066"/>
              </a:solidFill>
            </a:endParaRPr>
          </a:p>
        </p:txBody>
      </p:sp>
      <p:pic>
        <p:nvPicPr>
          <p:cNvPr id="8" name="عنصر نائب للمحتوى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200" y="1682929"/>
            <a:ext cx="3432969" cy="2505869"/>
          </a:xfrm>
        </p:spPr>
      </p:pic>
      <p:sp>
        <p:nvSpPr>
          <p:cNvPr id="9" name="مربع نص 8"/>
          <p:cNvSpPr txBox="1"/>
          <p:nvPr/>
        </p:nvSpPr>
        <p:spPr>
          <a:xfrm>
            <a:off x="1682750" y="2096025"/>
            <a:ext cx="68707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7200" dirty="0" smtClean="0">
                <a:solidFill>
                  <a:srgbClr val="CC00FF"/>
                </a:solidFill>
              </a:rPr>
              <a:t>Verb + </a:t>
            </a:r>
            <a:r>
              <a:rPr lang="en-US" sz="7200" dirty="0" err="1" smtClean="0">
                <a:solidFill>
                  <a:srgbClr val="FF0000"/>
                </a:solidFill>
              </a:rPr>
              <a:t>ing</a:t>
            </a:r>
            <a:endParaRPr lang="ar-SA" sz="7200" dirty="0">
              <a:solidFill>
                <a:srgbClr val="FF0000"/>
              </a:solidFill>
            </a:endParaRPr>
          </a:p>
        </p:txBody>
      </p:sp>
      <p:sp>
        <p:nvSpPr>
          <p:cNvPr id="10" name="سحابة 9"/>
          <p:cNvSpPr/>
          <p:nvPr/>
        </p:nvSpPr>
        <p:spPr>
          <a:xfrm>
            <a:off x="1276350" y="4838700"/>
            <a:ext cx="3321050" cy="10668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 smtClean="0">
                <a:solidFill>
                  <a:srgbClr val="990099"/>
                </a:solidFill>
              </a:rPr>
              <a:t>cook</a:t>
            </a:r>
            <a:r>
              <a:rPr lang="en-US" sz="4000" dirty="0" smtClean="0">
                <a:solidFill>
                  <a:srgbClr val="FF0000"/>
                </a:solidFill>
              </a:rPr>
              <a:t>ing</a:t>
            </a:r>
            <a:endParaRPr lang="ar-SA" sz="4000" dirty="0">
              <a:solidFill>
                <a:srgbClr val="FF0000"/>
              </a:solidFill>
            </a:endParaRPr>
          </a:p>
        </p:txBody>
      </p:sp>
      <p:sp>
        <p:nvSpPr>
          <p:cNvPr id="11" name="سحابة 10"/>
          <p:cNvSpPr/>
          <p:nvPr/>
        </p:nvSpPr>
        <p:spPr>
          <a:xfrm>
            <a:off x="5118100" y="4188798"/>
            <a:ext cx="2590800" cy="14351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rgbClr val="990099"/>
                </a:solidFill>
              </a:rPr>
              <a:t>sleep</a:t>
            </a:r>
            <a:r>
              <a:rPr lang="en-US" sz="2800" dirty="0" smtClean="0">
                <a:solidFill>
                  <a:srgbClr val="FF0000"/>
                </a:solidFill>
              </a:rPr>
              <a:t>ing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12" name="سحابة 11"/>
          <p:cNvSpPr/>
          <p:nvPr/>
        </p:nvSpPr>
        <p:spPr>
          <a:xfrm>
            <a:off x="8064500" y="5194300"/>
            <a:ext cx="3048000" cy="111760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 smtClean="0">
                <a:solidFill>
                  <a:srgbClr val="990099"/>
                </a:solidFill>
              </a:rPr>
              <a:t>speak</a:t>
            </a:r>
            <a:r>
              <a:rPr lang="en-US" sz="3600" dirty="0" smtClean="0">
                <a:solidFill>
                  <a:srgbClr val="FF0000"/>
                </a:solidFill>
              </a:rPr>
              <a:t>ing</a:t>
            </a:r>
            <a:endParaRPr lang="ar-SA" sz="3600" dirty="0">
              <a:solidFill>
                <a:srgbClr val="FF0000"/>
              </a:solidFill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>
            <a:off x="2832100" y="3296354"/>
            <a:ext cx="466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8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467100" cy="1325563"/>
          </a:xfrm>
        </p:spPr>
        <p:txBody>
          <a:bodyPr/>
          <a:lstStyle/>
          <a:p>
            <a:pPr algn="l"/>
            <a:r>
              <a:rPr lang="en-US" dirty="0" smtClean="0">
                <a:latin typeface="Comic Sans MS" panose="030F0702030302020204" pitchFamily="66" charset="0"/>
              </a:rPr>
              <a:t>Structure:</a:t>
            </a:r>
            <a:endParaRPr lang="ar-SA" dirty="0"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95425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3600" u="sng" dirty="0" smtClean="0">
                <a:solidFill>
                  <a:srgbClr val="FF0000"/>
                </a:solidFill>
              </a:rPr>
              <a:t>Be + adjective + preposition + v- </a:t>
            </a:r>
            <a:r>
              <a:rPr lang="en-US" sz="3600" u="sng" dirty="0" err="1" smtClean="0">
                <a:solidFill>
                  <a:srgbClr val="FF0000"/>
                </a:solidFill>
              </a:rPr>
              <a:t>ing</a:t>
            </a:r>
            <a:r>
              <a:rPr lang="en-US" sz="3600" u="sng" dirty="0" smtClean="0">
                <a:solidFill>
                  <a:srgbClr val="FF0000"/>
                </a:solidFill>
              </a:rPr>
              <a:t> (gerund )</a:t>
            </a:r>
            <a:endParaRPr lang="ar-SA" sz="3600" u="sng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en-US" sz="3600" u="sng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Examples :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I’m </a:t>
            </a:r>
            <a:r>
              <a:rPr lang="en-US" sz="3600" u="sng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good</a:t>
            </a:r>
            <a:r>
              <a:rPr lang="en-US" sz="36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</a:t>
            </a:r>
            <a:r>
              <a:rPr lang="en-US" sz="36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 cook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r>
              <a:rPr lang="en-US" sz="36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 ..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She is i</a:t>
            </a:r>
            <a:r>
              <a:rPr lang="en-US" sz="3600" u="sng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nterested</a:t>
            </a:r>
            <a:r>
              <a:rPr lang="en-US" sz="3600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</a:t>
            </a:r>
            <a:r>
              <a:rPr lang="en-US" sz="3600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 watch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r>
              <a:rPr lang="en-US" sz="3600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 movies .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He is </a:t>
            </a:r>
            <a:r>
              <a:rPr lang="en-US" sz="3600" u="sng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afraid</a:t>
            </a:r>
            <a:r>
              <a:rPr lang="en-US" sz="3600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</a:t>
            </a:r>
            <a:r>
              <a:rPr lang="en-US" sz="3600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 swimm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r>
              <a:rPr lang="en-US" sz="3600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.</a:t>
            </a:r>
            <a:endParaRPr lang="ar-SA" sz="3600" dirty="0">
              <a:solidFill>
                <a:srgbClr val="990099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2730500" y="5181600"/>
            <a:ext cx="0" cy="596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flipH="1">
            <a:off x="3924300" y="5041900"/>
            <a:ext cx="38100" cy="1104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H="1">
            <a:off x="5778500" y="5181600"/>
            <a:ext cx="38100" cy="901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1295400" y="5041900"/>
            <a:ext cx="635000" cy="55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شكل بيضاوي 11"/>
          <p:cNvSpPr/>
          <p:nvPr/>
        </p:nvSpPr>
        <p:spPr>
          <a:xfrm>
            <a:off x="5308600" y="6083300"/>
            <a:ext cx="1854200" cy="533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gerund</a:t>
            </a:r>
            <a:endParaRPr lang="ar-SA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2984500" y="6311900"/>
            <a:ext cx="1955800" cy="304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preposition</a:t>
            </a:r>
            <a:endParaRPr lang="ar-SA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1841500" y="5778500"/>
            <a:ext cx="1219200" cy="3683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adj</a:t>
            </a:r>
            <a:endParaRPr lang="ar-S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03250" y="5580063"/>
            <a:ext cx="838200" cy="387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be</a:t>
            </a:r>
            <a:endParaRPr lang="ar-SA" sz="20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276475"/>
            <a:ext cx="37973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Choose the correct answer :</a:t>
            </a:r>
            <a:endParaRPr lang="ar-SA" u="sng" dirty="0">
              <a:solidFill>
                <a:srgbClr val="66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1-Sarah is good at ……………………..stories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 ( write / writing/ wrote)</a:t>
            </a:r>
          </a:p>
          <a:p>
            <a:pPr marL="0" indent="0" algn="l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dirty="0" smtClean="0"/>
              <a:t>2-They are interested ……………… playing football.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(in /on/with)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dirty="0" smtClean="0"/>
              <a:t>3- I’m worried about ……………………abroad .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 travelled/travel/travelling)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dirty="0" smtClean="0"/>
              <a:t>4- he is afraid of ……………………his speaking skills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.(loose/lost/loosing)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396" y="174572"/>
            <a:ext cx="1296204" cy="1706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625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بيضاوية 1"/>
          <p:cNvSpPr/>
          <p:nvPr/>
        </p:nvSpPr>
        <p:spPr>
          <a:xfrm>
            <a:off x="2324100" y="1435100"/>
            <a:ext cx="9486900" cy="2463800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Have a nice day ..</a:t>
            </a:r>
          </a:p>
          <a:p>
            <a:pPr algn="ctr"/>
            <a:r>
              <a:rPr lang="en-US" sz="3600" dirty="0" err="1" smtClean="0">
                <a:solidFill>
                  <a:srgbClr val="660066"/>
                </a:solidFill>
                <a:latin typeface="Comic Sans MS" panose="030F0702030302020204" pitchFamily="66" charset="0"/>
              </a:rPr>
              <a:t>Tr</a:t>
            </a:r>
            <a:r>
              <a:rPr lang="en-US" sz="3600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: </a:t>
            </a:r>
            <a:r>
              <a:rPr lang="en-US" sz="3600" dirty="0" err="1" smtClean="0">
                <a:solidFill>
                  <a:srgbClr val="660066"/>
                </a:solidFill>
                <a:latin typeface="Comic Sans MS" panose="030F0702030302020204" pitchFamily="66" charset="0"/>
              </a:rPr>
              <a:t>Kholoud</a:t>
            </a:r>
            <a:r>
              <a:rPr lang="en-US" sz="3600" dirty="0" smtClean="0">
                <a:solidFill>
                  <a:srgbClr val="660066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solidFill>
                  <a:srgbClr val="660066"/>
                </a:solidFill>
                <a:latin typeface="Comic Sans MS" panose="030F0702030302020204" pitchFamily="66" charset="0"/>
              </a:rPr>
              <a:t>AlGhamdi</a:t>
            </a:r>
            <a:endParaRPr lang="ar-SA" sz="3600" dirty="0">
              <a:solidFill>
                <a:srgbClr val="66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15663"/>
            <a:ext cx="5118100" cy="37217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987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146</Words>
  <Application>Microsoft Office PowerPoint</Application>
  <PresentationFormat>ملء الشاشة</PresentationFormat>
  <Paragraphs>38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نسق Office</vt:lpstr>
      <vt:lpstr>Adjective + Preposition+ Gerund</vt:lpstr>
      <vt:lpstr>Write a list of some Adjectives :</vt:lpstr>
      <vt:lpstr>Write a list of some prepositions :</vt:lpstr>
      <vt:lpstr>What does Gerund mean ??</vt:lpstr>
      <vt:lpstr>Structure:</vt:lpstr>
      <vt:lpstr>Choose the correct answer :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 + preposition+ gerund</dc:title>
  <dc:creator>Win10</dc:creator>
  <cp:lastModifiedBy>Win10</cp:lastModifiedBy>
  <cp:revision>9</cp:revision>
  <dcterms:created xsi:type="dcterms:W3CDTF">2020-09-25T03:06:03Z</dcterms:created>
  <dcterms:modified xsi:type="dcterms:W3CDTF">2020-09-25T04:09:42Z</dcterms:modified>
</cp:coreProperties>
</file>