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1" r:id="rId1"/>
  </p:sldMasterIdLst>
  <p:notesMasterIdLst>
    <p:notesMasterId r:id="rId23"/>
  </p:notesMasterIdLst>
  <p:sldIdLst>
    <p:sldId id="405" r:id="rId2"/>
    <p:sldId id="603" r:id="rId3"/>
    <p:sldId id="404" r:id="rId4"/>
    <p:sldId id="579" r:id="rId5"/>
    <p:sldId id="601" r:id="rId6"/>
    <p:sldId id="602" r:id="rId7"/>
    <p:sldId id="524" r:id="rId8"/>
    <p:sldId id="515" r:id="rId9"/>
    <p:sldId id="594" r:id="rId10"/>
    <p:sldId id="406" r:id="rId11"/>
    <p:sldId id="584" r:id="rId12"/>
    <p:sldId id="585" r:id="rId13"/>
    <p:sldId id="595" r:id="rId14"/>
    <p:sldId id="553" r:id="rId15"/>
    <p:sldId id="586" r:id="rId16"/>
    <p:sldId id="588" r:id="rId17"/>
    <p:sldId id="599" r:id="rId18"/>
    <p:sldId id="597" r:id="rId19"/>
    <p:sldId id="537" r:id="rId20"/>
    <p:sldId id="408" r:id="rId21"/>
    <p:sldId id="522" r:id="rId2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0C8"/>
    <a:srgbClr val="0000FF"/>
    <a:srgbClr val="0F1217"/>
    <a:srgbClr val="00CC00"/>
    <a:srgbClr val="33CC33"/>
    <a:srgbClr val="DA0000"/>
    <a:srgbClr val="E20000"/>
    <a:srgbClr val="3399FF"/>
    <a:srgbClr val="FF2121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93" autoAdjust="0"/>
    <p:restoredTop sz="94660"/>
  </p:normalViewPr>
  <p:slideViewPr>
    <p:cSldViewPr snapToGrid="0">
      <p:cViewPr>
        <p:scale>
          <a:sx n="60" d="100"/>
          <a:sy n="60" d="100"/>
        </p:scale>
        <p:origin x="-972" y="-30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29AA7-304D-4BE2-8A97-8D34D4122C6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EEB21-3385-4840-A21C-C631CCF8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7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EEB21-3385-4840-A21C-C631CCF8FF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0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11CA-79F5-4215-8134-764494872BC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58F6-CD5B-480B-B802-4DD998710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11CA-79F5-4215-8134-764494872BC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58F6-CD5B-480B-B802-4DD998710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11CA-79F5-4215-8134-764494872BC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58F6-CD5B-480B-B802-4DD998710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950F4E3-11A9-2549-A00D-601AEF6E4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xmlns="" id="{21B5A175-E633-E74F-AE3B-DF58F989F4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xmlns="" id="{261D2778-BA56-D247-9B2C-28D010C9D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2DAF6EFF-134E-BA40-8B51-917FDE13C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486968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188BF917-678C-1249-95B9-7FD2AC7B223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486968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BAFF17AE-3EA2-2D47-BCDD-E5587B127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486968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2D7EDB7-7C02-0245-8A1F-553F094A442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8CF5D165-4F6F-2447-8B9E-8B0D94808ED3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46C35C7-7133-4C43-BBF7-575440F7BAD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D33DD7BE-C379-5C42-9FB0-EF72161049F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743DFC41-C6DE-7942-9358-E23A1EE8759D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A2ABB593-7229-9548-8BCC-C947B1BF8D9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986D2413-D60D-484E-ACAB-31891AFDA13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86090E0F-345E-3D4B-8886-95D8A4A77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76090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538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11CA-79F5-4215-8134-764494872BC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58F6-CD5B-480B-B802-4DD998710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11CA-79F5-4215-8134-764494872BC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58F6-CD5B-480B-B802-4DD998710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11CA-79F5-4215-8134-764494872BC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58F6-CD5B-480B-B802-4DD998710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11CA-79F5-4215-8134-764494872BC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58F6-CD5B-480B-B802-4DD998710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11CA-79F5-4215-8134-764494872BC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58F6-CD5B-480B-B802-4DD998710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11CA-79F5-4215-8134-764494872BC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58F6-CD5B-480B-B802-4DD998710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11CA-79F5-4215-8134-764494872BC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58F6-CD5B-480B-B802-4DD998710B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11CA-79F5-4215-8134-764494872BC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C58F6-CD5B-480B-B802-4DD998710B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EBC58F6-CD5B-480B-B802-4DD998710BA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70C11CA-79F5-4215-8134-764494872BC9}" type="datetimeFigureOut">
              <a:rPr lang="en-US" smtClean="0"/>
              <a:t>9/26/2021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Work_experienc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3.jpe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35.png"/><Relationship Id="rId5" Type="http://schemas.openxmlformats.org/officeDocument/2006/relationships/image" Target="../media/image31.jpeg"/><Relationship Id="rId10" Type="http://schemas.openxmlformats.org/officeDocument/2006/relationships/image" Target="../media/image34.png"/><Relationship Id="rId4" Type="http://schemas.microsoft.com/office/2007/relationships/hdphoto" Target="../media/hdphoto11.wdp"/><Relationship Id="rId9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F359BAF-DE2F-448E-816F-86AECBCA6772}"/>
              </a:ext>
            </a:extLst>
          </p:cNvPr>
          <p:cNvSpPr txBox="1">
            <a:spLocks noChangeArrowheads="1"/>
          </p:cNvSpPr>
          <p:nvPr/>
        </p:nvSpPr>
        <p:spPr>
          <a:xfrm>
            <a:off x="785810" y="640104"/>
            <a:ext cx="5799119" cy="892969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B540C8"/>
                </a:solidFill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Welcome Back 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B540C8"/>
                </a:solidFill>
              </a:rPr>
              <a:t>♥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B540C8"/>
              </a:solidFill>
              <a:latin typeface="Arial Rounded MT Bold" pitchFamily="34" charset="0"/>
              <a:ea typeface="Arial Rounded MT Bold" pitchFamily="34" charset="0"/>
              <a:cs typeface="Arial Rounded MT Bold" pitchFamily="34" charset="0"/>
              <a:sym typeface="Arial Rounded MT Bold" pitchFamily="34" charset="0"/>
            </a:endParaRPr>
          </a:p>
        </p:txBody>
      </p:sp>
      <p:pic>
        <p:nvPicPr>
          <p:cNvPr id="1026" name="Picture 2" descr="مشاهدة صورة المصد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4" b="12425"/>
          <a:stretch/>
        </p:blipFill>
        <p:spPr bwMode="auto">
          <a:xfrm>
            <a:off x="7126015" y="193620"/>
            <a:ext cx="4791293" cy="596179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59041" y="1761831"/>
            <a:ext cx="5911096" cy="391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US" sz="3200" b="1" kern="1800" dirty="0">
                <a:latin typeface="Gabriola" panose="04040605051002020D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Applied Lesson </a:t>
            </a:r>
            <a:r>
              <a:rPr lang="en-US" sz="3200" b="1" kern="1800" dirty="0" smtClean="0">
                <a:latin typeface="Gabriola" panose="04040605051002020D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3200" b="1" kern="1800" dirty="0" smtClean="0"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Mega Goal 1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3200" b="1" kern="1800" dirty="0" smtClean="0"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sz="4000" b="1" kern="1800" dirty="0" smtClean="0"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2 - </a:t>
            </a:r>
            <a:r>
              <a:rPr lang="en-US" sz="3200" b="1" kern="1800" dirty="0" smtClean="0"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endParaRPr lang="en-US" sz="3200" b="1" kern="1800" dirty="0"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3200" b="1" kern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Presented </a:t>
            </a:r>
            <a:r>
              <a:rPr lang="en-US" sz="3200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: </a:t>
            </a:r>
            <a:r>
              <a:rPr lang="en-US" sz="3200" b="1" kern="1800" dirty="0" smtClean="0">
                <a:solidFill>
                  <a:srgbClr val="B540C8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US" sz="2400" b="1" dirty="0">
              <a:solidFill>
                <a:srgbClr val="B540C8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3200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Supervisor</a:t>
            </a:r>
            <a:r>
              <a:rPr lang="en-US" sz="3200" b="1" kern="1800" dirty="0"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kern="1800" dirty="0" smtClean="0">
                <a:solidFill>
                  <a:srgbClr val="B540C8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3200" b="1" kern="1800" dirty="0">
              <a:solidFill>
                <a:srgbClr val="B540C8"/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3200" b="1" u="sng" kern="1800" dirty="0" smtClean="0">
                <a:solidFill>
                  <a:srgbClr val="00B050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.School</a:t>
            </a:r>
            <a:endParaRPr lang="en-US" sz="2400" b="1" u="sng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04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oject Objectives – ERASMUS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24" y="145968"/>
            <a:ext cx="5996872" cy="16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/>
          <p:cNvSpPr txBox="1"/>
          <p:nvPr/>
        </p:nvSpPr>
        <p:spPr>
          <a:xfrm>
            <a:off x="416794" y="1745572"/>
            <a:ext cx="1146153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algn="l" rtl="0">
              <a:buFont typeface="Wingdings" pitchFamily="2" charset="2"/>
              <a:buChar char="v"/>
              <a:defRPr sz="3200" b="1">
                <a:solidFill>
                  <a:srgbClr val="B0250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400" u="sng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In this lesson you will be able </a:t>
            </a:r>
            <a:r>
              <a:rPr sz="4400" u="sng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to :</a:t>
            </a:r>
            <a:endParaRPr lang="en-US" sz="4400" u="sng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6036" y="2747607"/>
            <a:ext cx="10463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1- Identify </a:t>
            </a:r>
            <a:r>
              <a:rPr lang="en-US" sz="4000" b="1" dirty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some </a:t>
            </a:r>
            <a:r>
              <a:rPr lang="en-US" sz="4000" b="1" dirty="0" smtClean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opening internships and </a:t>
            </a:r>
            <a:r>
              <a:rPr lang="en-US" sz="4000" b="1" dirty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the skills </a:t>
            </a:r>
            <a:r>
              <a:rPr lang="en-US" sz="4000" b="1" dirty="0" smtClean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required.</a:t>
            </a:r>
            <a:endParaRPr lang="en-US" sz="4000" b="1" dirty="0">
              <a:solidFill>
                <a:srgbClr val="0000FF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l" defTabSz="6858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2</a:t>
            </a:r>
            <a:r>
              <a:rPr lang="en-US" sz="4000" b="1" dirty="0" smtClean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en-US" sz="4000" b="1" dirty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Summarize and identify specific information in the text</a:t>
            </a:r>
            <a:r>
              <a:rPr lang="en-US" sz="4000" b="1" dirty="0" smtClean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algn="l" defTabSz="6858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3- </a:t>
            </a:r>
            <a:r>
              <a:rPr lang="en-US" sz="4000" b="1" dirty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List </a:t>
            </a:r>
            <a:r>
              <a:rPr lang="en-US" sz="4000" b="1" dirty="0" smtClean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some Words\</a:t>
            </a:r>
            <a:r>
              <a:rPr lang="en-US" altLang="ar-SA" sz="4000" b="1" dirty="0" smtClean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Phrases </a:t>
            </a:r>
            <a:r>
              <a:rPr lang="en-US" altLang="ar-SA" sz="4000" b="1" dirty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related to the </a:t>
            </a:r>
            <a:r>
              <a:rPr lang="en-US" altLang="ar-SA" sz="4000" b="1" dirty="0" smtClean="0">
                <a:solidFill>
                  <a:srgbClr val="0000FF"/>
                </a:solidFill>
                <a:latin typeface="Sakkal Majalla" pitchFamily="2" charset="-78"/>
                <a:cs typeface="Sakkal Majalla" pitchFamily="2" charset="-78"/>
              </a:rPr>
              <a:t>job.</a:t>
            </a:r>
            <a:endParaRPr lang="en-US" sz="4000" b="1" dirty="0">
              <a:solidFill>
                <a:srgbClr val="0000FF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36671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45A8C07C-458F-49F9-A083-2200B4115C56}"/>
              </a:ext>
            </a:extLst>
          </p:cNvPr>
          <p:cNvSpPr txBox="1"/>
          <p:nvPr/>
        </p:nvSpPr>
        <p:spPr>
          <a:xfrm>
            <a:off x="3588033" y="99746"/>
            <a:ext cx="523226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Pre-Reading</a:t>
            </a:r>
            <a:endParaRPr lang="ar-EG" sz="4400" b="1" dirty="0">
              <a:ln w="9525">
                <a:solidFill>
                  <a:schemeClr val="tx1"/>
                </a:solidFill>
                <a:prstDash val="solid"/>
              </a:ln>
              <a:solidFill>
                <a:srgbClr val="33CC33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28731" r="41993" b="30597"/>
          <a:stretch/>
        </p:blipFill>
        <p:spPr bwMode="auto">
          <a:xfrm>
            <a:off x="3588033" y="2746310"/>
            <a:ext cx="4954329" cy="259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45A8C07C-458F-49F9-A083-2200B4115C56}"/>
              </a:ext>
            </a:extLst>
          </p:cNvPr>
          <p:cNvSpPr txBox="1"/>
          <p:nvPr/>
        </p:nvSpPr>
        <p:spPr>
          <a:xfrm>
            <a:off x="423081" y="1016422"/>
            <a:ext cx="111502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9525">
                  <a:solidFill>
                    <a:schemeClr val="tx1"/>
                  </a:solidFill>
                  <a:prstDash val="solid"/>
                </a:ln>
                <a:latin typeface="Arial Rounded MT Bold" pitchFamily="34" charset="0"/>
                <a:cs typeface="Times New Roman" pitchFamily="18" charset="0"/>
              </a:rPr>
              <a:t>What do you know about skim and scan strategy?</a:t>
            </a:r>
            <a:endParaRPr lang="ar-EG" sz="3600" dirty="0">
              <a:ln w="9525">
                <a:solidFill>
                  <a:schemeClr val="tx1"/>
                </a:solidFill>
                <a:prstDash val="solid"/>
              </a:ln>
              <a:latin typeface="Arial Rounded MT Bold" pitchFamily="34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91997" y="4019497"/>
            <a:ext cx="928048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119281" y="3998390"/>
            <a:ext cx="84616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3">
            <a:extLst>
              <a:ext uri="{FF2B5EF4-FFF2-40B4-BE49-F238E27FC236}">
                <a16:creationId xmlns:a16="http://schemas.microsoft.com/office/drawing/2014/main" xmlns="" id="{F1D09615-0488-4C98-AE9C-BA78D64424C2}"/>
              </a:ext>
            </a:extLst>
          </p:cNvPr>
          <p:cNvSpPr txBox="1"/>
          <p:nvPr/>
        </p:nvSpPr>
        <p:spPr>
          <a:xfrm>
            <a:off x="0" y="2846496"/>
            <a:ext cx="52336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200" b="1" dirty="0" smtClean="0">
                <a:solidFill>
                  <a:srgbClr val="0000FF"/>
                </a:solidFill>
              </a:rPr>
              <a:t>is </a:t>
            </a:r>
            <a:r>
              <a:rPr lang="en-US" sz="3200" b="1" dirty="0">
                <a:solidFill>
                  <a:srgbClr val="0000FF"/>
                </a:solidFill>
              </a:rPr>
              <a:t>reading quickly 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 algn="l" fontAlgn="base"/>
            <a:r>
              <a:rPr lang="en-US" sz="3200" b="1" dirty="0" smtClean="0">
                <a:solidFill>
                  <a:srgbClr val="0000FF"/>
                </a:solidFill>
              </a:rPr>
              <a:t>to </a:t>
            </a:r>
            <a:r>
              <a:rPr lang="en-US" sz="3200" b="1" dirty="0">
                <a:solidFill>
                  <a:srgbClr val="0000FF"/>
                </a:solidFill>
              </a:rPr>
              <a:t>find the </a:t>
            </a:r>
            <a:r>
              <a:rPr lang="en-US" sz="3200" b="1" dirty="0">
                <a:solidFill>
                  <a:srgbClr val="FF0000"/>
                </a:solidFill>
              </a:rPr>
              <a:t>general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l" fontAlgn="base"/>
            <a:r>
              <a:rPr lang="en-US" sz="3200" b="1" dirty="0" smtClean="0">
                <a:solidFill>
                  <a:srgbClr val="0000FF"/>
                </a:solidFill>
              </a:rPr>
              <a:t>overview </a:t>
            </a:r>
            <a:r>
              <a:rPr lang="en-US" sz="3200" b="1" dirty="0">
                <a:solidFill>
                  <a:srgbClr val="0000FF"/>
                </a:solidFill>
              </a:rPr>
              <a:t>of </a:t>
            </a:r>
            <a:r>
              <a:rPr lang="en-US" sz="3200" b="1" dirty="0" smtClean="0">
                <a:solidFill>
                  <a:srgbClr val="0000FF"/>
                </a:solidFill>
              </a:rPr>
              <a:t>the</a:t>
            </a:r>
          </a:p>
          <a:p>
            <a:pPr algn="l" fontAlgn="base"/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passage</a:t>
            </a:r>
            <a:r>
              <a:rPr lang="en-US" sz="3200" b="1" dirty="0" smtClean="0">
                <a:solidFill>
                  <a:srgbClr val="0000FF"/>
                </a:solidFill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7" name="مربع نص 13">
            <a:extLst>
              <a:ext uri="{FF2B5EF4-FFF2-40B4-BE49-F238E27FC236}">
                <a16:creationId xmlns:a16="http://schemas.microsoft.com/office/drawing/2014/main" xmlns="" id="{F1D09615-0488-4C98-AE9C-BA78D64424C2}"/>
              </a:ext>
            </a:extLst>
          </p:cNvPr>
          <p:cNvSpPr txBox="1"/>
          <p:nvPr/>
        </p:nvSpPr>
        <p:spPr>
          <a:xfrm>
            <a:off x="8542362" y="2963859"/>
            <a:ext cx="38163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200" b="1" dirty="0" smtClean="0">
                <a:solidFill>
                  <a:srgbClr val="0000FF"/>
                </a:solidFill>
              </a:rPr>
              <a:t>is </a:t>
            </a:r>
            <a:r>
              <a:rPr lang="en-US" sz="3200" b="1" dirty="0">
                <a:solidFill>
                  <a:srgbClr val="0000FF"/>
                </a:solidFill>
              </a:rPr>
              <a:t>reading quickly to find </a:t>
            </a:r>
            <a:r>
              <a:rPr lang="en-US" sz="3200" b="1" dirty="0">
                <a:solidFill>
                  <a:srgbClr val="FF0000"/>
                </a:solidFill>
              </a:rPr>
              <a:t>specific details </a:t>
            </a:r>
            <a:r>
              <a:rPr lang="en-US" sz="3200" b="1" dirty="0">
                <a:solidFill>
                  <a:srgbClr val="0000FF"/>
                </a:solidFill>
              </a:rPr>
              <a:t>within the passage.</a:t>
            </a:r>
          </a:p>
        </p:txBody>
      </p:sp>
    </p:spTree>
    <p:extLst>
      <p:ext uri="{BB962C8B-B14F-4D97-AF65-F5344CB8AC3E}">
        <p14:creationId xmlns:p14="http://schemas.microsoft.com/office/powerpoint/2010/main" val="979883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13">
            <a:extLst>
              <a:ext uri="{FF2B5EF4-FFF2-40B4-BE49-F238E27FC236}">
                <a16:creationId xmlns:a16="http://schemas.microsoft.com/office/drawing/2014/main" xmlns="" id="{F1D09615-0488-4C98-AE9C-BA78D64424C2}"/>
              </a:ext>
            </a:extLst>
          </p:cNvPr>
          <p:cNvSpPr txBox="1"/>
          <p:nvPr/>
        </p:nvSpPr>
        <p:spPr>
          <a:xfrm>
            <a:off x="27531" y="2149189"/>
            <a:ext cx="5233620" cy="3554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itchFamily="34" charset="0"/>
                <a:cs typeface="Sakkal Majalla" pitchFamily="2" charset="-78"/>
              </a:rPr>
              <a:t>What’s</a:t>
            </a:r>
            <a:r>
              <a:rPr lang="en-US" sz="2999" dirty="0">
                <a:latin typeface="Arial Rounded MT Bold" pitchFamily="34" charset="0"/>
                <a:cs typeface="Sakkal Majalla" pitchFamily="2" charset="-78"/>
              </a:rPr>
              <a:t> </a:t>
            </a:r>
            <a:r>
              <a:rPr lang="en-US" sz="2999" dirty="0" smtClean="0">
                <a:latin typeface="Arial Rounded MT Bold" pitchFamily="34" charset="0"/>
                <a:cs typeface="Sakkal Majalla" pitchFamily="2" charset="-78"/>
              </a:rPr>
              <a:t>this ? 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999" dirty="0" smtClean="0">
                <a:latin typeface="Arial Rounded MT Bold" pitchFamily="34" charset="0"/>
                <a:cs typeface="Sakkal Majalla" pitchFamily="2" charset="-78"/>
              </a:rPr>
              <a:t>What is the title?</a:t>
            </a:r>
            <a:endParaRPr lang="en-US" sz="3000" dirty="0" smtClean="0">
              <a:latin typeface="Arial Rounded MT Bold" pitchFamily="34" charset="0"/>
              <a:cs typeface="Sakkal Majalla" pitchFamily="2" charset="-78"/>
            </a:endParaRP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latin typeface="Arial Rounded MT Bold" pitchFamily="34" charset="0"/>
                <a:cs typeface="Sakkal Majalla" pitchFamily="2" charset="-78"/>
              </a:rPr>
              <a:t>How </a:t>
            </a:r>
            <a:r>
              <a:rPr lang="en-US" sz="3000" dirty="0">
                <a:latin typeface="Arial Rounded MT Bold" pitchFamily="34" charset="0"/>
                <a:cs typeface="Sakkal Majalla" pitchFamily="2" charset="-78"/>
              </a:rPr>
              <a:t>many </a:t>
            </a:r>
            <a:r>
              <a:rPr lang="en-US" sz="3000" dirty="0" smtClean="0">
                <a:latin typeface="Arial Rounded MT Bold" pitchFamily="34" charset="0"/>
                <a:cs typeface="Sakkal Majalla" pitchFamily="2" charset="-78"/>
              </a:rPr>
              <a:t>paragraphs?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itchFamily="34" charset="0"/>
                <a:cs typeface="Sakkal Majalla" pitchFamily="2" charset="-78"/>
              </a:rPr>
              <a:t>What’s the </a:t>
            </a:r>
            <a:r>
              <a:rPr lang="en-US" sz="2999" dirty="0">
                <a:latin typeface="Arial Rounded MT Bold" pitchFamily="34" charset="0"/>
                <a:cs typeface="Sakkal Majalla" pitchFamily="2" charset="-78"/>
              </a:rPr>
              <a:t>title of each paragraph</a:t>
            </a:r>
            <a:r>
              <a:rPr lang="en-US" sz="2999" dirty="0" smtClean="0">
                <a:latin typeface="Arial Rounded MT Bold" pitchFamily="34" charset="0"/>
                <a:cs typeface="Sakkal Majalla" pitchFamily="2" charset="-78"/>
              </a:rPr>
              <a:t>?</a:t>
            </a:r>
            <a:endParaRPr lang="en-US" sz="3000" dirty="0" smtClean="0">
              <a:latin typeface="Arial Rounded MT Bold" pitchFamily="34" charset="0"/>
              <a:cs typeface="Sakkal Majalla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45A8C07C-458F-49F9-A083-2200B4115C56}"/>
              </a:ext>
            </a:extLst>
          </p:cNvPr>
          <p:cNvSpPr txBox="1"/>
          <p:nvPr/>
        </p:nvSpPr>
        <p:spPr>
          <a:xfrm>
            <a:off x="341194" y="-10846"/>
            <a:ext cx="405338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Skimming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Quick Look</a:t>
            </a:r>
            <a:endParaRPr lang="ar-EG" sz="4400" b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45A8C07C-458F-49F9-A083-2200B4115C56}"/>
              </a:ext>
            </a:extLst>
          </p:cNvPr>
          <p:cNvSpPr txBox="1"/>
          <p:nvPr/>
        </p:nvSpPr>
        <p:spPr>
          <a:xfrm>
            <a:off x="6954943" y="6150114"/>
            <a:ext cx="44030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9525">
                  <a:solidFill>
                    <a:schemeClr val="tx1"/>
                  </a:solidFill>
                  <a:prstDash val="solid"/>
                </a:ln>
                <a:latin typeface="Arial Rounded MT Bold" pitchFamily="34" charset="0"/>
                <a:cs typeface="Times New Roman" pitchFamily="18" charset="0"/>
              </a:rPr>
              <a:t>Pre-Reading</a:t>
            </a:r>
            <a:endParaRPr lang="ar-EG" sz="3600" dirty="0">
              <a:ln w="9525">
                <a:solidFill>
                  <a:schemeClr val="tx1"/>
                </a:solidFill>
                <a:prstDash val="solid"/>
              </a:ln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5" t="12715" r="26208" b="6251"/>
          <a:stretch/>
        </p:blipFill>
        <p:spPr bwMode="auto">
          <a:xfrm>
            <a:off x="5679829" y="24236"/>
            <a:ext cx="6553090" cy="605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45A8C07C-458F-49F9-A083-2200B4115C56}"/>
              </a:ext>
            </a:extLst>
          </p:cNvPr>
          <p:cNvSpPr txBox="1"/>
          <p:nvPr/>
        </p:nvSpPr>
        <p:spPr>
          <a:xfrm>
            <a:off x="8135446" y="5411237"/>
            <a:ext cx="204202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P. </a:t>
            </a:r>
            <a:r>
              <a:rPr lang="en-US" sz="32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26</a:t>
            </a:r>
            <a:endParaRPr lang="ar-EG" sz="3200" b="1" dirty="0">
              <a:ln w="9525">
                <a:noFill/>
                <a:prstDash val="solid"/>
              </a:ln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452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38794" r="14454" b="26938"/>
          <a:stretch/>
        </p:blipFill>
        <p:spPr bwMode="auto">
          <a:xfrm>
            <a:off x="1308537" y="2112579"/>
            <a:ext cx="9601201" cy="2506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4554" y="456608"/>
            <a:ext cx="5509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1- Reading</a:t>
            </a:r>
          </a:p>
          <a:p>
            <a:pPr algn="ctr">
              <a:defRPr/>
            </a:pP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ea typeface="Arial Rounded MT Bold" pitchFamily="34" charset="0"/>
              <a:cs typeface="Arial Rounded MT Bold" pitchFamily="34" charset="0"/>
              <a:sym typeface="Arial Rounded MT Bol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A8C07C-458F-49F9-A083-2200B4115C56}"/>
              </a:ext>
            </a:extLst>
          </p:cNvPr>
          <p:cNvSpPr txBox="1"/>
          <p:nvPr/>
        </p:nvSpPr>
        <p:spPr>
          <a:xfrm>
            <a:off x="0" y="137176"/>
            <a:ext cx="2042021" cy="646331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latin typeface="Arial Rounded MT Bold" pitchFamily="34" charset="0"/>
                <a:cs typeface="Times New Roman" pitchFamily="18" charset="0"/>
              </a:rPr>
              <a:t>P. </a:t>
            </a:r>
            <a:r>
              <a:rPr lang="en-US" sz="3600" b="1" dirty="0" smtClean="0">
                <a:ln w="9525">
                  <a:solidFill>
                    <a:schemeClr val="tx1"/>
                  </a:solidFill>
                  <a:prstDash val="solid"/>
                </a:ln>
                <a:latin typeface="Arial Rounded MT Bold" pitchFamily="34" charset="0"/>
                <a:cs typeface="Times New Roman" pitchFamily="18" charset="0"/>
              </a:rPr>
              <a:t>26</a:t>
            </a:r>
            <a:endParaRPr lang="ar-EG" sz="3600" b="1" dirty="0">
              <a:ln w="9525">
                <a:solidFill>
                  <a:schemeClr val="tx1"/>
                </a:solidFill>
                <a:prstDash val="solid"/>
              </a:ln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57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9181" r="64861" b="12715"/>
          <a:stretch/>
        </p:blipFill>
        <p:spPr bwMode="auto">
          <a:xfrm>
            <a:off x="7993118" y="255207"/>
            <a:ext cx="3988677" cy="6055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40484" y="123607"/>
            <a:ext cx="5509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While-Reading</a:t>
            </a:r>
          </a:p>
          <a:p>
            <a:pPr algn="ctr">
              <a:defRPr/>
            </a:pP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Scanning</a:t>
            </a:r>
            <a:r>
              <a:rPr lang="ar-SA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 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ea typeface="Arial Rounded MT Bold" pitchFamily="34" charset="0"/>
              <a:cs typeface="Arial Rounded MT Bold" pitchFamily="34" charset="0"/>
              <a:sym typeface="Arial Rounded MT Bold" pitchFamily="34" charset="0"/>
            </a:endParaRPr>
          </a:p>
        </p:txBody>
      </p:sp>
      <p:sp>
        <p:nvSpPr>
          <p:cNvPr id="9" name="مربع نص 6"/>
          <p:cNvSpPr txBox="1"/>
          <p:nvPr/>
        </p:nvSpPr>
        <p:spPr>
          <a:xfrm>
            <a:off x="340603" y="2097541"/>
            <a:ext cx="741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Comic Sans MS" panose="030F0702030302020204" pitchFamily="66" charset="0"/>
              </a:rPr>
              <a:t>1- What </a:t>
            </a:r>
            <a:r>
              <a:rPr lang="en-US" sz="2800" b="1" dirty="0" smtClean="0">
                <a:latin typeface="Comic Sans MS" panose="030F0702030302020204" pitchFamily="66" charset="0"/>
              </a:rPr>
              <a:t>a person should be able to do </a:t>
            </a:r>
            <a:r>
              <a:rPr lang="en-US" sz="2800" b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A8C07C-458F-49F9-A083-2200B4115C56}"/>
              </a:ext>
            </a:extLst>
          </p:cNvPr>
          <p:cNvSpPr txBox="1"/>
          <p:nvPr/>
        </p:nvSpPr>
        <p:spPr>
          <a:xfrm>
            <a:off x="-220462" y="123607"/>
            <a:ext cx="2042021" cy="646331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DA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P. </a:t>
            </a:r>
            <a:r>
              <a:rPr lang="en-US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DA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26</a:t>
            </a:r>
            <a:endParaRPr lang="ar-EG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DA000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083159" y="1771720"/>
            <a:ext cx="5675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40111" y="2097541"/>
            <a:ext cx="5675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820402" y="3022452"/>
            <a:ext cx="4519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42027" y="3985582"/>
            <a:ext cx="5675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735206" y="5872074"/>
            <a:ext cx="8434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40111" y="769938"/>
            <a:ext cx="24856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1" t="6107" r="4397" b="4525"/>
          <a:stretch/>
        </p:blipFill>
        <p:spPr bwMode="auto">
          <a:xfrm>
            <a:off x="2335775" y="2655604"/>
            <a:ext cx="3899485" cy="3492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410530" y="5730143"/>
            <a:ext cx="1749973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96000" y="123606"/>
            <a:ext cx="609600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is a period of </a:t>
            </a:r>
            <a:r>
              <a:rPr lang="en-US" b="1" dirty="0">
                <a:solidFill>
                  <a:srgbClr val="FF0000"/>
                </a:solidFill>
                <a:hlinkClick r:id="rId4" tooltip="Work experience"/>
              </a:rPr>
              <a:t>work experience</a:t>
            </a:r>
            <a:r>
              <a:rPr lang="en-US" b="1" dirty="0">
                <a:solidFill>
                  <a:srgbClr val="FF0000"/>
                </a:solidFill>
              </a:rPr>
              <a:t> offered by an organization for a limited period of time.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93118" y="1771720"/>
            <a:ext cx="4376070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Adj</a:t>
            </a:r>
            <a:r>
              <a:rPr lang="en-US" sz="2000" b="1" dirty="0" smtClean="0">
                <a:solidFill>
                  <a:srgbClr val="FF0000"/>
                </a:solidFill>
              </a:rPr>
              <a:t>- moving </a:t>
            </a:r>
            <a:r>
              <a:rPr lang="en-US" sz="2000" b="1" dirty="0">
                <a:solidFill>
                  <a:srgbClr val="FF0000"/>
                </a:solidFill>
              </a:rPr>
              <a:t>or developing very quickly.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814035" y="2617557"/>
            <a:ext cx="1934376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Current, exciting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04394" y="3442057"/>
            <a:ext cx="7589642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master of </a:t>
            </a:r>
            <a:r>
              <a:rPr lang="en-US" sz="2000" b="1" dirty="0" smtClean="0">
                <a:solidFill>
                  <a:srgbClr val="FF0000"/>
                </a:solidFill>
              </a:rPr>
              <a:t>ceremonies/the </a:t>
            </a:r>
            <a:r>
              <a:rPr lang="en-US" sz="2000" b="1" dirty="0">
                <a:solidFill>
                  <a:srgbClr val="FF0000"/>
                </a:solidFill>
              </a:rPr>
              <a:t>presenter of a television or radio </a:t>
            </a:r>
            <a:r>
              <a:rPr lang="en-US" sz="2000" b="1" dirty="0" err="1" smtClean="0">
                <a:solidFill>
                  <a:srgbClr val="FF0000"/>
                </a:solidFill>
              </a:rPr>
              <a:t>programe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35206" y="5350321"/>
            <a:ext cx="2043060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friendly, sociable </a:t>
            </a:r>
          </a:p>
        </p:txBody>
      </p:sp>
      <p:cxnSp>
        <p:nvCxnSpPr>
          <p:cNvPr id="22" name="Straight Connector 16"/>
          <p:cNvCxnSpPr/>
          <p:nvPr/>
        </p:nvCxnSpPr>
        <p:spPr>
          <a:xfrm>
            <a:off x="8240111" y="3346263"/>
            <a:ext cx="4519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060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40484" y="123607"/>
            <a:ext cx="5509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While-Reading</a:t>
            </a:r>
          </a:p>
          <a:p>
            <a:pPr algn="ctr">
              <a:defRPr/>
            </a:pP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Scanning</a:t>
            </a:r>
            <a:r>
              <a:rPr lang="ar-SA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 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ea typeface="Arial Rounded MT Bold" pitchFamily="34" charset="0"/>
              <a:cs typeface="Arial Rounded MT Bold" pitchFamily="34" charset="0"/>
              <a:sym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23358" r="38688" b="20590"/>
          <a:stretch/>
        </p:blipFill>
        <p:spPr bwMode="auto">
          <a:xfrm>
            <a:off x="7977351" y="447383"/>
            <a:ext cx="4067504" cy="5844703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A8C07C-458F-49F9-A083-2200B4115C56}"/>
              </a:ext>
            </a:extLst>
          </p:cNvPr>
          <p:cNvSpPr txBox="1"/>
          <p:nvPr/>
        </p:nvSpPr>
        <p:spPr>
          <a:xfrm>
            <a:off x="-220462" y="123607"/>
            <a:ext cx="2042021" cy="646331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DA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P. </a:t>
            </a:r>
            <a:r>
              <a:rPr lang="en-US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DA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26</a:t>
            </a:r>
            <a:endParaRPr lang="ar-EG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DA000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107214" y="1069483"/>
            <a:ext cx="10457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65324" y="1723998"/>
            <a:ext cx="6647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21715" y="785326"/>
            <a:ext cx="15056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46826" y="2349859"/>
            <a:ext cx="4966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042425" y="2349859"/>
            <a:ext cx="4966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823015" y="2657894"/>
            <a:ext cx="6844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69361" y="400606"/>
            <a:ext cx="6912277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scientific study of historic or prehistoric peoples and their cultures 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Underground Installations - Dig Clipart , Transparent Cartoon, Free Cliparts  &amp; Silhouettes - Net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660" b="18812"/>
          <a:stretch/>
        </p:blipFill>
        <p:spPr bwMode="auto">
          <a:xfrm>
            <a:off x="8194122" y="1086521"/>
            <a:ext cx="2343278" cy="1624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ربع نص 6"/>
          <p:cNvSpPr txBox="1"/>
          <p:nvPr/>
        </p:nvSpPr>
        <p:spPr>
          <a:xfrm>
            <a:off x="376884" y="1723998"/>
            <a:ext cx="741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Comic Sans MS" panose="030F0702030302020204" pitchFamily="66" charset="0"/>
              </a:rPr>
              <a:t>1- What </a:t>
            </a:r>
            <a:r>
              <a:rPr lang="en-US" sz="2800" b="1" dirty="0" smtClean="0">
                <a:latin typeface="Comic Sans MS" panose="030F0702030302020204" pitchFamily="66" charset="0"/>
              </a:rPr>
              <a:t>a person should be able to do </a:t>
            </a:r>
            <a:r>
              <a:rPr lang="en-US" sz="2800" b="1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078" name="Picture 6" descr="Archeology Tools Stock Illustrations – 952 Archeology Tools Stock  Illustrations, Vectors &amp; Clipart - Dreamstim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29" y="2436981"/>
            <a:ext cx="3863206" cy="386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10290921" y="4891342"/>
            <a:ext cx="14701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Pompeii: Private Tour - Naples, Italy | GetYourGui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4" y="3037736"/>
            <a:ext cx="3436513" cy="2291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ompeii vs Herculaneum – What's the Difference?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353" y="3476711"/>
            <a:ext cx="3051135" cy="2034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10341504" y="5837271"/>
            <a:ext cx="6844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757904" y="5789570"/>
            <a:ext cx="4962641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Place where people stay for a short period of time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8"/>
          <p:cNvSpPr/>
          <p:nvPr/>
        </p:nvSpPr>
        <p:spPr>
          <a:xfrm>
            <a:off x="5366605" y="1874504"/>
            <a:ext cx="6825395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Remain of something that has been destroyed- usually an ancient site.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73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3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40484" y="123607"/>
            <a:ext cx="5509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While-Reading</a:t>
            </a:r>
          </a:p>
          <a:p>
            <a:pPr algn="ctr">
              <a:defRPr/>
            </a:pP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Scanning</a:t>
            </a:r>
            <a:r>
              <a:rPr lang="ar-SA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 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ea typeface="Arial Rounded MT Bold" pitchFamily="34" charset="0"/>
              <a:cs typeface="Arial Rounded MT Bold" pitchFamily="34" charset="0"/>
              <a:sym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6" t="21768" r="16524" b="20689"/>
          <a:stretch/>
        </p:blipFill>
        <p:spPr bwMode="auto">
          <a:xfrm>
            <a:off x="7918787" y="358658"/>
            <a:ext cx="4031475" cy="5728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A8C07C-458F-49F9-A083-2200B4115C56}"/>
              </a:ext>
            </a:extLst>
          </p:cNvPr>
          <p:cNvSpPr txBox="1"/>
          <p:nvPr/>
        </p:nvSpPr>
        <p:spPr>
          <a:xfrm>
            <a:off x="-220462" y="123607"/>
            <a:ext cx="2042021" cy="646331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DA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P. </a:t>
            </a:r>
            <a:r>
              <a:rPr lang="en-US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DA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26</a:t>
            </a:r>
            <a:endParaRPr lang="ar-EG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DA000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238358" y="1462741"/>
            <a:ext cx="4966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52053" y="1765870"/>
            <a:ext cx="11496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296201" y="322442"/>
            <a:ext cx="6669827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 engineer whose training or occupation is in the design and construction especially of public works (such as roads or </a:t>
            </a:r>
            <a:r>
              <a:rPr lang="en-US" b="1" dirty="0" smtClean="0">
                <a:solidFill>
                  <a:srgbClr val="FF0000"/>
                </a:solidFill>
              </a:rPr>
              <a:t>bridges).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911220" y="4453381"/>
            <a:ext cx="9196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257983" y="5031450"/>
            <a:ext cx="9196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6"/>
          <p:cNvSpPr txBox="1"/>
          <p:nvPr/>
        </p:nvSpPr>
        <p:spPr>
          <a:xfrm>
            <a:off x="376883" y="1781768"/>
            <a:ext cx="7411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Comic Sans MS" panose="030F0702030302020204" pitchFamily="66" charset="0"/>
              </a:rPr>
              <a:t>1- What </a:t>
            </a:r>
            <a:r>
              <a:rPr lang="en-US" sz="2800" b="1" dirty="0" smtClean="0">
                <a:latin typeface="Comic Sans MS" panose="030F0702030302020204" pitchFamily="66" charset="0"/>
              </a:rPr>
              <a:t>a person should be able to do </a:t>
            </a:r>
            <a:r>
              <a:rPr lang="en-US" sz="2800" b="1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37929" y="3740230"/>
            <a:ext cx="3651961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Plans for a building, a bridge, </a:t>
            </a:r>
            <a:r>
              <a:rPr lang="en-US" sz="2000" b="1" dirty="0" err="1" smtClean="0">
                <a:solidFill>
                  <a:srgbClr val="FF0000"/>
                </a:solidFill>
              </a:rPr>
              <a:t>etc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nvironmental Engineering | Nagpur Institute of Technolog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7" y="2304988"/>
            <a:ext cx="6660248" cy="3479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lueprints Clipart Transparent Background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02" y="5004937"/>
            <a:ext cx="2952649" cy="1782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583823" y="4557529"/>
            <a:ext cx="7366439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ability to handle something successfully , like difficult situation.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828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33" t="21328" r="12394" b="34067"/>
          <a:stretch/>
        </p:blipFill>
        <p:spPr bwMode="auto">
          <a:xfrm>
            <a:off x="4351282" y="888041"/>
            <a:ext cx="4792718" cy="4592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35646" y="1796884"/>
            <a:ext cx="41912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9950" y="2583214"/>
            <a:ext cx="41912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5646" y="3258834"/>
            <a:ext cx="41912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5645" y="4183652"/>
            <a:ext cx="41912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A8C07C-458F-49F9-A083-2200B4115C56}"/>
              </a:ext>
            </a:extLst>
          </p:cNvPr>
          <p:cNvSpPr txBox="1"/>
          <p:nvPr/>
        </p:nvSpPr>
        <p:spPr>
          <a:xfrm>
            <a:off x="-220462" y="123607"/>
            <a:ext cx="2042021" cy="646331"/>
          </a:xfrm>
          <a:prstGeom prst="rect">
            <a:avLst/>
          </a:prstGeom>
          <a:noFill/>
        </p:spPr>
        <p:txBody>
          <a:bodyPr rtlCol="1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DA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P. </a:t>
            </a:r>
            <a:r>
              <a:rPr lang="en-US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DA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27</a:t>
            </a:r>
            <a:endParaRPr lang="ar-EG" sz="3600" b="1" dirty="0">
              <a:ln w="9525">
                <a:solidFill>
                  <a:schemeClr val="tx1"/>
                </a:solidFill>
                <a:prstDash val="solid"/>
              </a:ln>
              <a:solidFill>
                <a:srgbClr val="DA000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01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نتيجة بحث الصور عن ‪think clipart png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128" y="0"/>
            <a:ext cx="1163872" cy="114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0" y="1138875"/>
            <a:ext cx="12192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cs typeface="+mj-cs"/>
              </a:rPr>
              <a:t>Mention some examples of 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cs typeface="+mj-cs"/>
              </a:rPr>
              <a:t>Internship/Job Websites: </a:t>
            </a:r>
            <a:endParaRPr lang="ar-SA" sz="3200" dirty="0">
              <a:ln w="18415" cmpd="sng">
                <a:solidFill>
                  <a:schemeClr val="tx1"/>
                </a:solidFill>
                <a:prstDash val="solid"/>
              </a:ln>
              <a:cs typeface="+mj-cs"/>
            </a:endParaRPr>
          </a:p>
        </p:txBody>
      </p:sp>
      <p:pic>
        <p:nvPicPr>
          <p:cNvPr id="3078" name="Picture 6" descr="مشاهدة صورة المصد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7" y="2276868"/>
            <a:ext cx="3479162" cy="202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at is LinkedIn? - Computer Business Review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66" b="36688"/>
          <a:stretch/>
        </p:blipFill>
        <p:spPr bwMode="auto">
          <a:xfrm>
            <a:off x="4065269" y="4610996"/>
            <a:ext cx="3951671" cy="108015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وظيفة.كوم | وظائف حكومية وتوظيف مباش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45" y="1998301"/>
            <a:ext cx="1759211" cy="175921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oAbroad.com - You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00" y="2421002"/>
            <a:ext cx="1738916" cy="173891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مواقع الفرو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603" y="3061683"/>
            <a:ext cx="2958582" cy="13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نتيجة بحث الصور عن ?">
            <a:extLst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908" y="5497492"/>
            <a:ext cx="1106994" cy="1245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/>
          <p:nvPr/>
        </p:nvSpPr>
        <p:spPr>
          <a:xfrm>
            <a:off x="3286521" y="3682"/>
            <a:ext cx="5509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After-Reading</a:t>
            </a:r>
          </a:p>
        </p:txBody>
      </p:sp>
    </p:spTree>
    <p:extLst>
      <p:ext uri="{BB962C8B-B14F-4D97-AF65-F5344CB8AC3E}">
        <p14:creationId xmlns:p14="http://schemas.microsoft.com/office/powerpoint/2010/main" val="1775595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nowledge seeker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65" y="331239"/>
            <a:ext cx="7336000" cy="550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0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8" t="12931" r="16272" b="12284"/>
          <a:stretch/>
        </p:blipFill>
        <p:spPr bwMode="auto">
          <a:xfrm>
            <a:off x="3192482" y="239544"/>
            <a:ext cx="6117614" cy="6146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ربع نص 1"/>
          <p:cNvSpPr txBox="1"/>
          <p:nvPr/>
        </p:nvSpPr>
        <p:spPr>
          <a:xfrm>
            <a:off x="6463600" y="239543"/>
            <a:ext cx="284650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2455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389355" y="4977959"/>
            <a:ext cx="3674197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 Any Questions ?</a:t>
            </a:r>
            <a:endParaRPr lang="ar-SA" sz="3200" b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Plot + Scatter: It all starts with the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56" y="148547"/>
            <a:ext cx="8040806" cy="45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42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7417" y="1359076"/>
            <a:ext cx="644143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My Creative Students</a:t>
            </a:r>
            <a:r>
              <a:rPr lang="en-US" sz="4000" b="1" dirty="0" smtClean="0">
                <a:ln w="18415" cmpd="sng">
                  <a:noFill/>
                  <a:prstDash val="solid"/>
                </a:ln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♥</a:t>
            </a:r>
            <a:endParaRPr lang="en-US" sz="4000" dirty="0">
              <a:solidFill>
                <a:srgbClr val="C00000"/>
              </a:solidFill>
              <a:latin typeface="Arial Rounded MT Bold" pitchFamily="34" charset="0"/>
              <a:ea typeface="Arial Rounded MT Bold" pitchFamily="34" charset="0"/>
              <a:cs typeface="Arial Rounded MT Bold" pitchFamily="34" charset="0"/>
              <a:sym typeface="Arial Rounded MT Bold" pitchFamily="34" charset="0"/>
            </a:endParaRPr>
          </a:p>
        </p:txBody>
      </p:sp>
      <p:sp>
        <p:nvSpPr>
          <p:cNvPr id="3" name="AutoShape 2" descr="blob:https://web.telegram.org/b5380155-6ffd-4868-9cad-8345aaf155df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4" descr="blob:https://web.telegram.org/b5380155-6ffd-4868-9cad-8345aaf155df"/>
          <p:cNvSpPr>
            <a:spLocks noChangeAspect="1" noChangeArrowheads="1"/>
          </p:cNvSpPr>
          <p:nvPr/>
        </p:nvSpPr>
        <p:spPr bwMode="auto">
          <a:xfrm>
            <a:off x="12123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8095" y="4385935"/>
            <a:ext cx="11164644" cy="12574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sng" strike="noStrike" normalizeH="0" baseline="0" dirty="0" smtClean="0">
                <a:ln w="18415" cmpd="sng">
                  <a:noFill/>
                  <a:prstDash val="solid"/>
                </a:ln>
                <a:latin typeface="Arial Rounded MT Bold" pitchFamily="34" charset="0"/>
                <a:cs typeface="Sakkal Majalla" pitchFamily="2" charset="-78"/>
              </a:rPr>
              <a:t>Use the internet and search</a:t>
            </a:r>
            <a:r>
              <a:rPr kumimoji="0" lang="ar-SA" sz="2800" i="0" u="sng" strike="noStrike" normalizeH="0" dirty="0" smtClean="0">
                <a:ln w="18415" cmpd="sng">
                  <a:noFill/>
                  <a:prstDash val="solid"/>
                </a:ln>
                <a:latin typeface="Arial Rounded MT Bold" pitchFamily="34" charset="0"/>
                <a:cs typeface="Sakkal Majalla" pitchFamily="2" charset="-78"/>
              </a:rPr>
              <a:t> </a:t>
            </a:r>
            <a:r>
              <a:rPr kumimoji="0" lang="en-US" sz="2800" i="0" u="sng" strike="noStrike" normalizeH="0" dirty="0" smtClean="0">
                <a:ln w="18415" cmpd="sng">
                  <a:noFill/>
                  <a:prstDash val="solid"/>
                </a:ln>
                <a:latin typeface="Arial Rounded MT Bold" pitchFamily="34" charset="0"/>
                <a:cs typeface="Sakkal Majalla" pitchFamily="2" charset="-78"/>
              </a:rPr>
              <a:t>about </a:t>
            </a:r>
            <a:r>
              <a:rPr kumimoji="0" lang="en-US" sz="2800" i="0" u="sng" strike="noStrike" normalizeH="0" baseline="0" dirty="0" smtClean="0">
                <a:ln w="18415" cmpd="sng">
                  <a:noFill/>
                  <a:prstDash val="solid"/>
                </a:ln>
                <a:latin typeface="Arial Rounded MT Bold" pitchFamily="34" charset="0"/>
                <a:cs typeface="Sakkal Majalla" pitchFamily="2" charset="-78"/>
              </a:rPr>
              <a:t>Popular Internship/job Websites,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strike="noStrike" normalizeH="0" baseline="0" dirty="0" smtClean="0">
                <a:ln w="18415" cmpd="sng">
                  <a:noFill/>
                  <a:prstDash val="solid"/>
                </a:ln>
                <a:solidFill>
                  <a:srgbClr val="0F1217"/>
                </a:solidFill>
                <a:latin typeface="Arial Rounded MT Bold" pitchFamily="34" charset="0"/>
                <a:cs typeface="Sakkal Majalla" pitchFamily="2" charset="-78"/>
              </a:rPr>
              <a:t>Mention 3 Examples</a:t>
            </a:r>
            <a:r>
              <a:rPr lang="en-US" sz="1400" i="1" dirty="0">
                <a:ln w="18415" cmpd="sng">
                  <a:noFill/>
                  <a:prstDash val="solid"/>
                </a:ln>
                <a:solidFill>
                  <a:srgbClr val="0F1217"/>
                </a:solidFill>
                <a:latin typeface="Arial Rounded MT Bold" pitchFamily="34" charset="0"/>
                <a:cs typeface="Sakkal Majalla" pitchFamily="2" charset="-78"/>
              </a:rPr>
              <a:t>.</a:t>
            </a:r>
            <a:endParaRPr kumimoji="0" lang="en-US" sz="2400" i="1" strike="noStrike" normalizeH="0" baseline="0" dirty="0" smtClean="0">
              <a:ln w="18415" cmpd="sng">
                <a:noFill/>
                <a:prstDash val="solid"/>
              </a:ln>
              <a:solidFill>
                <a:srgbClr val="0F1217"/>
              </a:solidFill>
              <a:latin typeface="Arial Rounded MT Bold" pitchFamily="34" charset="0"/>
              <a:cs typeface="Sakkal Majalla" pitchFamily="2" charset="-78"/>
            </a:endParaRPr>
          </a:p>
        </p:txBody>
      </p:sp>
      <p:sp>
        <p:nvSpPr>
          <p:cNvPr id="8" name="Rectangle 2">
            <a:extLst/>
          </p:cNvPr>
          <p:cNvSpPr/>
          <p:nvPr/>
        </p:nvSpPr>
        <p:spPr>
          <a:xfrm>
            <a:off x="4403877" y="3462919"/>
            <a:ext cx="3260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  <a:cs typeface="Arial" charset="0"/>
              </a:rPr>
              <a:t>Homework</a:t>
            </a:r>
            <a:endParaRPr lang="en-US" sz="24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  <a:cs typeface="Arial" charset="0"/>
            </a:endParaRPr>
          </a:p>
        </p:txBody>
      </p:sp>
      <p:pic>
        <p:nvPicPr>
          <p:cNvPr id="1026" name="Picture 2" descr="Colorful Thank You Balloon 17in | Party C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2" y="289999"/>
            <a:ext cx="3172920" cy="317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85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="" xmlns:a16="http://schemas.microsoft.com/office/drawing/2014/main" id="{18FBA643-CC83-7C40-88A7-781E0C89272F}"/>
              </a:ext>
            </a:extLst>
          </p:cNvPr>
          <p:cNvSpPr txBox="1">
            <a:spLocks/>
          </p:cNvSpPr>
          <p:nvPr/>
        </p:nvSpPr>
        <p:spPr>
          <a:xfrm>
            <a:off x="1848725" y="2990850"/>
            <a:ext cx="7240553" cy="2196005"/>
          </a:xfrm>
          <a:prstGeom prst="rect">
            <a:avLst/>
          </a:prstGeom>
        </p:spPr>
        <p:txBody>
          <a:bodyPr numCol="1" anchor="t"/>
          <a:lstStyle/>
          <a:p>
            <a:pPr marL="1198563" indent="-914400" algn="ctr">
              <a:spcBef>
                <a:spcPct val="0"/>
              </a:spcBef>
            </a:pPr>
            <a:r>
              <a:rPr lang="en-US" sz="4400" b="1" dirty="0" smtClean="0">
                <a:latin typeface="Poor Richard" pitchFamily="18" charset="0"/>
                <a:cs typeface="WinSoft Pro" pitchFamily="34" charset="-79"/>
              </a:rPr>
              <a:t> Tuesday</a:t>
            </a:r>
          </a:p>
          <a:p>
            <a:pPr marL="914400" indent="-914400" algn="ctr">
              <a:spcBef>
                <a:spcPct val="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Poor Richard" pitchFamily="18" charset="0"/>
                <a:cs typeface="WinSoft Pro" pitchFamily="34" charset="-79"/>
              </a:rPr>
              <a:t>19-2-1442 A.H</a:t>
            </a:r>
          </a:p>
          <a:p>
            <a:pPr marL="914400" indent="-914400" algn="ctr">
              <a:spcBef>
                <a:spcPct val="0"/>
              </a:spcBef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Poor Richard" pitchFamily="18" charset="0"/>
                <a:cs typeface="WinSoft Pro" pitchFamily="34" charset="-79"/>
              </a:rPr>
              <a:t>6-10-2020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="" xmlns:a16="http://schemas.microsoft.com/office/drawing/2014/main" id="{18FBA643-CC83-7C40-88A7-781E0C89272F}"/>
              </a:ext>
            </a:extLst>
          </p:cNvPr>
          <p:cNvSpPr txBox="1">
            <a:spLocks/>
          </p:cNvSpPr>
          <p:nvPr/>
        </p:nvSpPr>
        <p:spPr>
          <a:xfrm>
            <a:off x="1848724" y="1516494"/>
            <a:ext cx="7240553" cy="587827"/>
          </a:xfrm>
          <a:prstGeom prst="rect">
            <a:avLst/>
          </a:prstGeom>
        </p:spPr>
        <p:txBody>
          <a:bodyPr numCol="1" anchor="t"/>
          <a:lstStyle/>
          <a:p>
            <a:pPr marL="914400" indent="-914400" algn="ctr">
              <a:spcBef>
                <a:spcPct val="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Mega Goal 1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8060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624418" y="3010948"/>
            <a:ext cx="11233149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marL="4233" indent="-4233" algn="ctr" rtl="0">
              <a:buFont typeface="Arial" pitchFamily="34" charset="0"/>
              <a:buChar char="•"/>
              <a:tabLst>
                <a:tab pos="237061" algn="l"/>
              </a:tabLst>
            </a:pPr>
            <a:r>
              <a:rPr lang="en-US" altLang="ar-SA" sz="4000" dirty="0">
                <a:latin typeface="Arial Rounded MT Bold" pitchFamily="34" charset="0"/>
              </a:rPr>
              <a:t>Can you find </a:t>
            </a:r>
            <a:r>
              <a:rPr lang="en-US" altLang="ar-SA" sz="4000" u="sng" dirty="0" smtClean="0">
                <a:latin typeface="Arial Rounded MT Bold" pitchFamily="34" charset="0"/>
              </a:rPr>
              <a:t>6 </a:t>
            </a:r>
            <a:r>
              <a:rPr lang="en-US" altLang="ar-SA" sz="4000" u="sng" dirty="0">
                <a:latin typeface="Arial Rounded MT Bold" pitchFamily="34" charset="0"/>
              </a:rPr>
              <a:t>hidden</a:t>
            </a:r>
            <a:r>
              <a:rPr lang="en-US" altLang="ar-SA" sz="4000" u="sng" dirty="0" smtClean="0">
                <a:latin typeface="Arial Rounded MT Bold" pitchFamily="34" charset="0"/>
              </a:rPr>
              <a:t> </a:t>
            </a:r>
            <a:r>
              <a:rPr lang="en-US" altLang="ar-SA" sz="4000" u="sng" dirty="0">
                <a:latin typeface="Arial Rounded MT Bold" pitchFamily="34" charset="0"/>
              </a:rPr>
              <a:t>words </a:t>
            </a:r>
            <a:r>
              <a:rPr lang="en-US" altLang="ar-SA" sz="4000" dirty="0" smtClean="0">
                <a:latin typeface="Arial Rounded MT Bold" pitchFamily="34" charset="0"/>
              </a:rPr>
              <a:t>in </a:t>
            </a:r>
            <a:r>
              <a:rPr lang="en-US" altLang="ar-SA" sz="4000" dirty="0">
                <a:latin typeface="Arial Rounded MT Bold" pitchFamily="34" charset="0"/>
              </a:rPr>
              <a:t>this puzzle? </a:t>
            </a:r>
          </a:p>
        </p:txBody>
      </p:sp>
      <p:sp>
        <p:nvSpPr>
          <p:cNvPr id="6" name="Flowchart: Connector 5">
            <a:extLst/>
          </p:cNvPr>
          <p:cNvSpPr/>
          <p:nvPr/>
        </p:nvSpPr>
        <p:spPr>
          <a:xfrm>
            <a:off x="10560569" y="5139282"/>
            <a:ext cx="1223433" cy="988483"/>
          </a:xfrm>
          <a:prstGeom prst="flowChartConnector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1" anchor="ctr"/>
          <a:lstStyle/>
          <a:p>
            <a:pPr algn="ctr">
              <a:defRPr/>
            </a:pPr>
            <a:r>
              <a:rPr lang="en-GB" sz="2100" dirty="0"/>
              <a:t>1 </a:t>
            </a:r>
            <a:r>
              <a:rPr lang="en-GB" sz="1600" dirty="0"/>
              <a:t>Minute</a:t>
            </a:r>
            <a:endParaRPr lang="ar-SA" sz="2100" dirty="0"/>
          </a:p>
        </p:txBody>
      </p:sp>
      <p:sp>
        <p:nvSpPr>
          <p:cNvPr id="5" name="Rectangle 11"/>
          <p:cNvSpPr/>
          <p:nvPr/>
        </p:nvSpPr>
        <p:spPr>
          <a:xfrm>
            <a:off x="3395353" y="55141"/>
            <a:ext cx="5679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Warm up Activity !!</a:t>
            </a:r>
          </a:p>
          <a:p>
            <a:pPr algn="ctr">
              <a:defRPr/>
            </a:pPr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33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ea typeface="Arial Rounded MT Bold" pitchFamily="34" charset="0"/>
              <a:cs typeface="Arial Rounded MT Bold" pitchFamily="34" charset="0"/>
              <a:sym typeface="Arial Rounded MT Bold" pitchFamily="34" charset="0"/>
            </a:endParaRPr>
          </a:p>
        </p:txBody>
      </p:sp>
      <p:pic>
        <p:nvPicPr>
          <p:cNvPr id="7" name="Picture 2" descr="مشاهدة صورة المصد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032" y="0"/>
            <a:ext cx="1880213" cy="104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8" y="743543"/>
            <a:ext cx="1064237" cy="1068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380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nd 6 Hidden Wor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2" b="8304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nd 6 Hidden Wor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62" b="8304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2"/>
          <p:cNvSpPr/>
          <p:nvPr/>
        </p:nvSpPr>
        <p:spPr>
          <a:xfrm rot="20913552">
            <a:off x="4736483" y="5268862"/>
            <a:ext cx="1180281" cy="534791"/>
          </a:xfrm>
          <a:prstGeom prst="ellipse">
            <a:avLst/>
          </a:prstGeom>
          <a:noFill/>
          <a:ln w="76200">
            <a:solidFill>
              <a:srgbClr val="0F1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en-US"/>
          </a:p>
        </p:txBody>
      </p:sp>
      <p:sp>
        <p:nvSpPr>
          <p:cNvPr id="5" name="Oval 2"/>
          <p:cNvSpPr/>
          <p:nvPr/>
        </p:nvSpPr>
        <p:spPr>
          <a:xfrm rot="20913552">
            <a:off x="8479357" y="5893752"/>
            <a:ext cx="2122513" cy="816206"/>
          </a:xfrm>
          <a:prstGeom prst="ellipse">
            <a:avLst/>
          </a:prstGeom>
          <a:noFill/>
          <a:ln w="76200">
            <a:solidFill>
              <a:srgbClr val="0F1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en-US"/>
          </a:p>
        </p:txBody>
      </p:sp>
      <p:sp>
        <p:nvSpPr>
          <p:cNvPr id="6" name="Oval 2"/>
          <p:cNvSpPr/>
          <p:nvPr/>
        </p:nvSpPr>
        <p:spPr>
          <a:xfrm rot="20336702">
            <a:off x="1714825" y="675203"/>
            <a:ext cx="1610771" cy="647604"/>
          </a:xfrm>
          <a:prstGeom prst="ellipse">
            <a:avLst/>
          </a:prstGeom>
          <a:noFill/>
          <a:ln w="76200">
            <a:solidFill>
              <a:srgbClr val="0F1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en-US"/>
          </a:p>
        </p:txBody>
      </p:sp>
      <p:sp>
        <p:nvSpPr>
          <p:cNvPr id="7" name="Oval 2"/>
          <p:cNvSpPr/>
          <p:nvPr/>
        </p:nvSpPr>
        <p:spPr>
          <a:xfrm rot="20336702">
            <a:off x="782564" y="3160209"/>
            <a:ext cx="1327365" cy="524746"/>
          </a:xfrm>
          <a:prstGeom prst="ellipse">
            <a:avLst/>
          </a:prstGeom>
          <a:noFill/>
          <a:ln w="76200">
            <a:solidFill>
              <a:srgbClr val="0F1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en-US"/>
          </a:p>
        </p:txBody>
      </p:sp>
      <p:sp>
        <p:nvSpPr>
          <p:cNvPr id="8" name="Oval 2"/>
          <p:cNvSpPr/>
          <p:nvPr/>
        </p:nvSpPr>
        <p:spPr>
          <a:xfrm rot="595510">
            <a:off x="6370250" y="675203"/>
            <a:ext cx="1610771" cy="647604"/>
          </a:xfrm>
          <a:prstGeom prst="ellipse">
            <a:avLst/>
          </a:prstGeom>
          <a:noFill/>
          <a:ln w="76200">
            <a:solidFill>
              <a:srgbClr val="0F1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en-US"/>
          </a:p>
        </p:txBody>
      </p:sp>
      <p:sp>
        <p:nvSpPr>
          <p:cNvPr id="9" name="Oval 2"/>
          <p:cNvSpPr/>
          <p:nvPr/>
        </p:nvSpPr>
        <p:spPr>
          <a:xfrm rot="20913552">
            <a:off x="3057955" y="5492021"/>
            <a:ext cx="1180281" cy="825721"/>
          </a:xfrm>
          <a:prstGeom prst="ellipse">
            <a:avLst/>
          </a:prstGeom>
          <a:noFill/>
          <a:ln w="76200">
            <a:solidFill>
              <a:srgbClr val="0F1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992572" y="-867192"/>
            <a:ext cx="3033054" cy="77251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9600" dirty="0" smtClean="0">
                <a:solidFill>
                  <a:srgbClr val="92D050"/>
                </a:solidFill>
              </a:rPr>
              <a:t>2</a:t>
            </a:r>
            <a:endParaRPr lang="ar-SA" sz="49600" dirty="0">
              <a:solidFill>
                <a:srgbClr val="92D05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36478" y="1714487"/>
            <a:ext cx="2306471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3900" b="1" dirty="0" smtClean="0">
                <a:solidFill>
                  <a:srgbClr val="3399FF"/>
                </a:solidFill>
              </a:rPr>
              <a:t>U</a:t>
            </a:r>
            <a:endParaRPr lang="ar-SA" sz="23900" b="1" dirty="0">
              <a:solidFill>
                <a:srgbClr val="3399FF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124664" y="3720097"/>
            <a:ext cx="781051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9- Reading</a:t>
            </a:r>
            <a:endParaRPr lang="ar-SA" sz="54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صورة 4" descr="تنزيل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310" y="4551094"/>
            <a:ext cx="2762269" cy="1453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areer-Transparent-Background-PNG-1024×442 | MySpeedyX®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69" y="741720"/>
            <a:ext cx="5335333" cy="22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99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95353" y="55141"/>
            <a:ext cx="5679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Warm up!!</a:t>
            </a:r>
          </a:p>
          <a:p>
            <a:pPr algn="ctr"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Discussion</a:t>
            </a:r>
          </a:p>
        </p:txBody>
      </p:sp>
      <p:pic>
        <p:nvPicPr>
          <p:cNvPr id="2050" name="Picture 2" descr="مشاهدة صورة المصد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724" y="0"/>
            <a:ext cx="1880213" cy="104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6336" y="2642111"/>
            <a:ext cx="11747628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ctr" eaLnBrk="1" hangingPunct="1">
              <a:defRPr/>
            </a:pPr>
            <a:endParaRPr lang="en-GB" altLang="ar-SA" sz="1400" b="1" dirty="0"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ar-SA" sz="3700" b="1" dirty="0" smtClean="0">
                <a:latin typeface="Calibri" pitchFamily="34" charset="0"/>
                <a:cs typeface="Arial" pitchFamily="34" charset="0"/>
              </a:rPr>
              <a:t>What should a person do when he wants to</a:t>
            </a:r>
          </a:p>
          <a:p>
            <a:pPr algn="ctr" eaLnBrk="1" hangingPunct="1">
              <a:defRPr/>
            </a:pPr>
            <a:r>
              <a:rPr lang="en-US" altLang="ar-SA" sz="3700" b="1" dirty="0" smtClean="0">
                <a:latin typeface="Calibri" pitchFamily="34" charset="0"/>
                <a:cs typeface="Arial" pitchFamily="34" charset="0"/>
              </a:rPr>
              <a:t> apply for a job?</a:t>
            </a:r>
            <a:endParaRPr lang="en-GB" altLang="ar-SA" sz="4300" b="1" dirty="0">
              <a:latin typeface="Calibri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0" y="520124"/>
            <a:ext cx="11398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7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>
            <a:extLst>
              <a:ext uri="{FF2B5EF4-FFF2-40B4-BE49-F238E27FC236}">
                <a16:creationId xmlns:a16="http://schemas.microsoft.com/office/drawing/2014/main" xmlns="" id="{D276FC86-ADAF-4903-93FC-35013599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564" y="54812"/>
            <a:ext cx="1156138" cy="1100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xmlns="" id="{3C1D1FEA-0A8F-4972-9B4F-00EDF8108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5"/>
          <a:stretch/>
        </p:blipFill>
        <p:spPr bwMode="auto">
          <a:xfrm>
            <a:off x="59482" y="54812"/>
            <a:ext cx="1387163" cy="1446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loud Callout 28">
            <a:extLst>
              <a:ext uri="{FF2B5EF4-FFF2-40B4-BE49-F238E27FC236}">
                <a16:creationId xmlns:a16="http://schemas.microsoft.com/office/drawing/2014/main" xmlns="" id="{0FDD5AB5-8FBF-43BB-ABBD-66D0780ACD6F}"/>
              </a:ext>
            </a:extLst>
          </p:cNvPr>
          <p:cNvSpPr/>
          <p:nvPr/>
        </p:nvSpPr>
        <p:spPr>
          <a:xfrm>
            <a:off x="3485153" y="777979"/>
            <a:ext cx="7172337" cy="2376264"/>
          </a:xfrm>
          <a:prstGeom prst="cloudCallout">
            <a:avLst>
              <a:gd name="adj1" fmla="val -29964"/>
              <a:gd name="adj2" fmla="val 39126"/>
            </a:avLst>
          </a:prstGeom>
          <a:solidFill>
            <a:srgbClr val="33CC3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tabLst>
                <a:tab pos="3768725" algn="l"/>
              </a:tabLst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do you know about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following words\ phrases?</a:t>
            </a:r>
            <a:endParaRPr lang="ar-S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C8A75822-AF7C-4716-956C-0F032AB03A20}"/>
              </a:ext>
            </a:extLst>
          </p:cNvPr>
          <p:cNvCxnSpPr>
            <a:cxnSpLocks/>
          </p:cNvCxnSpPr>
          <p:nvPr/>
        </p:nvCxnSpPr>
        <p:spPr>
          <a:xfrm flipH="1">
            <a:off x="2412124" y="2556490"/>
            <a:ext cx="1348368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0B396754-9FE3-4EBC-BDEA-516615921839}"/>
              </a:ext>
            </a:extLst>
          </p:cNvPr>
          <p:cNvCxnSpPr>
            <a:cxnSpLocks/>
          </p:cNvCxnSpPr>
          <p:nvPr/>
        </p:nvCxnSpPr>
        <p:spPr>
          <a:xfrm flipH="1">
            <a:off x="5534684" y="3165061"/>
            <a:ext cx="257298" cy="90767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B01633AA-EC50-4460-81E8-8EEEBB28A293}"/>
              </a:ext>
            </a:extLst>
          </p:cNvPr>
          <p:cNvCxnSpPr>
            <a:cxnSpLocks/>
          </p:cNvCxnSpPr>
          <p:nvPr/>
        </p:nvCxnSpPr>
        <p:spPr>
          <a:xfrm>
            <a:off x="7412942" y="3174310"/>
            <a:ext cx="0" cy="77622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8F8D14DF-84D4-4778-A854-D2F918418398}"/>
              </a:ext>
            </a:extLst>
          </p:cNvPr>
          <p:cNvCxnSpPr>
            <a:cxnSpLocks/>
          </p:cNvCxnSpPr>
          <p:nvPr/>
        </p:nvCxnSpPr>
        <p:spPr>
          <a:xfrm>
            <a:off x="9067822" y="2729233"/>
            <a:ext cx="568908" cy="62726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90731" y="4288179"/>
            <a:ext cx="2103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Fast-Paced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40286" y="4386009"/>
            <a:ext cx="1920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blueprints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43226" y="3618898"/>
            <a:ext cx="1912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Cope with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14251" y="3178398"/>
            <a:ext cx="877221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ability to handle something successfully , like difficult situation.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9475" y="4060580"/>
            <a:ext cx="6863995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technical drawing </a:t>
            </a:r>
            <a:r>
              <a:rPr lang="en-US" sz="2400" b="1" dirty="0" smtClean="0">
                <a:solidFill>
                  <a:srgbClr val="FF0000"/>
                </a:solidFill>
              </a:rPr>
              <a:t>\ Plans for a building, a bridge, </a:t>
            </a:r>
            <a:r>
              <a:rPr lang="en-US" sz="2400" b="1" dirty="0" err="1" smtClean="0">
                <a:solidFill>
                  <a:srgbClr val="FF0000"/>
                </a:solidFill>
              </a:rPr>
              <a:t>etc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" name="Picture 2" descr="Blueprints Clipart Transparent Background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7" y="4887715"/>
            <a:ext cx="2952649" cy="1782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579134" y="4013241"/>
            <a:ext cx="1539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Résumé</a:t>
            </a:r>
            <a:endParaRPr lang="ar-SA" sz="3200" dirty="0">
              <a:solidFill>
                <a:srgbClr val="0000FF"/>
              </a:solidFill>
            </a:endParaRPr>
          </a:p>
        </p:txBody>
      </p:sp>
      <p:pic>
        <p:nvPicPr>
          <p:cNvPr id="21" name="Picture 2" descr="Free Resume Clipart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3925" r="25115"/>
          <a:stretch/>
        </p:blipFill>
        <p:spPr bwMode="auto">
          <a:xfrm>
            <a:off x="1234301" y="3605053"/>
            <a:ext cx="2079950" cy="256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9">
            <a:extLst>
              <a:ext uri="{FF2B5EF4-FFF2-40B4-BE49-F238E27FC236}">
                <a16:creationId xmlns:a16="http://schemas.microsoft.com/office/drawing/2014/main" xmlns="" id="{C8A75822-AF7C-4716-956C-0F032AB03A20}"/>
              </a:ext>
            </a:extLst>
          </p:cNvPr>
          <p:cNvCxnSpPr>
            <a:cxnSpLocks/>
          </p:cNvCxnSpPr>
          <p:nvPr/>
        </p:nvCxnSpPr>
        <p:spPr>
          <a:xfrm flipH="1">
            <a:off x="3612265" y="3126029"/>
            <a:ext cx="657870" cy="82450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مستطيل 24"/>
          <p:cNvSpPr/>
          <p:nvPr/>
        </p:nvSpPr>
        <p:spPr>
          <a:xfrm>
            <a:off x="-132600" y="2872673"/>
            <a:ext cx="3647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Opening-Internships</a:t>
            </a:r>
            <a:endParaRPr lang="ar-SA" sz="3200" dirty="0">
              <a:solidFill>
                <a:srgbClr val="0000FF"/>
              </a:solidFill>
            </a:endParaRPr>
          </a:p>
        </p:txBody>
      </p:sp>
      <p:sp>
        <p:nvSpPr>
          <p:cNvPr id="26" name="Rectangle 17"/>
          <p:cNvSpPr/>
          <p:nvPr/>
        </p:nvSpPr>
        <p:spPr>
          <a:xfrm>
            <a:off x="734501" y="2267568"/>
            <a:ext cx="2372444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he training time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6554" y="4887715"/>
            <a:ext cx="5203732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Adj</a:t>
            </a:r>
            <a:r>
              <a:rPr lang="en-US" sz="2400" b="1" dirty="0" smtClean="0">
                <a:solidFill>
                  <a:srgbClr val="FF0000"/>
                </a:solidFill>
              </a:rPr>
              <a:t>- moving </a:t>
            </a:r>
            <a:r>
              <a:rPr lang="en-US" sz="2400" b="1" dirty="0">
                <a:solidFill>
                  <a:srgbClr val="FF0000"/>
                </a:solidFill>
              </a:rPr>
              <a:t>or developing very quickly.</a:t>
            </a:r>
          </a:p>
        </p:txBody>
      </p:sp>
      <p:sp>
        <p:nvSpPr>
          <p:cNvPr id="22" name="Rectangle 11"/>
          <p:cNvSpPr/>
          <p:nvPr/>
        </p:nvSpPr>
        <p:spPr>
          <a:xfrm>
            <a:off x="3962120" y="-6470"/>
            <a:ext cx="5679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Arial Rounded MT Bold" pitchFamily="34" charset="0"/>
                <a:cs typeface="Arial Rounded MT Bold" pitchFamily="34" charset="0"/>
                <a:sym typeface="Arial Rounded MT Bold" pitchFamily="34" charset="0"/>
              </a:rPr>
              <a:t>Warm up!!</a:t>
            </a:r>
          </a:p>
        </p:txBody>
      </p:sp>
    </p:spTree>
    <p:extLst>
      <p:ext uri="{BB962C8B-B14F-4D97-AF65-F5344CB8AC3E}">
        <p14:creationId xmlns:p14="http://schemas.microsoft.com/office/powerpoint/2010/main" val="25149954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6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3239</TotalTime>
  <Words>414</Words>
  <Application>Microsoft Office PowerPoint</Application>
  <PresentationFormat>Custom</PresentationFormat>
  <Paragraphs>94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Hayooon</cp:lastModifiedBy>
  <cp:revision>269</cp:revision>
  <dcterms:created xsi:type="dcterms:W3CDTF">2020-08-18T16:43:43Z</dcterms:created>
  <dcterms:modified xsi:type="dcterms:W3CDTF">2021-09-26T16:58:19Z</dcterms:modified>
</cp:coreProperties>
</file>