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8" r:id="rId7"/>
    <p:sldId id="264" r:id="rId8"/>
    <p:sldId id="262" r:id="rId9"/>
    <p:sldId id="263" r:id="rId10"/>
    <p:sldId id="258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77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E53B6CE-C828-4113-B96D-18A03B1F40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A854C15-F01C-4CBD-A04F-8E7615E1F6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24D6850-C32B-4E66-BA9B-EDD0BA08F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E97CF-C43E-4004-ACE9-C51FA1856276}" type="datetimeFigureOut">
              <a:rPr lang="ar-SA" smtClean="0"/>
              <a:t>25/02/42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0015085-E6DE-4E45-9321-46627FE6B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D2E7898-7600-41B2-BBF4-C971548AF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AF916-FC98-43B0-A0F5-7D571D4A410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67563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ED61044-9E9A-47D3-A568-AFE4AED25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14EBE70-B992-4FC4-B267-633C8D4D83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4269A4B-9350-4EBE-AA6D-F465C9C92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E97CF-C43E-4004-ACE9-C51FA1856276}" type="datetimeFigureOut">
              <a:rPr lang="ar-SA" smtClean="0"/>
              <a:t>25/02/42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658BE3B-DDE4-414F-BE94-4CFD30C83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7D07908-72EE-4628-B568-54A7B0930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AF916-FC98-43B0-A0F5-7D571D4A410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15517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DC8F668D-58C5-4C43-8E03-1DBD4810E0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0E22990-EBAA-49E5-9916-28DD83E7A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1E2303B-DD82-4D8F-B849-E88C0E0B1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E97CF-C43E-4004-ACE9-C51FA1856276}" type="datetimeFigureOut">
              <a:rPr lang="ar-SA" smtClean="0"/>
              <a:t>25/02/42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AACB8DE-C090-4414-A16A-714874A0F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E5C3F92-55FF-4D96-A730-81DA479AA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AF916-FC98-43B0-A0F5-7D571D4A410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1326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2436301-1771-4A9B-BA08-C8D75F99A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49A3626-898E-47AE-AF92-31602EAEDE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47D5A65-3486-47F0-8748-2D2A24B6C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E97CF-C43E-4004-ACE9-C51FA1856276}" type="datetimeFigureOut">
              <a:rPr lang="ar-SA" smtClean="0"/>
              <a:t>25/02/42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9A949F7-24D1-423A-B359-0960A9B25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08BEB9C-8420-4572-84CD-ECDD0A382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AF916-FC98-43B0-A0F5-7D571D4A410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4916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B63D309-CF40-42D6-9B73-1880A0DFC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A06BC58-A841-43F0-919E-9385F85A38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7EF29E3-BC17-45A1-B6C4-02430355D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E97CF-C43E-4004-ACE9-C51FA1856276}" type="datetimeFigureOut">
              <a:rPr lang="ar-SA" smtClean="0"/>
              <a:t>25/02/42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4C881F4-E92A-4E99-A24B-DC7C8A8B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75F0C00-9E4B-4FB1-934D-EE2A9C636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AF916-FC98-43B0-A0F5-7D571D4A410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427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C6D539-8894-40D2-ABCC-E7CB35D50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002876D-A121-4502-9025-3C4300CD77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66E333A-C31A-4E0B-BF0C-D03F3A13C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55C1414-4457-4C75-9D48-8B1E27AA4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E97CF-C43E-4004-ACE9-C51FA1856276}" type="datetimeFigureOut">
              <a:rPr lang="ar-SA" smtClean="0"/>
              <a:t>25/02/42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14623D5-564D-4F73-B025-B683B2C92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2D966C1-B443-4022-8B90-0177B2236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AF916-FC98-43B0-A0F5-7D571D4A410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9503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9BC1860-3132-4058-B6D7-AFB935A22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9BAF684-9556-4608-94B7-D66CCEBDF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880E479-C709-4ABF-8897-F3F2863B97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424CD761-B63E-4116-9BDF-C73F263A32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87C35ECB-4DC3-4A00-969F-B4227C2701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2255816D-9C20-460E-AD60-CF3E63CC7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E97CF-C43E-4004-ACE9-C51FA1856276}" type="datetimeFigureOut">
              <a:rPr lang="ar-SA" smtClean="0"/>
              <a:t>25/02/42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C358450-E527-419D-8121-680A2DDCA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950B897E-F364-4BF0-B6FE-BE6FEB992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AF916-FC98-43B0-A0F5-7D571D4A410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98515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252EFB4-C01B-49D7-A7C7-2379FA9F8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083A6715-1565-465D-9E25-5D33134EC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E97CF-C43E-4004-ACE9-C51FA1856276}" type="datetimeFigureOut">
              <a:rPr lang="ar-SA" smtClean="0"/>
              <a:t>25/02/42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D76BF9EB-69E5-4484-B61A-1B76EBA0A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5E8DCAA-CF46-4EBD-9ECC-F7C91A32A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AF916-FC98-43B0-A0F5-7D571D4A410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0950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218A5B8-FD4F-4E6F-8CB1-C26E73677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E97CF-C43E-4004-ACE9-C51FA1856276}" type="datetimeFigureOut">
              <a:rPr lang="ar-SA" smtClean="0"/>
              <a:t>25/02/42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760B51E2-40E6-4210-B1FC-39953FED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8ECDFFF9-2BAE-4EF9-AF02-599A4A299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AF916-FC98-43B0-A0F5-7D571D4A410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8149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6F162DD-F0FA-407A-8ED7-FF375068D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CB37F05-D1A3-4336-A2D4-FC2F85CC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27CBB6D-7184-45BD-9995-386E9A0274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84D52B1-934E-4344-B5D5-C7590A983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E97CF-C43E-4004-ACE9-C51FA1856276}" type="datetimeFigureOut">
              <a:rPr lang="ar-SA" smtClean="0"/>
              <a:t>25/02/42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6039C44-2D50-48C7-9E34-D6216660A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5271B76-8921-40AD-8417-5A2B00D42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AF916-FC98-43B0-A0F5-7D571D4A410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92331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1550F53-83FC-4647-A2AE-94D7027D1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2C97F83C-E96D-4316-BBEE-1FBA1C94FD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523FAFD-3CB5-4FDD-AA29-C29EE3D82C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22E1B56-E34E-4F99-9AC1-C666A95AA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E97CF-C43E-4004-ACE9-C51FA1856276}" type="datetimeFigureOut">
              <a:rPr lang="ar-SA" smtClean="0"/>
              <a:t>25/02/42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A095E61-1F3F-46C6-A694-A94702B6D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628A37F-9F1B-4BDF-B85C-D3ACD2F0C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AF916-FC98-43B0-A0F5-7D571D4A410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34050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B5E153B-7995-4E7A-8668-4C3B07699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D537505-CEAE-4D89-8981-FDFAF60C8A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ABEA434-FBA4-4097-BA57-E37BFC83EC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E97CF-C43E-4004-ACE9-C51FA1856276}" type="datetimeFigureOut">
              <a:rPr lang="ar-SA" smtClean="0"/>
              <a:t>25/02/42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D913BA3-C080-40CC-8E59-533229BA42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A39B796-E287-4670-B752-973F7E91BF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AF916-FC98-43B0-A0F5-7D571D4A410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73432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time-management-week-calendar-days-2323612/" TargetMode="External"/><Relationship Id="rId13" Type="http://schemas.openxmlformats.org/officeDocument/2006/relationships/image" Target="../media/image7.png"/><Relationship Id="rId18" Type="http://schemas.openxmlformats.org/officeDocument/2006/relationships/image" Target="../media/image11.png"/><Relationship Id="rId3" Type="http://schemas.openxmlformats.org/officeDocument/2006/relationships/hyperlink" Target="https://pxhere.com/en/photo/1442581" TargetMode="External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0.png"/><Relationship Id="rId2" Type="http://schemas.openxmlformats.org/officeDocument/2006/relationships/image" Target="../media/image1.jpe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nc/3.0/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www.pngall.com/clock-png" TargetMode="External"/><Relationship Id="rId15" Type="http://schemas.openxmlformats.org/officeDocument/2006/relationships/hyperlink" Target="https://wordwall.net/resource/5157523" TargetMode="External"/><Relationship Id="rId10" Type="http://schemas.openxmlformats.org/officeDocument/2006/relationships/hyperlink" Target="https://www.kissclipart.com/saudi-arabia-flag-clipart-flag-of-saudi-arabia-cli-u3kpr9/" TargetMode="External"/><Relationship Id="rId19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4.jp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hyperlink" Target="../SUPER%20GOAL%201%20IWB/SuperGoal1.exe" TargetMode="Externa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hiteboard.fi/n22ty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hyperlink" Target="https://wordwall.net/play/304/587/903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hyperlink" Target="https://pxhere.com/en/photo/1442581" TargetMode="External"/><Relationship Id="rId7" Type="http://schemas.openxmlformats.org/officeDocument/2006/relationships/hyperlink" Target="file:///C:\Users\&#1605;&#1608;&#1606;&#1610;\Documents\sg1%202020\SUPER%20GOAL%201%20IWB\SuperGoal1.exe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60E4527-38AE-4C62-9093-075C838C7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3EE3E86-DD4C-48E0-89B4-52948C6C15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7247B3B-3608-4748-A778-150BB587F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" y="0"/>
            <a:ext cx="12191999" cy="7495953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7F76FDC-3638-4043-8251-3F8929D1F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29300" y="279240"/>
            <a:ext cx="1254175" cy="125182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CBE00C33-9743-4DDB-B93C-B7968987B3A8}"/>
              </a:ext>
            </a:extLst>
          </p:cNvPr>
          <p:cNvSpPr txBox="1"/>
          <p:nvPr/>
        </p:nvSpPr>
        <p:spPr>
          <a:xfrm>
            <a:off x="795889" y="3226475"/>
            <a:ext cx="447062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900">
                <a:hlinkClick r:id="rId5" tooltip="http://www.pngall.com/clock-png"/>
              </a:rPr>
              <a:t>هذه الصورة</a:t>
            </a:r>
            <a:r>
              <a:rPr lang="ar-SA" sz="900"/>
              <a:t> بواسطة كاتب غير معروف مرخصة بالاسم </a:t>
            </a:r>
            <a:r>
              <a:rPr lang="ar-SA" sz="900">
                <a:hlinkClick r:id="rId6" tooltip="https://creativecommons.org/licenses/by-nc/3.0/"/>
              </a:rPr>
              <a:t>CC BY-NC</a:t>
            </a:r>
            <a:endParaRPr lang="ar-SA" sz="900"/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C06C66F6-0115-430E-A00C-067BCF09C6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-34307" y="4082680"/>
            <a:ext cx="1833198" cy="1880054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264D2AD0-012D-48D0-884B-855A054C95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9860462" y="122550"/>
            <a:ext cx="2082233" cy="125182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01CC4AA-C7EE-48B7-B7D7-FF0B092D5F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99385" y="5314987"/>
            <a:ext cx="1847273" cy="129549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A0E4140-533C-4D73-A50D-77F246D8CD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12478" y="5288068"/>
            <a:ext cx="1867599" cy="134933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B89E22B-238C-4CAF-A96B-43F8F54FD2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845" y="1264377"/>
            <a:ext cx="3140899" cy="310273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2EBEFB3-C7D6-4D8E-BC1D-6A553FC0242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243" y="2067889"/>
            <a:ext cx="804742" cy="646232"/>
          </a:xfrm>
          <a:prstGeom prst="rect">
            <a:avLst/>
          </a:prstGeom>
        </p:spPr>
      </p:pic>
      <p:pic>
        <p:nvPicPr>
          <p:cNvPr id="16" name="صورة 15">
            <a:hlinkClick r:id="rId15"/>
            <a:extLst>
              <a:ext uri="{FF2B5EF4-FFF2-40B4-BE49-F238E27FC236}">
                <a16:creationId xmlns:a16="http://schemas.microsoft.com/office/drawing/2014/main" id="{EB01557D-FDC9-43AF-8012-98907CD4834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989" y="2785128"/>
            <a:ext cx="2163963" cy="1215686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DCF6CD14-020F-4BBD-A0F7-7C79603E5C6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002" y="489957"/>
            <a:ext cx="7137272" cy="4991202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670DB8D-5936-4640-9A18-8B63174A0A80}"/>
              </a:ext>
            </a:extLst>
          </p:cNvPr>
          <p:cNvSpPr txBox="1"/>
          <p:nvPr/>
        </p:nvSpPr>
        <p:spPr>
          <a:xfrm>
            <a:off x="9714207" y="1645916"/>
            <a:ext cx="131034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u="sng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Revision</a:t>
            </a:r>
            <a:endParaRPr lang="ar-SA" sz="2400" b="1" u="sng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E915262E-E7DC-4444-BBCF-926E1F82D7A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61008" y="882139"/>
            <a:ext cx="4676037" cy="1286367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A7BE16AE-9F21-4FEF-8928-61C38751505D}"/>
              </a:ext>
            </a:extLst>
          </p:cNvPr>
          <p:cNvSpPr txBox="1"/>
          <p:nvPr/>
        </p:nvSpPr>
        <p:spPr>
          <a:xfrm flipH="1">
            <a:off x="2569673" y="2037468"/>
            <a:ext cx="505870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</a:rPr>
              <a:t>} </a:t>
            </a:r>
            <a:r>
              <a:rPr lang="ar-SA" sz="2800" b="1" dirty="0">
                <a:solidFill>
                  <a:srgbClr val="FFC000"/>
                </a:solidFill>
              </a:rPr>
              <a:t>وقل رب زدني علما </a:t>
            </a:r>
            <a:r>
              <a:rPr lang="en-US" sz="2800" b="1" dirty="0">
                <a:solidFill>
                  <a:srgbClr val="FFC000"/>
                </a:solidFill>
              </a:rPr>
              <a:t>{</a:t>
            </a:r>
            <a:endParaRPr lang="ar-SA" sz="2800" b="1" dirty="0">
              <a:solidFill>
                <a:srgbClr val="FFC000"/>
              </a:solidFill>
            </a:endParaRP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C19B9759-10AC-4DC3-9050-886A082729E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60246" y="3064646"/>
            <a:ext cx="5620999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27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D594464-3329-4A08-9A55-6FA108026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9" name="عنصر نائب للمحتوى 8">
            <a:extLst>
              <a:ext uri="{FF2B5EF4-FFF2-40B4-BE49-F238E27FC236}">
                <a16:creationId xmlns:a16="http://schemas.microsoft.com/office/drawing/2014/main" id="{E120B81E-3F65-48CB-AEC4-4D29E77829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FCF8DF4-B1DB-4CCE-B690-8C3AAFD21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33" y="801593"/>
            <a:ext cx="9459645" cy="486578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DA4C410-4AC9-4D67-956F-A55C867DC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0201" y="5569233"/>
            <a:ext cx="1570234" cy="1102313"/>
          </a:xfrm>
          <a:prstGeom prst="rect">
            <a:avLst/>
          </a:prstGeom>
        </p:spPr>
      </p:pic>
      <p:pic>
        <p:nvPicPr>
          <p:cNvPr id="8" name="صورة 7">
            <a:hlinkClick r:id="rId5" action="ppaction://hlinkfile"/>
            <a:extLst>
              <a:ext uri="{FF2B5EF4-FFF2-40B4-BE49-F238E27FC236}">
                <a16:creationId xmlns:a16="http://schemas.microsoft.com/office/drawing/2014/main" id="{FC848D2A-47CE-4516-8872-C76F6E543E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543" y="1690688"/>
            <a:ext cx="2466975" cy="240982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41315CA-C522-434B-974E-4AACCBE972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83622" y="5558647"/>
            <a:ext cx="1540355" cy="11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470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9FEED86-E7CA-48FC-BF70-1F27C43B59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9625FBF-0502-4A1B-B585-8E773B0FD4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82673C70-3CE6-4724-B343-D7320E9DC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صورة 8">
            <a:hlinkClick r:id="rId3"/>
            <a:extLst>
              <a:ext uri="{FF2B5EF4-FFF2-40B4-BE49-F238E27FC236}">
                <a16:creationId xmlns:a16="http://schemas.microsoft.com/office/drawing/2014/main" id="{AA5FE62E-335B-4B8F-BC85-6CE1B67F2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127" y="553045"/>
            <a:ext cx="9806648" cy="4819380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79A4DF0-6158-42DC-AF58-90B3FD744AFA}"/>
              </a:ext>
            </a:extLst>
          </p:cNvPr>
          <p:cNvSpPr txBox="1"/>
          <p:nvPr/>
        </p:nvSpPr>
        <p:spPr>
          <a:xfrm>
            <a:off x="2295525" y="174713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https://whiteboard.fi/n22ty</a:t>
            </a:r>
            <a:endParaRPr lang="ar-SA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2E06788-5007-446C-B6C2-DDF5D0CBAE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2478" y="5288068"/>
            <a:ext cx="1867599" cy="134933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2975206-D856-4636-9220-661BE61AFB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6546" y="5349875"/>
            <a:ext cx="1570234" cy="110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85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B45A267-433E-4159-AB9C-4E738B2CD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3" name="عنصر نائب للمحتوى 12">
            <a:extLst>
              <a:ext uri="{FF2B5EF4-FFF2-40B4-BE49-F238E27FC236}">
                <a16:creationId xmlns:a16="http://schemas.microsoft.com/office/drawing/2014/main" id="{996CD13D-504F-4AF3-8C53-D2EED508F1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AF9E3251-1A04-4790-9080-484E64C7D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675950"/>
            <a:ext cx="9524999" cy="4743775"/>
          </a:xfrm>
          <a:prstGeom prst="rect">
            <a:avLst/>
          </a:prstGeom>
        </p:spPr>
      </p:pic>
      <p:pic>
        <p:nvPicPr>
          <p:cNvPr id="17" name="صورة 16">
            <a:hlinkClick r:id="rId4"/>
            <a:extLst>
              <a:ext uri="{FF2B5EF4-FFF2-40B4-BE49-F238E27FC236}">
                <a16:creationId xmlns:a16="http://schemas.microsoft.com/office/drawing/2014/main" id="{1EE912FA-68AF-4F45-9B9B-A6F225AAE1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674" y="2388185"/>
            <a:ext cx="1116746" cy="896781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9B17E88C-3671-475B-8F4C-584B910B505F}"/>
              </a:ext>
            </a:extLst>
          </p:cNvPr>
          <p:cNvSpPr txBox="1"/>
          <p:nvPr/>
        </p:nvSpPr>
        <p:spPr>
          <a:xfrm flipH="1">
            <a:off x="4661741" y="1532663"/>
            <a:ext cx="265938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Evaluation</a:t>
            </a:r>
            <a:endParaRPr lang="ar-SA" sz="3200" dirty="0">
              <a:solidFill>
                <a:schemeClr val="accent4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37DF4E4-E2E3-44C7-87C7-31B8EB4573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0201" y="5569233"/>
            <a:ext cx="1570234" cy="110231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ADE22F-F670-4A09-9A0F-3217A6A970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4161" y="5569232"/>
            <a:ext cx="1644113" cy="110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33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3245FEF-CCAF-4330-8077-2C2BC59B8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5207B046-574E-46B5-8332-68122977BE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10344" cy="6858000"/>
          </a:xfrm>
        </p:spPr>
      </p:pic>
      <p:pic>
        <p:nvPicPr>
          <p:cNvPr id="7" name="Picture 2" descr="Spiral Notebook Stock Photos And Images - 123RF">
            <a:extLst>
              <a:ext uri="{FF2B5EF4-FFF2-40B4-BE49-F238E27FC236}">
                <a16:creationId xmlns:a16="http://schemas.microsoft.com/office/drawing/2014/main" id="{1D9AF92E-4F63-4535-8B6C-7C2BE32DA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968" y="163066"/>
            <a:ext cx="6535613" cy="6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DBAE67E4-1999-42FA-A8C1-AC4F8A182E66}"/>
              </a:ext>
            </a:extLst>
          </p:cNvPr>
          <p:cNvSpPr txBox="1"/>
          <p:nvPr/>
        </p:nvSpPr>
        <p:spPr>
          <a:xfrm>
            <a:off x="3933824" y="2228670"/>
            <a:ext cx="231933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800" dirty="0"/>
              <a:t>Assign pages </a:t>
            </a:r>
            <a:r>
              <a:rPr lang="en-US" sz="2800" b="1" dirty="0">
                <a:solidFill>
                  <a:srgbClr val="C00000"/>
                </a:solidFill>
              </a:rPr>
              <a:t>102–103</a:t>
            </a:r>
            <a:r>
              <a:rPr lang="en-US" sz="2800" dirty="0"/>
              <a:t> for practice with the grammar of</a:t>
            </a:r>
          </a:p>
          <a:p>
            <a:pPr algn="l" rtl="0"/>
            <a:r>
              <a:rPr lang="en-US" sz="2800" dirty="0"/>
              <a:t>the unit.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994D122-8E59-43BF-8C3F-CE10EED63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98152">
            <a:off x="7211181" y="2030807"/>
            <a:ext cx="1769950" cy="647375"/>
          </a:xfrm>
          <a:prstGeom prst="rect">
            <a:avLst/>
          </a:prstGeom>
        </p:spPr>
      </p:pic>
      <p:pic>
        <p:nvPicPr>
          <p:cNvPr id="13" name="Picture 2" descr="Free Homework Cliparts, Download Free Clip Art, Free Clip Art on ...">
            <a:extLst>
              <a:ext uri="{FF2B5EF4-FFF2-40B4-BE49-F238E27FC236}">
                <a16:creationId xmlns:a16="http://schemas.microsoft.com/office/drawing/2014/main" id="{093BDA04-914E-43D5-91CD-E8BEE6774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761" y="436317"/>
            <a:ext cx="48768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Effective Note Taking | Stephanie's Portfolio">
            <a:extLst>
              <a:ext uri="{FF2B5EF4-FFF2-40B4-BE49-F238E27FC236}">
                <a16:creationId xmlns:a16="http://schemas.microsoft.com/office/drawing/2014/main" id="{E20D7BF6-C0C7-4FE0-83D5-2D77263E9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7974" y="4906326"/>
            <a:ext cx="1842632" cy="17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omework stock vector. Illustration of mascot, drawn - 53495491">
            <a:extLst>
              <a:ext uri="{FF2B5EF4-FFF2-40B4-BE49-F238E27FC236}">
                <a16:creationId xmlns:a16="http://schemas.microsoft.com/office/drawing/2014/main" id="{15218D11-C0A8-4590-A149-2382752B3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0220">
            <a:off x="268689" y="268688"/>
            <a:ext cx="1495193" cy="149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909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302AA11-3BF0-4AF8-989C-CB92D16889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A1770A3-6730-42AD-9B95-6A4344F938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11850F30-0C1D-4EBD-B5A0-4D33AA900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255B0BE-BA6D-46D6-A6B8-5622FF029BAF}"/>
              </a:ext>
            </a:extLst>
          </p:cNvPr>
          <p:cNvSpPr txBox="1"/>
          <p:nvPr/>
        </p:nvSpPr>
        <p:spPr>
          <a:xfrm>
            <a:off x="9991725" y="257175"/>
            <a:ext cx="457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EE7756D2-FD5C-42E7-8092-5077AE26C79A}"/>
              </a:ext>
            </a:extLst>
          </p:cNvPr>
          <p:cNvSpPr txBox="1"/>
          <p:nvPr/>
        </p:nvSpPr>
        <p:spPr>
          <a:xfrm>
            <a:off x="6286500" y="2001838"/>
            <a:ext cx="457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D2622DD-CA52-44CE-9B17-70F6335D8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2608" y="5340392"/>
            <a:ext cx="1833283" cy="128697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243790F-BA04-45CF-8E0E-E3E392810D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354" y="528003"/>
            <a:ext cx="9459645" cy="464884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4EB8ADE7-353A-41B6-878D-2F5B7168A8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4144" y="5349875"/>
            <a:ext cx="1731602" cy="1301093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CD4C3965-6617-4DA2-952A-6B65B6617A03}"/>
              </a:ext>
            </a:extLst>
          </p:cNvPr>
          <p:cNvSpPr txBox="1"/>
          <p:nvPr/>
        </p:nvSpPr>
        <p:spPr>
          <a:xfrm>
            <a:off x="4839354" y="1225384"/>
            <a:ext cx="3952534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solidFill>
                  <a:srgbClr val="FFC000"/>
                </a:solidFill>
              </a:rPr>
              <a:t>Unit :  4</a:t>
            </a:r>
          </a:p>
          <a:p>
            <a:pPr algn="ctr"/>
            <a:r>
              <a:rPr lang="en-US" sz="3600" b="1" dirty="0">
                <a:solidFill>
                  <a:srgbClr val="FFC000"/>
                </a:solidFill>
              </a:rPr>
              <a:t>Around The World</a:t>
            </a:r>
          </a:p>
          <a:p>
            <a:pPr algn="ctr"/>
            <a:r>
              <a:rPr lang="en-US" sz="3600" b="1" dirty="0">
                <a:solidFill>
                  <a:srgbClr val="FFC000"/>
                </a:solidFill>
              </a:rPr>
              <a:t>Grammar</a:t>
            </a:r>
            <a:endParaRPr lang="ar-SA" sz="3600" b="1" dirty="0">
              <a:solidFill>
                <a:srgbClr val="FFC000"/>
              </a:solidFill>
            </a:endParaRPr>
          </a:p>
        </p:txBody>
      </p:sp>
      <p:pic>
        <p:nvPicPr>
          <p:cNvPr id="11" name="صورة 10">
            <a:hlinkClick r:id="rId7" action="ppaction://hlinkfile"/>
            <a:extLst>
              <a:ext uri="{FF2B5EF4-FFF2-40B4-BE49-F238E27FC236}">
                <a16:creationId xmlns:a16="http://schemas.microsoft.com/office/drawing/2014/main" id="{5450D9C4-C8FB-44A5-9243-0F999A0441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201" y="1613039"/>
            <a:ext cx="1988874" cy="259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70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E3DF169-058A-4E0A-92AD-339CBEBFB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96F6079E-9061-480E-982E-F6D1D2999A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E63E322-B449-4A16-8DFD-2B6840E2D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6701" y="5365771"/>
            <a:ext cx="1830750" cy="12851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BAB67D1-0D83-4803-BF69-1C93B3317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4144" y="5349875"/>
            <a:ext cx="1731602" cy="130109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0A1F745-71A2-4379-BB49-674B4F1079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300" y="583156"/>
            <a:ext cx="9459645" cy="4973356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0905AC53-B864-498F-8258-2C7A887A1140}"/>
              </a:ext>
            </a:extLst>
          </p:cNvPr>
          <p:cNvSpPr txBox="1"/>
          <p:nvPr/>
        </p:nvSpPr>
        <p:spPr>
          <a:xfrm>
            <a:off x="2924175" y="1371935"/>
            <a:ext cx="672465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u="sng" dirty="0">
                <a:solidFill>
                  <a:schemeClr val="accent2">
                    <a:lumMod val="20000"/>
                    <a:lumOff val="80000"/>
                  </a:schemeClr>
                </a:solidFill>
                <a:cs typeface="+mj-cs"/>
              </a:rPr>
              <a:t>Objectives</a:t>
            </a:r>
            <a:endParaRPr lang="ar-SA" sz="3600" u="sng" dirty="0">
              <a:solidFill>
                <a:schemeClr val="accent2">
                  <a:lumMod val="20000"/>
                  <a:lumOff val="80000"/>
                </a:schemeClr>
              </a:solidFill>
              <a:cs typeface="+mj-cs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1C99F3C0-A414-441D-AD72-203C39F5B370}"/>
              </a:ext>
            </a:extLst>
          </p:cNvPr>
          <p:cNvSpPr txBox="1"/>
          <p:nvPr/>
        </p:nvSpPr>
        <p:spPr>
          <a:xfrm>
            <a:off x="3439747" y="2491689"/>
            <a:ext cx="6000749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000" b="1" dirty="0">
                <a:solidFill>
                  <a:srgbClr val="FFC000"/>
                </a:solidFill>
                <a:latin typeface="Comic Sans MS" panose="030F0702030302020204" pitchFamily="66" charset="0"/>
              </a:rPr>
              <a:t>The student will be able to :</a:t>
            </a:r>
          </a:p>
          <a:p>
            <a:pPr algn="l"/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*use verb to be in negative and in questions .</a:t>
            </a:r>
          </a:p>
          <a:p>
            <a:pPr algn="l"/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*</a:t>
            </a:r>
            <a:r>
              <a:rPr lang="en-US" sz="20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makequestions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using Where .</a:t>
            </a:r>
          </a:p>
          <a:p>
            <a:pPr algn="l"/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*use preposition in sentences .</a:t>
            </a:r>
            <a:endParaRPr lang="ar-SA" sz="2000" dirty="0">
              <a:solidFill>
                <a:schemeClr val="accent3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818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086E8D0-F4DC-44AB-9BBF-FDF484D3F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C5D53EB5-8630-4FB4-8A97-3262ADDAAB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Learn English with Adam - Helping verb “BE” deletion">
            <a:hlinkClick r:id="" action="ppaction://media"/>
            <a:extLst>
              <a:ext uri="{FF2B5EF4-FFF2-40B4-BE49-F238E27FC236}">
                <a16:creationId xmlns:a16="http://schemas.microsoft.com/office/drawing/2014/main" id="{5B1408F7-E9DA-4CD8-9971-C4C58B15D8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30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3F644F-2990-4B81-B4F2-48A27D3997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B536819-ACAF-43EF-9B66-4EC4B95A09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CD9FA5B6-B166-471E-BD4B-7E4C0CE8A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0B8B501-289C-451E-8045-AB4405ACC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9DC16F5-35E6-4559-BD9E-26D1A948D8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318" y="95994"/>
            <a:ext cx="10220324" cy="734377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E2EE2973-F584-456B-A686-02F8C7B7D7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8053" y="568326"/>
            <a:ext cx="3486150" cy="208597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91D269C-EF58-45C2-BEF0-2600644341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1763" y="1038032"/>
            <a:ext cx="878549" cy="1003419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C47C7D75-CF66-4512-ABA0-AE11DDFA39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4884" y="671327"/>
            <a:ext cx="3257550" cy="1628775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43BED0D2-2028-4AB6-AEAD-598714DB412A}"/>
              </a:ext>
            </a:extLst>
          </p:cNvPr>
          <p:cNvSpPr/>
          <p:nvPr/>
        </p:nvSpPr>
        <p:spPr>
          <a:xfrm>
            <a:off x="2149708" y="2773481"/>
            <a:ext cx="3965020" cy="369332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SemiboldIt"/>
              </a:rPr>
              <a:t>What’s the contraction for </a:t>
            </a:r>
            <a:r>
              <a:rPr lang="en-US" b="1" dirty="0">
                <a:solidFill>
                  <a:srgbClr val="C00000"/>
                </a:solidFill>
                <a:latin typeface="MyriadPro-Semibold"/>
              </a:rPr>
              <a:t>is not</a:t>
            </a:r>
            <a:r>
              <a:rPr lang="en-US" dirty="0">
                <a:latin typeface="MyriadPro-Semibold"/>
              </a:rPr>
              <a:t>? 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5001A42D-2AA3-4194-9E85-10A7AF0F1BCE}"/>
              </a:ext>
            </a:extLst>
          </p:cNvPr>
          <p:cNvSpPr/>
          <p:nvPr/>
        </p:nvSpPr>
        <p:spPr>
          <a:xfrm>
            <a:off x="2179991" y="3340039"/>
            <a:ext cx="3740112" cy="369332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SemiboldIt"/>
              </a:rPr>
              <a:t>What’s the contraction for </a:t>
            </a:r>
            <a:r>
              <a:rPr lang="en-US" b="1" dirty="0">
                <a:solidFill>
                  <a:srgbClr val="C00000"/>
                </a:solidFill>
                <a:latin typeface="MyriadPro-Semibold"/>
              </a:rPr>
              <a:t>are not</a:t>
            </a:r>
            <a:r>
              <a:rPr lang="en-US" dirty="0">
                <a:latin typeface="MyriadPro-Semibold"/>
              </a:rPr>
              <a:t>?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7862A516-81B5-41AD-95DA-83ECEA4084E7}"/>
              </a:ext>
            </a:extLst>
          </p:cNvPr>
          <p:cNvSpPr/>
          <p:nvPr/>
        </p:nvSpPr>
        <p:spPr>
          <a:xfrm>
            <a:off x="6541459" y="2746931"/>
            <a:ext cx="758018" cy="36933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isn’t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14727AE4-2242-4CE5-BDE1-DB0EA7711A75}"/>
              </a:ext>
            </a:extLst>
          </p:cNvPr>
          <p:cNvSpPr/>
          <p:nvPr/>
        </p:nvSpPr>
        <p:spPr>
          <a:xfrm>
            <a:off x="6456550" y="3363043"/>
            <a:ext cx="796668" cy="36933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aren’t</a:t>
            </a: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460E21EB-B1CD-43A7-94DA-9BB1DEAE0F76}"/>
              </a:ext>
            </a:extLst>
          </p:cNvPr>
          <p:cNvSpPr/>
          <p:nvPr/>
        </p:nvSpPr>
        <p:spPr>
          <a:xfrm>
            <a:off x="2149708" y="3914845"/>
            <a:ext cx="7853452" cy="369332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StagSans-Light"/>
              </a:rPr>
              <a:t>☺☺ </a:t>
            </a:r>
            <a:r>
              <a:rPr lang="en-US" b="1" dirty="0">
                <a:solidFill>
                  <a:srgbClr val="C00000"/>
                </a:solidFill>
                <a:latin typeface="MyriadPro-Light"/>
              </a:rPr>
              <a:t>the apostrophe </a:t>
            </a:r>
            <a:r>
              <a:rPr lang="en-US" dirty="0">
                <a:latin typeface="MyriadPro-Light"/>
              </a:rPr>
              <a:t>replaces the omitted letter </a:t>
            </a:r>
            <a:r>
              <a:rPr lang="en-US" b="1" dirty="0">
                <a:solidFill>
                  <a:srgbClr val="C00000"/>
                </a:solidFill>
                <a:latin typeface="MyriadPro-SemiboldIt"/>
              </a:rPr>
              <a:t>o</a:t>
            </a:r>
            <a:r>
              <a:rPr lang="en-US" dirty="0">
                <a:latin typeface="MyriadPro-Light"/>
              </a:rPr>
              <a:t>.</a:t>
            </a:r>
            <a:endParaRPr lang="ar-SA" dirty="0"/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3C303726-8CFB-4EA6-9D6D-4D020F06EC95}"/>
              </a:ext>
            </a:extLst>
          </p:cNvPr>
          <p:cNvSpPr/>
          <p:nvPr/>
        </p:nvSpPr>
        <p:spPr>
          <a:xfrm>
            <a:off x="2967072" y="4533713"/>
            <a:ext cx="7344816" cy="646331"/>
          </a:xfrm>
          <a:prstGeom prst="rect">
            <a:avLst/>
          </a:prstGeom>
          <a:solidFill>
            <a:srgbClr val="FF66CC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For example,</a:t>
            </a:r>
          </a:p>
          <a:p>
            <a:pPr algn="l" rtl="0"/>
            <a:r>
              <a:rPr lang="en-US" dirty="0">
                <a:latin typeface="MyriadPro-SemiboldIt"/>
              </a:rPr>
              <a:t>Paris </a:t>
            </a:r>
            <a:r>
              <a:rPr lang="en-US" b="1" dirty="0">
                <a:solidFill>
                  <a:srgbClr val="C00000"/>
                </a:solidFill>
                <a:latin typeface="MyriadPro-SemiboldIt"/>
              </a:rPr>
              <a:t>isn’t</a:t>
            </a:r>
            <a:r>
              <a:rPr lang="en-US" dirty="0">
                <a:latin typeface="MyriadPro-SemiboldIt"/>
              </a:rPr>
              <a:t> the capital of Spain</a:t>
            </a:r>
            <a:r>
              <a:rPr lang="en-US" dirty="0">
                <a:latin typeface="MyriadPro-Light"/>
              </a:rPr>
              <a:t>, or </a:t>
            </a:r>
            <a:r>
              <a:rPr lang="en-US" b="1" dirty="0">
                <a:solidFill>
                  <a:srgbClr val="C00000"/>
                </a:solidFill>
                <a:latin typeface="MyriadPro-SemiboldIt"/>
              </a:rPr>
              <a:t>I’m</a:t>
            </a:r>
            <a:r>
              <a:rPr lang="en-US" dirty="0">
                <a:latin typeface="MyriadPro-SemiboldIt"/>
              </a:rPr>
              <a:t> not from  ………country</a:t>
            </a:r>
            <a:endParaRPr lang="ar-SA" dirty="0"/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E0812C57-D57D-4C0E-B681-9D41188B5E01}"/>
              </a:ext>
            </a:extLst>
          </p:cNvPr>
          <p:cNvSpPr/>
          <p:nvPr/>
        </p:nvSpPr>
        <p:spPr>
          <a:xfrm>
            <a:off x="10287814" y="367430"/>
            <a:ext cx="1159741" cy="461665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28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97E1A71-63A4-46D1-82BA-2692FBDD1B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91763" y="5490768"/>
            <a:ext cx="1644113" cy="118786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CD066B5-F97B-4D2A-B7D9-1852BBC73B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0201" y="5569233"/>
            <a:ext cx="1570234" cy="110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856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7DAAD5B4-9F5D-4BDA-AB58-69ADF9B46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عنوان 1">
            <a:extLst>
              <a:ext uri="{FF2B5EF4-FFF2-40B4-BE49-F238E27FC236}">
                <a16:creationId xmlns:a16="http://schemas.microsoft.com/office/drawing/2014/main" id="{4D045E06-D9D7-4E65-A3C2-99C381084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B8286BFC-6688-4C48-AC5B-26F8FD8E5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50" y="180974"/>
            <a:ext cx="10029825" cy="7705725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B63D1DC-5284-4F4D-BE3E-94ED3BB5483A}"/>
              </a:ext>
            </a:extLst>
          </p:cNvPr>
          <p:cNvSpPr txBox="1"/>
          <p:nvPr/>
        </p:nvSpPr>
        <p:spPr>
          <a:xfrm>
            <a:off x="2076450" y="485775"/>
            <a:ext cx="9153525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Example:</a:t>
            </a:r>
          </a:p>
          <a:p>
            <a:pPr algn="l"/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- </a:t>
            </a:r>
          </a:p>
          <a:p>
            <a:pPr algn="l"/>
            <a:r>
              <a:rPr lang="en-US" sz="3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He is from </a:t>
            </a:r>
            <a:r>
              <a:rPr lang="en-US" sz="32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Saudi Arabia </a:t>
            </a:r>
            <a:r>
              <a:rPr lang="en-US" sz="3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.</a:t>
            </a:r>
            <a:r>
              <a:rPr lang="ar-SA" sz="3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 </a:t>
            </a:r>
          </a:p>
          <a:p>
            <a:pPr algn="l"/>
            <a:r>
              <a:rPr lang="en-US" sz="3200" b="1" u="sng" dirty="0">
                <a:solidFill>
                  <a:schemeClr val="accent2"/>
                </a:solidFill>
              </a:rPr>
              <a:t>……………….from Saudi Arabia?</a:t>
            </a:r>
            <a:r>
              <a:rPr lang="en-US" sz="3200" dirty="0">
                <a:solidFill>
                  <a:srgbClr val="FF0000"/>
                </a:solidFill>
              </a:rPr>
              <a:t>     ( Yes\No Questions )</a:t>
            </a:r>
            <a:endParaRPr lang="en-US" sz="3200" b="1" u="sng" dirty="0">
              <a:solidFill>
                <a:schemeClr val="accent2"/>
              </a:solidFill>
            </a:endParaRPr>
          </a:p>
          <a:p>
            <a:pPr algn="l"/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Yes,………...</a:t>
            </a:r>
          </a:p>
          <a:p>
            <a:pPr algn="l"/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No,……………...</a:t>
            </a:r>
            <a:endParaRPr lang="ar-SA" sz="3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l"/>
            <a:r>
              <a:rPr lang="en-US" sz="3200" dirty="0">
                <a:solidFill>
                  <a:schemeClr val="bg1"/>
                </a:solidFill>
              </a:rPr>
              <a:t>She isn’t from </a:t>
            </a:r>
            <a:r>
              <a:rPr lang="en-US" sz="3200" b="1" dirty="0">
                <a:solidFill>
                  <a:srgbClr val="FFFF00"/>
                </a:solidFill>
              </a:rPr>
              <a:t>Oman.</a:t>
            </a:r>
            <a:endParaRPr lang="ar-SA" sz="3200" b="1" dirty="0">
              <a:solidFill>
                <a:srgbClr val="FFFF00"/>
              </a:solidFill>
            </a:endParaRPr>
          </a:p>
          <a:p>
            <a:pPr algn="l"/>
            <a:r>
              <a:rPr lang="en-US" sz="3200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……………………………..from?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          </a:t>
            </a:r>
            <a:r>
              <a:rPr lang="en-US" sz="3200" dirty="0">
                <a:solidFill>
                  <a:srgbClr val="FF0000"/>
                </a:solidFill>
              </a:rPr>
              <a:t>( Wh. Questions )</a:t>
            </a:r>
          </a:p>
          <a:p>
            <a:pPr algn="l"/>
            <a:endParaRPr lang="ar-SA" sz="3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241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F028EF7-C1C3-420E-A7F7-1519A6C12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verb to be video">
            <a:hlinkClick r:id="" action="ppaction://media"/>
            <a:extLst>
              <a:ext uri="{FF2B5EF4-FFF2-40B4-BE49-F238E27FC236}">
                <a16:creationId xmlns:a16="http://schemas.microsoft.com/office/drawing/2014/main" id="{B6A28450-D04F-439C-A4DC-9E77A55D22F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122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18B0E6E-EF02-4868-A4E6-77A37980CE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F3FE363-3359-4A6D-A04A-9AEBE8B232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A8E551C-89F4-40B3-853F-0F3812AC0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C65EA83-0EAD-4430-8D7D-051E9ABDC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585" y="5975"/>
            <a:ext cx="9767888" cy="791527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15243F8-4542-4371-973D-CE9C62A46F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9850" y="598488"/>
            <a:ext cx="6972300" cy="1971675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028D9AF9-550E-4D51-8808-5CC22C16D7C6}"/>
              </a:ext>
            </a:extLst>
          </p:cNvPr>
          <p:cNvSpPr/>
          <p:nvPr/>
        </p:nvSpPr>
        <p:spPr>
          <a:xfrm>
            <a:off x="2351243" y="2644071"/>
            <a:ext cx="2245165" cy="369332"/>
          </a:xfrm>
          <a:prstGeom prst="rect">
            <a:avLst/>
          </a:prstGeom>
          <a:solidFill>
            <a:srgbClr val="FF66CC"/>
          </a:solidFill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affirmative sentence</a:t>
            </a:r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47B3B65D-BE08-43D8-944F-D62BDB486463}"/>
              </a:ext>
            </a:extLst>
          </p:cNvPr>
          <p:cNvSpPr/>
          <p:nvPr/>
        </p:nvSpPr>
        <p:spPr>
          <a:xfrm>
            <a:off x="5057842" y="2636700"/>
            <a:ext cx="1897229" cy="369332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SemiboldIt"/>
              </a:rPr>
              <a:t>He’s from China.</a:t>
            </a:r>
            <a:endParaRPr lang="ar-SA" dirty="0"/>
          </a:p>
        </p:txBody>
      </p:sp>
      <p:cxnSp>
        <p:nvCxnSpPr>
          <p:cNvPr id="14" name="رابط كسهم مستقيم 13">
            <a:extLst>
              <a:ext uri="{FF2B5EF4-FFF2-40B4-BE49-F238E27FC236}">
                <a16:creationId xmlns:a16="http://schemas.microsoft.com/office/drawing/2014/main" id="{A26987F6-1CED-44DE-8798-FBFA05AABD7A}"/>
              </a:ext>
            </a:extLst>
          </p:cNvPr>
          <p:cNvCxnSpPr/>
          <p:nvPr/>
        </p:nvCxnSpPr>
        <p:spPr>
          <a:xfrm>
            <a:off x="5214392" y="2958548"/>
            <a:ext cx="288032" cy="35074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كسهم مستقيم 14">
            <a:extLst>
              <a:ext uri="{FF2B5EF4-FFF2-40B4-BE49-F238E27FC236}">
                <a16:creationId xmlns:a16="http://schemas.microsoft.com/office/drawing/2014/main" id="{A55DC56F-FB88-4D42-BF54-5B199A8A09CE}"/>
              </a:ext>
            </a:extLst>
          </p:cNvPr>
          <p:cNvCxnSpPr/>
          <p:nvPr/>
        </p:nvCxnSpPr>
        <p:spPr>
          <a:xfrm flipH="1">
            <a:off x="5198965" y="2958548"/>
            <a:ext cx="288032" cy="35074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0A0A3106-A45F-4F9C-9094-305789A4250D}"/>
              </a:ext>
            </a:extLst>
          </p:cNvPr>
          <p:cNvSpPr/>
          <p:nvPr/>
        </p:nvSpPr>
        <p:spPr>
          <a:xfrm>
            <a:off x="5077038" y="3317595"/>
            <a:ext cx="2370243" cy="369332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SemiboldIt"/>
              </a:rPr>
              <a:t>Is he from China?</a:t>
            </a:r>
            <a:endParaRPr lang="ar-SA" dirty="0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AB54D5EE-9B0D-4216-9780-38A68664A40C}"/>
              </a:ext>
            </a:extLst>
          </p:cNvPr>
          <p:cNvSpPr/>
          <p:nvPr/>
        </p:nvSpPr>
        <p:spPr>
          <a:xfrm>
            <a:off x="4189737" y="3779002"/>
            <a:ext cx="4572000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l" rtl="0"/>
            <a:r>
              <a:rPr lang="en-US" dirty="0"/>
              <a:t>Yes, he is. and No, he isn’t.</a:t>
            </a:r>
            <a:endParaRPr lang="ar-SA" dirty="0"/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5BE9FA97-FCE1-4F27-B145-51D0A41C3B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0585" y="4232095"/>
            <a:ext cx="8763000" cy="146868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96E5A79-EFE9-42BB-AA56-084F47CF56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0" y="5754864"/>
            <a:ext cx="1457504" cy="105304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7DF3853-9310-4E2C-923B-5BDCEE11BB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181" y="5730227"/>
            <a:ext cx="1570234" cy="110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47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6BA0EA9-4FD4-4143-BF4C-7FE1C62F6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8A5CFF87-CBC8-41DA-8CC4-85C309C2ED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DE697D7-F0FA-4AEE-81C1-31C5301BC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562" y="238125"/>
            <a:ext cx="9939338" cy="68580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F2D2570-F8D2-4584-A285-4F52B61D4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519" y="1133475"/>
            <a:ext cx="7705725" cy="1114425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CD8EE831-0C0B-489C-A666-6AFF1D5C34FB}"/>
              </a:ext>
            </a:extLst>
          </p:cNvPr>
          <p:cNvSpPr/>
          <p:nvPr/>
        </p:nvSpPr>
        <p:spPr>
          <a:xfrm>
            <a:off x="2553519" y="2873865"/>
            <a:ext cx="7848872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Questions with </a:t>
            </a:r>
            <a:r>
              <a:rPr lang="en-US" b="1" dirty="0">
                <a:solidFill>
                  <a:srgbClr val="C00000"/>
                </a:solidFill>
                <a:latin typeface="MyriadPro-LightIt"/>
              </a:rPr>
              <a:t>Where</a:t>
            </a:r>
            <a:r>
              <a:rPr lang="en-US" dirty="0">
                <a:latin typeface="MyriadPro-LightIt"/>
              </a:rPr>
              <a:t> </a:t>
            </a:r>
            <a:r>
              <a:rPr lang="en-US" dirty="0">
                <a:latin typeface="MyriadPro-Light"/>
              </a:rPr>
              <a:t>and other question words use the same inversion of subject and verb as the </a:t>
            </a:r>
            <a:r>
              <a:rPr lang="en-US" dirty="0">
                <a:latin typeface="MyriadPro-LightIt"/>
              </a:rPr>
              <a:t>yes/no </a:t>
            </a:r>
            <a:r>
              <a:rPr lang="en-US" dirty="0">
                <a:latin typeface="MyriadPro-Light"/>
              </a:rPr>
              <a:t>questions.</a:t>
            </a:r>
            <a:endParaRPr lang="ar-SA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5F946BB-F53E-4681-BF49-BC7E1A1027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4072" y="5619656"/>
            <a:ext cx="1619456" cy="117005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5A044B5-7F0D-48A9-AB8F-462E18EED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2174" y="5653524"/>
            <a:ext cx="1570234" cy="110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17929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198</Words>
  <Application>Microsoft Office PowerPoint</Application>
  <PresentationFormat>شاشة عريضة</PresentationFormat>
  <Paragraphs>36</Paragraphs>
  <Slides>13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13</vt:i4>
      </vt:variant>
    </vt:vector>
  </HeadingPairs>
  <TitlesOfParts>
    <vt:vector size="23" baseType="lpstr">
      <vt:lpstr>Arial</vt:lpstr>
      <vt:lpstr>Calibri</vt:lpstr>
      <vt:lpstr>Calibri Light</vt:lpstr>
      <vt:lpstr>Comic Sans MS</vt:lpstr>
      <vt:lpstr>MyriadPro-Light</vt:lpstr>
      <vt:lpstr>MyriadPro-LightIt</vt:lpstr>
      <vt:lpstr>MyriadPro-Semibold</vt:lpstr>
      <vt:lpstr>MyriadPro-SemiboldIt</vt:lpstr>
      <vt:lpstr>StagSans-Light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amna kerari</dc:creator>
  <cp:lastModifiedBy>amna kerari</cp:lastModifiedBy>
  <cp:revision>35</cp:revision>
  <dcterms:created xsi:type="dcterms:W3CDTF">2020-10-06T15:55:53Z</dcterms:created>
  <dcterms:modified xsi:type="dcterms:W3CDTF">2020-10-12T07:06:44Z</dcterms:modified>
</cp:coreProperties>
</file>