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6"/>
  </p:notesMasterIdLst>
  <p:sldIdLst>
    <p:sldId id="361" r:id="rId4"/>
    <p:sldId id="500" r:id="rId5"/>
    <p:sldId id="476" r:id="rId6"/>
    <p:sldId id="469" r:id="rId7"/>
    <p:sldId id="522" r:id="rId8"/>
    <p:sldId id="527" r:id="rId9"/>
    <p:sldId id="550" r:id="rId10"/>
    <p:sldId id="541" r:id="rId11"/>
    <p:sldId id="551" r:id="rId12"/>
    <p:sldId id="540" r:id="rId13"/>
    <p:sldId id="552" r:id="rId14"/>
    <p:sldId id="553" r:id="rId15"/>
    <p:sldId id="542" r:id="rId16"/>
    <p:sldId id="554" r:id="rId17"/>
    <p:sldId id="555" r:id="rId18"/>
    <p:sldId id="543" r:id="rId19"/>
    <p:sldId id="556" r:id="rId20"/>
    <p:sldId id="533" r:id="rId21"/>
    <p:sldId id="536" r:id="rId22"/>
    <p:sldId id="537" r:id="rId23"/>
    <p:sldId id="512" r:id="rId24"/>
    <p:sldId id="499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C3"/>
    <a:srgbClr val="404040"/>
    <a:srgbClr val="528BC9"/>
    <a:srgbClr val="FFFFFF"/>
    <a:srgbClr val="F0E8DA"/>
    <a:srgbClr val="4B4744"/>
    <a:srgbClr val="22201D"/>
    <a:srgbClr val="FF7F78"/>
    <a:srgbClr val="75B9FC"/>
    <a:srgbClr val="83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700" autoAdjust="0"/>
  </p:normalViewPr>
  <p:slideViewPr>
    <p:cSldViewPr>
      <p:cViewPr varScale="1">
        <p:scale>
          <a:sx n="92" d="100"/>
          <a:sy n="92" d="100"/>
        </p:scale>
        <p:origin x="5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5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5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9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2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04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721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31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247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2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5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5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25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42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70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26.png"/><Relationship Id="rId10" Type="http://schemas.openxmlformats.org/officeDocument/2006/relationships/image" Target="../media/image49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11" Type="http://schemas.openxmlformats.org/officeDocument/2006/relationships/image" Target="../media/image57.png"/><Relationship Id="rId5" Type="http://schemas.openxmlformats.org/officeDocument/2006/relationships/image" Target="../media/image26.png"/><Relationship Id="rId10" Type="http://schemas.openxmlformats.org/officeDocument/2006/relationships/image" Target="../media/image56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5" Type="http://schemas.openxmlformats.org/officeDocument/2006/relationships/image" Target="../media/image63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5" Type="http://schemas.openxmlformats.org/officeDocument/2006/relationships/image" Target="../media/image66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9.png"/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11" Type="http://schemas.openxmlformats.org/officeDocument/2006/relationships/image" Target="../media/image58.png"/><Relationship Id="rId5" Type="http://schemas.openxmlformats.org/officeDocument/2006/relationships/image" Target="../media/image26.png"/><Relationship Id="rId10" Type="http://schemas.openxmlformats.org/officeDocument/2006/relationships/image" Target="../media/image67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Relationship Id="rId1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10" Type="http://schemas.openxmlformats.org/officeDocument/2006/relationships/image" Target="../media/image72.png"/><Relationship Id="rId4" Type="http://schemas.openxmlformats.org/officeDocument/2006/relationships/image" Target="../media/image25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png"/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11" Type="http://schemas.openxmlformats.org/officeDocument/2006/relationships/image" Target="../media/image68.png"/><Relationship Id="rId5" Type="http://schemas.openxmlformats.org/officeDocument/2006/relationships/image" Target="../media/image26.png"/><Relationship Id="rId10" Type="http://schemas.openxmlformats.org/officeDocument/2006/relationships/image" Target="../media/image74.png"/><Relationship Id="rId4" Type="http://schemas.openxmlformats.org/officeDocument/2006/relationships/image" Target="../media/image25.png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11" Type="http://schemas.openxmlformats.org/officeDocument/2006/relationships/image" Target="../media/image79.png"/><Relationship Id="rId5" Type="http://schemas.openxmlformats.org/officeDocument/2006/relationships/image" Target="../media/image26.png"/><Relationship Id="rId10" Type="http://schemas.openxmlformats.org/officeDocument/2006/relationships/image" Target="../media/image78.png"/><Relationship Id="rId4" Type="http://schemas.openxmlformats.org/officeDocument/2006/relationships/image" Target="../media/image25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10" Type="http://schemas.openxmlformats.org/officeDocument/2006/relationships/image" Target="../media/image85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286653" y="1905064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الأعمدة و المسافة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s-CO"/>
              <a:t>https://t.me/da7m2020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33E0951-48EA-46D1-90C6-95CA24DA26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4513" y="1183899"/>
            <a:ext cx="4725059" cy="40010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6527D18-D555-49FB-86F6-19ADEE8F8B2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545"/>
          <a:stretch/>
        </p:blipFill>
        <p:spPr>
          <a:xfrm>
            <a:off x="1043608" y="1749679"/>
            <a:ext cx="3014203" cy="21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22078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553483" y="247500"/>
            <a:ext cx="6888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:البعد بين نقطة و مستقيم في المستوى الاحداثي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739" y="763785"/>
            <a:ext cx="8280920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9FBA606-6DE4-4713-839C-67FF7F80E7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058" y="815651"/>
            <a:ext cx="5143074" cy="18817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C903C3E-C80F-4BDB-AA46-6E5BAF3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953" r="12795" b="30872"/>
          <a:stretch/>
        </p:blipFill>
        <p:spPr>
          <a:xfrm>
            <a:off x="5011668" y="2774114"/>
            <a:ext cx="3478361" cy="122589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D391867-9A19-4A71-BB7A-4489A3A5B9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264" y="1403646"/>
            <a:ext cx="4074878" cy="26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4449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042" y="757587"/>
            <a:ext cx="7259995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81B0A9-0E25-4F7C-A41C-FDD394FD94C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0960"/>
          <a:stretch/>
        </p:blipFill>
        <p:spPr>
          <a:xfrm>
            <a:off x="3059832" y="901356"/>
            <a:ext cx="4882482" cy="11452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975E6B5-BA6F-4A48-8A3D-9A1EE016AF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3704" y="2133004"/>
            <a:ext cx="5746578" cy="19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03403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2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s-CO"/>
              <a:t>https://t.me/da7m2020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2F32B02-E871-4F38-B4CF-FA2715D3C6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275" y="1449403"/>
            <a:ext cx="3724979" cy="60355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A919EFE-8CAB-4AB3-9DC9-C2B68D0CB1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6180" y="1104761"/>
            <a:ext cx="6136642" cy="53695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DA38C7C-B7B4-489D-B228-7250A53653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059" y="1356203"/>
            <a:ext cx="1400370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1722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224856A-DB8F-4FDC-98E3-B53A3C35F5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8045" y="1247148"/>
            <a:ext cx="6409202" cy="23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882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555526"/>
            <a:ext cx="7511017" cy="3685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8FDD9F-5E6B-4868-B9A6-DE9D9FC140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7534" y="719085"/>
            <a:ext cx="6984776" cy="33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0735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395536" y="179269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3 : المسافة بين مستقيمين متوازيين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788365"/>
            <a:ext cx="7511017" cy="3452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FA083CB-11CB-4222-A511-74DD028E7D5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9376"/>
          <a:stretch/>
        </p:blipFill>
        <p:spPr>
          <a:xfrm>
            <a:off x="2819400" y="969688"/>
            <a:ext cx="5451817" cy="6557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27123D9-14E6-467C-8F3D-24FD68C1093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1666"/>
          <a:stretch/>
        </p:blipFill>
        <p:spPr>
          <a:xfrm>
            <a:off x="4633683" y="1617826"/>
            <a:ext cx="3657357" cy="12731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D54773B-0918-4802-B464-EAC8B295AC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6299" t="43318"/>
          <a:stretch/>
        </p:blipFill>
        <p:spPr>
          <a:xfrm>
            <a:off x="1069274" y="1051548"/>
            <a:ext cx="2115155" cy="216233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325B85A-F439-4B11-9F8A-E29D11A96E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3015" y="2902260"/>
            <a:ext cx="5268000" cy="13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8361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631488"/>
            <a:ext cx="7511017" cy="374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064" y="994753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215517"/>
            <a:ext cx="3979303" cy="45726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0DEFDF-5271-4816-B154-F3D42BD2D1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4296" y="814494"/>
            <a:ext cx="4769780" cy="213300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57FCA2A-F874-4CCC-B7C2-18371BB2B3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6827" y="3009560"/>
            <a:ext cx="4935483" cy="136239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499C023-7395-4CF9-BDF6-B9445D62CF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9700" y="1084304"/>
            <a:ext cx="1894352" cy="21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8959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s-CO" dirty="0"/>
              <a:t>https://t.me/da7m2020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020" y="2978020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6503B8F-33D9-427D-96B6-CA14881198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7540"/>
          <a:stretch/>
        </p:blipFill>
        <p:spPr>
          <a:xfrm>
            <a:off x="4335187" y="1057064"/>
            <a:ext cx="3867690" cy="79460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4546581-B2C0-493C-A2E1-43A8BAD88C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4262"/>
          <a:stretch/>
        </p:blipFill>
        <p:spPr>
          <a:xfrm>
            <a:off x="4335187" y="2813961"/>
            <a:ext cx="3867690" cy="54131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0E030DB-215A-4E6F-B776-49A7F0945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6055" y="1506764"/>
            <a:ext cx="1402202" cy="35969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9994767-DE9B-4319-9C51-7C8D8B11C9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3502" y="3039949"/>
            <a:ext cx="1402202" cy="35359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C451EC0-81D3-41A8-BC57-723627D508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6958" y="3342833"/>
            <a:ext cx="3212614" cy="35359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95879147-0E7C-45AA-97AF-B4A04339DC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2384" y="1188523"/>
            <a:ext cx="2468310" cy="25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8096"/>
      </p:ext>
    </p:extLst>
  </p:cSld>
  <p:clrMapOvr>
    <a:masterClrMapping/>
  </p:clrMapOvr>
  <p:transition spd="slow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230530" y="109395"/>
            <a:ext cx="70205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4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89" y="882863"/>
            <a:ext cx="7476588" cy="33415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C3F35C0-1010-47FA-A41E-E91243E52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268" y="1024513"/>
            <a:ext cx="3758137" cy="38678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18E2634-8E75-472C-867B-8CB7D25C5D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106"/>
          <a:stretch/>
        </p:blipFill>
        <p:spPr>
          <a:xfrm>
            <a:off x="5855139" y="1419101"/>
            <a:ext cx="2372304" cy="151200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8315F2F-EE6E-4981-9C69-CE97EC5AA4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8790"/>
          <a:stretch/>
        </p:blipFill>
        <p:spPr>
          <a:xfrm>
            <a:off x="1469689" y="1419101"/>
            <a:ext cx="3048986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035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3131840" y="874176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قدرات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2DD7DC18-B8F7-43F4-8C60-8FBE15540AB7}"/>
              </a:ext>
            </a:extLst>
          </p:cNvPr>
          <p:cNvSpPr txBox="1"/>
          <p:nvPr/>
        </p:nvSpPr>
        <p:spPr>
          <a:xfrm>
            <a:off x="2551010" y="2084028"/>
            <a:ext cx="4367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كم عدد النواتج الممكنة من القاء مكعب الأرقام مرتين ؟؟؟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33131" y="253993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تدرب و حل المسائل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334" y="932067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7F4B2D-9B77-4D55-9E2C-8BC3D0470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926481"/>
            <a:ext cx="3563754" cy="25099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1805A75-C3D9-478F-9432-9C14BF7B6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388" y="2481172"/>
            <a:ext cx="3563754" cy="4583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D0612C2-5754-4CBF-B297-36A0EEF8F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765" y="2446771"/>
            <a:ext cx="3566469" cy="2499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3A416C-9128-454F-993E-D718CAF8C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7334" y="924281"/>
            <a:ext cx="1402202" cy="353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F8A37F-5DD4-4C7A-B175-A112A8CCE7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526" y="1159747"/>
            <a:ext cx="6936294" cy="107999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86EB53-DECD-45C0-89F8-9757A29C00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8800" y="1870972"/>
            <a:ext cx="1402202" cy="35969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21D8539-7D7B-4461-B00B-5F6C1357E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0898" y="1847764"/>
            <a:ext cx="1402202" cy="35969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DA33152-E840-4939-81D7-62E327C7F2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0000" y="1847765"/>
            <a:ext cx="1402202" cy="4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67108"/>
      </p:ext>
    </p:extLst>
  </p:cSld>
  <p:clrMapOvr>
    <a:masterClrMapping/>
  </p:clrMapOvr>
  <p:transition spd="slow"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2864" y="352675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248892"/>
            <a:ext cx="0" cy="3462901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4259DC-2345-4072-ACEB-797AD2FD5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462683"/>
            <a:ext cx="937412" cy="2610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D0316A-7DBF-49BB-A227-F86121AD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579" y="1118367"/>
            <a:ext cx="937412" cy="2610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8E91A9-16CC-4319-8BA0-1709A309F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35" y="2249791"/>
            <a:ext cx="938865" cy="2621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FE69C53-6EED-43BC-BB4D-43AACF8268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6879" y="1647980"/>
            <a:ext cx="938865" cy="26215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83218F9-F141-46E4-B293-7FC38887B5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1837" y="1599628"/>
            <a:ext cx="938865" cy="26215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FACF0CD-E957-453C-BBF6-C603700738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8701" y="1462683"/>
            <a:ext cx="938865" cy="19651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9E1C695-4FE4-4F6B-9A54-87A43E1D86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429981" y="1885239"/>
            <a:ext cx="938865" cy="19508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C5C4376-7B53-49B4-928C-E9A661162B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5521" y="1234282"/>
            <a:ext cx="3774566" cy="1841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B9ECE077-E3A7-442C-96E3-653B041544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906" y="2047617"/>
            <a:ext cx="510085" cy="262151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0F9D4D1C-E237-4A1B-B421-63A9C57331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031" y="1234282"/>
            <a:ext cx="3770431" cy="1808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ADE0592-AF5D-435E-8D0B-7B09F46CDA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5631" y="1667658"/>
            <a:ext cx="51210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9635" y="175018"/>
            <a:ext cx="3015846" cy="28236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4191" y="1190146"/>
            <a:ext cx="3189872" cy="2849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912E2E-A760-4FA9-A95D-A67AD7539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57" y="2172213"/>
            <a:ext cx="2816640" cy="282362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6422445" y="1233276"/>
            <a:ext cx="23022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درسُت كتابة معادلة مستقيم عُرفت معلومات حول تمثيله البياني </a:t>
            </a:r>
            <a:endParaRPr lang="ar-SA" sz="2000" dirty="0">
              <a:solidFill>
                <a:srgbClr val="484745"/>
              </a:solidFill>
              <a:latin typeface="(A) Arslan Wessam A" panose="03020402040406030203" pitchFamily="66" charset="-78"/>
              <a:cs typeface="(A) Arslan Wessam A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3171826" y="2356810"/>
            <a:ext cx="29382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أجد البعد بين نقطة و مستقيم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أجد البعد بين مستقيمين متوازيين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208535-DB94-4973-9C67-01D959BC5552}"/>
              </a:ext>
            </a:extLst>
          </p:cNvPr>
          <p:cNvSpPr txBox="1"/>
          <p:nvPr/>
        </p:nvSpPr>
        <p:spPr>
          <a:xfrm>
            <a:off x="505745" y="3110003"/>
            <a:ext cx="24615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المسافة العمودية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البعد بين نقطة و مستقيم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المحل الهندسي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متساوي البعد 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83514"/>
            <a:ext cx="7159808" cy="2164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4DCD847-E372-4670-9C13-B9460D4C0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4777" y="483516"/>
            <a:ext cx="928322" cy="2164699"/>
          </a:xfrm>
          <a:prstGeom prst="rect">
            <a:avLst/>
          </a:prstGeom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9D316B6-D4D7-462D-A915-42119565B1D5}"/>
              </a:ext>
            </a:extLst>
          </p:cNvPr>
          <p:cNvSpPr txBox="1"/>
          <p:nvPr/>
        </p:nvSpPr>
        <p:spPr>
          <a:xfrm>
            <a:off x="1940676" y="3343638"/>
            <a:ext cx="285283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لماذا كان استعمال أداة للتأكد من دقة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الاستقامة الرأسية الحقيقية للبناء مهما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جدا ؟</a:t>
            </a:r>
          </a:p>
        </p:txBody>
      </p:sp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094133" y="3406234"/>
            <a:ext cx="3233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ما المهن الأخر التي يمكن أن يُستخدم</a:t>
            </a:r>
          </a:p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فيها الخيط الشاقولي ؟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7FDE48-B2B0-4108-8EC2-6351AC24D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8216" y="483514"/>
            <a:ext cx="236904" cy="21646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B033B9E-2B0F-4BC3-A05B-23BA3693C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615" y="483790"/>
            <a:ext cx="928322" cy="21646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373535C-6438-467C-8A95-A36C92C4A8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1610" y="568959"/>
            <a:ext cx="4210688" cy="203104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68E12F3-34C8-4A85-88AD-2D18ADB9B3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5642" y="640391"/>
            <a:ext cx="2276140" cy="1867601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074" y="568608"/>
            <a:ext cx="6984776" cy="3803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8D2FD8D-138C-4772-8CF4-E26657E688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3007" y="732008"/>
            <a:ext cx="6519919" cy="34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0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EE8F456-7939-4917-9451-548F67C7C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394" y="959138"/>
            <a:ext cx="7199916" cy="31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4306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3A5EC0A-7F62-402A-8D7B-A5DB9096A9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7003" y="1381247"/>
            <a:ext cx="7015307" cy="21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05591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846219" y="269372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انشاء اقصر قطعة مستقيمة بين نقطة و مستقيم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605E1A4-D51B-4F96-A198-4C117C8E9F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7664" y="945493"/>
            <a:ext cx="6800404" cy="9337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9D6B30E-595F-4B03-8AA7-810F206759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9737" y="1961812"/>
            <a:ext cx="6172573" cy="19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3185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843559"/>
            <a:ext cx="7511017" cy="339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3312A2-9AE8-4119-A512-5697CB8C8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961" y="3507659"/>
            <a:ext cx="3722439" cy="5988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CC055-CBE4-4DAC-BD2D-8BCB385E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32043"/>
            <a:ext cx="3979303" cy="45726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FB36CE-DC29-41B3-9EB8-F971B8C9CAC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316" b="1"/>
          <a:stretch/>
        </p:blipFill>
        <p:spPr>
          <a:xfrm>
            <a:off x="3133791" y="843559"/>
            <a:ext cx="5206753" cy="19879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4A90C2B-548E-4C90-B0F4-ABD5E1027B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2282" y="2840413"/>
            <a:ext cx="5206752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1817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193</Words>
  <Application>Microsoft Office PowerPoint</Application>
  <PresentationFormat>عرض على الشاشة (16:9)</PresentationFormat>
  <Paragraphs>59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22</vt:i4>
      </vt:variant>
    </vt:vector>
  </HeadingPairs>
  <TitlesOfParts>
    <vt:vector size="37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2023-09-02T11:15:33Z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