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77" r:id="rId2"/>
    <p:sldMasterId id="2147483747" r:id="rId3"/>
  </p:sldMasterIdLst>
  <p:notesMasterIdLst>
    <p:notesMasterId r:id="rId25"/>
  </p:notesMasterIdLst>
  <p:sldIdLst>
    <p:sldId id="361" r:id="rId4"/>
    <p:sldId id="500" r:id="rId5"/>
    <p:sldId id="476" r:id="rId6"/>
    <p:sldId id="469" r:id="rId7"/>
    <p:sldId id="477" r:id="rId8"/>
    <p:sldId id="501" r:id="rId9"/>
    <p:sldId id="478" r:id="rId10"/>
    <p:sldId id="503" r:id="rId11"/>
    <p:sldId id="513" r:id="rId12"/>
    <p:sldId id="508" r:id="rId13"/>
    <p:sldId id="514" r:id="rId14"/>
    <p:sldId id="515" r:id="rId15"/>
    <p:sldId id="516" r:id="rId16"/>
    <p:sldId id="518" r:id="rId17"/>
    <p:sldId id="517" r:id="rId18"/>
    <p:sldId id="519" r:id="rId19"/>
    <p:sldId id="520" r:id="rId20"/>
    <p:sldId id="521" r:id="rId21"/>
    <p:sldId id="480" r:id="rId22"/>
    <p:sldId id="512" r:id="rId23"/>
    <p:sldId id="499" r:id="rId24"/>
  </p:sldIdLst>
  <p:sldSz cx="9144000" cy="5143500" type="screen16x9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مقطع افتراضي" id="{74D83B7C-626C-4B29-AD9E-D0F3156C7E25}">
          <p14:sldIdLst>
            <p14:sldId id="361"/>
          </p14:sldIdLst>
        </p14:section>
        <p14:section name="مقطع بدون عنوان" id="{3F2DEF14-3FEC-4AD9-B63C-6697AF33AF0B}">
          <p14:sldIdLst>
            <p14:sldId id="500"/>
            <p14:sldId id="476"/>
            <p14:sldId id="469"/>
            <p14:sldId id="477"/>
            <p14:sldId id="501"/>
            <p14:sldId id="478"/>
            <p14:sldId id="503"/>
            <p14:sldId id="513"/>
            <p14:sldId id="508"/>
            <p14:sldId id="514"/>
            <p14:sldId id="515"/>
            <p14:sldId id="516"/>
            <p14:sldId id="518"/>
            <p14:sldId id="517"/>
            <p14:sldId id="519"/>
            <p14:sldId id="520"/>
            <p14:sldId id="521"/>
            <p14:sldId id="480"/>
            <p14:sldId id="512"/>
            <p14:sldId id="49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28BC9"/>
    <a:srgbClr val="FFFFFF"/>
    <a:srgbClr val="F0E8DA"/>
    <a:srgbClr val="4B4744"/>
    <a:srgbClr val="22201D"/>
    <a:srgbClr val="FF7F78"/>
    <a:srgbClr val="75B9FC"/>
    <a:srgbClr val="83A8C9"/>
    <a:srgbClr val="EBD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C997A9A-E8C1-4604-A12E-8CD3512E83C1}" v="2" dt="2023-08-31T15:21:37.3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735" autoAdjust="0"/>
    <p:restoredTop sz="94700" autoAdjust="0"/>
  </p:normalViewPr>
  <p:slideViewPr>
    <p:cSldViewPr>
      <p:cViewPr varScale="1">
        <p:scale>
          <a:sx n="95" d="100"/>
          <a:sy n="95" d="100"/>
        </p:scale>
        <p:origin x="45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 showGuides="1">
      <p:cViewPr varScale="1">
        <p:scale>
          <a:sx n="55" d="100"/>
          <a:sy n="55" d="100"/>
        </p:scale>
        <p:origin x="2880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  <a:t>9/2/2023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5898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68162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2494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56190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88874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018488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2841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5660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35600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9835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68724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596566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594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05107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33606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2223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4202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4947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9712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altLang="zh-CN"/>
              <a:t>انقر لتحرير نمط عنوان الشكل الرئيسي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altLang="zh-CN"/>
              <a:t>انقر لتحرير أنماط نص الشكل الرئيسي</a:t>
            </a:r>
          </a:p>
          <a:p>
            <a:pPr lvl="1"/>
            <a:r>
              <a:rPr lang="ar-SA" altLang="zh-CN"/>
              <a:t>المستوى الثاني</a:t>
            </a:r>
          </a:p>
          <a:p>
            <a:pPr lvl="2"/>
            <a:r>
              <a:rPr lang="ar-SA" altLang="zh-CN"/>
              <a:t>المستوى الثالث</a:t>
            </a:r>
          </a:p>
          <a:p>
            <a:pPr lvl="3"/>
            <a:r>
              <a:rPr lang="ar-SA" altLang="zh-CN"/>
              <a:t>المستوى الرابع</a:t>
            </a:r>
          </a:p>
          <a:p>
            <a:pPr lvl="4"/>
            <a:r>
              <a:rPr lang="ar-SA" altLang="zh-CN"/>
              <a:t>المستوى الخامس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 advTm="3000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3398"/>
            <a:ext cx="6858000" cy="17907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4041079"/>
      </p:ext>
    </p:extLst>
  </p:cSld>
  <p:clrMapOvr>
    <a:masterClrMapping/>
  </p:clrMapOvr>
  <p:transition spd="slow" advTm="3000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2774587"/>
      </p:ext>
    </p:extLst>
  </p:cSld>
  <p:clrMapOvr>
    <a:masterClrMapping/>
  </p:clrMapOvr>
  <p:transition spd="slow" advTm="3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教学设计分析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284317"/>
            <a:ext cx="7886700" cy="2138406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3414475"/>
            <a:ext cx="7886700" cy="112514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2899522"/>
      </p:ext>
    </p:extLst>
  </p:cSld>
  <p:clrMapOvr>
    <a:masterClrMapping/>
  </p:clrMapOvr>
  <p:transition spd="slow" advTm="3000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371600"/>
            <a:ext cx="3886200" cy="3263503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6637994"/>
      </p:ext>
    </p:extLst>
  </p:cSld>
  <p:clrMapOvr>
    <a:masterClrMapping/>
  </p:clrMapOvr>
  <p:transition spd="slow" advTm="3000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261388"/>
            <a:ext cx="3867151" cy="619274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6" y="1880663"/>
            <a:ext cx="386715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1388"/>
            <a:ext cx="3886201" cy="619274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80663"/>
            <a:ext cx="3886201" cy="2760394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274881"/>
      </p:ext>
    </p:extLst>
  </p:cSld>
  <p:clrMapOvr>
    <a:masterClrMapping/>
  </p:clrMapOvr>
  <p:transition spd="slow" advTm="3000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546893"/>
      </p:ext>
    </p:extLst>
  </p:cSld>
  <p:clrMapOvr>
    <a:masterClrMapping/>
  </p:clrMapOvr>
  <p:transition spd="slow" advTm="3000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6756395"/>
      </p:ext>
    </p:extLst>
  </p:cSld>
  <p:clrMapOvr>
    <a:masterClrMapping/>
  </p:clrMapOvr>
  <p:transition spd="slow" advTm="3000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48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49"/>
            <a:ext cx="2948940" cy="28575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2138329"/>
      </p:ext>
    </p:extLst>
  </p:cSld>
  <p:clrMapOvr>
    <a:masterClrMapping/>
  </p:clrMapOvr>
  <p:transition spd="slow" advTm="3000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7" y="342900"/>
            <a:ext cx="2948940" cy="120015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1" y="742950"/>
            <a:ext cx="4629151" cy="36576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7" y="1543050"/>
            <a:ext cx="2948940" cy="28575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959179"/>
      </p:ext>
    </p:extLst>
  </p:cSld>
  <p:clrMapOvr>
    <a:masterClrMapping/>
  </p:clrMapOvr>
  <p:transition spd="slow" advTm="3000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1176960"/>
      </p:ext>
    </p:extLst>
  </p:cSld>
  <p:clrMapOvr>
    <a:masterClrMapping/>
  </p:clrMapOvr>
  <p:transition spd="slow" advTm="3000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0273"/>
            <a:ext cx="1971675" cy="4358879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0272"/>
            <a:ext cx="5800725" cy="435887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5866845"/>
      </p:ext>
    </p:extLst>
  </p:cSld>
  <p:clrMapOvr>
    <a:masterClrMapping/>
  </p:clrMapOvr>
  <p:transition spd="slow" advTm="3000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233130"/>
      </p:ext>
    </p:extLst>
  </p:cSld>
  <p:clrMapOvr>
    <a:masterClrMapping/>
  </p:clrMapOvr>
  <p:transition spd="slow" advTm="3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教育培训重点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085850"/>
            <a:ext cx="6619244" cy="2497186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3583035"/>
            <a:ext cx="6619244" cy="646065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0104840"/>
      </p:ext>
    </p:extLst>
  </p:cSld>
  <p:clrMapOvr>
    <a:masterClrMapping/>
  </p:clrMapOvr>
  <p:transition spd="slow" advTm="3000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489670"/>
      </p:ext>
    </p:extLst>
  </p:cSld>
  <p:clrMapOvr>
    <a:masterClrMapping/>
  </p:clrMapOvr>
  <p:transition spd="slow" advTm="3000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146300"/>
            <a:ext cx="6619243" cy="143673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7955508"/>
      </p:ext>
    </p:extLst>
  </p:cSld>
  <p:clrMapOvr>
    <a:masterClrMapping/>
  </p:clrMapOvr>
  <p:transition spd="slow" advTm="3000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1545432"/>
            <a:ext cx="3297254" cy="314682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1542069"/>
            <a:ext cx="3297256" cy="315018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2063793"/>
      </p:ext>
    </p:extLst>
  </p:cSld>
  <p:clrMapOvr>
    <a:masterClrMapping/>
  </p:clrMapOvr>
  <p:transition spd="slow" advTm="3000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428750"/>
            <a:ext cx="329725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1885950"/>
            <a:ext cx="3297254" cy="2806304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5702789"/>
      </p:ext>
    </p:extLst>
  </p:cSld>
  <p:clrMapOvr>
    <a:masterClrMapping/>
  </p:clrMapOvr>
  <p:transition spd="slow" advTm="3000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6208978"/>
      </p:ext>
    </p:extLst>
  </p:cSld>
  <p:clrMapOvr>
    <a:masterClrMapping/>
  </p:clrMapOvr>
  <p:transition spd="slow" advTm="3000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1477177"/>
      </p:ext>
    </p:extLst>
  </p:cSld>
  <p:clrMapOvr>
    <a:masterClrMapping/>
  </p:clrMapOvr>
  <p:transition spd="slow" advTm="3000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5" y="1085850"/>
            <a:ext cx="2550798" cy="1085850"/>
          </a:xfrm>
        </p:spPr>
        <p:txBody>
          <a:bodyPr anchor="b"/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085850"/>
            <a:ext cx="3896998" cy="3429000"/>
          </a:xfrm>
        </p:spPr>
        <p:txBody>
          <a:bodyPr anchor="ctr">
            <a:normAutofit/>
          </a:bodyPr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5" y="2346961"/>
            <a:ext cx="2550797" cy="2171699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0554069"/>
      </p:ext>
    </p:extLst>
  </p:cSld>
  <p:clrMapOvr>
    <a:masterClrMapping/>
  </p:clrMapOvr>
  <p:transition spd="slow" advTm="3000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390644"/>
            <a:ext cx="3819680" cy="1181106"/>
          </a:xfrm>
        </p:spPr>
        <p:txBody>
          <a:bodyPr anchor="b">
            <a:normAutofit/>
          </a:bodyPr>
          <a:lstStyle>
            <a:lvl1pPr algn="l">
              <a:defRPr sz="27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857250"/>
            <a:ext cx="2400300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3813734" cy="1028700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6717578"/>
      </p:ext>
    </p:extLst>
  </p:cSld>
  <p:clrMapOvr>
    <a:masterClrMapping/>
  </p:clrMapOvr>
  <p:transition spd="slow" advTm="3000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رة بانورامي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3600440"/>
            <a:ext cx="6619243" cy="425054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514350"/>
            <a:ext cx="6619244" cy="27305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4025494"/>
            <a:ext cx="6619242" cy="37028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5547481"/>
      </p:ext>
    </p:extLst>
  </p:cSld>
  <p:clrMapOvr>
    <a:masterClrMapping/>
  </p:clrMapOvr>
  <p:transition spd="slow" advTm="3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主题内容学习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085850"/>
            <a:ext cx="6619244" cy="1485900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2743200"/>
            <a:ext cx="6619244" cy="177165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4392196"/>
      </p:ext>
    </p:extLst>
  </p:cSld>
  <p:clrMapOvr>
    <a:masterClrMapping/>
  </p:clrMapOvr>
  <p:transition spd="slow" advTm="3000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085850"/>
            <a:ext cx="5999486" cy="1742531"/>
          </a:xfrm>
        </p:spPr>
        <p:txBody>
          <a:bodyPr/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7800" y="2828380"/>
            <a:ext cx="5459737" cy="256631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05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lvl="0" indent="0">
              <a:buNone/>
            </a:pPr>
            <a:r>
              <a:rPr lang="ar-SA"/>
              <a:t>انقر لتحرير أنماط نص الشكل الرئيسي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262993"/>
            <a:ext cx="6619244" cy="1257300"/>
          </a:xfrm>
        </p:spPr>
        <p:txBody>
          <a:bodyPr anchor="ctr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721" y="728440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7868" y="1960341"/>
            <a:ext cx="601434" cy="15004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915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49672699"/>
      </p:ext>
    </p:extLst>
  </p:cSld>
  <p:clrMapOvr>
    <a:masterClrMapping/>
  </p:clrMapOvr>
  <p:transition spd="slow" advTm="3000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2343151"/>
            <a:ext cx="6619245" cy="1239885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3583036"/>
            <a:ext cx="6619244" cy="645300"/>
          </a:xfrm>
        </p:spPr>
        <p:txBody>
          <a:bodyPr anchor="t"/>
          <a:lstStyle>
            <a:lvl1pPr marL="0" indent="0" algn="l">
              <a:buNone/>
              <a:defRPr sz="15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918441"/>
      </p:ext>
    </p:extLst>
  </p:cSld>
  <p:clrMapOvr>
    <a:masterClrMapping/>
  </p:clrMapOvr>
  <p:transition spd="slow" advTm="3000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485900"/>
            <a:ext cx="2210150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000250"/>
            <a:ext cx="2195513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485900"/>
            <a:ext cx="2202181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000250"/>
            <a:ext cx="2210096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485900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000250"/>
            <a:ext cx="2199085" cy="2692004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8721591"/>
      </p:ext>
    </p:extLst>
  </p:cSld>
  <p:clrMapOvr>
    <a:masterClrMapping/>
  </p:clrMapOvr>
  <p:transition spd="slow" advTm="3000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أعمدة صو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15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3188212"/>
            <a:ext cx="2205038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1657350"/>
            <a:ext cx="2205038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3620409"/>
            <a:ext cx="220503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3188212"/>
            <a:ext cx="2197894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1657350"/>
            <a:ext cx="2197894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3620408"/>
            <a:ext cx="2200805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3188212"/>
            <a:ext cx="2199085" cy="432197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1657350"/>
            <a:ext cx="2199085" cy="1143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3620406"/>
            <a:ext cx="2201998" cy="494392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4607" y="1600200"/>
            <a:ext cx="0" cy="29718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1670" y="1600200"/>
            <a:ext cx="0" cy="297516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6855281"/>
      </p:ext>
    </p:extLst>
  </p:cSld>
  <p:clrMapOvr>
    <a:masterClrMapping/>
  </p:clrMapOvr>
  <p:transition spd="slow" advTm="3000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980280"/>
      </p:ext>
    </p:extLst>
  </p:cSld>
  <p:clrMapOvr>
    <a:masterClrMapping/>
  </p:clrMapOvr>
  <p:transition spd="slow" advTm="3000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322660"/>
            <a:ext cx="1314451" cy="4369594"/>
          </a:xfrm>
        </p:spPr>
        <p:txBody>
          <a:bodyPr vert="eaVert" anchor="b" anchorCtr="0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665561"/>
            <a:ext cx="5567362" cy="4026693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7580243"/>
      </p:ext>
    </p:extLst>
  </p:cSld>
  <p:clrMapOvr>
    <a:masterClrMapping/>
  </p:clrMapOvr>
  <p:transition spd="slow" advTm="3000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25800"/>
      </p:ext>
    </p:extLst>
  </p:cSld>
  <p:clrMapOvr>
    <a:masterClrMapping/>
  </p:clrMapOvr>
  <p:transition spd="slow" advTm="3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绿色教学规程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 userDrawn="1"/>
        </p:nvSpPr>
        <p:spPr>
          <a:xfrm>
            <a:off x="245696" y="209550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/>
              <a:t>总体教学结果</a:t>
            </a:r>
          </a:p>
        </p:txBody>
      </p:sp>
    </p:spTree>
  </p:cSld>
  <p:clrMapOvr>
    <a:masterClrMapping/>
  </p:clrMapOvr>
  <p:transition spd="slow" advTm="3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7"/>
            <a:ext cx="9144000" cy="5142147"/>
          </a:xfrm>
          <a:prstGeom prst="rect">
            <a:avLst/>
          </a:prstGeom>
        </p:spPr>
      </p:pic>
    </p:spTree>
  </p:cSld>
  <p:clrMapOvr>
    <a:masterClrMapping/>
  </p:clrMapOvr>
  <p:transition spd="slow" advTm="3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3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1" y="274640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1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1" y="4767265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1" y="4767265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</p:sldLayoutIdLst>
  <p:transition spd="slow" advTm="3000">
    <p:wipe/>
  </p:transition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6" y="274320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6" y="1371600"/>
            <a:ext cx="7886700" cy="3263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8930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ransition spd="slow" advTm="3000">
    <p:wipe/>
  </p:transition>
  <p:txStyles>
    <p:titleStyle>
      <a:lvl1pPr algn="l" defTabSz="685800" rtl="1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r" defTabSz="685800" rtl="1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002264"/>
            <a:ext cx="3027759" cy="31412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169261"/>
            <a:ext cx="1141809" cy="1774090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257300"/>
            <a:ext cx="2114550" cy="211455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5999560" y="1"/>
            <a:ext cx="1202540" cy="8560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6454408" y="4572000"/>
            <a:ext cx="745301" cy="5715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8572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339538"/>
            <a:ext cx="7053542" cy="10503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1539689"/>
            <a:ext cx="6709906" cy="3146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616730" y="1343026"/>
            <a:ext cx="74294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  <a:t>2023/9/2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713680" y="2418973"/>
            <a:ext cx="2894846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25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4406" y="221797"/>
            <a:ext cx="628649" cy="5757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1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45914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1" r:id="rId14"/>
    <p:sldLayoutId id="2147483762" r:id="rId15"/>
    <p:sldLayoutId id="2147483763" r:id="rId16"/>
    <p:sldLayoutId id="2147483764" r:id="rId17"/>
    <p:sldLayoutId id="2147483765" r:id="rId18"/>
  </p:sldLayoutIdLst>
  <p:transition spd="slow" advTm="3000">
    <p:wipe/>
  </p:transition>
  <p:txStyles>
    <p:titleStyle>
      <a:lvl1pPr algn="l" defTabSz="342900" rtl="1" eaLnBrk="1" latinLnBrk="0" hangingPunct="1">
        <a:spcBef>
          <a:spcPct val="0"/>
        </a:spcBef>
        <a:buNone/>
        <a:defRPr sz="315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57175" indent="-257175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5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557213" indent="-214313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35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8572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2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2001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15430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187950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2288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25717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914650" indent="-171450" algn="r" defTabSz="342900" rtl="1" eaLnBrk="1" latinLnBrk="0" hangingPunct="1">
        <a:spcBef>
          <a:spcPts val="75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05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3429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11" Type="http://schemas.openxmlformats.org/officeDocument/2006/relationships/image" Target="../media/image50.png"/><Relationship Id="rId5" Type="http://schemas.openxmlformats.org/officeDocument/2006/relationships/image" Target="../media/image27.png"/><Relationship Id="rId10" Type="http://schemas.openxmlformats.org/officeDocument/2006/relationships/image" Target="../media/image49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10" Type="http://schemas.openxmlformats.org/officeDocument/2006/relationships/image" Target="../media/image57.png"/><Relationship Id="rId4" Type="http://schemas.openxmlformats.org/officeDocument/2006/relationships/image" Target="../media/image27.png"/><Relationship Id="rId9" Type="http://schemas.openxmlformats.org/officeDocument/2006/relationships/image" Target="../media/image4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10" Type="http://schemas.openxmlformats.org/officeDocument/2006/relationships/image" Target="../media/image59.png"/><Relationship Id="rId4" Type="http://schemas.openxmlformats.org/officeDocument/2006/relationships/image" Target="../media/image27.png"/><Relationship Id="rId9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6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5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6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11" Type="http://schemas.openxmlformats.org/officeDocument/2006/relationships/image" Target="../media/image64.png"/><Relationship Id="rId5" Type="http://schemas.openxmlformats.org/officeDocument/2006/relationships/image" Target="../media/image27.png"/><Relationship Id="rId10" Type="http://schemas.openxmlformats.org/officeDocument/2006/relationships/image" Target="../media/image48.png"/><Relationship Id="rId4" Type="http://schemas.openxmlformats.org/officeDocument/2006/relationships/image" Target="../media/image26.png"/><Relationship Id="rId9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65.png"/><Relationship Id="rId4" Type="http://schemas.openxmlformats.org/officeDocument/2006/relationships/image" Target="../media/image26.png"/><Relationship Id="rId9" Type="http://schemas.openxmlformats.org/officeDocument/2006/relationships/image" Target="../media/image6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8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6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11" Type="http://schemas.openxmlformats.org/officeDocument/2006/relationships/image" Target="../media/image66.png"/><Relationship Id="rId5" Type="http://schemas.openxmlformats.org/officeDocument/2006/relationships/image" Target="../media/image27.png"/><Relationship Id="rId10" Type="http://schemas.openxmlformats.org/officeDocument/2006/relationships/image" Target="../media/image64.png"/><Relationship Id="rId4" Type="http://schemas.openxmlformats.org/officeDocument/2006/relationships/image" Target="../media/image26.png"/><Relationship Id="rId9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7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11" Type="http://schemas.openxmlformats.org/officeDocument/2006/relationships/image" Target="../media/image72.png"/><Relationship Id="rId5" Type="http://schemas.openxmlformats.org/officeDocument/2006/relationships/image" Target="../media/image27.png"/><Relationship Id="rId10" Type="http://schemas.openxmlformats.org/officeDocument/2006/relationships/image" Target="../media/image71.png"/><Relationship Id="rId4" Type="http://schemas.openxmlformats.org/officeDocument/2006/relationships/image" Target="../media/image26.png"/><Relationship Id="rId9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3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2.png"/><Relationship Id="rId11" Type="http://schemas.openxmlformats.org/officeDocument/2006/relationships/image" Target="../media/image19.png"/><Relationship Id="rId5" Type="http://schemas.openxmlformats.org/officeDocument/2006/relationships/image" Target="../media/image11.png"/><Relationship Id="rId10" Type="http://schemas.openxmlformats.org/officeDocument/2006/relationships/image" Target="../media/image18.png"/><Relationship Id="rId4" Type="http://schemas.openxmlformats.org/officeDocument/2006/relationships/image" Target="../media/image10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7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5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53.png"/><Relationship Id="rId5" Type="http://schemas.openxmlformats.org/officeDocument/2006/relationships/image" Target="../media/image28.png"/><Relationship Id="rId10" Type="http://schemas.openxmlformats.org/officeDocument/2006/relationships/image" Target="../media/image78.png"/><Relationship Id="rId4" Type="http://schemas.openxmlformats.org/officeDocument/2006/relationships/image" Target="../media/image27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13.png"/><Relationship Id="rId11" Type="http://schemas.openxmlformats.org/officeDocument/2006/relationships/image" Target="../media/image24.png"/><Relationship Id="rId5" Type="http://schemas.openxmlformats.org/officeDocument/2006/relationships/image" Target="../media/image11.png"/><Relationship Id="rId10" Type="http://schemas.openxmlformats.org/officeDocument/2006/relationships/image" Target="../media/image23.png"/><Relationship Id="rId4" Type="http://schemas.openxmlformats.org/officeDocument/2006/relationships/image" Target="../media/image10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6.png"/><Relationship Id="rId4" Type="http://schemas.openxmlformats.org/officeDocument/2006/relationships/image" Target="../media/image26.png"/><Relationship Id="rId9" Type="http://schemas.openxmlformats.org/officeDocument/2006/relationships/image" Target="../media/image3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4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11" Type="http://schemas.openxmlformats.org/officeDocument/2006/relationships/image" Target="../media/image40.png"/><Relationship Id="rId5" Type="http://schemas.openxmlformats.org/officeDocument/2006/relationships/image" Target="../media/image27.png"/><Relationship Id="rId10" Type="http://schemas.openxmlformats.org/officeDocument/2006/relationships/image" Target="../media/image39.png"/><Relationship Id="rId4" Type="http://schemas.openxmlformats.org/officeDocument/2006/relationships/image" Target="../media/image26.png"/><Relationship Id="rId9" Type="http://schemas.openxmlformats.org/officeDocument/2006/relationships/image" Target="../media/image3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46.png"/><Relationship Id="rId4" Type="http://schemas.openxmlformats.org/officeDocument/2006/relationships/image" Target="../media/image26.png"/><Relationship Id="rId9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7351" y="2479436"/>
            <a:ext cx="3014643" cy="2006367"/>
          </a:xfrm>
          <a:prstGeom prst="rect">
            <a:avLst/>
          </a:prstGeom>
        </p:spPr>
      </p:pic>
      <p:grpSp>
        <p:nvGrpSpPr>
          <p:cNvPr id="8" name="مجموعة 7">
            <a:extLst>
              <a:ext uri="{FF2B5EF4-FFF2-40B4-BE49-F238E27FC236}">
                <a16:creationId xmlns:a16="http://schemas.microsoft.com/office/drawing/2014/main" id="{FBB972BB-A8CE-465F-9D9F-C10CC4F6FB18}"/>
              </a:ext>
            </a:extLst>
          </p:cNvPr>
          <p:cNvGrpSpPr/>
          <p:nvPr/>
        </p:nvGrpSpPr>
        <p:grpSpPr>
          <a:xfrm>
            <a:off x="304801" y="4171950"/>
            <a:ext cx="1456465" cy="412262"/>
            <a:chOff x="2428685" y="4384712"/>
            <a:chExt cx="1456465" cy="412262"/>
          </a:xfrm>
        </p:grpSpPr>
        <p:sp>
          <p:nvSpPr>
            <p:cNvPr id="27" name="TextBox 7"/>
            <p:cNvSpPr>
              <a:spLocks noChangeArrowheads="1"/>
            </p:cNvSpPr>
            <p:nvPr/>
          </p:nvSpPr>
          <p:spPr bwMode="auto">
            <a:xfrm>
              <a:off x="2879478" y="4483121"/>
              <a:ext cx="1005672" cy="2154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>
                <a:defRPr/>
              </a:pPr>
              <a:r>
                <a:rPr lang="es-CO" altLang="zh-CN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  <a:ea typeface="Monotype Koufi" pitchFamily="2" charset="-78"/>
                  <a:cs typeface="Monotype Koufi" pitchFamily="2" charset="-78"/>
                  <a:sym typeface="微软雅黑" panose="020B0503020204020204" pitchFamily="34" charset="-122"/>
                </a:rPr>
                <a:t>@luna_xr36</a:t>
              </a:r>
            </a:p>
          </p:txBody>
        </p:sp>
        <p:pic>
          <p:nvPicPr>
            <p:cNvPr id="11" name="صورة 10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8039E5F6-82C5-4433-BFDE-44424E4244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7232" r="76304" b="37232"/>
            <a:stretch/>
          </p:blipFill>
          <p:spPr>
            <a:xfrm>
              <a:off x="2428685" y="4384712"/>
              <a:ext cx="385922" cy="412262"/>
            </a:xfrm>
            <a:prstGeom prst="rect">
              <a:avLst/>
            </a:prstGeom>
          </p:spPr>
        </p:pic>
      </p:grp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6D8FEB37-4469-46E4-9693-181AC7CE6EE7}"/>
              </a:ext>
            </a:extLst>
          </p:cNvPr>
          <p:cNvGrpSpPr/>
          <p:nvPr/>
        </p:nvGrpSpPr>
        <p:grpSpPr>
          <a:xfrm>
            <a:off x="281048" y="4584568"/>
            <a:ext cx="2300734" cy="395137"/>
            <a:chOff x="2428685" y="3941930"/>
            <a:chExt cx="2300734" cy="395137"/>
          </a:xfrm>
        </p:grpSpPr>
        <p:pic>
          <p:nvPicPr>
            <p:cNvPr id="29" name="صورة 28" descr="صورة تحتوي على الرسومات, رمز, لقطة شاشة, قصاصة فنية&#10;&#10;تم إنشاء الوصف تلقائياً">
              <a:extLst>
                <a:ext uri="{FF2B5EF4-FFF2-40B4-BE49-F238E27FC236}">
                  <a16:creationId xmlns:a16="http://schemas.microsoft.com/office/drawing/2014/main" id="{6E8543D7-7160-480B-A8FF-9520FF3DD9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2" t="73041" r="37347" b="52"/>
            <a:stretch/>
          </p:blipFill>
          <p:spPr>
            <a:xfrm>
              <a:off x="2428685" y="3941930"/>
              <a:ext cx="380933" cy="395137"/>
            </a:xfrm>
            <a:prstGeom prst="rect">
              <a:avLst/>
            </a:prstGeom>
          </p:spPr>
        </p:pic>
        <p:sp>
          <p:nvSpPr>
            <p:cNvPr id="30" name="مربع نص 29">
              <a:extLst>
                <a:ext uri="{FF2B5EF4-FFF2-40B4-BE49-F238E27FC236}">
                  <a16:creationId xmlns:a16="http://schemas.microsoft.com/office/drawing/2014/main" id="{D6A139FB-D4B6-4CB7-BEC3-279B7B5E95C7}"/>
                </a:ext>
              </a:extLst>
            </p:cNvPr>
            <p:cNvSpPr txBox="1"/>
            <p:nvPr/>
          </p:nvSpPr>
          <p:spPr>
            <a:xfrm>
              <a:off x="2753410" y="4005141"/>
              <a:ext cx="1976009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s-CO" sz="1400" dirty="0">
                  <a:solidFill>
                    <a:srgbClr val="46484B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badi Extra Light" panose="020B0204020104020204" pitchFamily="34" charset="0"/>
                </a:rPr>
                <a:t>t.me/lunaaaxr633</a:t>
              </a:r>
            </a:p>
          </p:txBody>
        </p:sp>
      </p:grpSp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42C231D1-D379-4A80-8CFB-63BBDB4728A8}"/>
              </a:ext>
            </a:extLst>
          </p:cNvPr>
          <p:cNvSpPr txBox="1"/>
          <p:nvPr/>
        </p:nvSpPr>
        <p:spPr>
          <a:xfrm>
            <a:off x="1224749" y="1983273"/>
            <a:ext cx="6617024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5400" dirty="0">
                <a:ln w="0"/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rada Reqa" pitchFamily="2" charset="-78"/>
                <a:cs typeface="Barada Reqa" pitchFamily="2" charset="-78"/>
              </a:rPr>
              <a:t>الزوايا و المستقيمات المتوازية</a:t>
            </a:r>
          </a:p>
        </p:txBody>
      </p:sp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349" y="-23942"/>
            <a:ext cx="1284653" cy="1371635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1821" y="1224729"/>
            <a:ext cx="1235257" cy="9547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086" y="4019551"/>
            <a:ext cx="1131115" cy="120770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pic>
        <p:nvPicPr>
          <p:cNvPr id="13" name="صورة 12">
            <a:extLst>
              <a:ext uri="{FF2B5EF4-FFF2-40B4-BE49-F238E27FC236}">
                <a16:creationId xmlns:a16="http://schemas.microsoft.com/office/drawing/2014/main" id="{0857B362-4803-4D67-A1E5-EAA43F3EAD55}"/>
              </a:ext>
            </a:extLst>
          </p:cNvPr>
          <p:cNvPicPr>
            <a:picLocks noChangeAspect="1"/>
          </p:cNvPicPr>
          <p:nvPr/>
        </p:nvPicPr>
        <p:blipFill>
          <a:blip r:embed="rId8">
            <a:lum bright="70000" contrast="-70000"/>
          </a:blip>
          <a:stretch>
            <a:fillRect/>
          </a:stretch>
        </p:blipFill>
        <p:spPr>
          <a:xfrm>
            <a:off x="564397" y="1159382"/>
            <a:ext cx="8117806" cy="29385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2" y="513050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: 2</a:t>
            </a:r>
          </a:p>
        </p:txBody>
      </p:sp>
      <p:pic>
        <p:nvPicPr>
          <p:cNvPr id="17" name="صورة 16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88D95AD7-837E-49F6-B8FF-F4708C2D003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448348"/>
            <a:ext cx="683950" cy="6839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5951907-C013-4F55-A037-5817439677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45052" y="1803615"/>
            <a:ext cx="6007652" cy="939250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C32CFC3-288E-4887-82E9-84415EA8BA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35696" y="2982074"/>
            <a:ext cx="6609565" cy="927658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B4638695-250F-493F-96BE-C25E03C5B25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19400" y="1395432"/>
            <a:ext cx="5733304" cy="31851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0E1454F-22EB-4146-860D-734F24A5E368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694031" y="3293481"/>
            <a:ext cx="2232248" cy="304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992888"/>
      </p:ext>
    </p:extLst>
  </p:cSld>
  <p:clrMapOvr>
    <a:masterClrMapping/>
  </p:clrMapOvr>
  <p:transition spd="slow" advTm="3000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061748" y="829526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3 : الحكم على الاستنتاج باستعمال أشكال فن 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755576" y="1626955"/>
            <a:ext cx="7931843" cy="232848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2C1CCF31-FBF4-43F7-8E41-2459C624EB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31742" y="1858280"/>
            <a:ext cx="7092280" cy="17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34817"/>
      </p:ext>
    </p:extLst>
  </p:cSld>
  <p:clrMapOvr>
    <a:masterClrMapping/>
  </p:clrMapOvr>
  <p:transition spd="slow" advTm="3000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1061748" y="733299"/>
            <a:ext cx="7020504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3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755576" y="1528241"/>
            <a:ext cx="7931843" cy="218706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4" name="صورة 3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FEE8D520-F95B-400B-B0CD-5BC7273AB7E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663366"/>
            <a:ext cx="616872" cy="616872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9BC08814-F66A-4A7E-914A-78D321214CE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17171" y="1816767"/>
            <a:ext cx="3762900" cy="1057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511416"/>
      </p:ext>
    </p:extLst>
  </p:cSld>
  <p:clrMapOvr>
    <a:masterClrMapping/>
  </p:clrMapOvr>
  <p:transition spd="slow" advTm="3000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395536" y="483518"/>
            <a:ext cx="8291883" cy="353603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B06282D-B9D3-44C1-9F61-0D429A5AD6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498" y="642328"/>
            <a:ext cx="7606573" cy="1065326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1D59FDEF-AB1A-4E68-A105-056426B535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49907" y="1666801"/>
            <a:ext cx="7183140" cy="2252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154936"/>
      </p:ext>
    </p:extLst>
  </p:cSld>
  <p:clrMapOvr>
    <a:masterClrMapping/>
  </p:clrMapOvr>
  <p:transition spd="slow" advTm="3000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375FCC4B-1140-4196-BD82-255C8B2C7A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89790" y="1432055"/>
            <a:ext cx="5964422" cy="2659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AB38D0D6-F122-4A7B-A4B5-29CB0A51EE9C}"/>
              </a:ext>
            </a:extLst>
          </p:cNvPr>
          <p:cNvSpPr txBox="1"/>
          <p:nvPr/>
        </p:nvSpPr>
        <p:spPr>
          <a:xfrm>
            <a:off x="2383928" y="774528"/>
            <a:ext cx="4572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4 : من الاختبار المعياري</a:t>
            </a:r>
          </a:p>
        </p:txBody>
      </p:sp>
    </p:spTree>
    <p:extLst>
      <p:ext uri="{BB962C8B-B14F-4D97-AF65-F5344CB8AC3E}">
        <p14:creationId xmlns:p14="http://schemas.microsoft.com/office/powerpoint/2010/main" val="920744057"/>
      </p:ext>
    </p:extLst>
  </p:cSld>
  <p:clrMapOvr>
    <a:masterClrMapping/>
  </p:clrMapOvr>
  <p:transition spd="slow" advTm="3000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2D620EB-27D5-421F-99ED-F815B5F13F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33268" y="1807391"/>
            <a:ext cx="1400370" cy="353833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F81F6A2-8226-4AD0-8888-F7A37BE91D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142" y="3982720"/>
            <a:ext cx="1127858" cy="1207113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679A661-6456-47EF-A854-E7D4DAABC05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243"/>
          <a:stretch/>
        </p:blipFill>
        <p:spPr>
          <a:xfrm>
            <a:off x="625016" y="1110870"/>
            <a:ext cx="7893970" cy="27494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61420759"/>
      </p:ext>
    </p:extLst>
  </p:cSld>
  <p:clrMapOvr>
    <a:masterClrMapping/>
  </p:clrMapOvr>
  <p:transition spd="slow" advTm="3000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541496" y="472918"/>
            <a:ext cx="6061005" cy="584775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4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59" y="1188030"/>
            <a:ext cx="7969780" cy="2770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4EAC054-291F-4002-BC26-195E8CFE87F1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62152" y="1424970"/>
            <a:ext cx="6315180" cy="2297458"/>
          </a:xfrm>
          <a:prstGeom prst="rect">
            <a:avLst/>
          </a:prstGeom>
        </p:spPr>
      </p:pic>
      <p:pic>
        <p:nvPicPr>
          <p:cNvPr id="6" name="صورة 5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2B8B456-2A72-4656-8109-1DAA8FB9AF5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14" y="440952"/>
            <a:ext cx="584776" cy="5847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778028"/>
      </p:ext>
    </p:extLst>
  </p:cSld>
  <p:clrMapOvr>
    <a:masterClrMapping/>
  </p:clrMapOvr>
  <p:transition spd="slow" advTm="3000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541497" y="498340"/>
            <a:ext cx="6061005" cy="584775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5 : تطبيق قوانين التبرير الاستنتاجي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59" y="1188029"/>
            <a:ext cx="7969780" cy="28409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3BDD5B7-8EC5-4CAE-BF50-5B10EBAEA1A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75870" y="1223672"/>
            <a:ext cx="6839905" cy="2753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833042"/>
      </p:ext>
    </p:extLst>
  </p:cSld>
  <p:clrMapOvr>
    <a:masterClrMapping/>
  </p:clrMapOvr>
  <p:transition spd="slow" advTm="3000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1541496" y="472918"/>
            <a:ext cx="6061005" cy="584775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5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D4904EC0-FD4E-43FA-9EB9-D9E30DDDB3B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559" y="1188030"/>
            <a:ext cx="7969780" cy="27701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صورة 5" descr="صورة تحتوي على دائرة&#10;&#10;تم إنشاء الوصف تلقائياً">
            <a:extLst>
              <a:ext uri="{FF2B5EF4-FFF2-40B4-BE49-F238E27FC236}">
                <a16:creationId xmlns:a16="http://schemas.microsoft.com/office/drawing/2014/main" id="{22B8B456-2A72-4656-8109-1DAA8FB9AF5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6114" y="440952"/>
            <a:ext cx="584776" cy="584776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026D772B-ECE2-442E-8C2A-3A90ADCE672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63888" y="1351482"/>
            <a:ext cx="666843" cy="312038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83CD9387-6E8C-4005-9B5B-B7E1ACD0EF9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60507" y="1536279"/>
            <a:ext cx="6473020" cy="719224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258B8870-2896-4C62-AB6B-371A75123BA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600628" y="1904197"/>
            <a:ext cx="2823195" cy="310923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C9298865-1A31-40D8-B30E-C5FC22E9924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1727" y="2101954"/>
            <a:ext cx="2316576" cy="1257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69209"/>
      </p:ext>
    </p:extLst>
  </p:cSld>
  <p:clrMapOvr>
    <a:masterClrMapping/>
  </p:clrMapOvr>
  <p:transition spd="slow" advTm="3000">
    <p:wip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33239" y="2322454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49066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96A6DC6E-83D2-4C93-87EA-FAB474E49B0C}"/>
              </a:ext>
            </a:extLst>
          </p:cNvPr>
          <p:cNvSpPr/>
          <p:nvPr/>
        </p:nvSpPr>
        <p:spPr>
          <a:xfrm>
            <a:off x="451303" y="411510"/>
            <a:ext cx="8358861" cy="3704002"/>
          </a:xfrm>
          <a:prstGeom prst="roundRect">
            <a:avLst/>
          </a:prstGeom>
          <a:solidFill>
            <a:srgbClr val="F0E8DA"/>
          </a:solidFill>
          <a:ln>
            <a:solidFill>
              <a:srgbClr val="F0E8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60D56FF1-064C-4D21-B3F9-D1C69DBE0A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05246" y="1312179"/>
            <a:ext cx="5408582" cy="567458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E6E03E19-DA7F-4A95-BE63-9F4E279C88E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74188" y="2283382"/>
            <a:ext cx="5839640" cy="562053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EB540400-6387-470C-8CB1-E4F459DDDC5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26503" y="3224940"/>
            <a:ext cx="6087325" cy="562053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65CD040C-034C-4C60-808F-DE35B3A4D93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3251" y="1600854"/>
            <a:ext cx="1093549" cy="272994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42F0E57F-A58B-499C-85DE-4AD589C9D90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224" y="2536600"/>
            <a:ext cx="1156361" cy="281027"/>
          </a:xfrm>
          <a:prstGeom prst="rect">
            <a:avLst/>
          </a:prstGeom>
        </p:spPr>
      </p:pic>
      <p:pic>
        <p:nvPicPr>
          <p:cNvPr id="24" name="صورة 23">
            <a:extLst>
              <a:ext uri="{FF2B5EF4-FFF2-40B4-BE49-F238E27FC236}">
                <a16:creationId xmlns:a16="http://schemas.microsoft.com/office/drawing/2014/main" id="{9476AD91-04DE-451D-991B-817972E20A5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09168" y="3486393"/>
            <a:ext cx="1079056" cy="223451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005A1858-752A-4696-944C-6355700BEB6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037996" y="632336"/>
            <a:ext cx="5068007" cy="40010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15146430"/>
      </p:ext>
    </p:extLst>
  </p:cSld>
  <p:clrMapOvr>
    <a:masterClrMapping/>
  </p:clrMapOvr>
  <p:transition spd="med" advTm="3000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F09F487E-147D-4762-806B-C3853A8C66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0800000">
            <a:off x="5297018" y="2900992"/>
            <a:ext cx="3857030" cy="2242509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4515" y="-23942"/>
            <a:ext cx="1169487" cy="1248671"/>
          </a:xfrm>
          <a:prstGeom prst="rect">
            <a:avLst/>
          </a:prstGeom>
        </p:spPr>
      </p:pic>
      <p:pic>
        <p:nvPicPr>
          <p:cNvPr id="39" name="صورة 38" descr="صورة تحتوي على الرسومات, تصميم الجرافيك, التصميم, شعار&#10;&#10;تم إنشاء الوصف تلقائياً">
            <a:extLst>
              <a:ext uri="{FF2B5EF4-FFF2-40B4-BE49-F238E27FC236}">
                <a16:creationId xmlns:a16="http://schemas.microsoft.com/office/drawing/2014/main" id="{2D6C9675-1721-43FA-B114-4D1AFB36C839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843" y="1097436"/>
            <a:ext cx="1131120" cy="874228"/>
          </a:xfrm>
          <a:prstGeom prst="rect">
            <a:avLst/>
          </a:prstGeom>
        </p:spPr>
      </p:pic>
      <p:pic>
        <p:nvPicPr>
          <p:cNvPr id="3" name="صورة 2" descr="صورة تحتوي على رسم, توضيح, قصاصة فنية, قصص مصورة يابانية&#10;&#10;تم إنشاء الوصف تلقائياً">
            <a:extLst>
              <a:ext uri="{FF2B5EF4-FFF2-40B4-BE49-F238E27FC236}">
                <a16:creationId xmlns:a16="http://schemas.microsoft.com/office/drawing/2014/main" id="{EEEC98BB-2D96-495A-8517-9A4B1D5106D9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2" y="2208137"/>
            <a:ext cx="2036984" cy="261945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212E4B71-9DF4-490C-96BF-AD52EBEC6078}"/>
              </a:ext>
            </a:extLst>
          </p:cNvPr>
          <p:cNvSpPr txBox="1"/>
          <p:nvPr/>
        </p:nvSpPr>
        <p:spPr>
          <a:xfrm>
            <a:off x="2710742" y="1042976"/>
            <a:ext cx="3768845" cy="769441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50800" dir="5400000" sx="1000" sy="1000" algn="ctr" rotWithShape="0">
              <a:schemeClr val="bg1">
                <a:lumMod val="65000"/>
                <a:lumOff val="35000"/>
              </a:schemeClr>
            </a:outerShdw>
            <a:softEdge rad="723900"/>
          </a:effectLst>
        </p:spPr>
        <p:txBody>
          <a:bodyPr wrap="square" rtlCol="1">
            <a:spAutoFit/>
          </a:bodyPr>
          <a:lstStyle/>
          <a:p>
            <a:r>
              <a:rPr lang="ar-SA" sz="4400" dirty="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سؤال قدرات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DD7DC18-B8F7-43F4-8C60-8FBE15540AB7}"/>
                  </a:ext>
                </a:extLst>
              </p:cNvPr>
              <p:cNvSpPr txBox="1"/>
              <p:nvPr/>
            </p:nvSpPr>
            <p:spPr>
              <a:xfrm>
                <a:off x="2353405" y="2174158"/>
                <a:ext cx="4530413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ar-SA" sz="3200" i="1" dirty="0" smtClean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SA" sz="32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SA" sz="3200" i="1" dirty="0">
                            <a:solidFill>
                              <a:srgbClr val="40404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SA" sz="32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ar-SA" sz="32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7</m:t>
                    </m:r>
                    <m:r>
                      <a:rPr lang="ar-SA" sz="32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r>
                      <a:rPr lang="ar-SA" sz="3200" i="1" dirty="0">
                        <a:solidFill>
                          <a:srgbClr val="40404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s-CO" sz="3200" i="1" dirty="0">
                    <a:solidFill>
                      <a:srgbClr val="404040"/>
                    </a:solidFill>
                    <a:latin typeface="GE SS Two Bold" panose="020A0503020102020204" pitchFamily="18" charset="-78"/>
                    <a:ea typeface="GE SS Two Bold" panose="020A0503020102020204" pitchFamily="18" charset="-78"/>
                    <a:cs typeface="GE SS Two Bold" panose="020A0503020102020204" pitchFamily="18" charset="-78"/>
                  </a:rPr>
                  <a:t> </a:t>
                </a:r>
                <a:endParaRPr lang="ar-SA" sz="3200" i="1" dirty="0">
                  <a:solidFill>
                    <a:srgbClr val="404040"/>
                  </a:solidFill>
                  <a:latin typeface="GE SS Two Bold" panose="020A0503020102020204" pitchFamily="18" charset="-78"/>
                  <a:ea typeface="GE SS Two Bold" panose="020A0503020102020204" pitchFamily="18" charset="-78"/>
                  <a:cs typeface="GE SS Two Bold" panose="020A0503020102020204" pitchFamily="18" charset="-78"/>
                </a:endParaRPr>
              </a:p>
            </p:txBody>
          </p:sp>
        </mc:Choice>
        <mc:Fallback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DD7DC18-B8F7-43F4-8C60-8FBE15540A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3405" y="2174158"/>
                <a:ext cx="4530413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مربع نص 1">
            <a:extLst>
              <a:ext uri="{FF2B5EF4-FFF2-40B4-BE49-F238E27FC236}">
                <a16:creationId xmlns:a16="http://schemas.microsoft.com/office/drawing/2014/main" id="{16CE0A92-01E1-4175-8AEB-95F2D15C4FB2}"/>
              </a:ext>
            </a:extLst>
          </p:cNvPr>
          <p:cNvSpPr txBox="1"/>
          <p:nvPr/>
        </p:nvSpPr>
        <p:spPr>
          <a:xfrm>
            <a:off x="3500690" y="2874497"/>
            <a:ext cx="259404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404040"/>
                </a:solidFill>
                <a:latin typeface="GE SS Two Bold" panose="020A0503020102020204" pitchFamily="18" charset="-78"/>
                <a:ea typeface="GE SS Two Bold" panose="020A0503020102020204" pitchFamily="18" charset="-78"/>
                <a:cs typeface="GE SS Two Bold" panose="020A0503020102020204" pitchFamily="18" charset="-78"/>
              </a:rPr>
              <a:t> أوجد قيمة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66145-3699-4C79-97BA-CEE14177817C}"/>
                  </a:ext>
                </a:extLst>
              </p:cNvPr>
              <p:cNvSpPr txBox="1"/>
              <p:nvPr/>
            </p:nvSpPr>
            <p:spPr>
              <a:xfrm>
                <a:off x="2851056" y="2646587"/>
                <a:ext cx="1091133" cy="690702"/>
              </a:xfrm>
              <a:prstGeom prst="rect">
                <a:avLst/>
              </a:prstGeom>
              <a:noFill/>
            </p:spPr>
            <p:txBody>
              <a:bodyPr wrap="none" lIns="0" tIns="0" rIns="0" bIns="0" rtlCol="1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SA" sz="40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ar-SA" sz="4000" b="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؟؟؟</m:t>
                      </m:r>
                      <m:r>
                        <a:rPr lang="ar-SA" sz="4000" i="1" smtClean="0">
                          <a:solidFill>
                            <a:srgbClr val="40404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ar-SA" i="1" dirty="0"/>
              </a:p>
            </p:txBody>
          </p:sp>
        </mc:Choice>
        <mc:Fallback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6E866145-3699-4C79-97BA-CEE1417781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1056" y="2646587"/>
                <a:ext cx="1091133" cy="69070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69406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3000">
        <p159:morph option="byObject"/>
      </p:transition>
    </mc:Choice>
    <mc:Fallback xmlns=""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4966" y="4337957"/>
            <a:ext cx="2118078" cy="801107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32E7370B-29D6-43C2-918A-38010AB540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64214" y="-1504179"/>
            <a:ext cx="1275606" cy="4283970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9074CC03-CB19-4CE4-AFBC-D057BD2A6637}"/>
              </a:ext>
            </a:extLst>
          </p:cNvPr>
          <p:cNvSpPr txBox="1"/>
          <p:nvPr/>
        </p:nvSpPr>
        <p:spPr>
          <a:xfrm>
            <a:off x="2011828" y="302492"/>
            <a:ext cx="538367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تدريب تقويمي</a:t>
            </a:r>
          </a:p>
        </p:txBody>
      </p:sp>
      <p:cxnSp>
        <p:nvCxnSpPr>
          <p:cNvPr id="12" name="رابط مستقيم 11">
            <a:extLst>
              <a:ext uri="{FF2B5EF4-FFF2-40B4-BE49-F238E27FC236}">
                <a16:creationId xmlns:a16="http://schemas.microsoft.com/office/drawing/2014/main" id="{42E9CDE9-00F7-42CF-BEFC-E5DCE56A46BB}"/>
              </a:ext>
            </a:extLst>
          </p:cNvPr>
          <p:cNvCxnSpPr>
            <a:cxnSpLocks/>
          </p:cNvCxnSpPr>
          <p:nvPr/>
        </p:nvCxnSpPr>
        <p:spPr>
          <a:xfrm>
            <a:off x="4704701" y="1069038"/>
            <a:ext cx="0" cy="3669472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مستطيل 18">
            <a:extLst>
              <a:ext uri="{FF2B5EF4-FFF2-40B4-BE49-F238E27FC236}">
                <a16:creationId xmlns:a16="http://schemas.microsoft.com/office/drawing/2014/main" id="{E958495A-F29F-420B-8218-9D2A81C37DA0}"/>
              </a:ext>
            </a:extLst>
          </p:cNvPr>
          <p:cNvSpPr/>
          <p:nvPr/>
        </p:nvSpPr>
        <p:spPr>
          <a:xfrm>
            <a:off x="4995760" y="1413326"/>
            <a:ext cx="510085" cy="14184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2" name="صورة 31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BB4EF192-85C2-4CC0-8973-D61245907D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5534" y="3900128"/>
            <a:ext cx="1160369" cy="1238936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53D7DCAA-D1EF-464B-BBD6-80175EEA5DC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51717"/>
          <a:stretch/>
        </p:blipFill>
        <p:spPr>
          <a:xfrm>
            <a:off x="664826" y="1066137"/>
            <a:ext cx="3702684" cy="199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1BAAF2C3-28A1-4064-9213-AC00645A9311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667"/>
          <a:stretch/>
        </p:blipFill>
        <p:spPr>
          <a:xfrm>
            <a:off x="5041893" y="1066137"/>
            <a:ext cx="3821181" cy="19910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مستطيل 5">
            <a:extLst>
              <a:ext uri="{FF2B5EF4-FFF2-40B4-BE49-F238E27FC236}">
                <a16:creationId xmlns:a16="http://schemas.microsoft.com/office/drawing/2014/main" id="{4FC02A1A-09A1-44FD-A16A-DB07585DCE09}"/>
              </a:ext>
            </a:extLst>
          </p:cNvPr>
          <p:cNvSpPr/>
          <p:nvPr/>
        </p:nvSpPr>
        <p:spPr>
          <a:xfrm>
            <a:off x="6590003" y="1645680"/>
            <a:ext cx="535741" cy="20599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EC79AD38-F4CF-4DDE-9B9B-1E2017EBA34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80108" y="1159282"/>
            <a:ext cx="555149" cy="18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5390"/>
      </p:ext>
    </p:extLst>
  </p:cSld>
  <p:clrMapOvr>
    <a:masterClrMapping/>
  </p:clrMapOvr>
  <p:transition spd="slow" advTm="3000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0568AE8F-0F9E-4E3F-BD26-BAE402CF45AA}"/>
              </a:ext>
            </a:extLst>
          </p:cNvPr>
          <p:cNvSpPr txBox="1"/>
          <p:nvPr/>
        </p:nvSpPr>
        <p:spPr>
          <a:xfrm>
            <a:off x="2889964" y="382991"/>
            <a:ext cx="3364075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ar-SA" sz="3600" u="sng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تدريب تقويمي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sp>
        <p:nvSpPr>
          <p:cNvPr id="15" name="مستطيل 14">
            <a:extLst>
              <a:ext uri="{FF2B5EF4-FFF2-40B4-BE49-F238E27FC236}">
                <a16:creationId xmlns:a16="http://schemas.microsoft.com/office/drawing/2014/main" id="{72F8A91F-6042-4ECC-AA21-AE62E224D462}"/>
              </a:ext>
            </a:extLst>
          </p:cNvPr>
          <p:cNvSpPr/>
          <p:nvPr/>
        </p:nvSpPr>
        <p:spPr>
          <a:xfrm>
            <a:off x="0" y="0"/>
            <a:ext cx="9144000" cy="513906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>
            <a:glow rad="177800">
              <a:schemeClr val="bg2">
                <a:lumMod val="65000"/>
                <a:alpha val="40000"/>
              </a:schemeClr>
            </a:glow>
            <a:outerShdw blurRad="800100" dist="114300" dir="2940000" sx="99000" sy="99000" algn="ctr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5" name="مستطيل 34">
            <a:extLst>
              <a:ext uri="{FF2B5EF4-FFF2-40B4-BE49-F238E27FC236}">
                <a16:creationId xmlns:a16="http://schemas.microsoft.com/office/drawing/2014/main" id="{422E639F-1800-496E-97FA-1CE03436B134}"/>
              </a:ext>
            </a:extLst>
          </p:cNvPr>
          <p:cNvSpPr/>
          <p:nvPr/>
        </p:nvSpPr>
        <p:spPr>
          <a:xfrm>
            <a:off x="4273878" y="3811869"/>
            <a:ext cx="859575" cy="27308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0" name="صورة 39">
            <a:extLst>
              <a:ext uri="{FF2B5EF4-FFF2-40B4-BE49-F238E27FC236}">
                <a16:creationId xmlns:a16="http://schemas.microsoft.com/office/drawing/2014/main" id="{0D9186FF-5DFA-4B2C-9195-7D783BF1F4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9777" y="4239731"/>
            <a:ext cx="2355522" cy="890914"/>
          </a:xfrm>
          <a:prstGeom prst="rect">
            <a:avLst/>
          </a:prstGeom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AD3F6994-31E4-4A8D-A919-00D6CBD57BE9}"/>
              </a:ext>
            </a:extLst>
          </p:cNvPr>
          <p:cNvSpPr/>
          <p:nvPr/>
        </p:nvSpPr>
        <p:spPr>
          <a:xfrm rot="776722">
            <a:off x="1127369" y="869019"/>
            <a:ext cx="6823192" cy="3178806"/>
          </a:xfrm>
          <a:prstGeom prst="rect">
            <a:avLst/>
          </a:prstGeom>
          <a:solidFill>
            <a:srgbClr val="F4B2A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9" name="صورة 8" descr="صورة تحتوي على نبات, بتلة, زهرة, حبوب لقاح&#10;&#10;تم إنشاء الوصف تلقائياً">
            <a:extLst>
              <a:ext uri="{FF2B5EF4-FFF2-40B4-BE49-F238E27FC236}">
                <a16:creationId xmlns:a16="http://schemas.microsoft.com/office/drawing/2014/main" id="{BE342B2C-D0EF-4ADD-8095-E3D4B09A0E5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81055">
            <a:off x="3635110" y="-936405"/>
            <a:ext cx="6767269" cy="6767269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483B2D67-0920-4813-8FFC-5DF074AEAEC9}"/>
              </a:ext>
            </a:extLst>
          </p:cNvPr>
          <p:cNvSpPr txBox="1"/>
          <p:nvPr/>
        </p:nvSpPr>
        <p:spPr>
          <a:xfrm rot="768783">
            <a:off x="2138331" y="1093626"/>
            <a:ext cx="3984015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5400" u="sng" dirty="0">
                <a:solidFill>
                  <a:srgbClr val="C1513F"/>
                </a:solidFill>
                <a:latin typeface="(A) Arslan Wessam A" panose="03020402040406030203" pitchFamily="66" charset="-78"/>
                <a:ea typeface="Rosemary" panose="02000500040000020004" pitchFamily="2" charset="0"/>
                <a:cs typeface="(A) Arslan Wessam A" panose="03020402040406030203" pitchFamily="66" charset="-78"/>
              </a:rPr>
              <a:t>الواجب المنزلي </a:t>
            </a:r>
          </a:p>
        </p:txBody>
      </p:sp>
      <p:pic>
        <p:nvPicPr>
          <p:cNvPr id="18" name="صورة 17">
            <a:extLst>
              <a:ext uri="{FF2B5EF4-FFF2-40B4-BE49-F238E27FC236}">
                <a16:creationId xmlns:a16="http://schemas.microsoft.com/office/drawing/2014/main" id="{3ECC098B-75CA-421F-93DD-A8D464DB0F45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20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8464" y="1308152"/>
            <a:ext cx="5916136" cy="2609314"/>
          </a:xfrm>
          <a:prstGeom prst="rect">
            <a:avLst/>
          </a:prstGeom>
        </p:spPr>
      </p:pic>
      <p:pic>
        <p:nvPicPr>
          <p:cNvPr id="20" name="صورة 1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EADBE411-393E-49CB-86E1-A554E706D0B4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1356" y="3910961"/>
            <a:ext cx="1117057" cy="119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446699"/>
      </p:ext>
    </p:extLst>
  </p:cSld>
  <p:clrMapOvr>
    <a:masterClrMapping/>
  </p:clrMapOvr>
  <p:transition spd="slow" advTm="3000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7"/>
          <p:cNvSpPr>
            <a:spLocks noChangeArrowheads="1"/>
          </p:cNvSpPr>
          <p:nvPr/>
        </p:nvSpPr>
        <p:spPr bwMode="auto">
          <a:xfrm>
            <a:off x="2057402" y="2237885"/>
            <a:ext cx="5045777" cy="754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sp>
        <p:nvSpPr>
          <p:cNvPr id="28" name="TextBox 7"/>
          <p:cNvSpPr>
            <a:spLocks noChangeArrowheads="1"/>
          </p:cNvSpPr>
          <p:nvPr/>
        </p:nvSpPr>
        <p:spPr bwMode="auto">
          <a:xfrm>
            <a:off x="2076217" y="2923685"/>
            <a:ext cx="4934185" cy="138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en-US" altLang="zh-CN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cs typeface="LilyUPC" pitchFamily="34" charset="-34"/>
                <a:sym typeface="微软雅黑" panose="020B0503020204020204" pitchFamily="34" charset="-122"/>
              </a:rPr>
              <a:t> </a:t>
            </a:r>
            <a:endParaRPr lang="zh-CN" altLang="en-US" sz="900" dirty="0">
              <a:solidFill>
                <a:schemeClr val="tx1">
                  <a:lumMod val="75000"/>
                  <a:lumOff val="25000"/>
                </a:schemeClr>
              </a:solidFill>
              <a:latin typeface="字魂35号-经典雅黑" panose="00000500000000000000" pitchFamily="2" charset="-122"/>
              <a:ea typeface="字魂35号-经典雅黑" panose="00000500000000000000" pitchFamily="2" charset="-122"/>
              <a:cs typeface="LilyUPC" pitchFamily="34" charset="-34"/>
              <a:sym typeface="微软雅黑" panose="020B0503020204020204" pitchFamily="34" charset="-122"/>
            </a:endParaRPr>
          </a:p>
        </p:txBody>
      </p:sp>
      <p:sp>
        <p:nvSpPr>
          <p:cNvPr id="10" name="TextBox 7"/>
          <p:cNvSpPr>
            <a:spLocks noChangeArrowheads="1"/>
          </p:cNvSpPr>
          <p:nvPr/>
        </p:nvSpPr>
        <p:spPr bwMode="auto">
          <a:xfrm>
            <a:off x="2057402" y="1622332"/>
            <a:ext cx="2537763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zh-CN" altLang="en-US" sz="4000" dirty="0">
                <a:solidFill>
                  <a:schemeClr val="accent1"/>
                </a:solidFill>
                <a:latin typeface="字魂35号-经典雅黑" panose="00000500000000000000" pitchFamily="2" charset="-122"/>
                <a:ea typeface="字魂35号-经典雅黑" panose="00000500000000000000" pitchFamily="2" charset="-122"/>
                <a:sym typeface="微软雅黑" panose="020B0503020204020204" pitchFamily="34" charset="-122"/>
              </a:rPr>
              <a:t> 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72F2B7ED-442F-4BAE-ABD1-D8D5D7AA11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137135"/>
            <a:ext cx="3014643" cy="2006367"/>
          </a:xfrm>
          <a:prstGeom prst="rect">
            <a:avLst/>
          </a:prstGeom>
        </p:spPr>
      </p:pic>
      <p:pic>
        <p:nvPicPr>
          <p:cNvPr id="32" name="صورة 31">
            <a:extLst>
              <a:ext uri="{FF2B5EF4-FFF2-40B4-BE49-F238E27FC236}">
                <a16:creationId xmlns:a16="http://schemas.microsoft.com/office/drawing/2014/main" id="{6936841A-D19C-435D-8B7C-C9DC5B93CD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00495" y="4848184"/>
            <a:ext cx="504895" cy="29531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DC001F26-A070-4875-9D92-E89F617255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6218" y="2419350"/>
            <a:ext cx="3017782" cy="2724150"/>
          </a:xfrm>
          <a:prstGeom prst="rect">
            <a:avLst/>
          </a:prstGeom>
        </p:spPr>
      </p:pic>
      <p:pic>
        <p:nvPicPr>
          <p:cNvPr id="34" name="صورة 33">
            <a:extLst>
              <a:ext uri="{FF2B5EF4-FFF2-40B4-BE49-F238E27FC236}">
                <a16:creationId xmlns:a16="http://schemas.microsoft.com/office/drawing/2014/main" id="{9FF11B90-CFE0-4E74-AD56-3159A28DB3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0200" y="-2785"/>
            <a:ext cx="3733800" cy="874228"/>
          </a:xfrm>
          <a:prstGeom prst="rect">
            <a:avLst/>
          </a:prstGeom>
        </p:spPr>
      </p:pic>
      <p:pic>
        <p:nvPicPr>
          <p:cNvPr id="37" name="صورة 36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FCB676E2-DC3C-4A95-B08A-9CA2C33BE9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8844" y="3781425"/>
            <a:ext cx="1284653" cy="1371635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4A578B-8833-474C-A4F3-1CB06E8D9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6488" y="-7104"/>
            <a:ext cx="3017782" cy="2005758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D81A8B51-79CB-4725-9DB3-299012473E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287" y="-10676"/>
            <a:ext cx="1461031" cy="971069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A5144BB7-80A5-4686-B0B7-5CFEF5AA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742" y="246755"/>
            <a:ext cx="2304488" cy="871804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F779DB6-4298-4970-8E6A-ACF9079621D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9635" y="175018"/>
            <a:ext cx="3015846" cy="2823628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3BDF62AE-3AAD-4C39-AB97-B999DDEF9B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244191" y="1190146"/>
            <a:ext cx="3189872" cy="284953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91912E2E-A760-4FA9-A95D-A67AD753999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8957" y="2172213"/>
            <a:ext cx="2816640" cy="2823629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02B9EF5B-0BDD-4C88-8C44-759315F7AFD9}"/>
              </a:ext>
            </a:extLst>
          </p:cNvPr>
          <p:cNvSpPr txBox="1"/>
          <p:nvPr/>
        </p:nvSpPr>
        <p:spPr>
          <a:xfrm>
            <a:off x="6129852" y="1249113"/>
            <a:ext cx="285541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درسُت استعمال التبرير الاستقرائي لتحليل الأنماط</a:t>
            </a:r>
          </a:p>
          <a:p>
            <a:pPr algn="ctr"/>
            <a:r>
              <a:rPr lang="ar-SA" sz="2400" dirty="0">
                <a:solidFill>
                  <a:srgbClr val="484745"/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 و وضع تخمينات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901BB5DA-B1EE-4BC4-B6E1-35976D976134}"/>
              </a:ext>
            </a:extLst>
          </p:cNvPr>
          <p:cNvSpPr txBox="1"/>
          <p:nvPr/>
        </p:nvSpPr>
        <p:spPr>
          <a:xfrm>
            <a:off x="3435472" y="2237885"/>
            <a:ext cx="2537763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قانون الفصل المنطقي للتبرير الاستنتاجي</a:t>
            </a:r>
            <a:b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0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أستعمل قانون القياس المنطقي للتبرير الاستنتاجي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0B208535-DB94-4973-9C67-01D959BC5552}"/>
              </a:ext>
            </a:extLst>
          </p:cNvPr>
          <p:cNvSpPr txBox="1"/>
          <p:nvPr/>
        </p:nvSpPr>
        <p:spPr>
          <a:xfrm>
            <a:off x="553555" y="3165497"/>
            <a:ext cx="2449732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التبرير الاستنتاجي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قانون الفصل المنطقي </a:t>
            </a:r>
            <a:b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</a:br>
            <a:r>
              <a:rPr lang="ar-SA" sz="2400" dirty="0">
                <a:solidFill>
                  <a:schemeClr val="bg1">
                    <a:lumMod val="75000"/>
                    <a:lumOff val="25000"/>
                  </a:schemeClr>
                </a:solidFill>
                <a:latin typeface="(A) Arslan Wessam A" panose="03020402040406030203" pitchFamily="66" charset="-78"/>
                <a:cs typeface="(A) Arslan Wessam A" panose="03020402040406030203" pitchFamily="66" charset="-78"/>
              </a:rPr>
              <a:t>قانون القياس المنطقي</a:t>
            </a:r>
          </a:p>
        </p:txBody>
      </p:sp>
    </p:spTree>
    <p:extLst>
      <p:ext uri="{BB962C8B-B14F-4D97-AF65-F5344CB8AC3E}">
        <p14:creationId xmlns:p14="http://schemas.microsoft.com/office/powerpoint/2010/main" val="3179135277"/>
      </p:ext>
    </p:extLst>
  </p:cSld>
  <p:clrMapOvr>
    <a:masterClrMapping/>
  </p:clrMapOvr>
  <p:transition spd="slow" advTm="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75"/>
                            </p:stCondLst>
                            <p:childTnLst>
                              <p:par>
                                <p:cTn id="12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375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8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2963" y="483516"/>
            <a:ext cx="2659087" cy="216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278CBD2-7A5A-40EF-B631-FCF8EBF19FB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08743" y="483513"/>
            <a:ext cx="4471329" cy="216469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4DCD847-E372-4670-9C13-B9460D4C0D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34777" y="483516"/>
            <a:ext cx="928322" cy="2164699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659777BB-7C76-4DBD-9B63-26EBF33BD5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309" y="507600"/>
            <a:ext cx="2659087" cy="2070325"/>
          </a:xfrm>
          <a:prstGeom prst="rect">
            <a:avLst/>
          </a:prstGeom>
        </p:spPr>
      </p:pic>
      <p:pic>
        <p:nvPicPr>
          <p:cNvPr id="18" name="صورة 17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454A4C60-2DC5-4D2A-96E3-698C509E7B6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022" y="2826726"/>
            <a:ext cx="3054147" cy="2209540"/>
          </a:xfrm>
          <a:prstGeom prst="rect">
            <a:avLst/>
          </a:prstGeom>
        </p:spPr>
      </p:pic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9D316B6-D4D7-462D-A915-42119565B1D5}"/>
              </a:ext>
            </a:extLst>
          </p:cNvPr>
          <p:cNvSpPr txBox="1"/>
          <p:nvPr/>
        </p:nvSpPr>
        <p:spPr>
          <a:xfrm>
            <a:off x="2120445" y="3324327"/>
            <a:ext cx="2538977" cy="8309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dirty="0">
                <a:solidFill>
                  <a:srgbClr val="4B4744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ما الأدلة الاُخرى التي يمكن أن يجمعها المحقق ؟</a:t>
            </a:r>
          </a:p>
        </p:txBody>
      </p:sp>
      <p:pic>
        <p:nvPicPr>
          <p:cNvPr id="29" name="صورة 28" descr="صورة تحتوي على دائرة, ضوء, فن&#10;&#10;تم إنشاء الوصف تلقائياً">
            <a:extLst>
              <a:ext uri="{FF2B5EF4-FFF2-40B4-BE49-F238E27FC236}">
                <a16:creationId xmlns:a16="http://schemas.microsoft.com/office/drawing/2014/main" id="{CB30E623-51EB-405C-94BC-8F8BBBD5B8F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269" y="2826726"/>
            <a:ext cx="3054147" cy="2209540"/>
          </a:xfrm>
          <a:prstGeom prst="rect">
            <a:avLst/>
          </a:prstGeom>
        </p:spPr>
      </p:pic>
      <p:sp>
        <p:nvSpPr>
          <p:cNvPr id="31" name="مربع نص 30">
            <a:extLst>
              <a:ext uri="{FF2B5EF4-FFF2-40B4-BE49-F238E27FC236}">
                <a16:creationId xmlns:a16="http://schemas.microsoft.com/office/drawing/2014/main" id="{CBE33BF4-2C0A-49CE-9EFD-F8E275BE9659}"/>
              </a:ext>
            </a:extLst>
          </p:cNvPr>
          <p:cNvSpPr txBox="1"/>
          <p:nvPr/>
        </p:nvSpPr>
        <p:spPr>
          <a:xfrm>
            <a:off x="5200048" y="3337733"/>
            <a:ext cx="285764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لماذا يعد تقليص الاتهام باستبعاد</a:t>
            </a:r>
          </a:p>
          <a:p>
            <a:pPr algn="ctr"/>
            <a:r>
              <a:rPr lang="ar-SA" sz="2400" dirty="0">
                <a:solidFill>
                  <a:srgbClr val="404040"/>
                </a:solidFill>
                <a:latin typeface="(A) Arslan Wessam A" panose="03020402040406030203" pitchFamily="66" charset="-78"/>
                <a:ea typeface="GE SS Two Bold" panose="020A0503020102020204" pitchFamily="18" charset="-78"/>
                <a:cs typeface="(A) Arslan Wessam A" panose="03020402040406030203" pitchFamily="66" charset="-78"/>
              </a:rPr>
              <a:t> المتهمين أمرًا مفيدًا للمحقق؟</a:t>
            </a:r>
          </a:p>
        </p:txBody>
      </p:sp>
    </p:spTree>
  </p:cSld>
  <p:clrMapOvr>
    <a:masterClrMapping/>
  </p:clrMapOvr>
  <p:transition spd="slow" advTm="3000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4D1278B9-3717-481F-AB3F-6F99CE5CD8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23516" y="1148926"/>
            <a:ext cx="6296968" cy="23818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9303694"/>
      </p:ext>
    </p:extLst>
  </p:cSld>
  <p:clrMapOvr>
    <a:masterClrMapping/>
  </p:clrMapOvr>
  <p:transition spd="slow" advTm="3000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27673BDA-05C4-4D63-A62A-E087E2B89CF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9416" y="1004599"/>
            <a:ext cx="7884877" cy="30243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C4181472-8E41-4C67-AFF0-EF8AA93E781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66148"/>
          <a:stretch/>
        </p:blipFill>
        <p:spPr>
          <a:xfrm>
            <a:off x="1868841" y="1151146"/>
            <a:ext cx="6570862" cy="5210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4A6932A9-85CE-4134-A4C3-408832489276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34277"/>
          <a:stretch/>
        </p:blipFill>
        <p:spPr>
          <a:xfrm>
            <a:off x="2283527" y="1646785"/>
            <a:ext cx="6156176" cy="94783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1649C75D-7D11-4DE4-B6B6-3DEEE7DB982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939364" y="2695384"/>
            <a:ext cx="6429815" cy="1214021"/>
          </a:xfrm>
          <a:prstGeom prst="rect">
            <a:avLst/>
          </a:prstGeom>
        </p:spPr>
      </p:pic>
      <p:sp>
        <p:nvSpPr>
          <p:cNvPr id="16" name="مربع نص 15">
            <a:extLst>
              <a:ext uri="{FF2B5EF4-FFF2-40B4-BE49-F238E27FC236}">
                <a16:creationId xmlns:a16="http://schemas.microsoft.com/office/drawing/2014/main" id="{ACBE9887-5FA2-43F1-BB3E-725FE381B5F7}"/>
              </a:ext>
            </a:extLst>
          </p:cNvPr>
          <p:cNvSpPr txBox="1"/>
          <p:nvPr/>
        </p:nvSpPr>
        <p:spPr>
          <a:xfrm>
            <a:off x="1817384" y="378397"/>
            <a:ext cx="56889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ar-SA" sz="32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1 : التبرير الاستقرائي و التبرير الاستنتاجي</a:t>
            </a:r>
          </a:p>
        </p:txBody>
      </p:sp>
    </p:spTree>
    <p:extLst>
      <p:ext uri="{BB962C8B-B14F-4D97-AF65-F5344CB8AC3E}">
        <p14:creationId xmlns:p14="http://schemas.microsoft.com/office/powerpoint/2010/main" val="895103033"/>
      </p:ext>
    </p:extLst>
  </p:cSld>
  <p:clrMapOvr>
    <a:masterClrMapping/>
  </p:clrMapOvr>
  <p:transition spd="slow" advTm="3000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400" y="4078019"/>
            <a:ext cx="1052483" cy="1123745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1187624" y="572094"/>
            <a:ext cx="486152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6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تحقق من فهمك 1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E53906C-2785-4337-81D6-B9E18BA1F3C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5852" y="1285077"/>
            <a:ext cx="8072789" cy="2792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87EBFD7-5750-404E-BB5B-DE5526874F4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31965" y="572094"/>
            <a:ext cx="585267" cy="585267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63649291-C662-41CA-973E-D36A68C88BD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88025" y="1593139"/>
            <a:ext cx="3738408" cy="1140943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70F86EB-20AB-4996-9F82-91F29A292518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35212" y="2376846"/>
            <a:ext cx="1514682" cy="357236"/>
          </a:xfrm>
          <a:prstGeom prst="rect">
            <a:avLst/>
          </a:prstGeom>
        </p:spPr>
      </p:pic>
      <p:cxnSp>
        <p:nvCxnSpPr>
          <p:cNvPr id="14" name="رابط مستقيم 13">
            <a:extLst>
              <a:ext uri="{FF2B5EF4-FFF2-40B4-BE49-F238E27FC236}">
                <a16:creationId xmlns:a16="http://schemas.microsoft.com/office/drawing/2014/main" id="{C665D91A-D794-4443-9D73-89B0DE674068}"/>
              </a:ext>
            </a:extLst>
          </p:cNvPr>
          <p:cNvCxnSpPr/>
          <p:nvPr/>
        </p:nvCxnSpPr>
        <p:spPr>
          <a:xfrm>
            <a:off x="4647189" y="1548456"/>
            <a:ext cx="0" cy="2202747"/>
          </a:xfrm>
          <a:prstGeom prst="line">
            <a:avLst/>
          </a:prstGeom>
          <a:ln w="19050">
            <a:solidFill>
              <a:srgbClr val="528BC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صورة 15">
            <a:extLst>
              <a:ext uri="{FF2B5EF4-FFF2-40B4-BE49-F238E27FC236}">
                <a16:creationId xmlns:a16="http://schemas.microsoft.com/office/drawing/2014/main" id="{BC2145A7-F493-4069-A3E5-1B408378E1B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52845" y="1679464"/>
            <a:ext cx="3779700" cy="637386"/>
          </a:xfrm>
          <a:prstGeom prst="rect">
            <a:avLst/>
          </a:prstGeom>
        </p:spPr>
      </p:pic>
      <p:pic>
        <p:nvPicPr>
          <p:cNvPr id="22" name="صورة 21">
            <a:extLst>
              <a:ext uri="{FF2B5EF4-FFF2-40B4-BE49-F238E27FC236}">
                <a16:creationId xmlns:a16="http://schemas.microsoft.com/office/drawing/2014/main" id="{AFC9FDA8-81FE-4137-9117-BB07CB290E59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27588" y="1995726"/>
            <a:ext cx="1119059" cy="422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33530"/>
      </p:ext>
    </p:extLst>
  </p:cSld>
  <p:clrMapOvr>
    <a:masterClrMapping/>
  </p:clrMapOvr>
  <p:transition spd="slow" advTm="3000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AA42942-9286-4E70-94AE-7883DCA9743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62200" y="890805"/>
            <a:ext cx="6555047" cy="7883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DD3D6AE9-9840-433D-A949-5A7EC6B6E6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9552" y="1791262"/>
            <a:ext cx="6382354" cy="24807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716789"/>
      </p:ext>
    </p:extLst>
  </p:cSld>
  <p:clrMapOvr>
    <a:masterClrMapping/>
  </p:clrMapOvr>
  <p:transition spd="slow" advTm="3000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صورة 22">
            <a:extLst>
              <a:ext uri="{FF2B5EF4-FFF2-40B4-BE49-F238E27FC236}">
                <a16:creationId xmlns:a16="http://schemas.microsoft.com/office/drawing/2014/main" id="{90DCC95F-2F51-4E4A-8DC2-71E5D2F3D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19552"/>
            <a:ext cx="2819400" cy="1133451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D4C794C-F72C-4518-A64C-7AF47DD0BC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08" y="4281608"/>
            <a:ext cx="2121592" cy="804742"/>
          </a:xfrm>
          <a:prstGeom prst="rect">
            <a:avLst/>
          </a:prstGeom>
        </p:spPr>
      </p:pic>
      <p:pic>
        <p:nvPicPr>
          <p:cNvPr id="26" name="صورة 25">
            <a:extLst>
              <a:ext uri="{FF2B5EF4-FFF2-40B4-BE49-F238E27FC236}">
                <a16:creationId xmlns:a16="http://schemas.microsoft.com/office/drawing/2014/main" id="{C1C1EAA8-B9C3-4E6E-B022-E8C5C7A1E41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6322955" y="2341503"/>
            <a:ext cx="2822693" cy="2819400"/>
          </a:xfrm>
          <a:prstGeom prst="rect">
            <a:avLst/>
          </a:prstGeom>
        </p:spPr>
      </p:pic>
      <p:pic>
        <p:nvPicPr>
          <p:cNvPr id="28" name="صورة 27">
            <a:extLst>
              <a:ext uri="{FF2B5EF4-FFF2-40B4-BE49-F238E27FC236}">
                <a16:creationId xmlns:a16="http://schemas.microsoft.com/office/drawing/2014/main" id="{4FEBCE42-0381-4417-86F3-DD718FE5B0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85094" r="55399" b="4108"/>
          <a:stretch/>
        </p:blipFill>
        <p:spPr>
          <a:xfrm>
            <a:off x="2819401" y="4857750"/>
            <a:ext cx="3505198" cy="304800"/>
          </a:xfrm>
          <a:prstGeom prst="rect">
            <a:avLst/>
          </a:prstGeom>
        </p:spPr>
      </p:pic>
      <p:pic>
        <p:nvPicPr>
          <p:cNvPr id="30" name="صورة 29" descr="صورة تحتوي على نص, الخط, الرسومات, التصميم&#10;&#10;تم إنشاء الوصف تلقائياً">
            <a:extLst>
              <a:ext uri="{FF2B5EF4-FFF2-40B4-BE49-F238E27FC236}">
                <a16:creationId xmlns:a16="http://schemas.microsoft.com/office/drawing/2014/main" id="{98F36E69-2F86-4B8F-9C2C-E914A3D5E2B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013" y="4028935"/>
            <a:ext cx="1159989" cy="1238530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861B0DEF-CCB3-44FF-B73F-7BD81E30777E}"/>
              </a:ext>
            </a:extLst>
          </p:cNvPr>
          <p:cNvSpPr txBox="1"/>
          <p:nvPr/>
        </p:nvSpPr>
        <p:spPr>
          <a:xfrm>
            <a:off x="7051384" y="752661"/>
            <a:ext cx="2286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dirty="0">
                <a:solidFill>
                  <a:srgbClr val="0070C0"/>
                </a:solidFill>
                <a:latin typeface="(A) Arslan Wessam B" panose="03020402040406030203" pitchFamily="66" charset="-78"/>
                <a:cs typeface="(A) Arslan Wessam B" panose="03020402040406030203" pitchFamily="66" charset="-78"/>
              </a:rPr>
              <a:t> 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7A94567-6554-4F7B-B956-811C3005952C}"/>
              </a:ext>
            </a:extLst>
          </p:cNvPr>
          <p:cNvSpPr txBox="1"/>
          <p:nvPr/>
        </p:nvSpPr>
        <p:spPr>
          <a:xfrm>
            <a:off x="209342" y="2045733"/>
            <a:ext cx="466745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ar-SA" sz="1100" dirty="0"/>
          </a:p>
        </p:txBody>
      </p:sp>
      <p:sp>
        <p:nvSpPr>
          <p:cNvPr id="31" name="مربع نص 30">
            <a:extLst>
              <a:ext uri="{FF2B5EF4-FFF2-40B4-BE49-F238E27FC236}">
                <a16:creationId xmlns:a16="http://schemas.microsoft.com/office/drawing/2014/main" id="{B7A45091-A7FB-42D1-9FED-9C9214791807}"/>
              </a:ext>
            </a:extLst>
          </p:cNvPr>
          <p:cNvSpPr txBox="1"/>
          <p:nvPr/>
        </p:nvSpPr>
        <p:spPr>
          <a:xfrm>
            <a:off x="4082854" y="365406"/>
            <a:ext cx="1981201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endParaRPr lang="ar-SA" sz="4000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(A) Arslan Wessam B" panose="03020402040406030203" pitchFamily="66" charset="-78"/>
              <a:cs typeface="(A) Arslan Wessam B" panose="03020402040406030203" pitchFamily="66" charset="-78"/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BE26946F-8F8A-4E76-93A3-94729C9493C7}"/>
              </a:ext>
            </a:extLst>
          </p:cNvPr>
          <p:cNvSpPr txBox="1"/>
          <p:nvPr/>
        </p:nvSpPr>
        <p:spPr>
          <a:xfrm>
            <a:off x="335102" y="434539"/>
            <a:ext cx="8473796" cy="523220"/>
          </a:xfrm>
          <a:prstGeom prst="rect">
            <a:avLst/>
          </a:prstGeom>
          <a:noFill/>
          <a:effectLst/>
        </p:spPr>
        <p:txBody>
          <a:bodyPr wrap="square" rtlCol="1">
            <a:spAutoFit/>
          </a:bodyPr>
          <a:lstStyle/>
          <a:p>
            <a:pPr algn="ctr"/>
            <a:r>
              <a:rPr lang="ar-SA" sz="2800" dirty="0">
                <a:solidFill>
                  <a:srgbClr val="528BC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(A) Arslan Wessam B" panose="03020402040406030203" pitchFamily="66" charset="-78"/>
                <a:cs typeface="(A) Arslan Wessam B" panose="03020402040406030203" pitchFamily="66" charset="-78"/>
              </a:rPr>
              <a:t>مثال 2 : استعمال قانون الفصل المنطقي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A6CF470-F26E-4306-900D-171E5D849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192" y="1011194"/>
            <a:ext cx="7203192" cy="3317547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2F4503B-A33A-442B-8BAC-D0671C1388F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2965" y="1337436"/>
            <a:ext cx="1556827" cy="1002420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03BC63C-1773-46AA-829B-01B06C38449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359623" y="1763624"/>
            <a:ext cx="2005153" cy="125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588601"/>
      </p:ext>
    </p:extLst>
  </p:cSld>
  <p:clrMapOvr>
    <a:masterClrMapping/>
  </p:clrMapOvr>
  <p:transition spd="slow" advTm="3000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PASSING_SCORE" val="100.000000"/>
  <p:tag name="ISPRING_FIRST_PUBLISH" val="1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VIP专区4月份上传文件\118"/>
</p:tagLst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主题">
  <a:themeElements>
    <a:clrScheme name="自定义 22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F05E59"/>
      </a:accent1>
      <a:accent2>
        <a:srgbClr val="DAC5A2"/>
      </a:accent2>
      <a:accent3>
        <a:srgbClr val="F05E59"/>
      </a:accent3>
      <a:accent4>
        <a:srgbClr val="DAC5A2"/>
      </a:accent4>
      <a:accent5>
        <a:srgbClr val="F05E59"/>
      </a:accent5>
      <a:accent6>
        <a:srgbClr val="DAC5A2"/>
      </a:accent6>
      <a:hlink>
        <a:srgbClr val="F05E59"/>
      </a:hlink>
      <a:folHlink>
        <a:srgbClr val="DAC5A2"/>
      </a:folHlink>
    </a:clrScheme>
    <a:fontScheme name="自定义 1">
      <a:majorFont>
        <a:latin typeface="Calibri"/>
        <a:ea typeface="字魂35号-经典雅黑"/>
        <a:cs typeface=""/>
      </a:majorFont>
      <a:minorFont>
        <a:latin typeface="Calibri"/>
        <a:ea typeface="字魂35号-经典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FFFFF"/>
        </a:solidFill>
        <a:ln>
          <a:solidFill>
            <a:srgbClr val="FFFFFF"/>
          </a:solidFill>
        </a:ln>
      </a:spPr>
      <a:bodyPr rtlCol="1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أيون">
  <a:themeElements>
    <a:clrScheme name="أيون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أيون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أيون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التبرير الاستقرائي والتخمين للصف اول ثانوي الفصل الدراسي الاول 1445ه</Template>
  <TotalTime>0</TotalTime>
  <Words>181</Words>
  <Application>Microsoft Office PowerPoint</Application>
  <PresentationFormat>عرض على الشاشة (16:9)</PresentationFormat>
  <Paragraphs>63</Paragraphs>
  <Slides>21</Slides>
  <Notes>21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13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21</vt:i4>
      </vt:variant>
    </vt:vector>
  </HeadingPairs>
  <TitlesOfParts>
    <vt:vector size="37" baseType="lpstr">
      <vt:lpstr>(A) Arslan Wessam A</vt:lpstr>
      <vt:lpstr>(A) Arslan Wessam B</vt:lpstr>
      <vt:lpstr>Abadi Extra Light</vt:lpstr>
      <vt:lpstr>Arial</vt:lpstr>
      <vt:lpstr>Barada Reqa</vt:lpstr>
      <vt:lpstr>Calibri</vt:lpstr>
      <vt:lpstr>Calibri Light</vt:lpstr>
      <vt:lpstr>Cambria Math</vt:lpstr>
      <vt:lpstr>Century Gothic</vt:lpstr>
      <vt:lpstr>GE SS Two Bold</vt:lpstr>
      <vt:lpstr>Wingdings 2</vt:lpstr>
      <vt:lpstr>Wingdings 3</vt:lpstr>
      <vt:lpstr>字魂35号-经典雅黑</vt:lpstr>
      <vt:lpstr>Office 主题</vt:lpstr>
      <vt:lpstr>HDOfficeLightV0</vt:lpstr>
      <vt:lpstr>أيون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2023-08-25T13:18:11Z</dcterms:created>
  <dcterms:modified xsi:type="dcterms:W3CDTF">2023-09-01T23:10:42Z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6BBB74DD9610473C8995D58C25046A71</vt:lpwstr>
  </property>
  <property fmtid="{D5CDD505-2E9C-101B-9397-08002B2CF9AE}" pid="3" name="KSOProductBuildVer">
    <vt:lpwstr>2052-11.1.0.10577</vt:lpwstr>
  </property>
</Properties>
</file>