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3" r:id="rId19"/>
    <p:sldId id="274" r:id="rId20"/>
    <p:sldId id="272" r:id="rId21"/>
    <p:sldId id="276" r:id="rId22"/>
    <p:sldId id="278" r:id="rId23"/>
    <p:sldId id="277" r:id="rId24"/>
    <p:sldId id="279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48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00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67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92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48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99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hyperlink" Target="https://www.a-calc.info/" TargetMode="External"/><Relationship Id="rId18" Type="http://schemas.openxmlformats.org/officeDocument/2006/relationships/image" Target="../media/image8.sv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v-clock.com/timer/" TargetMode="External"/><Relationship Id="rId7" Type="http://schemas.openxmlformats.org/officeDocument/2006/relationships/theme" Target="../theme/theme1.xml"/><Relationship Id="rId12" Type="http://schemas.openxmlformats.org/officeDocument/2006/relationships/image" Target="../media/image4.jp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hyperlink" Target="&#1603;&#1578;&#1575;&#1576;%202.pdf" TargetMode="Externa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www.desmos.com/" TargetMode="Externa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svg"/><Relationship Id="rId23" Type="http://schemas.openxmlformats.org/officeDocument/2006/relationships/image" Target="../media/image11.svg"/><Relationship Id="rId10" Type="http://schemas.openxmlformats.org/officeDocument/2006/relationships/image" Target="../media/image3.jpg"/><Relationship Id="rId19" Type="http://schemas.openxmlformats.org/officeDocument/2006/relationships/hyperlink" Target="https://wheelofnames.com/ar/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Relationship Id="rId14" Type="http://schemas.openxmlformats.org/officeDocument/2006/relationships/image" Target="../media/image5.pn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صورة 33">
            <a:extLst>
              <a:ext uri="{FF2B5EF4-FFF2-40B4-BE49-F238E27FC236}">
                <a16:creationId xmlns:a16="http://schemas.microsoft.com/office/drawing/2014/main" id="{8B0C2C52-B451-C69D-E1A1-E793FD691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 t="20753" r="15821" b="15247"/>
          <a:stretch/>
        </p:blipFill>
        <p:spPr>
          <a:xfrm>
            <a:off x="1" y="11952"/>
            <a:ext cx="1025108" cy="105987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7DC836A-EE30-1E29-6DA0-E4F0B57C7B95}"/>
              </a:ext>
            </a:extLst>
          </p:cNvPr>
          <p:cNvSpPr/>
          <p:nvPr userDrawn="1"/>
        </p:nvSpPr>
        <p:spPr>
          <a:xfrm>
            <a:off x="0" y="6489290"/>
            <a:ext cx="12192000" cy="3982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3B2953B-FCCB-D33F-826C-A8EE3CCF129C}"/>
              </a:ext>
            </a:extLst>
          </p:cNvPr>
          <p:cNvSpPr/>
          <p:nvPr userDrawn="1"/>
        </p:nvSpPr>
        <p:spPr>
          <a:xfrm>
            <a:off x="11848945" y="0"/>
            <a:ext cx="368583" cy="66515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E964862-4CA1-A362-079C-5091C55664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1038" y="5880153"/>
            <a:ext cx="1303848" cy="609137"/>
          </a:xfrm>
          <a:prstGeom prst="rect">
            <a:avLst/>
          </a:prstGeom>
        </p:spPr>
      </p:pic>
      <p:graphicFrame>
        <p:nvGraphicFramePr>
          <p:cNvPr id="31" name="جدول 31">
            <a:extLst>
              <a:ext uri="{FF2B5EF4-FFF2-40B4-BE49-F238E27FC236}">
                <a16:creationId xmlns:a16="http://schemas.microsoft.com/office/drawing/2014/main" id="{99BB72A0-813D-CEE1-A47F-217792B793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00013846"/>
              </p:ext>
            </p:extLst>
          </p:nvPr>
        </p:nvGraphicFramePr>
        <p:xfrm>
          <a:off x="1061458" y="11952"/>
          <a:ext cx="10787487" cy="904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6850">
                  <a:extLst>
                    <a:ext uri="{9D8B030D-6E8A-4147-A177-3AD203B41FA5}">
                      <a16:colId xmlns:a16="http://schemas.microsoft.com/office/drawing/2014/main" val="494889673"/>
                    </a:ext>
                  </a:extLst>
                </a:gridCol>
                <a:gridCol w="1648803">
                  <a:extLst>
                    <a:ext uri="{9D8B030D-6E8A-4147-A177-3AD203B41FA5}">
                      <a16:colId xmlns:a16="http://schemas.microsoft.com/office/drawing/2014/main" val="1154894856"/>
                    </a:ext>
                  </a:extLst>
                </a:gridCol>
                <a:gridCol w="1648803">
                  <a:extLst>
                    <a:ext uri="{9D8B030D-6E8A-4147-A177-3AD203B41FA5}">
                      <a16:colId xmlns:a16="http://schemas.microsoft.com/office/drawing/2014/main" val="1051525762"/>
                    </a:ext>
                  </a:extLst>
                </a:gridCol>
                <a:gridCol w="5903031">
                  <a:extLst>
                    <a:ext uri="{9D8B030D-6E8A-4147-A177-3AD203B41FA5}">
                      <a16:colId xmlns:a16="http://schemas.microsoft.com/office/drawing/2014/main" val="1902859373"/>
                    </a:ext>
                  </a:extLst>
                </a:gridCol>
              </a:tblGrid>
              <a:tr h="45223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اليوم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التاريخ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الصف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الموضوع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240709"/>
                  </a:ext>
                </a:extLst>
              </a:tr>
              <a:tr h="45223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cs typeface="Khalid Art bold" pitchFamily="2" charset="-78"/>
                        </a:rPr>
                        <a:t>الثلاثاء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cs typeface="Khalid Art bold" pitchFamily="2" charset="-78"/>
                        </a:rPr>
                        <a:t>4 / 3 / 1445هـ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cs typeface="Khalid Art bold" pitchFamily="2" charset="-78"/>
                        </a:rPr>
                        <a:t>2 ث 1 – 2ث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cs typeface="Khalid Art bold" pitchFamily="2" charset="-78"/>
                        </a:rPr>
                        <a:t>المحددات و قاعدة </a:t>
                      </a:r>
                      <a:r>
                        <a:rPr lang="ar-SA" sz="2000" dirty="0" err="1">
                          <a:cs typeface="Khalid Art bold" pitchFamily="2" charset="-78"/>
                        </a:rPr>
                        <a:t>كرامر</a:t>
                      </a:r>
                      <a:r>
                        <a:rPr lang="ar-SA" sz="2000" dirty="0">
                          <a:cs typeface="Khalid Art bold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264929"/>
                  </a:ext>
                </a:extLst>
              </a:tr>
            </a:tbl>
          </a:graphicData>
        </a:graphic>
      </p:graphicFrame>
      <p:graphicFrame>
        <p:nvGraphicFramePr>
          <p:cNvPr id="32" name="جدول 32">
            <a:extLst>
              <a:ext uri="{FF2B5EF4-FFF2-40B4-BE49-F238E27FC236}">
                <a16:creationId xmlns:a16="http://schemas.microsoft.com/office/drawing/2014/main" id="{708A951D-2488-C4D3-2BB9-F21F743DBAE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57187617"/>
              </p:ext>
            </p:extLst>
          </p:nvPr>
        </p:nvGraphicFramePr>
        <p:xfrm>
          <a:off x="-29722" y="916411"/>
          <a:ext cx="1062072" cy="557288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062072">
                  <a:extLst>
                    <a:ext uri="{9D8B030D-6E8A-4147-A177-3AD203B41FA5}">
                      <a16:colId xmlns:a16="http://schemas.microsoft.com/office/drawing/2014/main" val="1520289312"/>
                    </a:ext>
                  </a:extLst>
                </a:gridCol>
              </a:tblGrid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29409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712792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93397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420781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51495"/>
                  </a:ext>
                </a:extLst>
              </a:tr>
            </a:tbl>
          </a:graphicData>
        </a:graphic>
      </p:graphicFrame>
      <p:pic>
        <p:nvPicPr>
          <p:cNvPr id="36" name="صورة 35">
            <a:hlinkClick r:id="rId11"/>
            <a:extLst>
              <a:ext uri="{FF2B5EF4-FFF2-40B4-BE49-F238E27FC236}">
                <a16:creationId xmlns:a16="http://schemas.microsoft.com/office/drawing/2014/main" id="{819DE7F6-EFF7-21D1-F1FC-D4536CE1DF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t="15735" r="21326" b="23784"/>
          <a:stretch/>
        </p:blipFill>
        <p:spPr>
          <a:xfrm>
            <a:off x="106162" y="3323022"/>
            <a:ext cx="851959" cy="840602"/>
          </a:xfrm>
          <a:prstGeom prst="rect">
            <a:avLst/>
          </a:prstGeom>
        </p:spPr>
      </p:pic>
      <p:pic>
        <p:nvPicPr>
          <p:cNvPr id="37" name="رسم 36" descr="آلة حاسبة مع تعبئة خالصة">
            <a:hlinkClick r:id="rId13"/>
            <a:extLst>
              <a:ext uri="{FF2B5EF4-FFF2-40B4-BE49-F238E27FC236}">
                <a16:creationId xmlns:a16="http://schemas.microsoft.com/office/drawing/2014/main" id="{D25D8038-0D3D-FF22-5D44-B7CB37B71E6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659" y="1071822"/>
            <a:ext cx="904462" cy="904462"/>
          </a:xfrm>
          <a:prstGeom prst="rect">
            <a:avLst/>
          </a:prstGeom>
        </p:spPr>
      </p:pic>
      <p:pic>
        <p:nvPicPr>
          <p:cNvPr id="38" name="رسم 37" descr="كتاب مفتوح مع تعبئة خالصة">
            <a:hlinkClick r:id="rId16" action="ppaction://hlinkfile"/>
            <a:extLst>
              <a:ext uri="{FF2B5EF4-FFF2-40B4-BE49-F238E27FC236}">
                <a16:creationId xmlns:a16="http://schemas.microsoft.com/office/drawing/2014/main" id="{8CB0D60B-883C-19A2-043F-0B4986BB6CB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1799" y="2124987"/>
            <a:ext cx="904463" cy="904463"/>
          </a:xfrm>
          <a:prstGeom prst="rect">
            <a:avLst/>
          </a:prstGeom>
        </p:spPr>
      </p:pic>
      <p:pic>
        <p:nvPicPr>
          <p:cNvPr id="39" name="Picture 4" descr="Spinning wheel Icons - 496 free icons">
            <a:hlinkClick r:id="rId19"/>
            <a:extLst>
              <a:ext uri="{FF2B5EF4-FFF2-40B4-BE49-F238E27FC236}">
                <a16:creationId xmlns:a16="http://schemas.microsoft.com/office/drawing/2014/main" id="{1E94C748-64F2-09E7-F1C8-17FCAD9A4F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" y="5475006"/>
            <a:ext cx="1045048" cy="8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رسم 39" descr="ساعة توقيت مع تعبئة خالصة">
            <a:hlinkClick r:id="rId21"/>
            <a:extLst>
              <a:ext uri="{FF2B5EF4-FFF2-40B4-BE49-F238E27FC236}">
                <a16:creationId xmlns:a16="http://schemas.microsoft.com/office/drawing/2014/main" id="{DEF1C790-AC92-3543-1E13-9CB7FD18925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6162" y="4315788"/>
            <a:ext cx="904462" cy="8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2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8301A046-15D9-02E0-6792-04F83807B8DC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قدرات 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FEBF9-5DB5-C294-AE40-6ECDE5AE0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2"/>
          <a:stretch/>
        </p:blipFill>
        <p:spPr bwMode="auto">
          <a:xfrm>
            <a:off x="9423163" y="4530244"/>
            <a:ext cx="2287624" cy="17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جدول 9">
            <a:extLst>
              <a:ext uri="{FF2B5EF4-FFF2-40B4-BE49-F238E27FC236}">
                <a16:creationId xmlns:a16="http://schemas.microsoft.com/office/drawing/2014/main" id="{E7EA0F65-0626-08EF-390B-7473B424F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444857"/>
              </p:ext>
            </p:extLst>
          </p:nvPr>
        </p:nvGraphicFramePr>
        <p:xfrm>
          <a:off x="4952057" y="2843425"/>
          <a:ext cx="6631728" cy="4616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57932">
                  <a:extLst>
                    <a:ext uri="{9D8B030D-6E8A-4147-A177-3AD203B41FA5}">
                      <a16:colId xmlns:a16="http://schemas.microsoft.com/office/drawing/2014/main" val="1838590930"/>
                    </a:ext>
                  </a:extLst>
                </a:gridCol>
                <a:gridCol w="1657932">
                  <a:extLst>
                    <a:ext uri="{9D8B030D-6E8A-4147-A177-3AD203B41FA5}">
                      <a16:colId xmlns:a16="http://schemas.microsoft.com/office/drawing/2014/main" val="3243220708"/>
                    </a:ext>
                  </a:extLst>
                </a:gridCol>
                <a:gridCol w="1657932">
                  <a:extLst>
                    <a:ext uri="{9D8B030D-6E8A-4147-A177-3AD203B41FA5}">
                      <a16:colId xmlns:a16="http://schemas.microsoft.com/office/drawing/2014/main" val="1568561707"/>
                    </a:ext>
                  </a:extLst>
                </a:gridCol>
                <a:gridCol w="1657932">
                  <a:extLst>
                    <a:ext uri="{9D8B030D-6E8A-4147-A177-3AD203B41FA5}">
                      <a16:colId xmlns:a16="http://schemas.microsoft.com/office/drawing/2014/main" val="105757114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rtl="1"/>
                      <a:r>
                        <a:rPr lang="ar-SA" sz="2400" b="0" dirty="0">
                          <a:solidFill>
                            <a:sysClr val="windowText" lastClr="000000"/>
                          </a:solidFill>
                          <a:cs typeface="Khalid Art bold" pitchFamily="2" charset="-78"/>
                        </a:rPr>
                        <a:t>أ) 5050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0" dirty="0">
                          <a:solidFill>
                            <a:sysClr val="windowText" lastClr="000000"/>
                          </a:solidFill>
                          <a:cs typeface="Khalid Art bold" pitchFamily="2" charset="-78"/>
                        </a:rPr>
                        <a:t>ب) 5000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0" dirty="0">
                          <a:solidFill>
                            <a:sysClr val="windowText" lastClr="000000"/>
                          </a:solidFill>
                          <a:cs typeface="Khalid Art bold" pitchFamily="2" charset="-78"/>
                        </a:rPr>
                        <a:t>ج) 2500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0" dirty="0">
                          <a:solidFill>
                            <a:sysClr val="windowText" lastClr="000000"/>
                          </a:solidFill>
                          <a:cs typeface="Khalid Art bold" pitchFamily="2" charset="-78"/>
                        </a:rPr>
                        <a:t>د) 1000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600157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1221C412-C25D-2BA5-3DB1-F28C858F7201}"/>
              </a:ext>
            </a:extLst>
          </p:cNvPr>
          <p:cNvSpPr txBox="1"/>
          <p:nvPr/>
        </p:nvSpPr>
        <p:spPr>
          <a:xfrm>
            <a:off x="3964900" y="2066703"/>
            <a:ext cx="77458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4468" indent="-174468" algn="r" rtl="1">
              <a:buFont typeface="Wingdings" panose="05000000000000000000" pitchFamily="2" charset="2"/>
              <a:buChar char="v"/>
            </a:pPr>
            <a:r>
              <a:rPr lang="ar-SA" sz="2800" dirty="0">
                <a:ln w="0"/>
                <a:solidFill>
                  <a:srgbClr val="870981"/>
                </a:solidFill>
                <a:cs typeface="Khalid Art bold" pitchFamily="2" charset="-78"/>
              </a:rPr>
              <a:t> أوجدي ناتج :  1 + 2 + 3 + 4 + 5 + .........+ 100</a:t>
            </a:r>
          </a:p>
        </p:txBody>
      </p:sp>
    </p:spTree>
    <p:extLst>
      <p:ext uri="{BB962C8B-B14F-4D97-AF65-F5344CB8AC3E}">
        <p14:creationId xmlns:p14="http://schemas.microsoft.com/office/powerpoint/2010/main" val="240112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BD6F68-1C39-6138-0458-46940DC9E9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499"/>
          <a:stretch/>
        </p:blipFill>
        <p:spPr>
          <a:xfrm>
            <a:off x="9158442" y="2096657"/>
            <a:ext cx="2527197" cy="1270052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F43BC51D-441A-9D69-A5EA-DB258C0983E9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D5DE6AC-5B14-DB7C-55C9-00A1664C2E5E}"/>
              </a:ext>
            </a:extLst>
          </p:cNvPr>
          <p:cNvSpPr txBox="1"/>
          <p:nvPr/>
        </p:nvSpPr>
        <p:spPr>
          <a:xfrm>
            <a:off x="3662934" y="1634992"/>
            <a:ext cx="80227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أوجدي قيمة المحددة التالية باستعمال قاعدة الأقطار : </a:t>
            </a:r>
          </a:p>
        </p:txBody>
      </p:sp>
    </p:spTree>
    <p:extLst>
      <p:ext uri="{BB962C8B-B14F-4D97-AF65-F5344CB8AC3E}">
        <p14:creationId xmlns:p14="http://schemas.microsoft.com/office/powerpoint/2010/main" val="45582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BD6F68-1C39-6138-0458-46940DC9E9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9995"/>
          <a:stretch/>
        </p:blipFill>
        <p:spPr>
          <a:xfrm>
            <a:off x="8481047" y="2158948"/>
            <a:ext cx="3209508" cy="1270052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F43BC51D-441A-9D69-A5EA-DB258C0983E9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D5DE6AC-5B14-DB7C-55C9-00A1664C2E5E}"/>
              </a:ext>
            </a:extLst>
          </p:cNvPr>
          <p:cNvSpPr txBox="1"/>
          <p:nvPr/>
        </p:nvSpPr>
        <p:spPr>
          <a:xfrm>
            <a:off x="3662934" y="1634992"/>
            <a:ext cx="80227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أوجدي قيمة المحددة التالية باستعمال محدد الدرجة الثانية : </a:t>
            </a:r>
          </a:p>
        </p:txBody>
      </p:sp>
    </p:spTree>
    <p:extLst>
      <p:ext uri="{BB962C8B-B14F-4D97-AF65-F5344CB8AC3E}">
        <p14:creationId xmlns:p14="http://schemas.microsoft.com/office/powerpoint/2010/main" val="247030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92;p29">
            <a:extLst>
              <a:ext uri="{FF2B5EF4-FFF2-40B4-BE49-F238E27FC236}">
                <a16:creationId xmlns:a16="http://schemas.microsoft.com/office/drawing/2014/main" id="{52F26273-5532-C7C1-6E85-2DF03604FA6A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929B77-2B7E-6DF9-FDE1-D25C93F5D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5395" y="1904621"/>
            <a:ext cx="6119506" cy="34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7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5EC2D57-FD91-CB30-93D8-FAB62C6E5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382" y="1181099"/>
            <a:ext cx="8253412" cy="508696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4B94F1A-6A7E-1431-F5B7-D68BC6C13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22" y="928098"/>
            <a:ext cx="2371418" cy="279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7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CCCEAF9-D309-48DD-3A9A-FF010E50B5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6557" y="1548581"/>
            <a:ext cx="9418762" cy="1460089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FE0FFBA4-5676-27CE-B3AD-730046B0257A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972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270B7D0-BC16-A8FF-C9BA-171A924997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645" y="1314449"/>
            <a:ext cx="8374165" cy="498311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045FD8E-9E0B-C0B8-D7F5-84FF74F74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374" y="1069566"/>
            <a:ext cx="2449461" cy="25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68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DA58EB52-C779-8397-D79C-8D063145D53B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B949EBC-6E19-B3B9-FC1D-CEBDF312771C}"/>
              </a:ext>
            </a:extLst>
          </p:cNvPr>
          <p:cNvSpPr txBox="1"/>
          <p:nvPr/>
        </p:nvSpPr>
        <p:spPr>
          <a:xfrm>
            <a:off x="3662934" y="1634992"/>
            <a:ext cx="80227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حلي النظام التالي باستعمال قاعدة </a:t>
            </a:r>
            <a:r>
              <a:rPr lang="ar-SA" sz="2400" dirty="0" err="1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كرامر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 :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8B72DD1-CB00-BD9E-952B-155D813BC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917"/>
          <a:stretch/>
        </p:blipFill>
        <p:spPr>
          <a:xfrm>
            <a:off x="9440420" y="2096656"/>
            <a:ext cx="2380105" cy="10447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E0E6852-4125-B18B-C44D-F0ED45B2C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95" y="1070917"/>
            <a:ext cx="2237799" cy="207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95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DA58EB52-C779-8397-D79C-8D063145D53B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B949EBC-6E19-B3B9-FC1D-CEBDF312771C}"/>
              </a:ext>
            </a:extLst>
          </p:cNvPr>
          <p:cNvSpPr txBox="1"/>
          <p:nvPr/>
        </p:nvSpPr>
        <p:spPr>
          <a:xfrm>
            <a:off x="3662934" y="1634992"/>
            <a:ext cx="80227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حلي النظام التالي باستعمال قاعدة </a:t>
            </a:r>
            <a:r>
              <a:rPr lang="ar-SA" sz="2400" dirty="0" err="1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كرامر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 :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8B72DD1-CB00-BD9E-952B-155D813BC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66157"/>
          <a:stretch/>
        </p:blipFill>
        <p:spPr>
          <a:xfrm>
            <a:off x="9094158" y="2096657"/>
            <a:ext cx="2591481" cy="10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1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010D1B-220A-157F-4F44-0F9A96B61E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0959" y="1210212"/>
            <a:ext cx="9542543" cy="443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86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12C1600-F558-14D2-C2D3-10E1519D7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0122"/>
          <a:stretch/>
        </p:blipFill>
        <p:spPr>
          <a:xfrm>
            <a:off x="8155858" y="2096657"/>
            <a:ext cx="3529781" cy="1592673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DA58EB52-C779-8397-D79C-8D063145D53B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B949EBC-6E19-B3B9-FC1D-CEBDF312771C}"/>
              </a:ext>
            </a:extLst>
          </p:cNvPr>
          <p:cNvSpPr txBox="1"/>
          <p:nvPr/>
        </p:nvSpPr>
        <p:spPr>
          <a:xfrm>
            <a:off x="3662934" y="1634992"/>
            <a:ext cx="80227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حلي النظام التالي باستعمال قاعدة </a:t>
            </a:r>
            <a:r>
              <a:rPr lang="ar-SA" sz="2400" dirty="0" err="1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كرامر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401581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8301A046-15D9-02E0-6792-04F83807B8DC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قدرات 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FEBF9-5DB5-C294-AE40-6ECDE5AE0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2"/>
          <a:stretch/>
        </p:blipFill>
        <p:spPr bwMode="auto">
          <a:xfrm>
            <a:off x="9423163" y="4530244"/>
            <a:ext cx="2287624" cy="17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جدول 9">
            <a:extLst>
              <a:ext uri="{FF2B5EF4-FFF2-40B4-BE49-F238E27FC236}">
                <a16:creationId xmlns:a16="http://schemas.microsoft.com/office/drawing/2014/main" id="{E7EA0F65-0626-08EF-390B-7473B424F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463450"/>
              </p:ext>
            </p:extLst>
          </p:nvPr>
        </p:nvGraphicFramePr>
        <p:xfrm>
          <a:off x="4952057" y="2843425"/>
          <a:ext cx="6631728" cy="4616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57932">
                  <a:extLst>
                    <a:ext uri="{9D8B030D-6E8A-4147-A177-3AD203B41FA5}">
                      <a16:colId xmlns:a16="http://schemas.microsoft.com/office/drawing/2014/main" val="1838590930"/>
                    </a:ext>
                  </a:extLst>
                </a:gridCol>
                <a:gridCol w="1657932">
                  <a:extLst>
                    <a:ext uri="{9D8B030D-6E8A-4147-A177-3AD203B41FA5}">
                      <a16:colId xmlns:a16="http://schemas.microsoft.com/office/drawing/2014/main" val="3243220708"/>
                    </a:ext>
                  </a:extLst>
                </a:gridCol>
                <a:gridCol w="1657932">
                  <a:extLst>
                    <a:ext uri="{9D8B030D-6E8A-4147-A177-3AD203B41FA5}">
                      <a16:colId xmlns:a16="http://schemas.microsoft.com/office/drawing/2014/main" val="1568561707"/>
                    </a:ext>
                  </a:extLst>
                </a:gridCol>
                <a:gridCol w="1657932">
                  <a:extLst>
                    <a:ext uri="{9D8B030D-6E8A-4147-A177-3AD203B41FA5}">
                      <a16:colId xmlns:a16="http://schemas.microsoft.com/office/drawing/2014/main" val="105757114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أ) 43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ب) 44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ج) 33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د)  34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600157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DF5402BF-C489-880D-11A6-B949CCD108C8}"/>
              </a:ext>
            </a:extLst>
          </p:cNvPr>
          <p:cNvSpPr txBox="1"/>
          <p:nvPr/>
        </p:nvSpPr>
        <p:spPr>
          <a:xfrm>
            <a:off x="1427589" y="2000016"/>
            <a:ext cx="10283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0779" indent="-290779" algn="r" rtl="1">
              <a:buFont typeface="Wingdings" panose="05000000000000000000" pitchFamily="2" charset="2"/>
              <a:buChar char="v"/>
            </a:pPr>
            <a:r>
              <a:rPr lang="ar-SA" sz="2400" dirty="0">
                <a:ln w="0"/>
                <a:solidFill>
                  <a:srgbClr val="870981"/>
                </a:solidFill>
                <a:cs typeface="Khalid Art bold" pitchFamily="2" charset="-78"/>
              </a:rPr>
              <a:t>قرأ محمد من صفحة 70 إلى صفحة 103 من كتاب كم عدد الصفحات التي قرأها ؟ </a:t>
            </a:r>
          </a:p>
        </p:txBody>
      </p:sp>
    </p:spTree>
    <p:extLst>
      <p:ext uri="{BB962C8B-B14F-4D97-AF65-F5344CB8AC3E}">
        <p14:creationId xmlns:p14="http://schemas.microsoft.com/office/powerpoint/2010/main" val="264283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12C1600-F558-14D2-C2D3-10E1519D7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7374"/>
          <a:stretch/>
        </p:blipFill>
        <p:spPr>
          <a:xfrm>
            <a:off x="8187988" y="2096657"/>
            <a:ext cx="3772953" cy="1592673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DA58EB52-C779-8397-D79C-8D063145D53B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B949EBC-6E19-B3B9-FC1D-CEBDF312771C}"/>
              </a:ext>
            </a:extLst>
          </p:cNvPr>
          <p:cNvSpPr txBox="1"/>
          <p:nvPr/>
        </p:nvSpPr>
        <p:spPr>
          <a:xfrm>
            <a:off x="3662934" y="1634992"/>
            <a:ext cx="80227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حلي النظام التالي باستعمال قاعدة </a:t>
            </a:r>
            <a:r>
              <a:rPr lang="ar-SA" sz="2400" dirty="0" err="1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كرامر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475679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AA123BC-7D40-DB6B-9AB4-F951827FFE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8914" y="1835405"/>
            <a:ext cx="9615986" cy="775059"/>
          </a:xfrm>
          <a:prstGeom prst="rect">
            <a:avLst/>
          </a:prstGeom>
        </p:spPr>
      </p:pic>
      <p:sp>
        <p:nvSpPr>
          <p:cNvPr id="6" name="Google Shape;792;p29">
            <a:extLst>
              <a:ext uri="{FF2B5EF4-FFF2-40B4-BE49-F238E27FC236}">
                <a16:creationId xmlns:a16="http://schemas.microsoft.com/office/drawing/2014/main" id="{B68CA9F9-5580-8A87-AA98-90983F0C5A7F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تدرب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518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8C2138-7641-B43B-8EEE-782FD4B345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7674" y="1789625"/>
            <a:ext cx="9100297" cy="2133447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A1C2FF53-BDEC-8819-AD3F-13C1F3F304C2}"/>
              </a:ext>
            </a:extLst>
          </p:cNvPr>
          <p:cNvSpPr txBox="1"/>
          <p:nvPr/>
        </p:nvSpPr>
        <p:spPr>
          <a:xfrm>
            <a:off x="8745794" y="1109776"/>
            <a:ext cx="2881159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مسائل التفكير العليا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5359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92;p29">
            <a:extLst>
              <a:ext uri="{FF2B5EF4-FFF2-40B4-BE49-F238E27FC236}">
                <a16:creationId xmlns:a16="http://schemas.microsoft.com/office/drawing/2014/main" id="{52F26273-5532-C7C1-6E85-2DF03604FA6A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13837D9-F984-A53C-4834-7E1F137DD7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3135" y="1810548"/>
            <a:ext cx="8331765" cy="36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1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92;p29">
            <a:extLst>
              <a:ext uri="{FF2B5EF4-FFF2-40B4-BE49-F238E27FC236}">
                <a16:creationId xmlns:a16="http://schemas.microsoft.com/office/drawing/2014/main" id="{52F26273-5532-C7C1-6E85-2DF03604FA6A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630D889-60D3-0270-CA8D-0FAE77FB1A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4100" y="1566030"/>
            <a:ext cx="6650978" cy="30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9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ED30889-C8EF-95AC-BE5D-3BC1A73101E0}"/>
              </a:ext>
            </a:extLst>
          </p:cNvPr>
          <p:cNvGrpSpPr/>
          <p:nvPr/>
        </p:nvGrpSpPr>
        <p:grpSpPr>
          <a:xfrm>
            <a:off x="5014452" y="1902328"/>
            <a:ext cx="3218437" cy="3097374"/>
            <a:chOff x="10311745" y="2573687"/>
            <a:chExt cx="1588752" cy="1792977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3" name="تجميع">
              <a:extLst>
                <a:ext uri="{FF2B5EF4-FFF2-40B4-BE49-F238E27FC236}">
                  <a16:creationId xmlns:a16="http://schemas.microsoft.com/office/drawing/2014/main" id="{9456F7C1-0C02-FAB9-B278-121BDFDC8898}"/>
                </a:ext>
              </a:extLst>
            </p:cNvPr>
            <p:cNvGrpSpPr/>
            <p:nvPr/>
          </p:nvGrpSpPr>
          <p:grpSpPr>
            <a:xfrm>
              <a:off x="10311745" y="2573687"/>
              <a:ext cx="1588752" cy="1792977"/>
              <a:chOff x="116524" y="0"/>
              <a:chExt cx="1588749" cy="1792974"/>
            </a:xfrm>
            <a:grpFill/>
          </p:grpSpPr>
          <p:sp>
            <p:nvSpPr>
              <p:cNvPr id="5" name="تجميع">
                <a:extLst>
                  <a:ext uri="{FF2B5EF4-FFF2-40B4-BE49-F238E27FC236}">
                    <a16:creationId xmlns:a16="http://schemas.microsoft.com/office/drawing/2014/main" id="{C6BC3F60-0ACC-741E-08A5-8F03DFF20B55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 sz="2400"/>
              </a:p>
            </p:txBody>
          </p:sp>
          <p:sp>
            <p:nvSpPr>
              <p:cNvPr id="6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66456C6D-E020-0BC1-4A48-23BA48B5EBF2}"/>
                  </a:ext>
                </a:extLst>
              </p:cNvPr>
              <p:cNvSpPr txBox="1"/>
              <p:nvPr/>
            </p:nvSpPr>
            <p:spPr>
              <a:xfrm>
                <a:off x="250793" y="548585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 أحسب المحددات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أحل أنظمة معادلات خطية باستعمال قاعدة </a:t>
                </a:r>
                <a:r>
                  <a:rPr lang="ar-SA" sz="2400" dirty="0" err="1"/>
                  <a:t>كرامر</a:t>
                </a:r>
                <a:r>
                  <a:rPr lang="ar-SA" sz="2400" dirty="0"/>
                  <a:t> </a:t>
                </a:r>
                <a:endParaRPr sz="2400" dirty="0"/>
              </a:p>
            </p:txBody>
          </p:sp>
        </p:grpSp>
        <p:sp>
          <p:nvSpPr>
            <p:cNvPr id="4" name="أهداف الدرس">
              <a:extLst>
                <a:ext uri="{FF2B5EF4-FFF2-40B4-BE49-F238E27FC236}">
                  <a16:creationId xmlns:a16="http://schemas.microsoft.com/office/drawing/2014/main" id="{3862AD9E-8180-CE87-F891-1D19B7F442E5}"/>
                </a:ext>
              </a:extLst>
            </p:cNvPr>
            <p:cNvSpPr txBox="1"/>
            <p:nvPr/>
          </p:nvSpPr>
          <p:spPr>
            <a:xfrm>
              <a:off x="10470445" y="2677207"/>
              <a:ext cx="1271352" cy="21379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rtl="0">
                <a:defRPr/>
              </a:pPr>
              <a:r>
                <a:rPr sz="2400" dirty="0" err="1">
                  <a:solidFill>
                    <a:srgbClr val="D60093"/>
                  </a:solidFill>
                  <a:cs typeface="Khalid Art bold" pitchFamily="2" charset="-78"/>
                </a:rPr>
                <a:t>أهداف</a:t>
              </a:r>
              <a:r>
                <a:rPr sz="2400" dirty="0">
                  <a:solidFill>
                    <a:srgbClr val="D60093"/>
                  </a:solidFill>
                  <a:cs typeface="Khalid Art bold" pitchFamily="2" charset="-78"/>
                </a:rPr>
                <a:t> </a:t>
              </a:r>
              <a:r>
                <a:rPr sz="2400" dirty="0" err="1">
                  <a:solidFill>
                    <a:srgbClr val="D60093"/>
                  </a:solidFill>
                  <a:cs typeface="Khalid Art bold" pitchFamily="2" charset="-78"/>
                </a:rPr>
                <a:t>الدرس</a:t>
              </a:r>
              <a:endParaRPr sz="2400" dirty="0">
                <a:solidFill>
                  <a:srgbClr val="D60093"/>
                </a:solidFill>
                <a:cs typeface="Khalid Art bold" pitchFamily="2" charset="-78"/>
              </a:endParaRPr>
            </a:p>
          </p:txBody>
        </p:sp>
      </p:grpSp>
      <p:grpSp>
        <p:nvGrpSpPr>
          <p:cNvPr id="7" name="تجميع">
            <a:extLst>
              <a:ext uri="{FF2B5EF4-FFF2-40B4-BE49-F238E27FC236}">
                <a16:creationId xmlns:a16="http://schemas.microsoft.com/office/drawing/2014/main" id="{149DA655-0AE7-C154-EF77-599D5286FA8B}"/>
              </a:ext>
            </a:extLst>
          </p:cNvPr>
          <p:cNvGrpSpPr/>
          <p:nvPr/>
        </p:nvGrpSpPr>
        <p:grpSpPr>
          <a:xfrm>
            <a:off x="1339839" y="1882390"/>
            <a:ext cx="3063951" cy="3137250"/>
            <a:chOff x="117983" y="-3790"/>
            <a:chExt cx="1587503" cy="144301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تجميع">
              <a:extLst>
                <a:ext uri="{FF2B5EF4-FFF2-40B4-BE49-F238E27FC236}">
                  <a16:creationId xmlns:a16="http://schemas.microsoft.com/office/drawing/2014/main" id="{887142EB-3782-1234-BC4B-4EEC8E4A0BB3}"/>
                </a:ext>
              </a:extLst>
            </p:cNvPr>
            <p:cNvGrpSpPr/>
            <p:nvPr/>
          </p:nvGrpSpPr>
          <p:grpSpPr>
            <a:xfrm>
              <a:off x="117983" y="-3790"/>
              <a:ext cx="1587503" cy="1443015"/>
              <a:chOff x="117983" y="-3790"/>
              <a:chExt cx="1587502" cy="1443014"/>
            </a:xfrm>
            <a:grpFill/>
          </p:grpSpPr>
          <p:sp>
            <p:nvSpPr>
              <p:cNvPr id="10" name="شكل">
                <a:extLst>
                  <a:ext uri="{FF2B5EF4-FFF2-40B4-BE49-F238E27FC236}">
                    <a16:creationId xmlns:a16="http://schemas.microsoft.com/office/drawing/2014/main" id="{4A3956DF-E3F5-245C-F247-26B268912D5A}"/>
                  </a:ext>
                </a:extLst>
              </p:cNvPr>
              <p:cNvSpPr/>
              <p:nvPr/>
            </p:nvSpPr>
            <p:spPr>
              <a:xfrm>
                <a:off x="117983" y="-3790"/>
                <a:ext cx="1587502" cy="1443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 sz="2400"/>
              </a:p>
            </p:txBody>
          </p:sp>
          <p:sp>
            <p:nvSpPr>
              <p:cNvPr id="11" name="العبارة">
                <a:extLst>
                  <a:ext uri="{FF2B5EF4-FFF2-40B4-BE49-F238E27FC236}">
                    <a16:creationId xmlns:a16="http://schemas.microsoft.com/office/drawing/2014/main" id="{39A044D9-B767-A970-871F-0D7882122910}"/>
                  </a:ext>
                </a:extLst>
              </p:cNvPr>
              <p:cNvSpPr txBox="1"/>
              <p:nvPr/>
            </p:nvSpPr>
            <p:spPr>
              <a:xfrm>
                <a:off x="144891" y="311401"/>
                <a:ext cx="1386785" cy="239904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المحددة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محدد الدرجة الثانية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محدد الدرجة الثالثة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قاعدة الأقطار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مصفوفة المعاملات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قاعدة </a:t>
                </a:r>
                <a:r>
                  <a:rPr lang="ar-SA" sz="2400" dirty="0" err="1"/>
                  <a:t>كرامر</a:t>
                </a:r>
                <a:r>
                  <a:rPr lang="ar-SA" sz="2400" dirty="0"/>
                  <a:t> </a:t>
                </a:r>
              </a:p>
            </p:txBody>
          </p:sp>
        </p:grpSp>
        <p:sp>
          <p:nvSpPr>
            <p:cNvPr id="9" name="المفردات">
              <a:extLst>
                <a:ext uri="{FF2B5EF4-FFF2-40B4-BE49-F238E27FC236}">
                  <a16:creationId xmlns:a16="http://schemas.microsoft.com/office/drawing/2014/main" id="{4B6421C9-6F60-72C5-E088-916CF2087970}"/>
                </a:ext>
              </a:extLst>
            </p:cNvPr>
            <p:cNvSpPr txBox="1"/>
            <p:nvPr/>
          </p:nvSpPr>
          <p:spPr>
            <a:xfrm>
              <a:off x="144891" y="87637"/>
              <a:ext cx="1057339" cy="16987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sz="2400" dirty="0" err="1">
                  <a:solidFill>
                    <a:srgbClr val="D60093"/>
                  </a:solidFill>
                  <a:cs typeface="Khalid Art bold" pitchFamily="2" charset="-78"/>
                </a:rPr>
                <a:t>المفردات</a:t>
              </a:r>
              <a:endParaRPr sz="2400" dirty="0">
                <a:solidFill>
                  <a:srgbClr val="D60093"/>
                </a:solidFill>
                <a:cs typeface="Khalid Art bold" pitchFamily="2" charset="-78"/>
              </a:endParaRPr>
            </a:p>
          </p:txBody>
        </p:sp>
      </p:grp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15F8B733-0075-7CE9-3B4C-419F55DDCC80}"/>
              </a:ext>
            </a:extLst>
          </p:cNvPr>
          <p:cNvGrpSpPr/>
          <p:nvPr/>
        </p:nvGrpSpPr>
        <p:grpSpPr>
          <a:xfrm>
            <a:off x="8763581" y="1862452"/>
            <a:ext cx="2840003" cy="3048758"/>
            <a:chOff x="117983" y="-3790"/>
            <a:chExt cx="1587503" cy="144301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36D840FD-9D4C-C317-E3F8-4CF9FE2CD191}"/>
                </a:ext>
              </a:extLst>
            </p:cNvPr>
            <p:cNvGrpSpPr/>
            <p:nvPr/>
          </p:nvGrpSpPr>
          <p:grpSpPr>
            <a:xfrm>
              <a:off x="117983" y="-3790"/>
              <a:ext cx="1587503" cy="1443015"/>
              <a:chOff x="117983" y="-3790"/>
              <a:chExt cx="1587502" cy="1443014"/>
            </a:xfrm>
            <a:grpFill/>
          </p:grpSpPr>
          <p:sp>
            <p:nvSpPr>
              <p:cNvPr id="15" name="شكل">
                <a:extLst>
                  <a:ext uri="{FF2B5EF4-FFF2-40B4-BE49-F238E27FC236}">
                    <a16:creationId xmlns:a16="http://schemas.microsoft.com/office/drawing/2014/main" id="{993386E1-C58C-B9CE-A890-EA7E59EB6345}"/>
                  </a:ext>
                </a:extLst>
              </p:cNvPr>
              <p:cNvSpPr/>
              <p:nvPr/>
            </p:nvSpPr>
            <p:spPr>
              <a:xfrm>
                <a:off x="117983" y="-3790"/>
                <a:ext cx="1587502" cy="1443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 sz="2400"/>
              </a:p>
            </p:txBody>
          </p:sp>
          <p:sp>
            <p:nvSpPr>
              <p:cNvPr id="16" name="العبارة">
                <a:extLst>
                  <a:ext uri="{FF2B5EF4-FFF2-40B4-BE49-F238E27FC236}">
                    <a16:creationId xmlns:a16="http://schemas.microsoft.com/office/drawing/2014/main" id="{65B94F9C-B566-AFD7-DDEA-D4D6CAF340BC}"/>
                  </a:ext>
                </a:extLst>
              </p:cNvPr>
              <p:cNvSpPr txBox="1"/>
              <p:nvPr/>
            </p:nvSpPr>
            <p:spPr>
              <a:xfrm>
                <a:off x="237479" y="463634"/>
                <a:ext cx="1452244" cy="239904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 algn="ctr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 درست حل أنظمة المعادلات جبريا</a:t>
                </a:r>
                <a:endParaRPr sz="2400" dirty="0"/>
              </a:p>
            </p:txBody>
          </p:sp>
        </p:grpSp>
        <p:sp>
          <p:nvSpPr>
            <p:cNvPr id="14" name="المفردات">
              <a:extLst>
                <a:ext uri="{FF2B5EF4-FFF2-40B4-BE49-F238E27FC236}">
                  <a16:creationId xmlns:a16="http://schemas.microsoft.com/office/drawing/2014/main" id="{D77AB31A-12B7-D13A-74BE-AAEFC5FE0EA7}"/>
                </a:ext>
              </a:extLst>
            </p:cNvPr>
            <p:cNvSpPr txBox="1"/>
            <p:nvPr/>
          </p:nvSpPr>
          <p:spPr>
            <a:xfrm>
              <a:off x="383064" y="99727"/>
              <a:ext cx="1057339" cy="17480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 rtl="0">
                <a:defRPr/>
              </a:pPr>
              <a:r>
                <a:rPr lang="ar-SA" sz="2400" dirty="0">
                  <a:solidFill>
                    <a:srgbClr val="D60093"/>
                  </a:solidFill>
                  <a:cs typeface="Khalid Art bold" pitchFamily="2" charset="-78"/>
                </a:rPr>
                <a:t>فيما سبق </a:t>
              </a:r>
              <a:endParaRPr sz="2400" dirty="0">
                <a:solidFill>
                  <a:srgbClr val="D60093"/>
                </a:solidFill>
                <a:cs typeface="Khalid Art bol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59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CBC3DEB-764F-920E-CE27-A01CD41FA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464"/>
          <a:stretch/>
        </p:blipFill>
        <p:spPr>
          <a:xfrm>
            <a:off x="1589487" y="1386348"/>
            <a:ext cx="10091236" cy="3156155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4D3F79A3-E98F-4FC5-74D6-220C99B72433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لماذا؟؟</a:t>
            </a:r>
            <a:endParaRPr sz="2400" dirty="0">
              <a:solidFill>
                <a:schemeClr val="accent2">
                  <a:lumMod val="50000"/>
                </a:schemeClr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58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795782-A41D-14DD-C31F-A337AA023D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50"/>
          <a:stretch/>
        </p:blipFill>
        <p:spPr>
          <a:xfrm>
            <a:off x="2551471" y="1189856"/>
            <a:ext cx="9236332" cy="48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1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CEBB098-BC07-57B4-20AC-BCB471AA4C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2284" y="1989034"/>
            <a:ext cx="7346080" cy="975391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31B77DE2-7C62-01B6-EDE3-8495C0D0653F}"/>
              </a:ext>
            </a:extLst>
          </p:cNvPr>
          <p:cNvCxnSpPr>
            <a:cxnSpLocks/>
          </p:cNvCxnSpPr>
          <p:nvPr/>
        </p:nvCxnSpPr>
        <p:spPr>
          <a:xfrm>
            <a:off x="6577781" y="2286000"/>
            <a:ext cx="0" cy="359860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Google Shape;792;p29">
            <a:extLst>
              <a:ext uri="{FF2B5EF4-FFF2-40B4-BE49-F238E27FC236}">
                <a16:creationId xmlns:a16="http://schemas.microsoft.com/office/drawing/2014/main" id="{0452A2BD-E9B3-7AE9-5F78-2C896DF027A2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C0C1495-5FD5-E72B-7A22-63279AEF02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4348" y="1622988"/>
            <a:ext cx="3441291" cy="4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4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1E4A675-993E-F9B1-9D4A-76AC2260E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7210" y="1904586"/>
            <a:ext cx="4807690" cy="3759288"/>
          </a:xfrm>
          <a:prstGeom prst="rect">
            <a:avLst/>
          </a:prstGeom>
        </p:spPr>
      </p:pic>
      <p:sp>
        <p:nvSpPr>
          <p:cNvPr id="3" name="Google Shape;792;p29">
            <a:extLst>
              <a:ext uri="{FF2B5EF4-FFF2-40B4-BE49-F238E27FC236}">
                <a16:creationId xmlns:a16="http://schemas.microsoft.com/office/drawing/2014/main" id="{52F26273-5532-C7C1-6E85-2DF03604FA6A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898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8C92AA2-D1C6-8BD6-A494-ED086B3EF2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0098" y="1262062"/>
            <a:ext cx="9939941" cy="90595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750C9A2-1FF2-F4FA-B417-74B3292A50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1690" y="2453147"/>
            <a:ext cx="3074577" cy="303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2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B6A9781-D60D-97AC-57B4-DD9DF305C4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2F4FE"/>
              </a:clrFrom>
              <a:clrTo>
                <a:srgbClr val="E2F4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6439" y="1089691"/>
            <a:ext cx="8877914" cy="53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19138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187</Words>
  <Application>Microsoft Office PowerPoint</Application>
  <PresentationFormat>شاشة عريضة</PresentationFormat>
  <Paragraphs>45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0" baseType="lpstr">
      <vt:lpstr>Arial</vt:lpstr>
      <vt:lpstr>Calibri</vt:lpstr>
      <vt:lpstr>Khalid Art bold</vt:lpstr>
      <vt:lpstr>Nahdi-Black</vt:lpstr>
      <vt:lpstr>Wingdings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2</cp:revision>
  <dcterms:created xsi:type="dcterms:W3CDTF">2023-09-16T11:34:54Z</dcterms:created>
  <dcterms:modified xsi:type="dcterms:W3CDTF">2023-09-18T18:05:07Z</dcterms:modified>
</cp:coreProperties>
</file>