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8" r:id="rId1"/>
  </p:sldMasterIdLst>
  <p:notesMasterIdLst>
    <p:notesMasterId r:id="rId14"/>
  </p:notesMasterIdLst>
  <p:sldIdLst>
    <p:sldId id="256" r:id="rId2"/>
    <p:sldId id="257" r:id="rId3"/>
    <p:sldId id="281" r:id="rId4"/>
    <p:sldId id="259" r:id="rId5"/>
    <p:sldId id="260" r:id="rId6"/>
    <p:sldId id="262" r:id="rId7"/>
    <p:sldId id="263" r:id="rId8"/>
    <p:sldId id="282" r:id="rId9"/>
    <p:sldId id="266" r:id="rId10"/>
    <p:sldId id="264" r:id="rId11"/>
    <p:sldId id="284" r:id="rId12"/>
    <p:sldId id="269" r:id="rId1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017" autoAdjust="0"/>
    <p:restoredTop sz="94660"/>
  </p:normalViewPr>
  <p:slideViewPr>
    <p:cSldViewPr snapToGrid="0">
      <p:cViewPr varScale="1">
        <p:scale>
          <a:sx n="70" d="100"/>
          <a:sy n="70" d="100"/>
        </p:scale>
        <p:origin x="16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1ADA815-F4A4-4D10-BFF4-59336BB7F9DC}" type="datetimeFigureOut">
              <a:rPr lang="ar-SA" smtClean="0"/>
              <a:t>04/12/42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B3064DB-59E6-416A-B182-BE18B2B537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68197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C4001-FB30-4232-B8D8-977291C18154}" type="datetimeFigureOut">
              <a:rPr lang="ar-SA" smtClean="0"/>
              <a:t>04/12/42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BD128-966F-429E-883D-0B2D46DDABE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47495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C4001-FB30-4232-B8D8-977291C18154}" type="datetimeFigureOut">
              <a:rPr lang="ar-SA" smtClean="0"/>
              <a:t>04/12/42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BD128-966F-429E-883D-0B2D46DDABE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74517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C4001-FB30-4232-B8D8-977291C18154}" type="datetimeFigureOut">
              <a:rPr lang="ar-SA" smtClean="0"/>
              <a:t>04/12/42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BD128-966F-429E-883D-0B2D46DDABE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2878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C4001-FB30-4232-B8D8-977291C18154}" type="datetimeFigureOut">
              <a:rPr lang="ar-SA" smtClean="0"/>
              <a:t>04/12/42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BD128-966F-429E-883D-0B2D46DDABEE}" type="slidenum">
              <a:rPr lang="ar-SA" smtClean="0"/>
              <a:t>‹#›</a:t>
            </a:fld>
            <a:endParaRPr lang="ar-SA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4391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C4001-FB30-4232-B8D8-977291C18154}" type="datetimeFigureOut">
              <a:rPr lang="ar-SA" smtClean="0"/>
              <a:t>04/12/42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BD128-966F-429E-883D-0B2D46DDABE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40314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C4001-FB30-4232-B8D8-977291C18154}" type="datetimeFigureOut">
              <a:rPr lang="ar-SA" smtClean="0"/>
              <a:t>04/12/42</a:t>
            </a:fld>
            <a:endParaRPr lang="ar-S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BD128-966F-429E-883D-0B2D46DDABE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3892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C4001-FB30-4232-B8D8-977291C18154}" type="datetimeFigureOut">
              <a:rPr lang="ar-SA" smtClean="0"/>
              <a:t>04/12/42</a:t>
            </a:fld>
            <a:endParaRPr lang="ar-S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BD128-966F-429E-883D-0B2D46DDABE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2209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C4001-FB30-4232-B8D8-977291C18154}" type="datetimeFigureOut">
              <a:rPr lang="ar-SA" smtClean="0"/>
              <a:t>04/12/42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BD128-966F-429E-883D-0B2D46DDABE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85284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C4001-FB30-4232-B8D8-977291C18154}" type="datetimeFigureOut">
              <a:rPr lang="ar-SA" smtClean="0"/>
              <a:t>04/12/42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BD128-966F-429E-883D-0B2D46DDABE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09448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C4001-FB30-4232-B8D8-977291C18154}" type="datetimeFigureOut">
              <a:rPr lang="ar-SA" smtClean="0"/>
              <a:t>04/12/42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BD128-966F-429E-883D-0B2D46DDABE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98996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C4001-FB30-4232-B8D8-977291C18154}" type="datetimeFigureOut">
              <a:rPr lang="ar-SA" smtClean="0"/>
              <a:t>04/12/42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BD128-966F-429E-883D-0B2D46DDABE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56526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C4001-FB30-4232-B8D8-977291C18154}" type="datetimeFigureOut">
              <a:rPr lang="ar-SA" smtClean="0"/>
              <a:t>04/12/42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BD128-966F-429E-883D-0B2D46DDABE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72513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C4001-FB30-4232-B8D8-977291C18154}" type="datetimeFigureOut">
              <a:rPr lang="ar-SA" smtClean="0"/>
              <a:t>04/12/42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BD128-966F-429E-883D-0B2D46DDABE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31987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C4001-FB30-4232-B8D8-977291C18154}" type="datetimeFigureOut">
              <a:rPr lang="ar-SA" smtClean="0"/>
              <a:t>04/12/42</a:t>
            </a:fld>
            <a:endParaRPr lang="ar-S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BD128-966F-429E-883D-0B2D46DDABE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97981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C4001-FB30-4232-B8D8-977291C18154}" type="datetimeFigureOut">
              <a:rPr lang="ar-SA" smtClean="0"/>
              <a:t>04/12/42</a:t>
            </a:fld>
            <a:endParaRPr lang="ar-S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BD128-966F-429E-883D-0B2D46DDABE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221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C4001-FB30-4232-B8D8-977291C18154}" type="datetimeFigureOut">
              <a:rPr lang="ar-SA" smtClean="0"/>
              <a:t>04/12/42</a:t>
            </a:fld>
            <a:endParaRPr lang="ar-S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BD128-966F-429E-883D-0B2D46DDABE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2019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C4001-FB30-4232-B8D8-977291C18154}" type="datetimeFigureOut">
              <a:rPr lang="ar-SA" smtClean="0"/>
              <a:t>04/12/42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BD128-966F-429E-883D-0B2D46DDABE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05884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33C4001-FB30-4232-B8D8-977291C18154}" type="datetimeFigureOut">
              <a:rPr lang="ar-SA" smtClean="0"/>
              <a:t>04/12/42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BD128-966F-429E-883D-0B2D46DDABE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210608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eg"/><Relationship Id="rId7" Type="http://schemas.openxmlformats.org/officeDocument/2006/relationships/image" Target="../media/image20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352" y="464023"/>
            <a:ext cx="6858000" cy="60118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55160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037" y="127161"/>
            <a:ext cx="6256354" cy="6464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 rot="1540781">
            <a:off x="8705488" y="644735"/>
            <a:ext cx="3122971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</a:rPr>
              <a:t>أقرأ الصورة </a:t>
            </a:r>
            <a:r>
              <a:rPr lang="ar-SA" sz="3600" b="1" dirty="0" smtClean="0">
                <a:solidFill>
                  <a:srgbClr val="FF0000"/>
                </a:solidFill>
              </a:rPr>
              <a:t>ص70</a:t>
            </a:r>
            <a:endParaRPr lang="ar-SA" sz="3600" b="1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/>
          <a:srcRect l="6227" t="6621" r="761" b="25009"/>
          <a:stretch/>
        </p:blipFill>
        <p:spPr>
          <a:xfrm>
            <a:off x="6455391" y="1219285"/>
            <a:ext cx="3425588" cy="1433032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7374" y="2665965"/>
            <a:ext cx="2746900" cy="3205786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print">
            <a:lum contrast="12000"/>
          </a:blip>
          <a:srcRect/>
          <a:stretch>
            <a:fillRect/>
          </a:stretch>
        </p:blipFill>
        <p:spPr bwMode="auto">
          <a:xfrm>
            <a:off x="6455391" y="2652317"/>
            <a:ext cx="2611981" cy="32057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1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060 - arcade game 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4309794" y="710626"/>
            <a:ext cx="395011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pPr algn="ctr"/>
            <a:r>
              <a:rPr lang="ar-SA" sz="3200" b="1" dirty="0"/>
              <a:t>أكملي خارطة المفاهيم التالية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2634025" y="1820841"/>
            <a:ext cx="711048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b="1" dirty="0" smtClean="0"/>
              <a:t>الحيوانات الفقارية: الاسماك والبرمائيات </a:t>
            </a:r>
            <a:r>
              <a:rPr lang="ar-SA" sz="3200" b="1" dirty="0" err="1" smtClean="0"/>
              <a:t>والزواجف</a:t>
            </a:r>
            <a:endParaRPr lang="ar-SA" sz="3200" b="1" dirty="0"/>
          </a:p>
        </p:txBody>
      </p:sp>
      <p:sp>
        <p:nvSpPr>
          <p:cNvPr id="15" name="سهم للأسفل 14"/>
          <p:cNvSpPr/>
          <p:nvPr/>
        </p:nvSpPr>
        <p:spPr>
          <a:xfrm>
            <a:off x="6172200" y="1295400"/>
            <a:ext cx="484632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سهم للأسفل 15"/>
          <p:cNvSpPr/>
          <p:nvPr/>
        </p:nvSpPr>
        <p:spPr>
          <a:xfrm>
            <a:off x="5804916" y="2402478"/>
            <a:ext cx="484632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سهم للأسفل 16"/>
          <p:cNvSpPr/>
          <p:nvPr/>
        </p:nvSpPr>
        <p:spPr>
          <a:xfrm>
            <a:off x="8839200" y="2378320"/>
            <a:ext cx="484632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ربع نص 17"/>
          <p:cNvSpPr txBox="1"/>
          <p:nvPr/>
        </p:nvSpPr>
        <p:spPr>
          <a:xfrm>
            <a:off x="8090916" y="3069342"/>
            <a:ext cx="198120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تصنف الأسماك إلى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4953000" y="3108749"/>
            <a:ext cx="198120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b="1" dirty="0" smtClean="0"/>
              <a:t>الزواحف</a:t>
            </a:r>
          </a:p>
          <a:p>
            <a:pPr algn="ctr"/>
            <a:r>
              <a:rPr lang="ar-SA" sz="3200" b="1" dirty="0" smtClean="0"/>
              <a:t>يغطي أجسامها</a:t>
            </a:r>
            <a:endParaRPr lang="ar-SA" sz="3200" b="1" dirty="0"/>
          </a:p>
        </p:txBody>
      </p:sp>
      <p:sp>
        <p:nvSpPr>
          <p:cNvPr id="20" name="سهم للأسفل 19"/>
          <p:cNvSpPr/>
          <p:nvPr/>
        </p:nvSpPr>
        <p:spPr>
          <a:xfrm>
            <a:off x="3647694" y="2436894"/>
            <a:ext cx="484632" cy="6840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سهم للأسفل 20"/>
          <p:cNvSpPr/>
          <p:nvPr/>
        </p:nvSpPr>
        <p:spPr>
          <a:xfrm>
            <a:off x="5799455" y="4698880"/>
            <a:ext cx="484632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ربع نص 21"/>
          <p:cNvSpPr txBox="1"/>
          <p:nvPr/>
        </p:nvSpPr>
        <p:spPr>
          <a:xfrm>
            <a:off x="5237965" y="5552148"/>
            <a:ext cx="1641712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 smtClean="0"/>
              <a:t>حراشف</a:t>
            </a:r>
          </a:p>
          <a:p>
            <a:pPr algn="ctr"/>
            <a:endParaRPr lang="ar-SA" sz="2400" b="1" dirty="0"/>
          </a:p>
        </p:txBody>
      </p:sp>
      <p:sp>
        <p:nvSpPr>
          <p:cNvPr id="23" name="مربع نص 22"/>
          <p:cNvSpPr txBox="1"/>
          <p:nvPr/>
        </p:nvSpPr>
        <p:spPr>
          <a:xfrm>
            <a:off x="2637663" y="3149972"/>
            <a:ext cx="19050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البرمائيات </a:t>
            </a:r>
          </a:p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مثل</a:t>
            </a:r>
          </a:p>
        </p:txBody>
      </p:sp>
      <p:sp>
        <p:nvSpPr>
          <p:cNvPr id="13" name="مربع نص 12"/>
          <p:cNvSpPr txBox="1"/>
          <p:nvPr/>
        </p:nvSpPr>
        <p:spPr>
          <a:xfrm>
            <a:off x="5477287" y="115615"/>
            <a:ext cx="181972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ar-SA" sz="3200" b="1" dirty="0">
                <a:solidFill>
                  <a:schemeClr val="bg2"/>
                </a:solidFill>
              </a:rPr>
              <a:t>تقويم ختامي</a:t>
            </a:r>
          </a:p>
        </p:txBody>
      </p:sp>
      <p:sp>
        <p:nvSpPr>
          <p:cNvPr id="25" name="مربع نص 24"/>
          <p:cNvSpPr txBox="1"/>
          <p:nvPr/>
        </p:nvSpPr>
        <p:spPr>
          <a:xfrm>
            <a:off x="10099344" y="4911967"/>
            <a:ext cx="1168022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 smtClean="0"/>
              <a:t>أسماك</a:t>
            </a:r>
          </a:p>
          <a:p>
            <a:pPr algn="ctr"/>
            <a:r>
              <a:rPr lang="ar-SA" sz="2400" b="1" dirty="0" smtClean="0"/>
              <a:t>غضروفية</a:t>
            </a:r>
          </a:p>
        </p:txBody>
      </p:sp>
      <p:sp>
        <p:nvSpPr>
          <p:cNvPr id="26" name="مربع نص 25"/>
          <p:cNvSpPr txBox="1"/>
          <p:nvPr/>
        </p:nvSpPr>
        <p:spPr>
          <a:xfrm>
            <a:off x="8652681" y="4939262"/>
            <a:ext cx="1255162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 smtClean="0"/>
              <a:t>أسماك</a:t>
            </a:r>
          </a:p>
          <a:p>
            <a:pPr algn="ctr"/>
            <a:r>
              <a:rPr lang="ar-SA" sz="2400" b="1" dirty="0" smtClean="0"/>
              <a:t>لا فكية</a:t>
            </a:r>
          </a:p>
        </p:txBody>
      </p:sp>
      <p:sp>
        <p:nvSpPr>
          <p:cNvPr id="27" name="مربع نص 26"/>
          <p:cNvSpPr txBox="1"/>
          <p:nvPr/>
        </p:nvSpPr>
        <p:spPr>
          <a:xfrm>
            <a:off x="7239000" y="4886944"/>
            <a:ext cx="1168022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 smtClean="0"/>
              <a:t>أسماك</a:t>
            </a:r>
          </a:p>
          <a:p>
            <a:pPr algn="ctr"/>
            <a:r>
              <a:rPr lang="ar-SA" sz="2400" b="1" dirty="0" smtClean="0"/>
              <a:t>عظمية</a:t>
            </a:r>
          </a:p>
        </p:txBody>
      </p:sp>
      <p:sp>
        <p:nvSpPr>
          <p:cNvPr id="28" name="سهم للأسفل 27"/>
          <p:cNvSpPr/>
          <p:nvPr/>
        </p:nvSpPr>
        <p:spPr>
          <a:xfrm rot="2054125">
            <a:off x="7638750" y="4152119"/>
            <a:ext cx="484632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سهم للأسفل 28"/>
          <p:cNvSpPr/>
          <p:nvPr/>
        </p:nvSpPr>
        <p:spPr>
          <a:xfrm>
            <a:off x="9024514" y="4217246"/>
            <a:ext cx="484632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سهم للأسفل 29"/>
          <p:cNvSpPr/>
          <p:nvPr/>
        </p:nvSpPr>
        <p:spPr>
          <a:xfrm rot="19569534">
            <a:off x="10111761" y="4187709"/>
            <a:ext cx="484632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سهم للأسفل 30"/>
          <p:cNvSpPr/>
          <p:nvPr/>
        </p:nvSpPr>
        <p:spPr>
          <a:xfrm>
            <a:off x="3456947" y="4217246"/>
            <a:ext cx="484632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ربع نص 31"/>
          <p:cNvSpPr txBox="1"/>
          <p:nvPr/>
        </p:nvSpPr>
        <p:spPr>
          <a:xfrm>
            <a:off x="2682283" y="4934325"/>
            <a:ext cx="18288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 smtClean="0"/>
              <a:t>الضفدع</a:t>
            </a:r>
          </a:p>
          <a:p>
            <a:pPr algn="ctr"/>
            <a:endParaRPr lang="ar-SA" sz="2400" b="1" dirty="0"/>
          </a:p>
        </p:txBody>
      </p:sp>
    </p:spTree>
    <p:extLst>
      <p:ext uri="{BB962C8B-B14F-4D97-AF65-F5344CB8AC3E}">
        <p14:creationId xmlns:p14="http://schemas.microsoft.com/office/powerpoint/2010/main" val="146156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26" grpId="0" animBg="1"/>
      <p:bldP spid="27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ص3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79576" y="557681"/>
            <a:ext cx="7560840" cy="56706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مربع نص 4"/>
          <p:cNvSpPr txBox="1"/>
          <p:nvPr/>
        </p:nvSpPr>
        <p:spPr>
          <a:xfrm>
            <a:off x="2783632" y="4293097"/>
            <a:ext cx="648072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7030A0"/>
                </a:solidFill>
              </a:rPr>
              <a:t>إلى اللقاء في الحصة القادمة إن شاء الله</a:t>
            </a:r>
          </a:p>
        </p:txBody>
      </p:sp>
    </p:spTree>
    <p:extLst>
      <p:ext uri="{BB962C8B-B14F-4D97-AF65-F5344CB8AC3E}">
        <p14:creationId xmlns:p14="http://schemas.microsoft.com/office/powerpoint/2010/main" val="326938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شريط مثقب 1"/>
          <p:cNvSpPr/>
          <p:nvPr/>
        </p:nvSpPr>
        <p:spPr>
          <a:xfrm>
            <a:off x="2495600" y="404664"/>
            <a:ext cx="7416824" cy="260487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/>
              <a:t>تابع الدرس الثاني</a:t>
            </a:r>
          </a:p>
        </p:txBody>
      </p:sp>
      <p:sp>
        <p:nvSpPr>
          <p:cNvPr id="3" name="مخطط انسيابي: محطة طرفية 2"/>
          <p:cNvSpPr/>
          <p:nvPr/>
        </p:nvSpPr>
        <p:spPr>
          <a:xfrm>
            <a:off x="2207568" y="3573016"/>
            <a:ext cx="7992888" cy="2520280"/>
          </a:xfrm>
          <a:prstGeom prst="flowChartTermina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2855640" y="4293097"/>
            <a:ext cx="70567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ar-SA" sz="6000" b="1" dirty="0"/>
              <a:t>الحيوانات الفقارية</a:t>
            </a:r>
          </a:p>
        </p:txBody>
      </p:sp>
    </p:spTree>
    <p:extLst>
      <p:ext uri="{BB962C8B-B14F-4D97-AF65-F5344CB8AC3E}">
        <p14:creationId xmlns:p14="http://schemas.microsoft.com/office/powerpoint/2010/main" val="387960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699" y="1062675"/>
            <a:ext cx="8161361" cy="5051522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ar-SA" sz="3200" b="1" dirty="0"/>
              <a:t>الرسوم أدناه تبين </a:t>
            </a:r>
            <a:r>
              <a:rPr lang="ar-SA" sz="3200" b="1" dirty="0" smtClean="0"/>
              <a:t>سلحفاة و عنكبوت انظري </a:t>
            </a:r>
            <a:r>
              <a:rPr lang="ar-SA" sz="3200" b="1" dirty="0"/>
              <a:t>إلى الرسوم ثم أجيبي عن الأسئلة التي تليهما.</a:t>
            </a:r>
          </a:p>
          <a:p>
            <a:endParaRPr lang="ar-SA" sz="3000" b="1" dirty="0"/>
          </a:p>
          <a:p>
            <a:endParaRPr lang="ar-SA" sz="3000" b="1" dirty="0"/>
          </a:p>
          <a:p>
            <a:endParaRPr lang="ar-SA" sz="3000" b="1" dirty="0"/>
          </a:p>
          <a:p>
            <a:r>
              <a:rPr lang="ar-SA" sz="3200" b="1" dirty="0">
                <a:solidFill>
                  <a:schemeClr val="bg2">
                    <a:lumMod val="75000"/>
                  </a:schemeClr>
                </a:solidFill>
              </a:rPr>
              <a:t>سمي تركيب في جسم </a:t>
            </a:r>
            <a:r>
              <a:rPr lang="ar-SA" sz="3200" b="1" dirty="0" smtClean="0">
                <a:solidFill>
                  <a:schemeClr val="bg2">
                    <a:lumMod val="75000"/>
                  </a:schemeClr>
                </a:solidFill>
              </a:rPr>
              <a:t>السلحفاة ولا </a:t>
            </a:r>
            <a:r>
              <a:rPr lang="ar-SA" sz="3200" b="1" dirty="0">
                <a:solidFill>
                  <a:schemeClr val="bg2">
                    <a:lumMod val="75000"/>
                  </a:schemeClr>
                </a:solidFill>
              </a:rPr>
              <a:t>يوجد </a:t>
            </a:r>
            <a:r>
              <a:rPr lang="ar-SA" sz="3200" b="1" dirty="0" smtClean="0">
                <a:solidFill>
                  <a:schemeClr val="bg2">
                    <a:lumMod val="75000"/>
                  </a:schemeClr>
                </a:solidFill>
              </a:rPr>
              <a:t>لدى العنكبوت؟</a:t>
            </a:r>
            <a:endParaRPr lang="ar-SA" sz="3200" b="1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ar-SA" sz="3200" b="1" dirty="0">
                <a:solidFill>
                  <a:schemeClr val="bg2">
                    <a:lumMod val="75000"/>
                  </a:schemeClr>
                </a:solidFill>
              </a:rPr>
              <a:t>إلى أي مجموعة من الحيوانات </a:t>
            </a:r>
            <a:r>
              <a:rPr lang="ar-SA" sz="3200" b="1" dirty="0" smtClean="0">
                <a:solidFill>
                  <a:schemeClr val="bg2">
                    <a:lumMod val="75000"/>
                  </a:schemeClr>
                </a:solidFill>
              </a:rPr>
              <a:t>تنتمي السلحفاة وإلى </a:t>
            </a:r>
            <a:r>
              <a:rPr lang="ar-SA" sz="3200" b="1" dirty="0">
                <a:solidFill>
                  <a:schemeClr val="bg2">
                    <a:lumMod val="75000"/>
                  </a:schemeClr>
                </a:solidFill>
              </a:rPr>
              <a:t>أي مجموعة  </a:t>
            </a:r>
            <a:r>
              <a:rPr lang="ar-SA" sz="3200" b="1" dirty="0" smtClean="0">
                <a:solidFill>
                  <a:schemeClr val="bg2">
                    <a:lumMod val="75000"/>
                  </a:schemeClr>
                </a:solidFill>
              </a:rPr>
              <a:t>ينتمي العنكبوت؟</a:t>
            </a:r>
          </a:p>
          <a:p>
            <a:r>
              <a:rPr lang="ar-SA" sz="3200" b="1" dirty="0" smtClean="0">
                <a:solidFill>
                  <a:schemeClr val="bg2">
                    <a:lumMod val="75000"/>
                  </a:schemeClr>
                </a:solidFill>
              </a:rPr>
              <a:t>إلى كم مجموعة تصنف الفقاريات؟</a:t>
            </a:r>
            <a:endParaRPr lang="ar-SA" sz="3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صورة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504" y="2119411"/>
            <a:ext cx="1614414" cy="1512168"/>
          </a:xfrm>
          <a:prstGeom prst="rect">
            <a:avLst/>
          </a:prstGeom>
        </p:spPr>
      </p:pic>
      <p:pic>
        <p:nvPicPr>
          <p:cNvPr id="7" name="صورة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671" y="2174001"/>
            <a:ext cx="1782458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54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922114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ar-SA" dirty="0" smtClean="0"/>
              <a:t>1</a:t>
            </a:r>
            <a:r>
              <a:rPr lang="ar-SA" b="1" dirty="0" smtClean="0"/>
              <a:t>- الأسماك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03512" y="1274872"/>
            <a:ext cx="8712968" cy="54006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ar-SA" sz="3800" b="1" dirty="0">
                <a:solidFill>
                  <a:srgbClr val="FF0000"/>
                </a:solidFill>
              </a:rPr>
              <a:t>أين تعيش الأسماك؟</a:t>
            </a:r>
          </a:p>
          <a:p>
            <a:r>
              <a:rPr lang="ar-SA" sz="3800" b="1" dirty="0">
                <a:solidFill>
                  <a:srgbClr val="FF0000"/>
                </a:solidFill>
              </a:rPr>
              <a:t>الرجاء قراءة </a:t>
            </a:r>
            <a:r>
              <a:rPr lang="ar-SA" sz="3800" b="1" dirty="0" smtClean="0">
                <a:solidFill>
                  <a:srgbClr val="FF0000"/>
                </a:solidFill>
              </a:rPr>
              <a:t>ص69</a:t>
            </a:r>
            <a:endParaRPr lang="ar-SA" sz="3800" b="1" dirty="0">
              <a:solidFill>
                <a:srgbClr val="FF0000"/>
              </a:solidFill>
            </a:endParaRPr>
          </a:p>
          <a:p>
            <a:r>
              <a:rPr lang="ar-SA" sz="3800" b="1" dirty="0"/>
              <a:t>تحسسي غضروف الأنف وعظام الفك ما الفرق بينهما؟</a:t>
            </a:r>
          </a:p>
          <a:p>
            <a:r>
              <a:rPr lang="ar-SA" sz="3800" b="1" dirty="0">
                <a:solidFill>
                  <a:srgbClr val="7030A0"/>
                </a:solidFill>
              </a:rPr>
              <a:t>أي أنواع الأسماك لديه هيكل صلب </a:t>
            </a:r>
            <a:r>
              <a:rPr lang="ar-SA" sz="3800" b="1" dirty="0" err="1">
                <a:solidFill>
                  <a:srgbClr val="7030A0"/>
                </a:solidFill>
              </a:rPr>
              <a:t>أقوى؟</a:t>
            </a:r>
            <a:endParaRPr lang="ar-SA" sz="3800" b="1" dirty="0">
              <a:solidFill>
                <a:srgbClr val="7030A0"/>
              </a:solidFill>
            </a:endParaRPr>
          </a:p>
          <a:p>
            <a:endParaRPr lang="ar-SA" b="1" dirty="0" smtClean="0"/>
          </a:p>
          <a:p>
            <a:pPr>
              <a:buNone/>
            </a:pPr>
            <a:endParaRPr lang="ar-SA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ar-S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25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828800" y="260648"/>
            <a:ext cx="8686800" cy="194421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ar-SA" b="1" dirty="0" smtClean="0">
                <a:solidFill>
                  <a:srgbClr val="7030A0"/>
                </a:solidFill>
              </a:rPr>
              <a:t>أختبر </a:t>
            </a:r>
            <a:r>
              <a:rPr lang="ar-SA" b="1" dirty="0" err="1" smtClean="0">
                <a:solidFill>
                  <a:srgbClr val="7030A0"/>
                </a:solidFill>
              </a:rPr>
              <a:t>نفسي.</a:t>
            </a:r>
            <a:r>
              <a:rPr lang="ar-SA" b="1" dirty="0" smtClean="0">
                <a:solidFill>
                  <a:srgbClr val="7030A0"/>
                </a:solidFill>
              </a:rPr>
              <a:t/>
            </a:r>
            <a:br>
              <a:rPr lang="ar-SA" b="1" dirty="0" smtClean="0">
                <a:solidFill>
                  <a:srgbClr val="7030A0"/>
                </a:solidFill>
              </a:rPr>
            </a:br>
            <a:r>
              <a:rPr lang="ar-SA" b="1" dirty="0" smtClean="0"/>
              <a:t>أقارن.فيم تتشابه أسماك الطوائف الثلاث وفيم </a:t>
            </a:r>
            <a:r>
              <a:rPr lang="ar-SA" b="1" dirty="0" err="1" smtClean="0"/>
              <a:t>تختلف؟</a:t>
            </a:r>
            <a:r>
              <a:rPr lang="ar-SA" b="1" dirty="0" smtClean="0">
                <a:solidFill>
                  <a:srgbClr val="FF0000"/>
                </a:solidFill>
              </a:rPr>
              <a:t/>
            </a:r>
            <a:br>
              <a:rPr lang="ar-SA" b="1" dirty="0" smtClean="0">
                <a:solidFill>
                  <a:srgbClr val="FF0000"/>
                </a:solidFill>
              </a:rPr>
            </a:br>
            <a:endParaRPr lang="ar-SA" dirty="0"/>
          </a:p>
        </p:txBody>
      </p:sp>
      <p:pic>
        <p:nvPicPr>
          <p:cNvPr id="4" name="عنصر نائب للمحتوى 3" descr="القرش  سمك غضروفي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19388" y="2250281"/>
            <a:ext cx="5715000" cy="3800475"/>
          </a:xfrm>
        </p:spPr>
      </p:pic>
      <p:pic>
        <p:nvPicPr>
          <p:cNvPr id="5" name="صورة 4" descr="سمكة عظمية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9817" y="2263949"/>
            <a:ext cx="3838653" cy="3786808"/>
          </a:xfrm>
          <a:prstGeom prst="rect">
            <a:avLst/>
          </a:prstGeom>
        </p:spPr>
      </p:pic>
      <p:pic>
        <p:nvPicPr>
          <p:cNvPr id="6" name="صورة 5" descr="سمة لا فكية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40296" y="2263949"/>
            <a:ext cx="3368549" cy="3786808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8840148" y="6207695"/>
            <a:ext cx="1475083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ar-SA" sz="2400" b="1" dirty="0"/>
              <a:t>سمكة لا فكية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5527285" y="6207696"/>
            <a:ext cx="1806905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ar-SA" sz="2400" b="1" dirty="0">
                <a:solidFill>
                  <a:schemeClr val="bg1"/>
                </a:solidFill>
              </a:rPr>
              <a:t>سمكة غضروفية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1736897" y="6118997"/>
            <a:ext cx="149271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ar-SA" sz="2400" b="1" dirty="0">
                <a:solidFill>
                  <a:schemeClr val="bg1"/>
                </a:solidFill>
              </a:rPr>
              <a:t>سمكة عظمية</a:t>
            </a:r>
          </a:p>
        </p:txBody>
      </p:sp>
    </p:spTree>
    <p:extLst>
      <p:ext uri="{BB962C8B-B14F-4D97-AF65-F5344CB8AC3E}">
        <p14:creationId xmlns:p14="http://schemas.microsoft.com/office/powerpoint/2010/main" val="109233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5010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ar-SA" b="1" dirty="0" smtClean="0"/>
              <a:t>2- البرمائيات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75520" y="1268760"/>
            <a:ext cx="8712968" cy="5112568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ar-SA" sz="2800" b="1" dirty="0" smtClean="0">
                <a:solidFill>
                  <a:srgbClr val="990033"/>
                </a:solidFill>
              </a:rPr>
              <a:t>أقرئي ص 68 ثم أجيبي عن الأسئلة التالية.</a:t>
            </a:r>
          </a:p>
          <a:p>
            <a:r>
              <a:rPr lang="ar-SA" sz="2800" b="1" dirty="0" smtClean="0">
                <a:solidFill>
                  <a:srgbClr val="990033"/>
                </a:solidFill>
              </a:rPr>
              <a:t>لماذا تسمى بالبرمائيات؟</a:t>
            </a:r>
          </a:p>
          <a:p>
            <a:r>
              <a:rPr lang="ar-SA" sz="2800" b="1" dirty="0" smtClean="0">
                <a:solidFill>
                  <a:srgbClr val="990033"/>
                </a:solidFill>
              </a:rPr>
              <a:t>اذكري مثال لحيوان </a:t>
            </a:r>
            <a:r>
              <a:rPr lang="ar-SA" sz="2800" b="1" dirty="0" err="1" smtClean="0">
                <a:solidFill>
                  <a:srgbClr val="990033"/>
                </a:solidFill>
              </a:rPr>
              <a:t>برمائي؟</a:t>
            </a:r>
            <a:endParaRPr lang="ar-SA" sz="2800" b="1" dirty="0" smtClean="0">
              <a:solidFill>
                <a:srgbClr val="990033"/>
              </a:solidFill>
            </a:endParaRPr>
          </a:p>
          <a:p>
            <a:r>
              <a:rPr lang="ar-SA" sz="2800" b="1" dirty="0" smtClean="0">
                <a:solidFill>
                  <a:srgbClr val="990033"/>
                </a:solidFill>
              </a:rPr>
              <a:t>ما خصائص </a:t>
            </a:r>
            <a:r>
              <a:rPr lang="ar-SA" sz="2800" b="1" dirty="0" err="1" smtClean="0">
                <a:solidFill>
                  <a:srgbClr val="990033"/>
                </a:solidFill>
              </a:rPr>
              <a:t>البرمائيات؟</a:t>
            </a:r>
            <a:endParaRPr lang="ar-SA" sz="2800" b="1" dirty="0" smtClean="0">
              <a:solidFill>
                <a:srgbClr val="990033"/>
              </a:solidFill>
            </a:endParaRPr>
          </a:p>
          <a:p>
            <a:r>
              <a:rPr lang="ar-SA" sz="2800" b="1" dirty="0" smtClean="0"/>
              <a:t>تقضى جزء من دورة حياتها في الماء والآخر على اليابسة مثل الضفدع </a:t>
            </a:r>
            <a:r>
              <a:rPr lang="ar-SA" sz="2800" b="1" dirty="0" err="1" smtClean="0"/>
              <a:t>والسلمندر</a:t>
            </a:r>
            <a:r>
              <a:rPr lang="ar-SA" sz="2800" b="1" dirty="0" smtClean="0"/>
              <a:t> . </a:t>
            </a:r>
          </a:p>
          <a:p>
            <a:r>
              <a:rPr lang="ar-SA" sz="2800" b="1" dirty="0" smtClean="0"/>
              <a:t>تضع البيض ، تتنفس بالخياشيم في بداية حياتها في الماء ثم تتنفس بالرئة على اليابسة ، وكذلك تتنفس أيضا عن طريق الجلد الرطب دائما وإذا جف جلدها فإنها تموت لذلك تعيش قرب الماء باستمرار.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110740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computer\سطح المكتب\ضفد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262" y="1412776"/>
            <a:ext cx="3816424" cy="4824536"/>
          </a:xfrm>
          <a:prstGeom prst="rect">
            <a:avLst/>
          </a:prstGeom>
          <a:noFill/>
        </p:spPr>
      </p:pic>
      <p:pic>
        <p:nvPicPr>
          <p:cNvPr id="3" name="Picture 4" descr="C:\Documents and Settings\computer\سطح المكتب\سلمندر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608" y="1412776"/>
            <a:ext cx="3596841" cy="4824536"/>
          </a:xfrm>
          <a:prstGeom prst="rect">
            <a:avLst/>
          </a:prstGeom>
          <a:noFill/>
        </p:spPr>
      </p:pic>
      <p:sp>
        <p:nvSpPr>
          <p:cNvPr id="4" name="مربع نص 3"/>
          <p:cNvSpPr txBox="1"/>
          <p:nvPr/>
        </p:nvSpPr>
        <p:spPr>
          <a:xfrm>
            <a:off x="7976111" y="692697"/>
            <a:ext cx="1184940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b="1" dirty="0"/>
              <a:t>الضفدع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1120927" y="813933"/>
            <a:ext cx="1317990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b="1" dirty="0" err="1"/>
              <a:t>السلمندر</a:t>
            </a:r>
            <a:endParaRPr lang="ar-SA" sz="3200" b="1" dirty="0"/>
          </a:p>
        </p:txBody>
      </p:sp>
      <p:pic>
        <p:nvPicPr>
          <p:cNvPr id="6" name="Picture 2" descr="C:\Documents and Settings\computer\سطح المكتب\دورة حياة الضفدع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750766" y="1412776"/>
            <a:ext cx="4464496" cy="4824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611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computer\سطح المكتب\سحلية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582" y="4281151"/>
            <a:ext cx="3004666" cy="2528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3" descr="C:\Documents and Settings\computer\سطح المكتب\سلحفاة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4501" y="3457959"/>
            <a:ext cx="2889971" cy="2434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932" y="502986"/>
            <a:ext cx="3043449" cy="2508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793" y="4072109"/>
            <a:ext cx="2855736" cy="2576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553" y="2558698"/>
            <a:ext cx="3114675" cy="2538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40" y="1742810"/>
            <a:ext cx="2870729" cy="2329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582" y="1494500"/>
            <a:ext cx="2647666" cy="2172837"/>
          </a:xfrm>
          <a:prstGeom prst="rect">
            <a:avLst/>
          </a:prstGeom>
        </p:spPr>
      </p:pic>
      <p:sp>
        <p:nvSpPr>
          <p:cNvPr id="10" name="عنوان 1"/>
          <p:cNvSpPr txBox="1">
            <a:spLocks/>
          </p:cNvSpPr>
          <p:nvPr/>
        </p:nvSpPr>
        <p:spPr>
          <a:xfrm>
            <a:off x="7214867" y="283435"/>
            <a:ext cx="2857180" cy="9087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algn="l" defTabSz="457200" rtl="1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b="1" smtClean="0"/>
              <a:t>3- الزواحف</a:t>
            </a:r>
            <a:endParaRPr lang="ar-SA" b="1" dirty="0"/>
          </a:p>
        </p:txBody>
      </p:sp>
      <p:pic>
        <p:nvPicPr>
          <p:cNvPr id="11" name="صورة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805" y="418052"/>
            <a:ext cx="1968728" cy="18097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67476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919536" y="116632"/>
            <a:ext cx="8229600" cy="90872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ar-SA" b="1" dirty="0" smtClean="0"/>
              <a:t>3- الزواحف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981200" y="1124744"/>
            <a:ext cx="8229600" cy="5472608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ar-SA" sz="3200" b="1" dirty="0" smtClean="0">
                <a:solidFill>
                  <a:srgbClr val="990033"/>
                </a:solidFill>
              </a:rPr>
              <a:t>أقرئي ص 69 ثم </a:t>
            </a:r>
            <a:r>
              <a:rPr lang="ar-SA" sz="3200" b="1" dirty="0" err="1" smtClean="0">
                <a:solidFill>
                  <a:srgbClr val="990033"/>
                </a:solidFill>
              </a:rPr>
              <a:t>أجيبي</a:t>
            </a:r>
            <a:r>
              <a:rPr lang="ar-SA" sz="3200" b="1" dirty="0" smtClean="0">
                <a:solidFill>
                  <a:srgbClr val="990033"/>
                </a:solidFill>
              </a:rPr>
              <a:t> عن الأسئلة التالية.</a:t>
            </a:r>
            <a:endParaRPr lang="ar-SA" sz="3200" b="1" dirty="0" smtClean="0">
              <a:solidFill>
                <a:schemeClr val="accent1"/>
              </a:solidFill>
            </a:endParaRPr>
          </a:p>
          <a:p>
            <a:r>
              <a:rPr lang="ar-SA" sz="3200" b="1" dirty="0" smtClean="0">
                <a:solidFill>
                  <a:schemeClr val="accent1"/>
                </a:solidFill>
              </a:rPr>
              <a:t>لماذا تسمى زواحف؟</a:t>
            </a:r>
          </a:p>
          <a:p>
            <a:r>
              <a:rPr lang="ar-SA" sz="3200" b="1" dirty="0" smtClean="0">
                <a:solidFill>
                  <a:schemeClr val="accent1"/>
                </a:solidFill>
              </a:rPr>
              <a:t>هاتي مثال لحيوان زاحف؟</a:t>
            </a:r>
          </a:p>
          <a:p>
            <a:r>
              <a:rPr lang="ar-SA" sz="3200" b="1" dirty="0" smtClean="0"/>
              <a:t>من الحيوانات متغيرة درجة الحرارة تعيش على اليابسة تغطى الجلد بالحراشف " صفائح " </a:t>
            </a:r>
            <a:r>
              <a:rPr lang="ar-SA" sz="3200" b="1" dirty="0" err="1" smtClean="0"/>
              <a:t>تقيها</a:t>
            </a:r>
            <a:r>
              <a:rPr lang="ar-SA" sz="3200" b="1" dirty="0" smtClean="0"/>
              <a:t> فقدان الماء مثل السحالي والثع</a:t>
            </a:r>
            <a:r>
              <a:rPr lang="ar-EG" sz="3200" b="1" dirty="0" smtClean="0"/>
              <a:t>ا</a:t>
            </a:r>
            <a:r>
              <a:rPr lang="ar-SA" sz="3200" b="1" dirty="0" smtClean="0"/>
              <a:t>بين والسلاحف .</a:t>
            </a:r>
            <a:r>
              <a:rPr lang="ar-SA" sz="3200" dirty="0" smtClean="0"/>
              <a:t> </a:t>
            </a:r>
          </a:p>
          <a:p>
            <a:endParaRPr lang="ar-SA" sz="3200" dirty="0"/>
          </a:p>
        </p:txBody>
      </p:sp>
      <p:sp>
        <p:nvSpPr>
          <p:cNvPr id="4" name="مستطيل 3"/>
          <p:cNvSpPr/>
          <p:nvPr/>
        </p:nvSpPr>
        <p:spPr>
          <a:xfrm>
            <a:off x="5125573" y="4684397"/>
            <a:ext cx="500810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حقيقة الزواحف </a:t>
            </a:r>
            <a:r>
              <a:rPr lang="ar-SA" sz="3200" b="1" dirty="0">
                <a:solidFill>
                  <a:srgbClr val="FF0000"/>
                </a:solidFill>
              </a:rPr>
              <a:t>لها جلد جاف وخشن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1981200" y="5412301"/>
            <a:ext cx="81524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/>
              <a:t>معظم الزواحف تعيش على اليابسة وفي بيئات جافة فهي بحاجة إلى جلد سميك </a:t>
            </a:r>
            <a:r>
              <a:rPr lang="ar-SA" sz="2800" b="1" dirty="0" err="1"/>
              <a:t>يقيها</a:t>
            </a:r>
            <a:r>
              <a:rPr lang="ar-SA" sz="2800" b="1" dirty="0"/>
              <a:t> فقدان الماء من أجسامها. </a:t>
            </a:r>
          </a:p>
        </p:txBody>
      </p:sp>
    </p:spTree>
    <p:extLst>
      <p:ext uri="{BB962C8B-B14F-4D97-AF65-F5344CB8AC3E}">
        <p14:creationId xmlns:p14="http://schemas.microsoft.com/office/powerpoint/2010/main" val="188199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أيون">
  <a:themeElements>
    <a:clrScheme name="أيون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أيون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أيون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136</TotalTime>
  <Words>272</Words>
  <Application>Microsoft Office PowerPoint</Application>
  <PresentationFormat>شاشة عريضة</PresentationFormat>
  <Paragraphs>54</Paragraphs>
  <Slides>12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Times New Roman</vt:lpstr>
      <vt:lpstr>Wingdings 3</vt:lpstr>
      <vt:lpstr>أيون</vt:lpstr>
      <vt:lpstr>عرض تقديمي في PowerPoint</vt:lpstr>
      <vt:lpstr>عرض تقديمي في PowerPoint</vt:lpstr>
      <vt:lpstr>عرض تقديمي في PowerPoint</vt:lpstr>
      <vt:lpstr>1- الأسماك</vt:lpstr>
      <vt:lpstr>أختبر نفسي. أقارن.فيم تتشابه أسماك الطوائف الثلاث وفيم تختلف؟ </vt:lpstr>
      <vt:lpstr>2- البرمائيات</vt:lpstr>
      <vt:lpstr>عرض تقديمي في PowerPoint</vt:lpstr>
      <vt:lpstr>عرض تقديمي في PowerPoint</vt:lpstr>
      <vt:lpstr>3- الزواحف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SONY</dc:creator>
  <cp:lastModifiedBy>SONY</cp:lastModifiedBy>
  <cp:revision>15</cp:revision>
  <dcterms:created xsi:type="dcterms:W3CDTF">2020-10-05T22:25:07Z</dcterms:created>
  <dcterms:modified xsi:type="dcterms:W3CDTF">2021-07-13T01:02:27Z</dcterms:modified>
</cp:coreProperties>
</file>